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6" r:id="rId1"/>
  </p:sldMasterIdLst>
  <p:notesMasterIdLst>
    <p:notesMasterId r:id="rId20"/>
  </p:notesMasterIdLst>
  <p:sldIdLst>
    <p:sldId id="319" r:id="rId2"/>
    <p:sldId id="416" r:id="rId3"/>
    <p:sldId id="421" r:id="rId4"/>
    <p:sldId id="422" r:id="rId5"/>
    <p:sldId id="428" r:id="rId6"/>
    <p:sldId id="456" r:id="rId7"/>
    <p:sldId id="457" r:id="rId8"/>
    <p:sldId id="448" r:id="rId9"/>
    <p:sldId id="449" r:id="rId10"/>
    <p:sldId id="458" r:id="rId11"/>
    <p:sldId id="450" r:id="rId12"/>
    <p:sldId id="451" r:id="rId13"/>
    <p:sldId id="452" r:id="rId14"/>
    <p:sldId id="453" r:id="rId15"/>
    <p:sldId id="459" r:id="rId16"/>
    <p:sldId id="460" r:id="rId17"/>
    <p:sldId id="454" r:id="rId18"/>
    <p:sldId id="45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B4DB5-7D77-4EDF-8C8A-CB734FDEA0B7}" v="1" dt="2025-03-19T15:59:4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5" autoAdjust="0"/>
    <p:restoredTop sz="94291" autoAdjust="0"/>
  </p:normalViewPr>
  <p:slideViewPr>
    <p:cSldViewPr>
      <p:cViewPr varScale="1">
        <p:scale>
          <a:sx n="82" d="100"/>
          <a:sy n="82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 M" userId="19bb6e6810b6ecd4" providerId="LiveId" clId="{EADB4DB5-7D77-4EDF-8C8A-CB734FDEA0B7}"/>
    <pc:docChg chg="custSel addSld delSld modSld">
      <pc:chgData name="Mano M" userId="19bb6e6810b6ecd4" providerId="LiveId" clId="{EADB4DB5-7D77-4EDF-8C8A-CB734FDEA0B7}" dt="2025-03-19T16:00:27.589" v="105" actId="14100"/>
      <pc:docMkLst>
        <pc:docMk/>
      </pc:docMkLst>
      <pc:sldChg chg="modSp mod">
        <pc:chgData name="Mano M" userId="19bb6e6810b6ecd4" providerId="LiveId" clId="{EADB4DB5-7D77-4EDF-8C8A-CB734FDEA0B7}" dt="2025-03-19T15:41:16.730" v="6" actId="1076"/>
        <pc:sldMkLst>
          <pc:docMk/>
          <pc:sldMk cId="1442435712" sldId="451"/>
        </pc:sldMkLst>
        <pc:spChg chg="mod">
          <ac:chgData name="Mano M" userId="19bb6e6810b6ecd4" providerId="LiveId" clId="{EADB4DB5-7D77-4EDF-8C8A-CB734FDEA0B7}" dt="2025-03-19T15:41:16.730" v="6" actId="1076"/>
          <ac:spMkLst>
            <pc:docMk/>
            <pc:sldMk cId="1442435712" sldId="451"/>
            <ac:spMk id="3" creationId="{C5B00EA8-C246-C537-2D63-BF2E50A24F9D}"/>
          </ac:spMkLst>
        </pc:spChg>
      </pc:sldChg>
      <pc:sldChg chg="addSp delSp modSp mod">
        <pc:chgData name="Mano M" userId="19bb6e6810b6ecd4" providerId="LiveId" clId="{EADB4DB5-7D77-4EDF-8C8A-CB734FDEA0B7}" dt="2025-03-19T16:00:27.589" v="105" actId="14100"/>
        <pc:sldMkLst>
          <pc:docMk/>
          <pc:sldMk cId="1202293609" sldId="452"/>
        </pc:sldMkLst>
        <pc:spChg chg="del mod">
          <ac:chgData name="Mano M" userId="19bb6e6810b6ecd4" providerId="LiveId" clId="{EADB4DB5-7D77-4EDF-8C8A-CB734FDEA0B7}" dt="2025-03-19T15:41:26.844" v="7" actId="478"/>
          <ac:spMkLst>
            <pc:docMk/>
            <pc:sldMk cId="1202293609" sldId="452"/>
            <ac:spMk id="3" creationId="{FBD5BA58-0C77-BD70-6D06-5069B231CB71}"/>
          </ac:spMkLst>
        </pc:spChg>
        <pc:spChg chg="del">
          <ac:chgData name="Mano M" userId="19bb6e6810b6ecd4" providerId="LiveId" clId="{EADB4DB5-7D77-4EDF-8C8A-CB734FDEA0B7}" dt="2025-03-19T15:40:07.518" v="0" actId="21"/>
          <ac:spMkLst>
            <pc:docMk/>
            <pc:sldMk cId="1202293609" sldId="452"/>
            <ac:spMk id="12" creationId="{8B1E8DD5-2AD6-5B9C-32E5-275C3A9F0AD0}"/>
          </ac:spMkLst>
        </pc:spChg>
        <pc:picChg chg="add mod">
          <ac:chgData name="Mano M" userId="19bb6e6810b6ecd4" providerId="LiveId" clId="{EADB4DB5-7D77-4EDF-8C8A-CB734FDEA0B7}" dt="2025-03-19T16:00:27.589" v="105" actId="14100"/>
          <ac:picMkLst>
            <pc:docMk/>
            <pc:sldMk cId="1202293609" sldId="452"/>
            <ac:picMk id="5" creationId="{FCFDC718-1BA8-7663-03B0-A462849C0E51}"/>
          </ac:picMkLst>
        </pc:picChg>
      </pc:sldChg>
      <pc:sldChg chg="modSp mod">
        <pc:chgData name="Mano M" userId="19bb6e6810b6ecd4" providerId="LiveId" clId="{EADB4DB5-7D77-4EDF-8C8A-CB734FDEA0B7}" dt="2025-03-19T15:45:02.314" v="16" actId="1076"/>
        <pc:sldMkLst>
          <pc:docMk/>
          <pc:sldMk cId="690482934" sldId="453"/>
        </pc:sldMkLst>
        <pc:spChg chg="mod">
          <ac:chgData name="Mano M" userId="19bb6e6810b6ecd4" providerId="LiveId" clId="{EADB4DB5-7D77-4EDF-8C8A-CB734FDEA0B7}" dt="2025-03-19T15:45:02.314" v="16" actId="1076"/>
          <ac:spMkLst>
            <pc:docMk/>
            <pc:sldMk cId="690482934" sldId="453"/>
            <ac:spMk id="3" creationId="{95A01390-385F-DA09-EF1F-3D37BEADEDA0}"/>
          </ac:spMkLst>
        </pc:spChg>
      </pc:sldChg>
      <pc:sldChg chg="new del">
        <pc:chgData name="Mano M" userId="19bb6e6810b6ecd4" providerId="LiveId" clId="{EADB4DB5-7D77-4EDF-8C8A-CB734FDEA0B7}" dt="2025-03-19T15:45:17.745" v="18" actId="47"/>
        <pc:sldMkLst>
          <pc:docMk/>
          <pc:sldMk cId="1920624690" sldId="459"/>
        </pc:sldMkLst>
      </pc:sldChg>
      <pc:sldChg chg="delSp modSp add mod">
        <pc:chgData name="Mano M" userId="19bb6e6810b6ecd4" providerId="LiveId" clId="{EADB4DB5-7D77-4EDF-8C8A-CB734FDEA0B7}" dt="2025-03-19T15:46:24.382" v="26" actId="1076"/>
        <pc:sldMkLst>
          <pc:docMk/>
          <pc:sldMk cId="2224399097" sldId="459"/>
        </pc:sldMkLst>
        <pc:spChg chg="mod">
          <ac:chgData name="Mano M" userId="19bb6e6810b6ecd4" providerId="LiveId" clId="{EADB4DB5-7D77-4EDF-8C8A-CB734FDEA0B7}" dt="2025-03-19T15:46:24.382" v="26" actId="1076"/>
          <ac:spMkLst>
            <pc:docMk/>
            <pc:sldMk cId="2224399097" sldId="459"/>
            <ac:spMk id="3" creationId="{C39BABBB-2B56-4B1F-779F-9091BB97412D}"/>
          </ac:spMkLst>
        </pc:spChg>
        <pc:spChg chg="del">
          <ac:chgData name="Mano M" userId="19bb6e6810b6ecd4" providerId="LiveId" clId="{EADB4DB5-7D77-4EDF-8C8A-CB734FDEA0B7}" dt="2025-03-19T15:46:06.098" v="21" actId="21"/>
          <ac:spMkLst>
            <pc:docMk/>
            <pc:sldMk cId="2224399097" sldId="459"/>
            <ac:spMk id="12" creationId="{965A5862-824C-1E7E-A61F-2560CD057BB5}"/>
          </ac:spMkLst>
        </pc:spChg>
      </pc:sldChg>
      <pc:sldChg chg="modSp add mod">
        <pc:chgData name="Mano M" userId="19bb6e6810b6ecd4" providerId="LiveId" clId="{EADB4DB5-7D77-4EDF-8C8A-CB734FDEA0B7}" dt="2025-03-19T15:47:48.522" v="96" actId="2711"/>
        <pc:sldMkLst>
          <pc:docMk/>
          <pc:sldMk cId="2757639912" sldId="460"/>
        </pc:sldMkLst>
        <pc:spChg chg="mod">
          <ac:chgData name="Mano M" userId="19bb6e6810b6ecd4" providerId="LiveId" clId="{EADB4DB5-7D77-4EDF-8C8A-CB734FDEA0B7}" dt="2025-03-19T15:47:48.522" v="96" actId="2711"/>
          <ac:spMkLst>
            <pc:docMk/>
            <pc:sldMk cId="2757639912" sldId="460"/>
            <ac:spMk id="3" creationId="{4C1CBD7F-2D94-242B-77E4-221079EE69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/>
            <a:fld id="{D9FA2010-55FA-4547-918F-B81D2B6C3183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22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1301E2-06EF-4199-A0C2-61C79D07C605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5B1B0D-FD3A-430C-B5E7-9A25F0634E5E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77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DD041-5867-DAEC-0564-31EF2FC9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A12396-B6CC-731C-A284-DFFC6CD9E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B48CDA-91CA-1C95-B2D4-2BBB163DE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A83DD-30C5-BDEB-807E-FC4C988EF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05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DB4EC-DDEE-B493-96DB-3DF26C9A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C55186-4A64-1210-5F4A-2686A5913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B018B-C335-133B-E526-1084502E8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FB9F8-9FDB-DF31-EF9D-DB57C09E9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1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7BE7-F511-2119-D50A-6EF51640B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37B8F3-331D-200D-8F45-C0BF8CB31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AAB6C2-DE03-1920-0925-CAC6DE077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4C154-1C50-FB68-5189-FC6CFC0B0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930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17CA4-E985-30F3-E6C1-CBCE9F31C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8C3F0-72E6-3BC6-CE7B-DD330A665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2B9FD-E38E-EE82-91F8-B1C53585C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8CBFA-1DE4-8766-4B9A-C8959924D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964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6CC8-8B3B-A35B-EE1F-E1707052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68108D-E580-9BC2-11E8-550B34646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030DC-17A1-87EB-4855-0B843A9AA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30B3D-A108-60A6-96AB-A704734C81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758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02D7-1DEF-D654-2BA4-414BCF2E2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0F3C06-69AC-E6CA-DA31-57D4D270C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E8A7AD-68ED-D845-5DF8-B84B66162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0C307-587B-DB4A-EBA5-F2B4A6FB7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449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8797E-9ABF-D143-F5A2-D92F4C610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B2600E-AC06-4956-357A-A9358D95F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E221D-76E5-B545-F309-9C0C2558E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8D58-B8C5-5192-9971-DCA21BBEFB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188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076E2-5E6D-EDD5-E327-09BEA5C31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F6678-C523-123F-CD17-40A8145DB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56AE7-3014-13E5-C9EA-1E249F134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D09CD-C9A1-C25F-3D55-87D5D5F0D0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812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06AE-F570-94D1-9191-426072F26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C9E7F-F0FE-01BD-35E4-6FBAE19EF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4DD41-D5DC-D1CD-E315-CC4F656C9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6BAF-B408-2B4D-0853-5BFD6C868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66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6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73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55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7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6B0C1-5143-31B2-7DAE-EF660B329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EF697-B988-2788-7F31-4C3FE83D7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E62B5D-DC54-5838-0401-D1521712E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E39D5-494F-E0E1-0564-F95FCAA4B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1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5408E-C4D4-60C4-F850-988DB4874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671544-C471-931A-816F-340D2810E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0D9A15-8C00-B10B-C1CE-23B90A677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53A8A-796F-1099-4255-1390D7A67E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74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229AC-8CCC-7609-61E3-876685988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660D5F-A27F-2006-D2F9-9CAD50EDA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E2CF94-E896-6B9C-397A-5C81AD8F3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4877A-9522-8A2E-AAE7-71ABC3620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9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15750-3A30-393A-3BEB-7277194C6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8C4A4-A62D-C30F-0955-9F32CD31F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434FB-D66C-5366-8DF9-89E9F279F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C57EC-1054-F910-2BFE-6885C547C1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97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84E2-29B2-473B-9B15-FB4162EA3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D68E3-377A-4EAB-A8AF-AC22ADEAD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E3E1-B583-4E22-BE6E-DB39F8DC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822F-80C2-4CE2-8FD6-7812B245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E405-DC72-42EB-9829-2FE185B4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E181AF60-5A91-4EB3-9801-1AB645A82A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8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8136274-00DC-4015-BD06-CB923B2CB4A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9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6CE5E1-8B14-4CB7-BB74-EE3BFC3E9341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5AFFD8CA-10EA-457A-8509-BF108EEBF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1" name="Text Box 30">
            <a:extLst>
              <a:ext uri="{FF2B5EF4-FFF2-40B4-BE49-F238E27FC236}">
                <a16:creationId xmlns:a16="http://schemas.microsoft.com/office/drawing/2014/main" id="{AD926431-C4E0-4676-B855-D73EE2A09F8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C0F5-CC60-4A58-B110-71E849CD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7BBE7-791B-47E0-8342-5D74B6392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9286-9FBD-4324-B4CF-37E9617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4643B-B0CA-4F1F-B7DF-0676622B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A957-2CC5-4C83-BC04-44A9E0CA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B0C1B-8D93-465F-BCFF-41798B38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A99D-FF1A-45BD-AAC1-C5192068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DCF0-D048-4B37-9FD8-5FF8AE6C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C259-4962-46D2-B0E4-9EA9A950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C994C-4A19-4C0F-9F87-C203870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26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DAA1-91C1-4C5F-BDAF-DB5E286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7DB8-FB8B-4B9E-8D4D-92B06623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8477-CC20-4B19-8C40-5C3108AA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B5869-6686-4410-86B5-DEDA700B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A075-549C-4AF2-A490-06220BB4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53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0302-840F-4D7C-A473-8F1FA231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EAA85-2EB0-46D1-8E1D-33041FE1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A50A-DEF0-4838-965D-2E76434C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81AD-E714-4546-B61C-28522DCE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4374-8573-4A69-8B2D-46884D6B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33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73E2-6CF0-4817-A81C-455BCFE3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7447-B2F6-496B-9572-086101E6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FD9FF-A74B-4C54-961B-A95AFEDA0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CA999-851E-45D0-B22E-65845B3C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3D65-6214-4D89-9B12-A1303BB8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AFBC-A822-4087-96EA-8D612442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36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4298-9AF2-422D-B1EE-A63202D1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88915-ED0B-49F9-8A7E-97BC9A25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DCCA7-A896-4ECA-8801-07EC748A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CA394-0114-4A88-8527-45CD39E85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D45D6-DF9F-411C-8263-95475B58D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DC717-99B0-42A5-9016-36F5FE84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E3F6-1870-49CB-A56B-B66C9CC6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8AFB7-E09C-42AD-ACDD-82742BE2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27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3A4D-7883-4BA4-A2EB-65827081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10DCD-0278-4783-9E0B-E62B9020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C42EA-D385-492C-BDEB-CE2972FE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570D7-30EE-450C-858E-17211BA9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67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67E85-4812-46FA-B55A-8C0346CB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FB567-7683-4806-A86E-0F37B1E5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409E3-4A1F-4B6F-A6B3-36992622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97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DCF0-48BD-4DDA-B92F-E29D6B92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CF3D-354D-4A6E-AF1B-E13A3F4A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BFFEF-0518-4957-93D5-89857DDC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CA3D9-AA64-4F05-84FA-0B1ED13A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A81AD-DB12-49BE-A4B7-61A1EEFF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6E26-110D-432F-9EA4-F7542D48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64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2DCB-3EA8-4C02-A5BB-2D8C09FA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004F2-CF89-4A93-901F-8580E2416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F3AE-E0F2-4DBA-8DA2-1FFC94CD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77BD-42F8-4BBF-93D1-C1BD19FA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1D6FD-3EDE-4090-982B-7A76CCC5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9B87-141A-4F5C-AA21-79CB169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3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28140-F895-4F06-BF88-42CCEA25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7FC8D-C02F-4F4C-A012-39ECF417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592A-D9CF-46D3-92CD-2CD6BB05C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6B21-0471-40FC-AD3A-A99860535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1B8B-8F02-4176-8EF5-DB3DCA2D7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76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133600" y="2057400"/>
            <a:ext cx="5943600" cy="803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228600" y="1711485"/>
            <a:ext cx="8686800" cy="448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INTERMEDIATE CODE 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GENERTOR FOR C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Faculty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					     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G.Michael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       Mano M Professor							       192321151				   Saveetha School of Engineering		Saveetha School of Engineering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z="1400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altLang="zh-C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02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par>
              <p:cTn id="2" fill="hold" nodeType="interactiveSeq">
                <p:stCondLst>
                  <p:cond delay="0"/>
                </p:stCondLst>
                <p:childTnLst>
                  <p:par>
                    <p:cTn id="3" fill="hold"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par>
                                      <p:cTn id="6"/>
                                    </p:pa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0DE65-1A7E-8E2F-6A2D-8EF2F7C5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C0F3-2995-AAF3-3C9C-6B419DED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6F99D8-A9C2-A620-C7BF-D9841924A7B1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A67BCD08-4BD0-6E49-BE8D-C7EE5E90E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533EA9D-485B-8416-3FFC-9370CB372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0"/>
            <a:ext cx="8077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Redundant Intermediate Code Generation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 often includes unnecessary or repetitive instructions that increase compilation time and reduce runtime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Support for Semantic Error Tracing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IR systems rarely maintain links to high-level semantics, making it difficult to trace or fix logic errors in source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Debugging and Traceability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 to the abstraction gap between IR and source code, identifying the exact cause of runtime issues becomes cumbersome for developers.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FC1E5-739E-4A8B-293C-FEAC65146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E35C6-8F6E-BC70-E82C-5D635B79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642400-0B22-B136-177A-EA57F19255AD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7EE7C5E6-67A8-053C-B6A7-BD16882D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C6C3BB-348B-4DDB-F6C0-08F48564B657}"/>
              </a:ext>
            </a:extLst>
          </p:cNvPr>
          <p:cNvSpPr txBox="1"/>
          <p:nvPr/>
        </p:nvSpPr>
        <p:spPr>
          <a:xfrm>
            <a:off x="2971800" y="1889124"/>
            <a:ext cx="3486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D2CCA-1F93-DD03-DD44-9CDE23B234DB}"/>
              </a:ext>
            </a:extLst>
          </p:cNvPr>
          <p:cNvSpPr txBox="1"/>
          <p:nvPr/>
        </p:nvSpPr>
        <p:spPr>
          <a:xfrm>
            <a:off x="1952625" y="3205378"/>
            <a:ext cx="57721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Intermediate Code Generator for C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 with Error Handling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Symbol Table and Expression Handling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Maintainability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946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BCAAF-6F6C-5562-062B-69777BF39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320F-F098-F261-1CE6-56750E0B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114BCC-31BA-5087-5612-27D9A76E1B31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10856A01-3F04-C454-139E-EC2DF1F5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ABE482-7023-6736-1FEE-6322E0D9B253}"/>
              </a:ext>
            </a:extLst>
          </p:cNvPr>
          <p:cNvSpPr txBox="1"/>
          <p:nvPr/>
        </p:nvSpPr>
        <p:spPr>
          <a:xfrm>
            <a:off x="2971800" y="1889124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00EA8-C246-C537-2D63-BF2E50A24F9D}"/>
              </a:ext>
            </a:extLst>
          </p:cNvPr>
          <p:cNvSpPr txBox="1"/>
          <p:nvPr/>
        </p:nvSpPr>
        <p:spPr>
          <a:xfrm>
            <a:off x="2000251" y="2770849"/>
            <a:ext cx="5486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 Code → Intermediate Code Output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symbol table and expression parsing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or code snippet of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Output Format: Quadruples/Triples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mechanisms included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various statement types (assignments, loops)</a:t>
            </a:r>
          </a:p>
        </p:txBody>
      </p:sp>
    </p:spTree>
    <p:extLst>
      <p:ext uri="{BB962C8B-B14F-4D97-AF65-F5344CB8AC3E}">
        <p14:creationId xmlns:p14="http://schemas.microsoft.com/office/powerpoint/2010/main" val="144243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2A93-48E8-07E8-E140-C42CE995B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9B9D5-C85D-042B-9C9B-792CC73F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D2FACE-21E8-74FE-0789-C80B95969452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E24C01F0-F502-BB2F-FB83-90ADCF62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DC718-1BA8-7663-03B0-A462849C0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28800"/>
            <a:ext cx="78867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9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14748-D6E5-5CCD-47EB-841983CC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A4650-5502-35D8-E1B4-DCD992C2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53FCF3-979F-4751-77AD-AB2EF2CA375E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111A1C2B-0DCE-528F-D6EA-36F0CF34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E4CBB4-5060-0947-149E-42FAFFF831BB}"/>
              </a:ext>
            </a:extLst>
          </p:cNvPr>
          <p:cNvSpPr txBox="1"/>
          <p:nvPr/>
        </p:nvSpPr>
        <p:spPr>
          <a:xfrm>
            <a:off x="2590799" y="1588143"/>
            <a:ext cx="472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Results and Discussion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01390-385F-DA09-EF1F-3D37BEADEDA0}"/>
              </a:ext>
            </a:extLst>
          </p:cNvPr>
          <p:cNvSpPr txBox="1"/>
          <p:nvPr/>
        </p:nvSpPr>
        <p:spPr>
          <a:xfrm>
            <a:off x="1506894" y="2710363"/>
            <a:ext cx="6858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 Intermediate Code Generator was successfully implemented for a subset of 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IR follows a structured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(TAC)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clarity in code transformations and symbol tracking.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test cases included arithmetic operations, conditionals, loops, and nested expressions.</a:t>
            </a:r>
          </a:p>
        </p:txBody>
      </p:sp>
    </p:spTree>
    <p:extLst>
      <p:ext uri="{BB962C8B-B14F-4D97-AF65-F5344CB8AC3E}">
        <p14:creationId xmlns:p14="http://schemas.microsoft.com/office/powerpoint/2010/main" val="69048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235B-7695-E40C-70C5-5F7F8E3CE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48EB4-3768-CD5C-26F0-2D07BF0A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D4CD90-F3C2-5E08-1B46-7F131C91885D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00177EAE-7F14-E237-39AE-CD19D4A3F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BABBB-2B56-4B1F-779F-9091BB97412D}"/>
              </a:ext>
            </a:extLst>
          </p:cNvPr>
          <p:cNvSpPr txBox="1"/>
          <p:nvPr/>
        </p:nvSpPr>
        <p:spPr>
          <a:xfrm>
            <a:off x="1219200" y="2057400"/>
            <a:ext cx="685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Reduced Redundancy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Output IR contains fewer unnecessary temporaries and operations compared to GCC-generated IR for the same input.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Improved Error Traceability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Semantic error markers included in the IR help track undeclared variables, type mismatches, and out-of-scope references effectively.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Cleaner Symbol Table Handling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Variable scopes and lifetimes are better managed through a custom symbol table mechanism.</a:t>
            </a:r>
          </a:p>
        </p:txBody>
      </p:sp>
    </p:spTree>
    <p:extLst>
      <p:ext uri="{BB962C8B-B14F-4D97-AF65-F5344CB8AC3E}">
        <p14:creationId xmlns:p14="http://schemas.microsoft.com/office/powerpoint/2010/main" val="222439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1E7C0-BAC7-3F63-1D5C-2908B6ED6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B856C-E873-0829-707F-AA36DCF9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B94D90-F806-15ED-61CD-0C09D0B592F0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4AEA7169-BAC1-BF96-22B2-29A58A9D9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1CBD7F-2D94-242B-77E4-221079EE695D}"/>
              </a:ext>
            </a:extLst>
          </p:cNvPr>
          <p:cNvSpPr txBox="1"/>
          <p:nvPr/>
        </p:nvSpPr>
        <p:spPr>
          <a:xfrm>
            <a:off x="1219200" y="20574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                         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generator proves beneficial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compiler prototyping, and IR visualization tools.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effective for simpler C programs, scaling to handle complete C features (like pointers, structs, and memory management) requires further enhancements.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LLVM or GCC pipelines, this model prioritizes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raw performance or optimization depth.</a:t>
            </a:r>
          </a:p>
        </p:txBody>
      </p:sp>
    </p:spTree>
    <p:extLst>
      <p:ext uri="{BB962C8B-B14F-4D97-AF65-F5344CB8AC3E}">
        <p14:creationId xmlns:p14="http://schemas.microsoft.com/office/powerpoint/2010/main" val="275763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BEA51-4286-5B38-3F01-03D3B72BB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6FAD9-9B64-83C9-D762-3305F03D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1C9B4A-999D-7011-8165-79DD944320F1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E4668E74-E59F-3A22-C215-37C14B60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243435-2432-C25A-D717-1B8E487A2571}"/>
              </a:ext>
            </a:extLst>
          </p:cNvPr>
          <p:cNvSpPr txBox="1"/>
          <p:nvPr/>
        </p:nvSpPr>
        <p:spPr>
          <a:xfrm>
            <a:off x="2667000" y="1842505"/>
            <a:ext cx="472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1C9F8-8656-BE28-9851-1708580DA4E3}"/>
              </a:ext>
            </a:extLst>
          </p:cNvPr>
          <p:cNvSpPr txBox="1"/>
          <p:nvPr/>
        </p:nvSpPr>
        <p:spPr>
          <a:xfrm>
            <a:off x="2362199" y="2996473"/>
            <a:ext cx="5181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Complex C Constructs (pointers, structs)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Backend Code Generator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93393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D3DEC-3528-23AA-56FA-86887629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8A4E5-C8F8-E3C2-82C4-6E6A194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D44991-A0A1-FC38-8DE5-14118708081E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5E373EF5-46ED-CB1D-3697-8862C524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897FF2-EB79-4033-7656-827753F4812E}"/>
              </a:ext>
            </a:extLst>
          </p:cNvPr>
          <p:cNvSpPr txBox="1"/>
          <p:nvPr/>
        </p:nvSpPr>
        <p:spPr>
          <a:xfrm>
            <a:off x="2571750" y="2875002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0" y="1403172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285" y="2286000"/>
            <a:ext cx="7086600" cy="3657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Compiler Design in Modern Programming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Intermediate Code Generation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Intermediate Representation (IR)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C Language and Its Constructs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Techniques Used: Lex/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6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7086600" cy="324776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Enhance Intermediate Code Generation for C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limitations of existing models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modularity and extensibility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better error handling and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0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Existing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169424" y="2971800"/>
            <a:ext cx="5993376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Intermediate Code Generators Overview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→ IR → Backend Structure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(TAC), Quadruples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from GCC and LLVM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77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F601D6-A1F4-C802-8E78-ED23D164B886}"/>
              </a:ext>
            </a:extLst>
          </p:cNvPr>
          <p:cNvSpPr txBox="1"/>
          <p:nvPr/>
        </p:nvSpPr>
        <p:spPr>
          <a:xfrm>
            <a:off x="2133600" y="2305615"/>
            <a:ext cx="5181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Diagram Representation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syntax tree transformations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specific compiler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IR with limited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72679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0D4CE-C000-FB01-7F33-640DD2E4E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C3A46-3737-2803-C641-38C8B0F8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78D53C-7018-0682-844F-36E2A3A2EE2D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5C64950D-2130-FF06-16CA-5E45EF762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89FF88-7339-6F5E-3905-DC0A6A1DE794}"/>
              </a:ext>
            </a:extLst>
          </p:cNvPr>
          <p:cNvSpPr txBox="1"/>
          <p:nvPr/>
        </p:nvSpPr>
        <p:spPr>
          <a:xfrm>
            <a:off x="1221144" y="1600200"/>
            <a:ext cx="62484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Traditional Intermediate Code Generators Overview</a:t>
            </a:r>
          </a:p>
          <a:p>
            <a:pPr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 typically follow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→ IR → Backend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Performs lexical, syntax, and semantic analysis.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Representation (IR)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Acts as a bridge between frontend and backend.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IR to target machine code.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IR formats: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(TAC)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Quadruples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15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EF66E-3F25-D764-5D58-F8709A05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7E3E9-EC45-EB0F-D73D-2963A102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6C3465-4655-35B6-0694-931085CCA84C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57A02A59-AA81-35DE-7CAD-0F6922AC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F855C6-D45E-05C9-BBD6-A4772E5CC22D}"/>
              </a:ext>
            </a:extLst>
          </p:cNvPr>
          <p:cNvSpPr txBox="1"/>
          <p:nvPr/>
        </p:nvSpPr>
        <p:spPr>
          <a:xfrm>
            <a:off x="1221144" y="1600200"/>
            <a:ext cx="6248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Limitations of Existing Intermediate Code Models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IR systems are based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tree transformations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Abstract Syntax Trees).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Tightly coupled with specific compiler architecture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GCC or LLVM).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Designed for broad compatibility, not for C-specific optimizations.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support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error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 and maintainability in generated 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semantic handling</a:t>
            </a:r>
          </a:p>
        </p:txBody>
      </p:sp>
    </p:spTree>
    <p:extLst>
      <p:ext uri="{BB962C8B-B14F-4D97-AF65-F5344CB8AC3E}">
        <p14:creationId xmlns:p14="http://schemas.microsoft.com/office/powerpoint/2010/main" val="77331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54367-6705-FB96-C5E6-AA9DD489F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D117A-C7EC-A0BB-1B38-41606450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F2311F-4666-BEBD-D732-AE7BDE634C1F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B279D702-D1BA-2619-237E-37E686C0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F98845-9961-D8E8-E98E-B53EED06EF1F}"/>
              </a:ext>
            </a:extLst>
          </p:cNvPr>
          <p:cNvSpPr txBox="1"/>
          <p:nvPr/>
        </p:nvSpPr>
        <p:spPr>
          <a:xfrm>
            <a:off x="2010747" y="1617756"/>
            <a:ext cx="5181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Flaws in Existing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A3BAF-1D05-2962-D5EB-97E389B3F316}"/>
              </a:ext>
            </a:extLst>
          </p:cNvPr>
          <p:cNvSpPr txBox="1"/>
          <p:nvPr/>
        </p:nvSpPr>
        <p:spPr>
          <a:xfrm>
            <a:off x="2010747" y="2462166"/>
            <a:ext cx="5410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handling of complex expressions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portability across architectures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customization for specific optimizations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Error-prone symbol table management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intermediate code generation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support for semantic error tracing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debugging and traceability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7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32B3A-FBC4-011C-75EC-265246F7F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15E7D-DAFD-4B5D-B845-43695219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8116FF-BCC0-5564-966C-701C79AF9CB2}"/>
              </a:ext>
            </a:extLst>
          </p:cNvPr>
          <p:cNvSpPr txBox="1">
            <a:spLocks/>
          </p:cNvSpPr>
          <p:nvPr/>
        </p:nvSpPr>
        <p:spPr>
          <a:xfrm>
            <a:off x="1295400" y="1981200"/>
            <a:ext cx="7086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:a16="http://schemas.microsoft.com/office/drawing/2014/main" id="{C59D96DD-C914-5648-07AF-08759B35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571"/>
            <a:ext cx="72390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EAA50-7E91-7A40-905F-AD814B2B7FA1}"/>
              </a:ext>
            </a:extLst>
          </p:cNvPr>
          <p:cNvSpPr txBox="1"/>
          <p:nvPr/>
        </p:nvSpPr>
        <p:spPr>
          <a:xfrm>
            <a:off x="685800" y="1600200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Inefficient Handling of Complex Expressions</a:t>
            </a:r>
            <a:br>
              <a:rPr lang="en-US" dirty="0"/>
            </a:br>
            <a:r>
              <a:rPr lang="en-US" dirty="0"/>
              <a:t>Traditional IRs struggle with deeply nested or compound expressions, especially in C. This leads to bloated or redundant code during transformation and optimization stages.</a:t>
            </a:r>
          </a:p>
          <a:p>
            <a:endParaRPr lang="en-US" dirty="0"/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Portability Across Architectures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IRs are tightly coupled with specific hardware or compiler platforms (e.g., x86 in GCC), making it harder to adapt across multiple systems.</a:t>
            </a:r>
          </a:p>
          <a:p>
            <a:endParaRPr lang="en-US" dirty="0"/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Customization for Specific Optimizations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General-purpose IRs do not allow tailoring optimizations for particular use cases (like loop unrolling or instruction reordering in C).</a:t>
            </a:r>
          </a:p>
          <a:p>
            <a:endParaRPr lang="en-IN" dirty="0"/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Error-Prone Symbol Table Management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models may not handle scopes, variable lifetimes, or type mismatches robustly, leading to runtime errors or compilation crashes.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98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5852</TotalTime>
  <Words>849</Words>
  <Application>Microsoft Office PowerPoint</Application>
  <PresentationFormat>On-screen Show (4:3)</PresentationFormat>
  <Paragraphs>175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宋体</vt:lpstr>
      <vt:lpstr>Arial</vt:lpstr>
      <vt:lpstr>AvantGarde</vt:lpstr>
      <vt:lpstr>Calibri</vt:lpstr>
      <vt:lpstr>Calibri Light</vt:lpstr>
      <vt:lpstr>Times New Roman</vt:lpstr>
      <vt:lpstr>Wingdings 2</vt:lpstr>
      <vt:lpstr>Office Theme</vt:lpstr>
      <vt:lpstr>PowerPoint Presentation</vt:lpstr>
      <vt:lpstr>Introduction</vt:lpstr>
      <vt:lpstr>PowerPoint Presentation</vt:lpstr>
      <vt:lpstr>Existing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Mano M</cp:lastModifiedBy>
  <cp:revision>405</cp:revision>
  <dcterms:created xsi:type="dcterms:W3CDTF">2000-07-06T15:05:59Z</dcterms:created>
  <dcterms:modified xsi:type="dcterms:W3CDTF">2025-03-19T16:00:32Z</dcterms:modified>
</cp:coreProperties>
</file>