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F8F8F8"/>
    <a:srgbClr val="FFFFFF"/>
    <a:srgbClr val="FF5D5D"/>
    <a:srgbClr val="FFFFD1"/>
    <a:srgbClr val="FFFFB7"/>
    <a:srgbClr val="FFFFBD"/>
    <a:srgbClr val="FF2D2D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20" autoAdjust="0"/>
  </p:normalViewPr>
  <p:slideViewPr>
    <p:cSldViewPr snapToGrid="0">
      <p:cViewPr>
        <p:scale>
          <a:sx n="50" d="100"/>
          <a:sy n="50" d="100"/>
        </p:scale>
        <p:origin x="138" y="3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D4658-B341-449F-9700-EE28DB2963B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888938-F659-4CF3-9C6B-2952BA7A7B6F}" type="pres">
      <dgm:prSet presAssocID="{A2DD4658-B341-449F-9700-EE28DB2963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</dgm:ptLst>
  <dgm:cxnLst>
    <dgm:cxn modelId="{E8804649-0960-482C-8C21-2CF53A5DA1F3}" type="presOf" srcId="{A2DD4658-B341-449F-9700-EE28DB2963BE}" destId="{F0888938-F659-4CF3-9C6B-2952BA7A7B6F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B210-8A61-4DF4-9165-2B9AEB2DEA2A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E5A4-9D68-43C4-ACE6-65F78F665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6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83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79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3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6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3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91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15147-83F3-45C6-9E05-437E8040FCD2}" type="datetimeFigureOut">
              <a:rPr lang="en-GB" smtClean="0"/>
              <a:t>19/03/2021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496" y="1426464"/>
            <a:ext cx="8210343" cy="267462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  <a:endParaRPr lang="en-GB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Background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Cardiovascular diseases kill approximately 17 million people globally every year, and they mainly exhibit as myocardial infarctions and heart failures. Heart failure </a:t>
            </a:r>
            <a:r>
              <a:rPr lang="en-US" dirty="0"/>
              <a:t>of the body </a:t>
            </a:r>
            <a:r>
              <a:rPr lang="en-US" dirty="0" smtClean="0"/>
              <a:t>(</a:t>
            </a:r>
            <a:r>
              <a:rPr lang="en-US" dirty="0"/>
              <a:t>HF) occurs when the heart cannot pump enough blood to meet the </a:t>
            </a:r>
            <a:r>
              <a:rPr lang="en-US" dirty="0" smtClean="0"/>
              <a:t>needs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1"/>
            <a:ext cx="8263128" cy="69494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Abstraction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1463040"/>
            <a:ext cx="10332720" cy="4535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Purpose</a:t>
            </a:r>
          </a:p>
          <a:p>
            <a:pPr marL="0" indent="0">
              <a:buNone/>
            </a:pPr>
            <a:r>
              <a:rPr lang="en-US" dirty="0"/>
              <a:t>Heart failure is a common event caused by </a:t>
            </a:r>
            <a:r>
              <a:rPr lang="en-GB" dirty="0"/>
              <a:t>cardiovascular </a:t>
            </a:r>
            <a:r>
              <a:rPr lang="en-GB" dirty="0" smtClean="0"/>
              <a:t>disease. </a:t>
            </a:r>
            <a:r>
              <a:rPr lang="en-US" dirty="0" smtClean="0"/>
              <a:t>Machine </a:t>
            </a:r>
            <a:r>
              <a:rPr lang="en-US" dirty="0"/>
              <a:t>learning, in particular, can predict </a:t>
            </a:r>
            <a:r>
              <a:rPr lang="en-US" dirty="0" smtClean="0"/>
              <a:t>patients survival from Heart failure using dataset.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Methods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analyzed a dataset containing the medical records of 299 heart failure patients collected at the Faisalabad Institute of Cardiology and at the Allied Hospital in Faisalabad (Punjab, Pakistan), during April–December </a:t>
            </a:r>
            <a:r>
              <a:rPr lang="en-US" dirty="0" smtClean="0"/>
              <a:t>2015. We then build a Machine Learning survival Prediction Models on these features in dataset.</a:t>
            </a:r>
            <a:endParaRPr lang="en-GB" dirty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7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1499616"/>
            <a:ext cx="10332720" cy="449884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Result</a:t>
            </a:r>
          </a:p>
          <a:p>
            <a:pPr marL="0" indent="0">
              <a:buNone/>
            </a:pPr>
            <a:r>
              <a:rPr lang="en-US" dirty="0"/>
              <a:t>Our results of these </a:t>
            </a:r>
            <a:r>
              <a:rPr lang="en-US" dirty="0" smtClean="0"/>
              <a:t>feature models and  data analysis is sufficient to make a prediction of whether the person is going to survive or not.  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Conclusion</a:t>
            </a:r>
          </a:p>
          <a:p>
            <a:pPr marL="0" indent="0">
              <a:buNone/>
            </a:pPr>
            <a:r>
              <a:rPr lang="en-US" dirty="0"/>
              <a:t>This discovery has the potential to impact on clinical practice, becoming a new supporting tool for physicians when predicting if a heart failure patient will survive or </a:t>
            </a:r>
            <a:r>
              <a:rPr lang="en-US" dirty="0" smtClean="0"/>
              <a:t>not.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15568" y="548641"/>
            <a:ext cx="8263128" cy="6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Abstraction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Architecture Diagram</a:t>
            </a:r>
            <a:endParaRPr lang="en-GB" dirty="0">
              <a:solidFill>
                <a:srgbClr val="0070C0"/>
              </a:solidFill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695157"/>
              </p:ext>
            </p:extLst>
          </p:nvPr>
        </p:nvGraphicFramePr>
        <p:xfrm>
          <a:off x="1119352" y="1690688"/>
          <a:ext cx="10087193" cy="448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208809" y="4662064"/>
            <a:ext cx="1136344" cy="689573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35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GB" sz="2000" dirty="0"/>
          </a:p>
        </p:txBody>
      </p:sp>
      <p:sp>
        <p:nvSpPr>
          <p:cNvPr id="7" name="Oval 6"/>
          <p:cNvSpPr/>
          <p:nvPr/>
        </p:nvSpPr>
        <p:spPr>
          <a:xfrm>
            <a:off x="8957145" y="3494707"/>
            <a:ext cx="1817310" cy="689573"/>
          </a:xfrm>
          <a:prstGeom prst="ellipse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endParaRPr lang="en-GB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888398" y="2425117"/>
            <a:ext cx="1777806" cy="560075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Explotary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Analysis</a:t>
            </a:r>
            <a:endParaRPr lang="en-GB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4385239" y="4816991"/>
            <a:ext cx="864180" cy="689573"/>
          </a:xfrm>
          <a:prstGeom prst="round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028520" y="3499945"/>
            <a:ext cx="1494393" cy="689573"/>
          </a:xfrm>
          <a:prstGeom prst="round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endParaRPr lang="en-GB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4069508" y="2404287"/>
            <a:ext cx="1495643" cy="618914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27875" y="2404287"/>
            <a:ext cx="1268569" cy="618914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59271" y="2393225"/>
            <a:ext cx="1024503" cy="61897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Testing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28796" y="4523829"/>
            <a:ext cx="1496258" cy="637949"/>
          </a:xfrm>
          <a:prstGeom prst="ellipse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 Input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40662" y="3504891"/>
            <a:ext cx="1672638" cy="689573"/>
          </a:xfrm>
          <a:prstGeom prst="round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Feature          Engineering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0" idx="3"/>
            <a:endCxn id="49" idx="1"/>
          </p:cNvCxnSpPr>
          <p:nvPr/>
        </p:nvCxnSpPr>
        <p:spPr>
          <a:xfrm flipV="1">
            <a:off x="6522913" y="3842113"/>
            <a:ext cx="505883" cy="2619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1" idx="0"/>
          </p:cNvCxnSpPr>
          <p:nvPr/>
        </p:nvCxnSpPr>
        <p:spPr>
          <a:xfrm flipH="1">
            <a:off x="2776981" y="2985192"/>
            <a:ext cx="320" cy="519699"/>
          </a:xfrm>
          <a:prstGeom prst="straightConnector1">
            <a:avLst/>
          </a:prstGeom>
          <a:ln>
            <a:solidFill>
              <a:srgbClr val="000099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8" idx="3"/>
          </p:cNvCxnSpPr>
          <p:nvPr/>
        </p:nvCxnSpPr>
        <p:spPr>
          <a:xfrm flipH="1" flipV="1">
            <a:off x="3666204" y="2705155"/>
            <a:ext cx="403304" cy="8589"/>
          </a:xfrm>
          <a:prstGeom prst="straightConnector1">
            <a:avLst/>
          </a:prstGeom>
          <a:ln>
            <a:solidFill>
              <a:srgbClr val="000099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1"/>
          </p:cNvCxnSpPr>
          <p:nvPr/>
        </p:nvCxnSpPr>
        <p:spPr>
          <a:xfrm>
            <a:off x="5565151" y="2713744"/>
            <a:ext cx="762724" cy="0"/>
          </a:xfrm>
          <a:prstGeom prst="straightConnector1">
            <a:avLst/>
          </a:prstGeom>
          <a:ln>
            <a:solidFill>
              <a:srgbClr val="000099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  <a:endCxn id="14" idx="1"/>
          </p:cNvCxnSpPr>
          <p:nvPr/>
        </p:nvCxnSpPr>
        <p:spPr>
          <a:xfrm flipV="1">
            <a:off x="7596444" y="2702710"/>
            <a:ext cx="762827" cy="11034"/>
          </a:xfrm>
          <a:prstGeom prst="straightConnector1">
            <a:avLst/>
          </a:prstGeom>
          <a:ln>
            <a:solidFill>
              <a:srgbClr val="000099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0"/>
            <a:endCxn id="49" idx="2"/>
          </p:cNvCxnSpPr>
          <p:nvPr/>
        </p:nvCxnSpPr>
        <p:spPr>
          <a:xfrm flipV="1">
            <a:off x="7776925" y="4184280"/>
            <a:ext cx="0" cy="339549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028796" y="3499945"/>
            <a:ext cx="1496258" cy="684335"/>
          </a:xfrm>
          <a:prstGeom prst="round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Web Application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9" idx="3"/>
            <a:endCxn id="7" idx="2"/>
          </p:cNvCxnSpPr>
          <p:nvPr/>
        </p:nvCxnSpPr>
        <p:spPr>
          <a:xfrm flipV="1">
            <a:off x="8525054" y="3839494"/>
            <a:ext cx="432091" cy="2619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4" idx="3"/>
            <a:endCxn id="8" idx="1"/>
          </p:cNvCxnSpPr>
          <p:nvPr/>
        </p:nvCxnSpPr>
        <p:spPr>
          <a:xfrm flipH="1">
            <a:off x="1888398" y="2702710"/>
            <a:ext cx="7495376" cy="2445"/>
          </a:xfrm>
          <a:prstGeom prst="bentConnector5">
            <a:avLst>
              <a:gd name="adj1" fmla="val -3050"/>
              <a:gd name="adj2" fmla="val -27857464"/>
              <a:gd name="adj3" fmla="val 10305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6" idx="0"/>
            <a:endCxn id="11" idx="2"/>
          </p:cNvCxnSpPr>
          <p:nvPr/>
        </p:nvCxnSpPr>
        <p:spPr>
          <a:xfrm flipV="1">
            <a:off x="2776981" y="4194464"/>
            <a:ext cx="0" cy="467600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2" idx="2"/>
            <a:endCxn id="9" idx="0"/>
          </p:cNvCxnSpPr>
          <p:nvPr/>
        </p:nvCxnSpPr>
        <p:spPr>
          <a:xfrm flipH="1">
            <a:off x="4817329" y="3023201"/>
            <a:ext cx="1" cy="1793790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9" idx="3"/>
            <a:endCxn id="10" idx="2"/>
          </p:cNvCxnSpPr>
          <p:nvPr/>
        </p:nvCxnSpPr>
        <p:spPr>
          <a:xfrm flipV="1">
            <a:off x="5249419" y="4189518"/>
            <a:ext cx="526298" cy="972260"/>
          </a:xfrm>
          <a:prstGeom prst="bentConnector2">
            <a:avLst/>
          </a:prstGeom>
          <a:ln>
            <a:solidFill>
              <a:srgbClr val="00009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1" idx="3"/>
            <a:endCxn id="9" idx="1"/>
          </p:cNvCxnSpPr>
          <p:nvPr/>
        </p:nvCxnSpPr>
        <p:spPr>
          <a:xfrm>
            <a:off x="3613300" y="3849678"/>
            <a:ext cx="771939" cy="1312100"/>
          </a:xfrm>
          <a:prstGeom prst="bentConnector3">
            <a:avLst>
              <a:gd name="adj1" fmla="val 50000"/>
            </a:avLst>
          </a:prstGeom>
          <a:ln>
            <a:solidFill>
              <a:srgbClr val="00009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Modules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four modules in heart disease prediction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Dataset Preparation</a:t>
            </a:r>
            <a:endParaRPr lang="en-GB" b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Collecting dataset ,Feature engineering, </a:t>
            </a:r>
            <a:r>
              <a:rPr lang="en-US" dirty="0" err="1" smtClean="0"/>
              <a:t>Explotary</a:t>
            </a:r>
            <a:r>
              <a:rPr lang="en-US" dirty="0" smtClean="0"/>
              <a:t> Data Analysis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Predictive Modelling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Algorithm Selection, Validation, Testing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Web Application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User </a:t>
            </a:r>
            <a:r>
              <a:rPr lang="en-US" dirty="0"/>
              <a:t>d</a:t>
            </a:r>
            <a:r>
              <a:rPr lang="en-US" dirty="0" smtClean="0"/>
              <a:t>ata collection</a:t>
            </a:r>
            <a:r>
              <a:rPr lang="en-US" dirty="0"/>
              <a:t> </a:t>
            </a:r>
            <a:r>
              <a:rPr lang="en-US" dirty="0" smtClean="0"/>
              <a:t>and displaying data using flask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Deployment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Deploying the model and web application in </a:t>
            </a:r>
            <a:r>
              <a:rPr lang="en-US" dirty="0" err="1" smtClean="0"/>
              <a:t>Heroku</a:t>
            </a:r>
            <a:r>
              <a:rPr lang="en-US" dirty="0" smtClean="0"/>
              <a:t> Platform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3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232</Words>
  <Application>Microsoft Office PowerPoint</Application>
  <PresentationFormat>Widescreen</PresentationFormat>
  <Paragraphs>42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Heart Disease Prediction</vt:lpstr>
      <vt:lpstr>Background</vt:lpstr>
      <vt:lpstr>Abstraction</vt:lpstr>
      <vt:lpstr>PowerPoint Presentation</vt:lpstr>
      <vt:lpstr>Architecture Diagram</vt:lpstr>
      <vt:lpstr>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37</cp:revision>
  <dcterms:created xsi:type="dcterms:W3CDTF">2021-03-11T15:37:02Z</dcterms:created>
  <dcterms:modified xsi:type="dcterms:W3CDTF">2021-03-19T14:36:56Z</dcterms:modified>
</cp:coreProperties>
</file>