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20"/>
  </p:notesMasterIdLst>
  <p:sldIdLst>
    <p:sldId id="256" r:id="rId2"/>
    <p:sldId id="275" r:id="rId3"/>
    <p:sldId id="258" r:id="rId4"/>
    <p:sldId id="259" r:id="rId5"/>
    <p:sldId id="260" r:id="rId6"/>
    <p:sldId id="261" r:id="rId7"/>
    <p:sldId id="262" r:id="rId8"/>
    <p:sldId id="263" r:id="rId9"/>
    <p:sldId id="264" r:id="rId10"/>
    <p:sldId id="274"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o Srithar" initials="MS" lastIdx="1" clrIdx="0">
    <p:extLst>
      <p:ext uri="{19B8F6BF-5375-455C-9EA6-DF929625EA0E}">
        <p15:presenceInfo xmlns:p15="http://schemas.microsoft.com/office/powerpoint/2012/main" userId="S::mano.srithar@temenos.com::c60f49fd-762c-48b0-a9ec-fb9cdc6f25c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0" d="100"/>
          <a:sy n="40" d="100"/>
        </p:scale>
        <p:origin x="44" y="6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170BA-97D3-487D-A880-BA7EFC612466}"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6EEB1-C9B0-47E5-8B69-C17540178D92}" type="slidenum">
              <a:rPr lang="en-US" smtClean="0"/>
              <a:t>‹#›</a:t>
            </a:fld>
            <a:endParaRPr lang="en-US"/>
          </a:p>
        </p:txBody>
      </p:sp>
    </p:spTree>
    <p:extLst>
      <p:ext uri="{BB962C8B-B14F-4D97-AF65-F5344CB8AC3E}">
        <p14:creationId xmlns:p14="http://schemas.microsoft.com/office/powerpoint/2010/main" val="4217451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2982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35772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CE633F-9882-4A5C-83A2-1109D0C73261}"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8994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401753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CE633F-9882-4A5C-83A2-1109D0C73261}"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8616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491847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18812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726125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59473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4376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44786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5/9/2022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76585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2234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5/9/2022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43354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19238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8533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A4B53A7-3209-46A6-9454-F38EAC8F11E7}" type="datetimeFigureOut">
              <a:rPr lang="en-US" smtClean="0"/>
              <a:pPr/>
              <a:t>5/9/2022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9951088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EBE-5EA4-446F-A19F-46DBC80B8013}"/>
              </a:ext>
            </a:extLst>
          </p:cNvPr>
          <p:cNvSpPr>
            <a:spLocks noGrp="1"/>
          </p:cNvSpPr>
          <p:nvPr>
            <p:ph type="ctrTitle"/>
          </p:nvPr>
        </p:nvSpPr>
        <p:spPr>
          <a:xfrm>
            <a:off x="2005263" y="1957137"/>
            <a:ext cx="9499349" cy="1331495"/>
          </a:xfrm>
        </p:spPr>
        <p:txBody>
          <a:bodyPr>
            <a:normAutofit/>
          </a:bodyPr>
          <a:lstStyle/>
          <a:p>
            <a:pPr algn="ctr"/>
            <a:r>
              <a:rPr lang="en-IN" sz="3200" dirty="0">
                <a:latin typeface="Times New Roman" panose="02020603050405020304" pitchFamily="18" charset="0"/>
                <a:cs typeface="Times New Roman" panose="02020603050405020304" pitchFamily="18" charset="0"/>
              </a:rPr>
              <a:t>CROP RECOMMENDATION SYSTEM USING SUPPORT VECTOR CLASSIFICATION</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AFCFBB-09AC-4151-9D84-9B54E27CB01C}"/>
              </a:ext>
            </a:extLst>
          </p:cNvPr>
          <p:cNvSpPr txBox="1"/>
          <p:nvPr/>
        </p:nvSpPr>
        <p:spPr>
          <a:xfrm>
            <a:off x="7839075" y="4413970"/>
            <a:ext cx="3665537" cy="1061829"/>
          </a:xfrm>
          <a:prstGeom prst="rect">
            <a:avLst/>
          </a:prstGeom>
          <a:noFill/>
        </p:spPr>
        <p:txBody>
          <a:bodyPr wrap="square" rtlCol="0">
            <a:spAutoFit/>
          </a:bodyPr>
          <a:lstStyle/>
          <a:p>
            <a:pPr>
              <a:lnSpc>
                <a:spcPct val="150000"/>
              </a:lnSpc>
            </a:pPr>
            <a:r>
              <a:rPr lang="en-IN" dirty="0">
                <a:solidFill>
                  <a:srgbClr val="C00000"/>
                </a:solidFill>
                <a:latin typeface="Times New Roman" panose="02020603050405020304" pitchFamily="18" charset="0"/>
                <a:cs typeface="Times New Roman" panose="02020603050405020304" pitchFamily="18" charset="0"/>
              </a:rPr>
              <a:t>MANO S (312418205046)</a:t>
            </a:r>
          </a:p>
          <a:p>
            <a:r>
              <a:rPr lang="en-IN" dirty="0">
                <a:solidFill>
                  <a:srgbClr val="C00000"/>
                </a:solidFill>
                <a:latin typeface="Times New Roman" panose="02020603050405020304" pitchFamily="18" charset="0"/>
                <a:cs typeface="Times New Roman" panose="02020603050405020304" pitchFamily="18" charset="0"/>
              </a:rPr>
              <a:t>KARTHIKEYAN S (312418205037)</a:t>
            </a:r>
          </a:p>
          <a:p>
            <a:r>
              <a:rPr lang="en-IN" dirty="0">
                <a:solidFill>
                  <a:srgbClr val="C00000"/>
                </a:solidFill>
                <a:latin typeface="Times New Roman" panose="02020603050405020304" pitchFamily="18" charset="0"/>
                <a:cs typeface="Times New Roman" panose="02020603050405020304" pitchFamily="18" charset="0"/>
              </a:rPr>
              <a:t>Guided By: Mr KIRUBAKARAN </a:t>
            </a: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21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2DD3-AE1E-462D-A1A7-1875D0E96A04}"/>
              </a:ext>
            </a:extLst>
          </p:cNvPr>
          <p:cNvSpPr>
            <a:spLocks noGrp="1"/>
          </p:cNvSpPr>
          <p:nvPr>
            <p:ph type="title"/>
          </p:nvPr>
        </p:nvSpPr>
        <p:spPr>
          <a:xfrm>
            <a:off x="2564347" y="594879"/>
            <a:ext cx="8911687" cy="1280890"/>
          </a:xfrm>
        </p:spPr>
        <p:txBody>
          <a:bodyPr/>
          <a:lstStyle/>
          <a:p>
            <a:r>
              <a:rPr lang="en-IN" dirty="0">
                <a:solidFill>
                  <a:schemeClr val="accent1"/>
                </a:solidFill>
                <a:latin typeface="Times New Roman" panose="02020603050405020304" pitchFamily="18" charset="0"/>
                <a:cs typeface="Times New Roman" panose="02020603050405020304" pitchFamily="18" charset="0"/>
              </a:rPr>
              <a:t>SYSTEM ARCHITECTURE</a:t>
            </a:r>
            <a:endParaRPr lang="en-IN" dirty="0"/>
          </a:p>
        </p:txBody>
      </p:sp>
      <p:sp>
        <p:nvSpPr>
          <p:cNvPr id="15" name="Rectangle 14">
            <a:extLst>
              <a:ext uri="{FF2B5EF4-FFF2-40B4-BE49-F238E27FC236}">
                <a16:creationId xmlns:a16="http://schemas.microsoft.com/office/drawing/2014/main" id="{70DD542E-E437-4681-8045-237D0A35E2BF}"/>
              </a:ext>
            </a:extLst>
          </p:cNvPr>
          <p:cNvSpPr/>
          <p:nvPr/>
        </p:nvSpPr>
        <p:spPr>
          <a:xfrm>
            <a:off x="535523" y="2349235"/>
            <a:ext cx="2028825"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CE7C2FED-2A5B-42AE-B385-03837F178DCB}"/>
              </a:ext>
            </a:extLst>
          </p:cNvPr>
          <p:cNvSpPr>
            <a:spLocks noGrp="1"/>
          </p:cNvSpPr>
          <p:nvPr>
            <p:ph idx="1"/>
          </p:nvPr>
        </p:nvSpPr>
        <p:spPr>
          <a:xfrm>
            <a:off x="371475" y="1419225"/>
            <a:ext cx="11249025" cy="5210175"/>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IN" sz="1400"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Data Pre-process</a:t>
            </a:r>
          </a:p>
        </p:txBody>
      </p:sp>
      <p:sp>
        <p:nvSpPr>
          <p:cNvPr id="5" name="Rectangle 4">
            <a:extLst>
              <a:ext uri="{FF2B5EF4-FFF2-40B4-BE49-F238E27FC236}">
                <a16:creationId xmlns:a16="http://schemas.microsoft.com/office/drawing/2014/main" id="{298E04E5-82B8-4262-9413-20E116FF81AF}"/>
              </a:ext>
            </a:extLst>
          </p:cNvPr>
          <p:cNvSpPr/>
          <p:nvPr/>
        </p:nvSpPr>
        <p:spPr>
          <a:xfrm>
            <a:off x="535522" y="1772366"/>
            <a:ext cx="2028825" cy="3738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Kaggle Dataset</a:t>
            </a:r>
          </a:p>
        </p:txBody>
      </p:sp>
      <p:sp>
        <p:nvSpPr>
          <p:cNvPr id="8" name="Rectangle 7">
            <a:extLst>
              <a:ext uri="{FF2B5EF4-FFF2-40B4-BE49-F238E27FC236}">
                <a16:creationId xmlns:a16="http://schemas.microsoft.com/office/drawing/2014/main" id="{90D5CC28-4C2E-4486-954F-8AAB509F0FF5}"/>
              </a:ext>
            </a:extLst>
          </p:cNvPr>
          <p:cNvSpPr/>
          <p:nvPr/>
        </p:nvSpPr>
        <p:spPr>
          <a:xfrm>
            <a:off x="654585" y="2910363"/>
            <a:ext cx="1790700" cy="411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Feature Selection</a:t>
            </a:r>
          </a:p>
        </p:txBody>
      </p:sp>
      <p:sp>
        <p:nvSpPr>
          <p:cNvPr id="11" name="Rectangle 10">
            <a:extLst>
              <a:ext uri="{FF2B5EF4-FFF2-40B4-BE49-F238E27FC236}">
                <a16:creationId xmlns:a16="http://schemas.microsoft.com/office/drawing/2014/main" id="{474D751C-BDDB-4FF4-88AE-15ECF2737999}"/>
              </a:ext>
            </a:extLst>
          </p:cNvPr>
          <p:cNvSpPr/>
          <p:nvPr/>
        </p:nvSpPr>
        <p:spPr>
          <a:xfrm>
            <a:off x="654586" y="3429000"/>
            <a:ext cx="1790699" cy="554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Handling Missing Values</a:t>
            </a:r>
          </a:p>
        </p:txBody>
      </p:sp>
      <p:sp>
        <p:nvSpPr>
          <p:cNvPr id="12" name="Rectangle 11">
            <a:extLst>
              <a:ext uri="{FF2B5EF4-FFF2-40B4-BE49-F238E27FC236}">
                <a16:creationId xmlns:a16="http://schemas.microsoft.com/office/drawing/2014/main" id="{E7989846-8532-4DBB-B091-9FAC0A8901D3}"/>
              </a:ext>
            </a:extLst>
          </p:cNvPr>
          <p:cNvSpPr/>
          <p:nvPr/>
        </p:nvSpPr>
        <p:spPr>
          <a:xfrm>
            <a:off x="654585" y="4162966"/>
            <a:ext cx="1790700" cy="411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Balancing Data</a:t>
            </a:r>
          </a:p>
        </p:txBody>
      </p:sp>
      <p:sp>
        <p:nvSpPr>
          <p:cNvPr id="16" name="Rectangle 15">
            <a:extLst>
              <a:ext uri="{FF2B5EF4-FFF2-40B4-BE49-F238E27FC236}">
                <a16:creationId xmlns:a16="http://schemas.microsoft.com/office/drawing/2014/main" id="{38BA6F68-34BB-46C6-B9CE-172312A84893}"/>
              </a:ext>
            </a:extLst>
          </p:cNvPr>
          <p:cNvSpPr/>
          <p:nvPr/>
        </p:nvSpPr>
        <p:spPr>
          <a:xfrm>
            <a:off x="535522" y="5076824"/>
            <a:ext cx="2028825" cy="819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Test and Training Data Split 80:20 ratio</a:t>
            </a:r>
          </a:p>
        </p:txBody>
      </p:sp>
      <p:sp>
        <p:nvSpPr>
          <p:cNvPr id="18" name="Rectangle 17">
            <a:extLst>
              <a:ext uri="{FF2B5EF4-FFF2-40B4-BE49-F238E27FC236}">
                <a16:creationId xmlns:a16="http://schemas.microsoft.com/office/drawing/2014/main" id="{0F03F242-64AB-4BF3-A38B-BE61863DDB28}"/>
              </a:ext>
            </a:extLst>
          </p:cNvPr>
          <p:cNvSpPr/>
          <p:nvPr/>
        </p:nvSpPr>
        <p:spPr>
          <a:xfrm>
            <a:off x="2930526" y="2352254"/>
            <a:ext cx="2228850" cy="25627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r>
              <a:rPr lang="en-IN" dirty="0">
                <a:solidFill>
                  <a:sysClr val="windowText" lastClr="000000"/>
                </a:solidFill>
                <a:latin typeface="Times New Roman" panose="02020603050405020304" pitchFamily="18" charset="0"/>
                <a:cs typeface="Times New Roman" panose="02020603050405020304" pitchFamily="18" charset="0"/>
              </a:rPr>
              <a:t>Model</a:t>
            </a: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CFD480B4-D026-4FBE-8E64-E44DB9F41E8D}"/>
              </a:ext>
            </a:extLst>
          </p:cNvPr>
          <p:cNvSpPr/>
          <p:nvPr/>
        </p:nvSpPr>
        <p:spPr>
          <a:xfrm>
            <a:off x="3164360" y="3073989"/>
            <a:ext cx="1743075" cy="3845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Training Data</a:t>
            </a:r>
          </a:p>
        </p:txBody>
      </p:sp>
      <p:sp>
        <p:nvSpPr>
          <p:cNvPr id="20" name="Rectangle 19">
            <a:extLst>
              <a:ext uri="{FF2B5EF4-FFF2-40B4-BE49-F238E27FC236}">
                <a16:creationId xmlns:a16="http://schemas.microsoft.com/office/drawing/2014/main" id="{95D11375-6F4A-4D93-9DF6-E6B771A684D4}"/>
              </a:ext>
            </a:extLst>
          </p:cNvPr>
          <p:cNvSpPr/>
          <p:nvPr/>
        </p:nvSpPr>
        <p:spPr>
          <a:xfrm>
            <a:off x="3167509" y="3607743"/>
            <a:ext cx="1743075" cy="5274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Hyperparameter Tuning</a:t>
            </a:r>
          </a:p>
        </p:txBody>
      </p:sp>
      <p:sp>
        <p:nvSpPr>
          <p:cNvPr id="21" name="Rectangle 20">
            <a:extLst>
              <a:ext uri="{FF2B5EF4-FFF2-40B4-BE49-F238E27FC236}">
                <a16:creationId xmlns:a16="http://schemas.microsoft.com/office/drawing/2014/main" id="{17D09362-17D0-4D10-A72F-1FB2A8F312DA}"/>
              </a:ext>
            </a:extLst>
          </p:cNvPr>
          <p:cNvSpPr/>
          <p:nvPr/>
        </p:nvSpPr>
        <p:spPr>
          <a:xfrm>
            <a:off x="3173413" y="4260196"/>
            <a:ext cx="1743075" cy="5274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Random Forest Algorithm</a:t>
            </a:r>
          </a:p>
        </p:txBody>
      </p:sp>
      <p:sp>
        <p:nvSpPr>
          <p:cNvPr id="22" name="Rectangle 21">
            <a:extLst>
              <a:ext uri="{FF2B5EF4-FFF2-40B4-BE49-F238E27FC236}">
                <a16:creationId xmlns:a16="http://schemas.microsoft.com/office/drawing/2014/main" id="{FD7191E5-0A73-4B66-A369-D3FD9E90A66C}"/>
              </a:ext>
            </a:extLst>
          </p:cNvPr>
          <p:cNvSpPr/>
          <p:nvPr/>
        </p:nvSpPr>
        <p:spPr>
          <a:xfrm>
            <a:off x="5481090" y="1766175"/>
            <a:ext cx="2228850" cy="25627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Model Selection</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807FEA4B-CA8D-4FCD-8E82-3036A910A8DF}"/>
              </a:ext>
            </a:extLst>
          </p:cNvPr>
          <p:cNvSpPr/>
          <p:nvPr/>
        </p:nvSpPr>
        <p:spPr>
          <a:xfrm>
            <a:off x="5597753" y="2139486"/>
            <a:ext cx="1933575" cy="384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Testing</a:t>
            </a:r>
          </a:p>
        </p:txBody>
      </p:sp>
      <p:sp>
        <p:nvSpPr>
          <p:cNvPr id="24" name="Rectangle 23">
            <a:extLst>
              <a:ext uri="{FF2B5EF4-FFF2-40B4-BE49-F238E27FC236}">
                <a16:creationId xmlns:a16="http://schemas.microsoft.com/office/drawing/2014/main" id="{303B7E3C-0D6C-4012-AC48-616F90CFB6DE}"/>
              </a:ext>
            </a:extLst>
          </p:cNvPr>
          <p:cNvSpPr/>
          <p:nvPr/>
        </p:nvSpPr>
        <p:spPr>
          <a:xfrm>
            <a:off x="5595080" y="2648116"/>
            <a:ext cx="1933574" cy="3845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Model</a:t>
            </a:r>
          </a:p>
        </p:txBody>
      </p:sp>
      <p:sp>
        <p:nvSpPr>
          <p:cNvPr id="25" name="Rectangle 24">
            <a:extLst>
              <a:ext uri="{FF2B5EF4-FFF2-40B4-BE49-F238E27FC236}">
                <a16:creationId xmlns:a16="http://schemas.microsoft.com/office/drawing/2014/main" id="{6AD33401-E7E5-4CB9-B744-4310B9817066}"/>
              </a:ext>
            </a:extLst>
          </p:cNvPr>
          <p:cNvSpPr/>
          <p:nvPr/>
        </p:nvSpPr>
        <p:spPr>
          <a:xfrm>
            <a:off x="5595080" y="3197437"/>
            <a:ext cx="1933575" cy="384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Confusion Matrix</a:t>
            </a:r>
          </a:p>
        </p:txBody>
      </p:sp>
      <p:sp>
        <p:nvSpPr>
          <p:cNvPr id="26" name="Rectangle 25">
            <a:extLst>
              <a:ext uri="{FF2B5EF4-FFF2-40B4-BE49-F238E27FC236}">
                <a16:creationId xmlns:a16="http://schemas.microsoft.com/office/drawing/2014/main" id="{93384845-2C5B-4E49-9E8D-7A8E71E441F4}"/>
              </a:ext>
            </a:extLst>
          </p:cNvPr>
          <p:cNvSpPr/>
          <p:nvPr/>
        </p:nvSpPr>
        <p:spPr>
          <a:xfrm>
            <a:off x="5607278" y="3775797"/>
            <a:ext cx="1924050" cy="384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Accuracy</a:t>
            </a:r>
          </a:p>
        </p:txBody>
      </p:sp>
      <p:sp>
        <p:nvSpPr>
          <p:cNvPr id="28" name="Rectangle 27">
            <a:extLst>
              <a:ext uri="{FF2B5EF4-FFF2-40B4-BE49-F238E27FC236}">
                <a16:creationId xmlns:a16="http://schemas.microsoft.com/office/drawing/2014/main" id="{6E560DA1-E5BD-4467-AECC-46469797CD3D}"/>
              </a:ext>
            </a:extLst>
          </p:cNvPr>
          <p:cNvSpPr/>
          <p:nvPr/>
        </p:nvSpPr>
        <p:spPr>
          <a:xfrm>
            <a:off x="5481089" y="4622309"/>
            <a:ext cx="2228850" cy="16592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Flask Application Web framework</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2BCEEE21-5E13-4F00-ABBE-3C6D39CDCE63}"/>
              </a:ext>
            </a:extLst>
          </p:cNvPr>
          <p:cNvSpPr/>
          <p:nvPr/>
        </p:nvSpPr>
        <p:spPr>
          <a:xfrm>
            <a:off x="5628728" y="5526152"/>
            <a:ext cx="1933574" cy="4476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Pickle File</a:t>
            </a:r>
          </a:p>
        </p:txBody>
      </p:sp>
      <p:sp>
        <p:nvSpPr>
          <p:cNvPr id="29" name="Rectangle 28">
            <a:extLst>
              <a:ext uri="{FF2B5EF4-FFF2-40B4-BE49-F238E27FC236}">
                <a16:creationId xmlns:a16="http://schemas.microsoft.com/office/drawing/2014/main" id="{BF7AA151-6220-407C-8EF2-3C4437EC4F5A}"/>
              </a:ext>
            </a:extLst>
          </p:cNvPr>
          <p:cNvSpPr/>
          <p:nvPr/>
        </p:nvSpPr>
        <p:spPr>
          <a:xfrm>
            <a:off x="8100025" y="4622309"/>
            <a:ext cx="2228850" cy="165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Crop</a:t>
            </a:r>
            <a:r>
              <a:rPr lang="en-IN" dirty="0"/>
              <a:t> </a:t>
            </a:r>
            <a:r>
              <a:rPr lang="en-IN" dirty="0">
                <a:solidFill>
                  <a:schemeClr val="tx1"/>
                </a:solidFill>
                <a:latin typeface="Times New Roman" panose="02020603050405020304" pitchFamily="18" charset="0"/>
                <a:cs typeface="Times New Roman" panose="02020603050405020304" pitchFamily="18" charset="0"/>
              </a:rPr>
              <a:t>Recommendation System</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6D9BBD9C-E70A-4521-8F06-8B8C8436B020}"/>
              </a:ext>
            </a:extLst>
          </p:cNvPr>
          <p:cNvSpPr/>
          <p:nvPr/>
        </p:nvSpPr>
        <p:spPr>
          <a:xfrm>
            <a:off x="8231890" y="5526152"/>
            <a:ext cx="1955263" cy="5810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Web application</a:t>
            </a:r>
          </a:p>
        </p:txBody>
      </p:sp>
      <p:sp>
        <p:nvSpPr>
          <p:cNvPr id="31" name="Rectangle 30">
            <a:extLst>
              <a:ext uri="{FF2B5EF4-FFF2-40B4-BE49-F238E27FC236}">
                <a16:creationId xmlns:a16="http://schemas.microsoft.com/office/drawing/2014/main" id="{02932EB3-0407-47EA-9FFD-B1C0390F5C2F}"/>
              </a:ext>
            </a:extLst>
          </p:cNvPr>
          <p:cNvSpPr/>
          <p:nvPr/>
        </p:nvSpPr>
        <p:spPr>
          <a:xfrm>
            <a:off x="8095097" y="3488980"/>
            <a:ext cx="2228850" cy="513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User</a:t>
            </a:r>
          </a:p>
        </p:txBody>
      </p:sp>
      <p:sp>
        <p:nvSpPr>
          <p:cNvPr id="33" name="Rectangle 32">
            <a:extLst>
              <a:ext uri="{FF2B5EF4-FFF2-40B4-BE49-F238E27FC236}">
                <a16:creationId xmlns:a16="http://schemas.microsoft.com/office/drawing/2014/main" id="{C2B42CA9-E4DD-4104-9F1C-FA405BD3EACB}"/>
              </a:ext>
            </a:extLst>
          </p:cNvPr>
          <p:cNvSpPr/>
          <p:nvPr/>
        </p:nvSpPr>
        <p:spPr>
          <a:xfrm rot="16200000">
            <a:off x="9475572" y="3802557"/>
            <a:ext cx="2838991" cy="3620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Crop Recommendation </a:t>
            </a:r>
          </a:p>
        </p:txBody>
      </p:sp>
      <p:cxnSp>
        <p:nvCxnSpPr>
          <p:cNvPr id="37" name="Straight Arrow Connector 36">
            <a:extLst>
              <a:ext uri="{FF2B5EF4-FFF2-40B4-BE49-F238E27FC236}">
                <a16:creationId xmlns:a16="http://schemas.microsoft.com/office/drawing/2014/main" id="{ADA81B2D-E8D4-4192-B153-B1249F1A550A}"/>
              </a:ext>
            </a:extLst>
          </p:cNvPr>
          <p:cNvCxnSpPr>
            <a:stCxn id="15" idx="2"/>
            <a:endCxn id="16" idx="0"/>
          </p:cNvCxnSpPr>
          <p:nvPr/>
        </p:nvCxnSpPr>
        <p:spPr>
          <a:xfrm flipH="1">
            <a:off x="1549935" y="4787635"/>
            <a:ext cx="1" cy="289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3536E1B-38C0-4FD0-B993-4AF264B05FDC}"/>
              </a:ext>
            </a:extLst>
          </p:cNvPr>
          <p:cNvCxnSpPr>
            <a:stCxn id="5" idx="2"/>
          </p:cNvCxnSpPr>
          <p:nvPr/>
        </p:nvCxnSpPr>
        <p:spPr>
          <a:xfrm flipH="1">
            <a:off x="1549934" y="2146239"/>
            <a:ext cx="1" cy="202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4462303-477A-4704-B7E0-BDEF43A3F076}"/>
              </a:ext>
            </a:extLst>
          </p:cNvPr>
          <p:cNvCxnSpPr>
            <a:stCxn id="16" idx="3"/>
            <a:endCxn id="18" idx="0"/>
          </p:cNvCxnSpPr>
          <p:nvPr/>
        </p:nvCxnSpPr>
        <p:spPr>
          <a:xfrm flipV="1">
            <a:off x="2564347" y="2352254"/>
            <a:ext cx="1480604" cy="3134145"/>
          </a:xfrm>
          <a:prstGeom prst="bentConnector4">
            <a:avLst>
              <a:gd name="adj1" fmla="val 12366"/>
              <a:gd name="adj2" fmla="val 1072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A52177B2-A7A9-402D-81E3-BCC46EB5321D}"/>
              </a:ext>
            </a:extLst>
          </p:cNvPr>
          <p:cNvCxnSpPr>
            <a:stCxn id="22" idx="2"/>
            <a:endCxn id="28" idx="0"/>
          </p:cNvCxnSpPr>
          <p:nvPr/>
        </p:nvCxnSpPr>
        <p:spPr>
          <a:xfrm rot="5400000">
            <a:off x="6448832" y="4475625"/>
            <a:ext cx="29336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900A8768-C02D-4810-B31E-A1900DE10C86}"/>
              </a:ext>
            </a:extLst>
          </p:cNvPr>
          <p:cNvCxnSpPr>
            <a:stCxn id="18" idx="2"/>
            <a:endCxn id="22" idx="0"/>
          </p:cNvCxnSpPr>
          <p:nvPr/>
        </p:nvCxnSpPr>
        <p:spPr>
          <a:xfrm rot="5400000" flipH="1" flipV="1">
            <a:off x="3745810" y="2065316"/>
            <a:ext cx="3148846" cy="2550564"/>
          </a:xfrm>
          <a:prstGeom prst="bentConnector5">
            <a:avLst>
              <a:gd name="adj1" fmla="val -7260"/>
              <a:gd name="adj2" fmla="val 50000"/>
              <a:gd name="adj3" fmla="val 10726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9DB8A90-C6EA-466B-A9FC-45B73C16BEF4}"/>
              </a:ext>
            </a:extLst>
          </p:cNvPr>
          <p:cNvCxnSpPr>
            <a:stCxn id="31" idx="2"/>
            <a:endCxn id="29" idx="0"/>
          </p:cNvCxnSpPr>
          <p:nvPr/>
        </p:nvCxnSpPr>
        <p:spPr>
          <a:xfrm>
            <a:off x="9209522" y="4002872"/>
            <a:ext cx="4928" cy="619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E5D2C1D-1435-4604-ADD9-3C8E87570904}"/>
              </a:ext>
            </a:extLst>
          </p:cNvPr>
          <p:cNvCxnSpPr>
            <a:stCxn id="28" idx="3"/>
            <a:endCxn id="29" idx="1"/>
          </p:cNvCxnSpPr>
          <p:nvPr/>
        </p:nvCxnSpPr>
        <p:spPr>
          <a:xfrm>
            <a:off x="7709939" y="5451912"/>
            <a:ext cx="39008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E83E9E80-8865-4922-91D8-B1C565300C2B}"/>
              </a:ext>
            </a:extLst>
          </p:cNvPr>
          <p:cNvCxnSpPr>
            <a:stCxn id="29" idx="2"/>
            <a:endCxn id="33" idx="1"/>
          </p:cNvCxnSpPr>
          <p:nvPr/>
        </p:nvCxnSpPr>
        <p:spPr>
          <a:xfrm rot="5400000" flipH="1" flipV="1">
            <a:off x="9615545" y="5001993"/>
            <a:ext cx="878427" cy="1680618"/>
          </a:xfrm>
          <a:prstGeom prst="bentConnector3">
            <a:avLst>
              <a:gd name="adj1" fmla="val -2602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155DC35-3867-40DB-96DF-3390BD7CBE9B}"/>
              </a:ext>
            </a:extLst>
          </p:cNvPr>
          <p:cNvCxnSpPr>
            <a:stCxn id="8" idx="2"/>
            <a:endCxn id="11" idx="0"/>
          </p:cNvCxnSpPr>
          <p:nvPr/>
        </p:nvCxnSpPr>
        <p:spPr>
          <a:xfrm>
            <a:off x="1549935" y="3322081"/>
            <a:ext cx="1" cy="106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D1A17DE-9CB7-4128-98E8-B20086025519}"/>
              </a:ext>
            </a:extLst>
          </p:cNvPr>
          <p:cNvCxnSpPr>
            <a:stCxn id="11" idx="2"/>
            <a:endCxn id="12" idx="0"/>
          </p:cNvCxnSpPr>
          <p:nvPr/>
        </p:nvCxnSpPr>
        <p:spPr>
          <a:xfrm flipH="1">
            <a:off x="1549935" y="3983593"/>
            <a:ext cx="1" cy="179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83F95ED-7223-42B2-A50A-DF104B506AAB}"/>
              </a:ext>
            </a:extLst>
          </p:cNvPr>
          <p:cNvCxnSpPr>
            <a:stCxn id="19" idx="2"/>
            <a:endCxn id="20" idx="0"/>
          </p:cNvCxnSpPr>
          <p:nvPr/>
        </p:nvCxnSpPr>
        <p:spPr>
          <a:xfrm>
            <a:off x="4035898" y="3458554"/>
            <a:ext cx="3149" cy="149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8F85F6B-5F8C-43FF-9A76-2DF5C2019C08}"/>
              </a:ext>
            </a:extLst>
          </p:cNvPr>
          <p:cNvCxnSpPr>
            <a:stCxn id="20" idx="2"/>
            <a:endCxn id="21" idx="0"/>
          </p:cNvCxnSpPr>
          <p:nvPr/>
        </p:nvCxnSpPr>
        <p:spPr>
          <a:xfrm>
            <a:off x="4039047" y="4135182"/>
            <a:ext cx="5904" cy="12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F83EC45-9A3D-474F-B679-6DCB59F4928A}"/>
              </a:ext>
            </a:extLst>
          </p:cNvPr>
          <p:cNvCxnSpPr>
            <a:stCxn id="23" idx="2"/>
            <a:endCxn id="24" idx="0"/>
          </p:cNvCxnSpPr>
          <p:nvPr/>
        </p:nvCxnSpPr>
        <p:spPr>
          <a:xfrm flipH="1">
            <a:off x="6561867" y="2524050"/>
            <a:ext cx="2674" cy="124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E0F267C-26DB-4564-B5B3-77DC87231467}"/>
              </a:ext>
            </a:extLst>
          </p:cNvPr>
          <p:cNvCxnSpPr>
            <a:stCxn id="25" idx="2"/>
            <a:endCxn id="26" idx="0"/>
          </p:cNvCxnSpPr>
          <p:nvPr/>
        </p:nvCxnSpPr>
        <p:spPr>
          <a:xfrm>
            <a:off x="6561868" y="3582001"/>
            <a:ext cx="7435" cy="19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8E23453-73F7-4D58-B113-B4F9A0E0BA37}"/>
              </a:ext>
            </a:extLst>
          </p:cNvPr>
          <p:cNvCxnSpPr>
            <a:stCxn id="24" idx="2"/>
            <a:endCxn id="25" idx="0"/>
          </p:cNvCxnSpPr>
          <p:nvPr/>
        </p:nvCxnSpPr>
        <p:spPr>
          <a:xfrm>
            <a:off x="6561867" y="3032681"/>
            <a:ext cx="1" cy="16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98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90789-968F-4E7E-8EE6-85D44FA2A0C8}"/>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1CC9C7-105E-458B-8EB1-BA488BDC0FCC}"/>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Data Collection</a:t>
            </a:r>
          </a:p>
          <a:p>
            <a:r>
              <a:rPr lang="en-IN" dirty="0">
                <a:solidFill>
                  <a:schemeClr val="tx1"/>
                </a:solidFill>
                <a:latin typeface="Times New Roman" panose="02020603050405020304" pitchFamily="18" charset="0"/>
                <a:cs typeface="Times New Roman" panose="02020603050405020304" pitchFamily="18" charset="0"/>
              </a:rPr>
              <a:t>Exploratory Data Analysis</a:t>
            </a:r>
          </a:p>
          <a:p>
            <a:r>
              <a:rPr lang="en-IN" dirty="0">
                <a:solidFill>
                  <a:schemeClr val="tx1"/>
                </a:solidFill>
                <a:latin typeface="Times New Roman" panose="02020603050405020304" pitchFamily="18" charset="0"/>
                <a:cs typeface="Times New Roman" panose="02020603050405020304" pitchFamily="18" charset="0"/>
              </a:rPr>
              <a:t>Data Modelling</a:t>
            </a:r>
          </a:p>
          <a:p>
            <a:r>
              <a:rPr lang="en-IN" dirty="0">
                <a:solidFill>
                  <a:schemeClr val="tx1"/>
                </a:solidFill>
                <a:latin typeface="Times New Roman" panose="02020603050405020304" pitchFamily="18" charset="0"/>
                <a:cs typeface="Times New Roman" panose="02020603050405020304" pitchFamily="18" charset="0"/>
              </a:rPr>
              <a:t>Deployment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78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BDA1-0E21-4B06-97BE-E13F21A02E39}"/>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 DESCRIPTION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672351-8054-4AD5-96D4-C535F556B5F2}"/>
              </a:ext>
            </a:extLst>
          </p:cNvPr>
          <p:cNvSpPr>
            <a:spLocks noGrp="1"/>
          </p:cNvSpPr>
          <p:nvPr>
            <p:ph idx="1"/>
          </p:nvPr>
        </p:nvSpPr>
        <p:spPr/>
        <p:txBody>
          <a:bodyPr/>
          <a:lstStyle/>
          <a:p>
            <a:pPr marL="0" indent="0">
              <a:buNone/>
            </a:pPr>
            <a:r>
              <a:rPr lang="en-IN" sz="2000" b="1" dirty="0">
                <a:solidFill>
                  <a:schemeClr val="tx1"/>
                </a:solidFill>
                <a:latin typeface="Times New Roman" panose="02020603050405020304" pitchFamily="18" charset="0"/>
                <a:cs typeface="Times New Roman" panose="02020603050405020304" pitchFamily="18" charset="0"/>
              </a:rPr>
              <a:t>DATA COLLECTION</a:t>
            </a:r>
          </a:p>
          <a:p>
            <a:pPr lvl="1" algn="just"/>
            <a:r>
              <a:rPr lang="en-IN" dirty="0">
                <a:solidFill>
                  <a:schemeClr val="tx1"/>
                </a:solidFill>
                <a:latin typeface="Times New Roman" panose="02020603050405020304" pitchFamily="18" charset="0"/>
                <a:cs typeface="Times New Roman" panose="02020603050405020304" pitchFamily="18" charset="0"/>
              </a:rPr>
              <a:t>Data is important part of this project, all the recommendations are made by the model that uses dataset for the training.  Dataset must be more accurate to make a good recommendation, as data base part of recommendation dataset most not biased.</a:t>
            </a:r>
          </a:p>
          <a:p>
            <a:pPr lvl="1" algn="just"/>
            <a:r>
              <a:rPr lang="en-IN" dirty="0">
                <a:solidFill>
                  <a:schemeClr val="tx1"/>
                </a:solidFill>
                <a:latin typeface="Times New Roman" panose="02020603050405020304" pitchFamily="18" charset="0"/>
                <a:cs typeface="Times New Roman" panose="02020603050405020304" pitchFamily="18" charset="0"/>
              </a:rPr>
              <a:t> Dataset must not be an old because every decade the climate conditions has been changing and agriculture cycle also change, data must be in a current to get best result for user.</a:t>
            </a:r>
          </a:p>
          <a:p>
            <a:pPr lvl="1" algn="just"/>
            <a:r>
              <a:rPr lang="en-IN" dirty="0">
                <a:solidFill>
                  <a:schemeClr val="tx1"/>
                </a:solidFill>
                <a:latin typeface="Times New Roman" panose="02020603050405020304" pitchFamily="18" charset="0"/>
                <a:cs typeface="Times New Roman" panose="02020603050405020304" pitchFamily="18" charset="0"/>
              </a:rPr>
              <a:t>Dataset from Agriculture research websites and Kaggle are used in the system </a:t>
            </a:r>
            <a:r>
              <a:rPr lang="en-IN" dirty="0" err="1">
                <a:solidFill>
                  <a:schemeClr val="tx1"/>
                </a:solidFill>
                <a:latin typeface="Times New Roman" panose="02020603050405020304" pitchFamily="18" charset="0"/>
                <a:cs typeface="Times New Roman" panose="02020603050405020304" pitchFamily="18" charset="0"/>
              </a:rPr>
              <a:t>Agri_crop</a:t>
            </a:r>
            <a:r>
              <a:rPr lang="en-IN" dirty="0">
                <a:solidFill>
                  <a:schemeClr val="tx1"/>
                </a:solidFill>
                <a:latin typeface="Times New Roman" panose="02020603050405020304" pitchFamily="18" charset="0"/>
                <a:cs typeface="Times New Roman" panose="02020603050405020304" pitchFamily="18" charset="0"/>
              </a:rPr>
              <a:t> dataset.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25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8DBF-5A9E-4ADD-A63C-2380CBFC4DEC}"/>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 DESCRIPTION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507DC4-0DBB-4476-B96F-83F3FC454028}"/>
              </a:ext>
            </a:extLst>
          </p:cNvPr>
          <p:cNvSpPr>
            <a:spLocks noGrp="1"/>
          </p:cNvSpPr>
          <p:nvPr>
            <p:ph idx="1"/>
          </p:nvPr>
        </p:nvSpPr>
        <p:spPr/>
        <p:txBody>
          <a:bodyPr>
            <a:normAutofit fontScale="92500" lnSpcReduction="10000"/>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EXPLORATORY DATA ANALYSIS </a:t>
            </a:r>
          </a:p>
          <a:p>
            <a:pPr algn="just"/>
            <a:r>
              <a:rPr lang="en-US" sz="1900" dirty="0">
                <a:solidFill>
                  <a:schemeClr val="tx1"/>
                </a:solidFill>
                <a:latin typeface="Times New Roman" panose="02020603050405020304" pitchFamily="18" charset="0"/>
                <a:cs typeface="Times New Roman" panose="02020603050405020304" pitchFamily="18" charset="0"/>
              </a:rPr>
              <a:t>In this process we are handling all the data manipulation, which contains treatment of missing values, handling imbalanced dataset by drop the rows, if dataset contains huge number of rows or adding extra row for low amount of data. Missing values has been treated by dropping the records, replacing the null values with minimum, maximum or median values. It finds pattern in the data.</a:t>
            </a:r>
          </a:p>
          <a:p>
            <a:pPr algn="just"/>
            <a:r>
              <a:rPr lang="en-US" sz="1900" dirty="0">
                <a:solidFill>
                  <a:schemeClr val="tx1"/>
                </a:solidFill>
                <a:latin typeface="Times New Roman" panose="02020603050405020304" pitchFamily="18" charset="0"/>
                <a:cs typeface="Times New Roman" panose="02020603050405020304" pitchFamily="18" charset="0"/>
              </a:rPr>
              <a:t> Visualizations like heat maps, bar charts, scatter plots, heat maps are used to find the significance between the fields, and bar charts are used to find distribution of data. It helps choosing the right machine learning algorithm. </a:t>
            </a:r>
          </a:p>
          <a:p>
            <a:pPr algn="just"/>
            <a:r>
              <a:rPr lang="en-US" sz="1900" dirty="0">
                <a:solidFill>
                  <a:schemeClr val="tx1"/>
                </a:solidFill>
                <a:latin typeface="Times New Roman" panose="02020603050405020304" pitchFamily="18" charset="0"/>
                <a:cs typeface="Times New Roman" panose="02020603050405020304" pitchFamily="18" charset="0"/>
              </a:rPr>
              <a:t>Data that has been split into training and testing data after performing exploratory data analysis. Data has been split into a particular ratio as testing and training data as 75:25 respectively.</a:t>
            </a:r>
            <a:endParaRPr lang="en-US" sz="19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642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8AFF-3387-45DD-81FF-60F94F395A74}"/>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 DESCRIPTION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1E07AF-27FF-4453-A079-6E15AB2F6F68}"/>
              </a:ext>
            </a:extLst>
          </p:cNvPr>
          <p:cNvSpPr>
            <a:spLocks noGrp="1"/>
          </p:cNvSpPr>
          <p:nvPr>
            <p:ph idx="1"/>
          </p:nvPr>
        </p:nvSpPr>
        <p:spPr/>
        <p:txBody>
          <a:bodyPr>
            <a:normAutofit fontScale="92500" lnSpcReduction="20000"/>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DATA MODELING</a:t>
            </a:r>
          </a:p>
          <a:p>
            <a:pPr algn="just"/>
            <a:r>
              <a:rPr lang="en-US" sz="2100" dirty="0">
                <a:solidFill>
                  <a:schemeClr val="tx1"/>
                </a:solidFill>
                <a:latin typeface="Times New Roman" panose="02020603050405020304" pitchFamily="18" charset="0"/>
                <a:cs typeface="Times New Roman" panose="02020603050405020304" pitchFamily="18" charset="0"/>
              </a:rPr>
              <a:t>Data modeling is the coronary heart of data analysis. A model takes the organized data as input and gives the preferred output. This step consists of selecting the suitable kind of model whether the problem is a classification problem or a regression problem or a clustering problem</a:t>
            </a:r>
          </a:p>
          <a:p>
            <a:pPr algn="just"/>
            <a:r>
              <a:rPr lang="en-US" sz="2100" dirty="0">
                <a:solidFill>
                  <a:schemeClr val="tx1"/>
                </a:solidFill>
                <a:latin typeface="Times New Roman" panose="02020603050405020304" pitchFamily="18" charset="0"/>
                <a:cs typeface="Times New Roman" panose="02020603050405020304" pitchFamily="18" charset="0"/>
              </a:rPr>
              <a:t>We need to tune the hyper parameters of every model to obtain the preferred performance. We additionally need to make positive there is the right stability between overall performance and generalizability. We do no longer desire the model to study the data and operate poorly on new data.</a:t>
            </a:r>
          </a:p>
          <a:p>
            <a:pPr algn="just"/>
            <a:r>
              <a:rPr lang="en-US" sz="2100" dirty="0">
                <a:solidFill>
                  <a:schemeClr val="tx1"/>
                </a:solidFill>
                <a:latin typeface="Times New Roman" panose="02020603050405020304" pitchFamily="18" charset="0"/>
                <a:cs typeface="Times New Roman" panose="02020603050405020304" pitchFamily="18" charset="0"/>
              </a:rPr>
              <a:t> Confusion matrix has been used to find the accuracy of model, if the accuracy of the model is low hyper parameter tuning has been done to get maximum result, if the accuracy remains low the machine learning algorithm changed based on the exploratory data analysis.</a:t>
            </a:r>
            <a:endParaRPr lang="en-US" sz="2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26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856D-7E99-486A-AA88-C181171EB9F9}"/>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 DESCRIPTION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E0A2C4-9630-4750-A62D-215BE8DEDD80}"/>
              </a:ext>
            </a:extLst>
          </p:cNvPr>
          <p:cNvSpPr>
            <a:spLocks noGrp="1"/>
          </p:cNvSpPr>
          <p:nvPr>
            <p:ph idx="1"/>
          </p:nvPr>
        </p:nvSpPr>
        <p:spPr/>
        <p:txBody>
          <a:bodyPr>
            <a:norm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DEPLOYMENT</a:t>
            </a:r>
          </a:p>
          <a:p>
            <a:pPr algn="just"/>
            <a:r>
              <a:rPr lang="en-US" sz="1900" dirty="0">
                <a:solidFill>
                  <a:schemeClr val="tx1"/>
                </a:solidFill>
                <a:latin typeface="Times New Roman" panose="02020603050405020304" pitchFamily="18" charset="0"/>
                <a:cs typeface="Times New Roman" panose="02020603050405020304" pitchFamily="18" charset="0"/>
              </a:rPr>
              <a:t>The user access the crop recommendation system using the web application. Recommendation system webpage has been created using HTML and CSS for front end and flask used as a web framework of webpage. </a:t>
            </a:r>
          </a:p>
          <a:p>
            <a:pPr algn="just"/>
            <a:r>
              <a:rPr lang="en-US" sz="1900" dirty="0">
                <a:solidFill>
                  <a:schemeClr val="tx1"/>
                </a:solidFill>
                <a:latin typeface="Times New Roman" panose="02020603050405020304" pitchFamily="18" charset="0"/>
                <a:cs typeface="Times New Roman" panose="02020603050405020304" pitchFamily="18" charset="0"/>
              </a:rPr>
              <a:t>Webpage for crop recommendation has fields for providing inputs to system to recommend the crop, webpage has fields for soil type, water source, temperature, soil </a:t>
            </a:r>
            <a:r>
              <a:rPr lang="en-US" sz="1900" dirty="0" err="1">
                <a:solidFill>
                  <a:schemeClr val="tx1"/>
                </a:solidFill>
                <a:latin typeface="Times New Roman" panose="02020603050405020304" pitchFamily="18" charset="0"/>
                <a:cs typeface="Times New Roman" panose="02020603050405020304" pitchFamily="18" charset="0"/>
              </a:rPr>
              <a:t>ph</a:t>
            </a:r>
            <a:r>
              <a:rPr lang="en-US" sz="1900" dirty="0">
                <a:solidFill>
                  <a:schemeClr val="tx1"/>
                </a:solidFill>
                <a:latin typeface="Times New Roman" panose="02020603050405020304" pitchFamily="18" charset="0"/>
                <a:cs typeface="Times New Roman" panose="02020603050405020304" pitchFamily="18" charset="0"/>
              </a:rPr>
              <a:t>, humidity, and other factors for prediction. </a:t>
            </a:r>
          </a:p>
          <a:p>
            <a:pPr algn="just"/>
            <a:r>
              <a:rPr lang="en-US" sz="1900" dirty="0">
                <a:solidFill>
                  <a:schemeClr val="tx1"/>
                </a:solidFill>
                <a:latin typeface="Times New Roman" panose="02020603050405020304" pitchFamily="18" charset="0"/>
                <a:cs typeface="Times New Roman" panose="02020603050405020304" pitchFamily="18" charset="0"/>
              </a:rPr>
              <a:t>The inputs given by the user has been sent to model through the web API. Web API contains the file that has pickle file contain model for recommendation.</a:t>
            </a:r>
            <a:endParaRPr lang="en-US" sz="19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600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4BD4-F546-4CDE-AA25-36B9F7513F41}"/>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CONCLUSION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3BA3D5-5FAF-47F8-9823-E3BC415AFD18}"/>
              </a:ext>
            </a:extLst>
          </p:cNvPr>
          <p:cNvSpPr>
            <a:spLocks noGrp="1"/>
          </p:cNvSpPr>
          <p:nvPr>
            <p:ph idx="1"/>
          </p:nvPr>
        </p:nvSpPr>
        <p:spPr/>
        <p:txBody>
          <a:bodyPr/>
          <a:lstStyle/>
          <a:p>
            <a:pPr marL="0" indent="0" algn="just">
              <a:buNone/>
            </a:pPr>
            <a:r>
              <a:rPr lang="en-IN" dirty="0">
                <a:solidFill>
                  <a:schemeClr val="tx1"/>
                </a:solidFill>
                <a:latin typeface="Times New Roman" panose="02020603050405020304" pitchFamily="18" charset="0"/>
                <a:cs typeface="Times New Roman" panose="02020603050405020304" pitchFamily="18" charset="0"/>
              </a:rPr>
              <a:t>A crop recommendation system has been designed that takes into consideration the crop dataset with respect to the crops.  The crop dataset is pre-processed and then the machine learning performs a critical function in the classification of the crops.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proposed work provides a helping hand to the farmer in the accurate selection of the crop for cultivation.  This creates an exponential gain in the crop productivity which in turn boosts the economy of the country.</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372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5BE4-2350-4B45-85AF-553E459BCA11}"/>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REFERENCES</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3E4C10-D5A4-414D-BC15-07A796B1FE8B}"/>
              </a:ext>
            </a:extLst>
          </p:cNvPr>
          <p:cNvSpPr>
            <a:spLocks noGrp="1"/>
          </p:cNvSpPr>
          <p:nvPr>
            <p:ph idx="1"/>
          </p:nvPr>
        </p:nvSpPr>
        <p:spPr/>
        <p:txBody>
          <a:bodyPr>
            <a:normAutofit fontScale="92500" lnSpcReduction="10000"/>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[1] </a:t>
            </a:r>
            <a:r>
              <a:rPr lang="en-US" dirty="0" err="1">
                <a:solidFill>
                  <a:schemeClr val="tx1"/>
                </a:solidFill>
                <a:latin typeface="Times New Roman" panose="02020603050405020304" pitchFamily="18" charset="0"/>
                <a:cs typeface="Times New Roman" panose="02020603050405020304" pitchFamily="18" charset="0"/>
              </a:rPr>
              <a:t>Lokesh.K,Shakti.J</a:t>
            </a:r>
            <a:r>
              <a:rPr lang="en-US" dirty="0">
                <a:solidFill>
                  <a:schemeClr val="tx1"/>
                </a:solidFill>
                <a:latin typeface="Times New Roman" panose="02020603050405020304" pitchFamily="18" charset="0"/>
                <a:cs typeface="Times New Roman" panose="02020603050405020304" pitchFamily="18" charset="0"/>
              </a:rPr>
              <a:t>, Sneha Wilson, </a:t>
            </a:r>
            <a:r>
              <a:rPr lang="en-US" dirty="0" err="1">
                <a:solidFill>
                  <a:schemeClr val="tx1"/>
                </a:solidFill>
                <a:latin typeface="Times New Roman" panose="02020603050405020304" pitchFamily="18" charset="0"/>
                <a:cs typeface="Times New Roman" panose="02020603050405020304" pitchFamily="18" charset="0"/>
              </a:rPr>
              <a:t>Tharini.M.S</a:t>
            </a:r>
            <a:r>
              <a:rPr lang="en-US" dirty="0">
                <a:solidFill>
                  <a:schemeClr val="tx1"/>
                </a:solidFill>
                <a:latin typeface="Times New Roman" panose="02020603050405020304" pitchFamily="18" charset="0"/>
                <a:cs typeface="Times New Roman" panose="02020603050405020304" pitchFamily="18" charset="0"/>
              </a:rPr>
              <a:t>, “Automated crop prediction based on </a:t>
            </a:r>
            <a:r>
              <a:rPr lang="en-US" dirty="0" err="1">
                <a:solidFill>
                  <a:schemeClr val="tx1"/>
                </a:solidFill>
                <a:latin typeface="Times New Roman" panose="02020603050405020304" pitchFamily="18" charset="0"/>
                <a:cs typeface="Times New Roman" panose="02020603050405020304" pitchFamily="18" charset="0"/>
              </a:rPr>
              <a:t>efficienct</a:t>
            </a:r>
            <a:r>
              <a:rPr lang="en-US" dirty="0">
                <a:solidFill>
                  <a:schemeClr val="tx1"/>
                </a:solidFill>
                <a:latin typeface="Times New Roman" panose="02020603050405020304" pitchFamily="18" charset="0"/>
                <a:cs typeface="Times New Roman" panose="02020603050405020304" pitchFamily="18" charset="0"/>
              </a:rPr>
              <a:t> soil nutrient </a:t>
            </a:r>
            <a:r>
              <a:rPr lang="en-US" dirty="0" err="1">
                <a:solidFill>
                  <a:schemeClr val="tx1"/>
                </a:solidFill>
                <a:latin typeface="Times New Roman" panose="02020603050405020304" pitchFamily="18" charset="0"/>
                <a:cs typeface="Times New Roman" panose="02020603050405020304" pitchFamily="18" charset="0"/>
              </a:rPr>
              <a:t>estimationusing</a:t>
            </a:r>
            <a:r>
              <a:rPr lang="en-US" dirty="0">
                <a:solidFill>
                  <a:schemeClr val="tx1"/>
                </a:solidFill>
                <a:latin typeface="Times New Roman" panose="02020603050405020304" pitchFamily="18" charset="0"/>
                <a:cs typeface="Times New Roman" panose="02020603050405020304" pitchFamily="18" charset="0"/>
              </a:rPr>
              <a:t> sensor network”, July2016, National Conference on Product Design(NCPD 2016) </a:t>
            </a:r>
          </a:p>
          <a:p>
            <a:pPr marL="0" indent="0">
              <a:buNone/>
            </a:pPr>
            <a:r>
              <a:rPr lang="en-US" dirty="0">
                <a:solidFill>
                  <a:schemeClr val="tx1"/>
                </a:solidFill>
                <a:latin typeface="Times New Roman" panose="02020603050405020304" pitchFamily="18" charset="0"/>
                <a:cs typeface="Times New Roman" panose="02020603050405020304" pitchFamily="18" charset="0"/>
              </a:rPr>
              <a:t>[2] </a:t>
            </a:r>
            <a:r>
              <a:rPr lang="en-US" dirty="0" err="1">
                <a:solidFill>
                  <a:schemeClr val="tx1"/>
                </a:solidFill>
                <a:latin typeface="Times New Roman" panose="02020603050405020304" pitchFamily="18" charset="0"/>
                <a:cs typeface="Times New Roman" panose="02020603050405020304" pitchFamily="18" charset="0"/>
              </a:rPr>
              <a:t>Aakunuri</a:t>
            </a:r>
            <a:r>
              <a:rPr lang="en-US" dirty="0">
                <a:solidFill>
                  <a:schemeClr val="tx1"/>
                </a:solidFill>
                <a:latin typeface="Times New Roman" panose="02020603050405020304" pitchFamily="18" charset="0"/>
                <a:cs typeface="Times New Roman" panose="02020603050405020304" pitchFamily="18" charset="0"/>
              </a:rPr>
              <a:t> Manjula, </a:t>
            </a:r>
            <a:r>
              <a:rPr lang="en-US" dirty="0" err="1">
                <a:solidFill>
                  <a:schemeClr val="tx1"/>
                </a:solidFill>
                <a:latin typeface="Times New Roman" panose="02020603050405020304" pitchFamily="18" charset="0"/>
                <a:cs typeface="Times New Roman" panose="02020603050405020304" pitchFamily="18" charset="0"/>
              </a:rPr>
              <a:t>Dr.G.Narsimha</a:t>
            </a:r>
            <a:r>
              <a:rPr lang="en-US" dirty="0">
                <a:solidFill>
                  <a:schemeClr val="tx1"/>
                </a:solidFill>
                <a:latin typeface="Times New Roman" panose="02020603050405020304" pitchFamily="18" charset="0"/>
                <a:cs typeface="Times New Roman" panose="02020603050405020304" pitchFamily="18" charset="0"/>
              </a:rPr>
              <a:t> (2015), ‘XCYPF: A Flexible and Extensible Framework for Agricultural Crop Yield Prediction’, Conference on Intelligent System and Control(ISCO) </a:t>
            </a:r>
          </a:p>
          <a:p>
            <a:pPr marL="0" indent="0">
              <a:buNone/>
            </a:pPr>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S.Pudumalar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E.Ramanujam</a:t>
            </a:r>
            <a:r>
              <a:rPr lang="en-US" dirty="0">
                <a:solidFill>
                  <a:schemeClr val="tx1"/>
                </a:solidFill>
                <a:latin typeface="Times New Roman" panose="02020603050405020304" pitchFamily="18" charset="0"/>
                <a:cs typeface="Times New Roman" panose="02020603050405020304" pitchFamily="18" charset="0"/>
              </a:rPr>
              <a:t>, “Crop Recommendation System for Precision Agriculture”,2016,IEEE Eighth International Conference on Advanced Computing(</a:t>
            </a:r>
            <a:r>
              <a:rPr lang="en-US" dirty="0" err="1">
                <a:solidFill>
                  <a:schemeClr val="tx1"/>
                </a:solidFill>
                <a:latin typeface="Times New Roman" panose="02020603050405020304" pitchFamily="18" charset="0"/>
                <a:cs typeface="Times New Roman" panose="02020603050405020304" pitchFamily="18" charset="0"/>
              </a:rPr>
              <a:t>ICoAC</a:t>
            </a:r>
            <a:r>
              <a:rPr lang="en-US" dirty="0">
                <a:solidFill>
                  <a:schemeClr val="tx1"/>
                </a:solidFill>
                <a:latin typeface="Times New Roman" panose="02020603050405020304" pitchFamily="18" charset="0"/>
                <a:cs typeface="Times New Roman" panose="02020603050405020304" pitchFamily="18" charset="0"/>
              </a:rPr>
              <a:t>) </a:t>
            </a:r>
          </a:p>
          <a:p>
            <a:pPr marL="0" indent="0">
              <a:buNone/>
            </a:pPr>
            <a:r>
              <a:rPr lang="en-US" dirty="0">
                <a:solidFill>
                  <a:schemeClr val="tx1"/>
                </a:solidFill>
                <a:latin typeface="Times New Roman" panose="02020603050405020304" pitchFamily="18" charset="0"/>
                <a:cs typeface="Times New Roman" panose="02020603050405020304" pitchFamily="18" charset="0"/>
              </a:rPr>
              <a:t>[4] Rakesh Kumar, M.P. Singh Prabhat Kumar and </a:t>
            </a:r>
            <a:r>
              <a:rPr lang="en-US" dirty="0" err="1">
                <a:solidFill>
                  <a:schemeClr val="tx1"/>
                </a:solidFill>
                <a:latin typeface="Times New Roman" panose="02020603050405020304" pitchFamily="18" charset="0"/>
                <a:cs typeface="Times New Roman" panose="02020603050405020304" pitchFamily="18" charset="0"/>
              </a:rPr>
              <a:t>J.P.Singh</a:t>
            </a:r>
            <a:r>
              <a:rPr lang="en-US" dirty="0">
                <a:solidFill>
                  <a:schemeClr val="tx1"/>
                </a:solidFill>
                <a:latin typeface="Times New Roman" panose="02020603050405020304" pitchFamily="18" charset="0"/>
                <a:cs typeface="Times New Roman" panose="02020603050405020304" pitchFamily="18" charset="0"/>
              </a:rPr>
              <a:t>(2015),”Crop Selection Method to Maximize Crop Yield Rate using Machine Learning Technique”, International Conference on Smart Technologies and Management for Computing, Communication, Controls, Energy and Materials(ICSTM).</a:t>
            </a:r>
          </a:p>
          <a:p>
            <a:pPr marL="0" indent="0">
              <a:buNone/>
            </a:pPr>
            <a:r>
              <a:rPr lang="en-US" dirty="0">
                <a:solidFill>
                  <a:schemeClr val="tx1"/>
                </a:solidFill>
                <a:latin typeface="Times New Roman" panose="02020603050405020304" pitchFamily="18" charset="0"/>
                <a:cs typeface="Times New Roman" panose="02020603050405020304" pitchFamily="18" charset="0"/>
              </a:rPr>
              <a:t> [5] Maria Rossana C.de </a:t>
            </a:r>
            <a:r>
              <a:rPr lang="en-US" dirty="0" err="1">
                <a:solidFill>
                  <a:schemeClr val="tx1"/>
                </a:solidFill>
                <a:latin typeface="Times New Roman" panose="02020603050405020304" pitchFamily="18" charset="0"/>
                <a:cs typeface="Times New Roman" panose="02020603050405020304" pitchFamily="18" charset="0"/>
              </a:rPr>
              <a:t>Leon,Eugene</a:t>
            </a:r>
            <a:r>
              <a:rPr lang="en-US" dirty="0">
                <a:solidFill>
                  <a:schemeClr val="tx1"/>
                </a:solidFill>
                <a:latin typeface="Times New Roman" panose="02020603050405020304" pitchFamily="18" charset="0"/>
                <a:cs typeface="Times New Roman" panose="02020603050405020304" pitchFamily="18" charset="0"/>
              </a:rPr>
              <a:t> Rex </a:t>
            </a:r>
            <a:r>
              <a:rPr lang="en-US" dirty="0" err="1">
                <a:solidFill>
                  <a:schemeClr val="tx1"/>
                </a:solidFill>
                <a:latin typeface="Times New Roman" panose="02020603050405020304" pitchFamily="18" charset="0"/>
                <a:cs typeface="Times New Roman" panose="02020603050405020304" pitchFamily="18" charset="0"/>
              </a:rPr>
              <a:t>L.Jalao</a:t>
            </a:r>
            <a:r>
              <a:rPr lang="en-US" dirty="0">
                <a:solidFill>
                  <a:schemeClr val="tx1"/>
                </a:solidFill>
                <a:latin typeface="Times New Roman" panose="02020603050405020304" pitchFamily="18" charset="0"/>
                <a:cs typeface="Times New Roman" panose="02020603050405020304" pitchFamily="18" charset="0"/>
              </a:rPr>
              <a:t>, “A prediction model framework for crop yield </a:t>
            </a:r>
            <a:r>
              <a:rPr lang="en-US" dirty="0" err="1">
                <a:solidFill>
                  <a:schemeClr val="tx1"/>
                </a:solidFill>
                <a:latin typeface="Times New Roman" panose="02020603050405020304" pitchFamily="18" charset="0"/>
                <a:cs typeface="Times New Roman" panose="02020603050405020304" pitchFamily="18" charset="0"/>
              </a:rPr>
              <a:t>prediction,”Asia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Pacificc</a:t>
            </a:r>
            <a:r>
              <a:rPr lang="en-US" dirty="0">
                <a:solidFill>
                  <a:schemeClr val="tx1"/>
                </a:solidFill>
                <a:latin typeface="Times New Roman" panose="02020603050405020304" pitchFamily="18" charset="0"/>
                <a:cs typeface="Times New Roman" panose="02020603050405020304" pitchFamily="18" charset="0"/>
              </a:rPr>
              <a:t> Industrial Engineering and Management System.</a:t>
            </a:r>
          </a:p>
        </p:txBody>
      </p:sp>
    </p:spTree>
    <p:extLst>
      <p:ext uri="{BB962C8B-B14F-4D97-AF65-F5344CB8AC3E}">
        <p14:creationId xmlns:p14="http://schemas.microsoft.com/office/powerpoint/2010/main" val="1300715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6741-A93B-4C63-8D58-A2D66B4FAA68}"/>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REFERENCES</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7BCD83-177D-4B3E-AA10-302F5FE5C57D}"/>
              </a:ext>
            </a:extLst>
          </p:cNvPr>
          <p:cNvSpPr>
            <a:spLocks noGrp="1"/>
          </p:cNvSpPr>
          <p:nvPr>
            <p:ph idx="1"/>
          </p:nvPr>
        </p:nvSpPr>
        <p:spPr/>
        <p:txBody>
          <a:bodyPr>
            <a:normAutofit fontScale="92500"/>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[6] George </a:t>
            </a:r>
            <a:r>
              <a:rPr lang="en-US" dirty="0" err="1">
                <a:solidFill>
                  <a:schemeClr val="tx1"/>
                </a:solidFill>
                <a:latin typeface="Times New Roman" panose="02020603050405020304" pitchFamily="18" charset="0"/>
                <a:cs typeface="Times New Roman" panose="02020603050405020304" pitchFamily="18" charset="0"/>
              </a:rPr>
              <a:t>RuB</a:t>
            </a:r>
            <a:r>
              <a:rPr lang="en-US" dirty="0">
                <a:solidFill>
                  <a:schemeClr val="tx1"/>
                </a:solidFill>
                <a:latin typeface="Times New Roman" panose="02020603050405020304" pitchFamily="18" charset="0"/>
                <a:cs typeface="Times New Roman" panose="02020603050405020304" pitchFamily="18" charset="0"/>
              </a:rPr>
              <a:t>,”Data Mining of Agricultural Yield </a:t>
            </a:r>
            <a:r>
              <a:rPr lang="en-US" dirty="0" err="1">
                <a:solidFill>
                  <a:schemeClr val="tx1"/>
                </a:solidFill>
                <a:latin typeface="Times New Roman" panose="02020603050405020304" pitchFamily="18" charset="0"/>
                <a:cs typeface="Times New Roman" panose="02020603050405020304" pitchFamily="18" charset="0"/>
              </a:rPr>
              <a:t>Data:A</a:t>
            </a:r>
            <a:r>
              <a:rPr lang="en-US" dirty="0">
                <a:solidFill>
                  <a:schemeClr val="tx1"/>
                </a:solidFill>
                <a:latin typeface="Times New Roman" panose="02020603050405020304" pitchFamily="18" charset="0"/>
                <a:cs typeface="Times New Roman" panose="02020603050405020304" pitchFamily="18" charset="0"/>
              </a:rPr>
              <a:t> comparison of Regression models. </a:t>
            </a:r>
          </a:p>
          <a:p>
            <a:pPr marL="0" indent="0">
              <a:buNone/>
            </a:pPr>
            <a:r>
              <a:rPr lang="en-US" dirty="0">
                <a:solidFill>
                  <a:schemeClr val="tx1"/>
                </a:solidFill>
                <a:latin typeface="Times New Roman" panose="02020603050405020304" pitchFamily="18" charset="0"/>
                <a:cs typeface="Times New Roman" panose="02020603050405020304" pitchFamily="18" charset="0"/>
              </a:rPr>
              <a:t>[7] Shreya </a:t>
            </a:r>
            <a:r>
              <a:rPr lang="en-US" dirty="0" err="1">
                <a:solidFill>
                  <a:schemeClr val="tx1"/>
                </a:solidFill>
                <a:latin typeface="Times New Roman" panose="02020603050405020304" pitchFamily="18" charset="0"/>
                <a:cs typeface="Times New Roman" panose="02020603050405020304" pitchFamily="18" charset="0"/>
              </a:rPr>
              <a:t>S.Bhanose</a:t>
            </a:r>
            <a:r>
              <a:rPr lang="en-US" dirty="0">
                <a:solidFill>
                  <a:schemeClr val="tx1"/>
                </a:solidFill>
                <a:latin typeface="Times New Roman" panose="02020603050405020304" pitchFamily="18" charset="0"/>
                <a:cs typeface="Times New Roman" panose="02020603050405020304" pitchFamily="18" charset="0"/>
              </a:rPr>
              <a:t>, Kalyani A. </a:t>
            </a:r>
            <a:r>
              <a:rPr lang="en-US" dirty="0" err="1">
                <a:solidFill>
                  <a:schemeClr val="tx1"/>
                </a:solidFill>
                <a:latin typeface="Times New Roman" panose="02020603050405020304" pitchFamily="18" charset="0"/>
                <a:cs typeface="Times New Roman" panose="02020603050405020304" pitchFamily="18" charset="0"/>
              </a:rPr>
              <a:t>Bogawar</a:t>
            </a:r>
            <a:r>
              <a:rPr lang="en-US" dirty="0">
                <a:solidFill>
                  <a:schemeClr val="tx1"/>
                </a:solidFill>
                <a:latin typeface="Times New Roman" panose="02020603050405020304" pitchFamily="18" charset="0"/>
                <a:cs typeface="Times New Roman" panose="02020603050405020304" pitchFamily="18" charset="0"/>
              </a:rPr>
              <a:t>(2016) “Crop And Yield Prediction Model”, International Journal of Advance Scientific </a:t>
            </a:r>
            <a:r>
              <a:rPr lang="en-US" dirty="0" err="1">
                <a:solidFill>
                  <a:schemeClr val="tx1"/>
                </a:solidFill>
                <a:latin typeface="Times New Roman" panose="02020603050405020304" pitchFamily="18" charset="0"/>
                <a:cs typeface="Times New Roman" panose="02020603050405020304" pitchFamily="18" charset="0"/>
              </a:rPr>
              <a:t>Reasearch</a:t>
            </a:r>
            <a:r>
              <a:rPr lang="en-US" dirty="0">
                <a:solidFill>
                  <a:schemeClr val="tx1"/>
                </a:solidFill>
                <a:latin typeface="Times New Roman" panose="02020603050405020304" pitchFamily="18" charset="0"/>
                <a:cs typeface="Times New Roman" panose="02020603050405020304" pitchFamily="18" charset="0"/>
              </a:rPr>
              <a:t> and Engineering Trends, Volume1, Issue 1, April 2016</a:t>
            </a:r>
          </a:p>
          <a:p>
            <a:pPr marL="0" indent="0">
              <a:buNone/>
            </a:pPr>
            <a:r>
              <a:rPr lang="en-US" dirty="0">
                <a:solidFill>
                  <a:schemeClr val="tx1"/>
                </a:solidFill>
                <a:latin typeface="Times New Roman" panose="02020603050405020304" pitchFamily="18" charset="0"/>
                <a:cs typeface="Times New Roman" panose="02020603050405020304" pitchFamily="18" charset="0"/>
              </a:rPr>
              <a:t> [8] Tripathy, A. K., et al.(2011) “Data mining and wireless sensor network for agriculture pest/disease predictions.” Information and Communication Technologies (WICT), 2011 World Congress on. IEEE. </a:t>
            </a:r>
          </a:p>
          <a:p>
            <a:pPr marL="0" indent="0">
              <a:buNone/>
            </a:pPr>
            <a:r>
              <a:rPr lang="en-US" dirty="0">
                <a:solidFill>
                  <a:schemeClr val="tx1"/>
                </a:solidFill>
                <a:latin typeface="Times New Roman" panose="02020603050405020304" pitchFamily="18" charset="0"/>
                <a:cs typeface="Times New Roman" panose="02020603050405020304" pitchFamily="18" charset="0"/>
              </a:rPr>
              <a:t>[9] Ramesh Babu Palepu(2017)”An Analysis of Agricultural Soils by using Data Mining Techniques”, International Journal of Engineering Science and Computing, Volume &amp; Issue No.10 October. </a:t>
            </a:r>
          </a:p>
          <a:p>
            <a:pPr marL="0" indent="0">
              <a:buNone/>
            </a:pPr>
            <a:r>
              <a:rPr lang="en-US" dirty="0">
                <a:solidFill>
                  <a:schemeClr val="tx1"/>
                </a:solidFill>
                <a:latin typeface="Times New Roman" panose="02020603050405020304" pitchFamily="18" charset="0"/>
                <a:cs typeface="Times New Roman" panose="02020603050405020304" pitchFamily="18" charset="0"/>
              </a:rPr>
              <a:t>[10] </a:t>
            </a:r>
            <a:r>
              <a:rPr lang="en-US" dirty="0" err="1">
                <a:solidFill>
                  <a:schemeClr val="tx1"/>
                </a:solidFill>
                <a:latin typeface="Times New Roman" panose="02020603050405020304" pitchFamily="18" charset="0"/>
                <a:cs typeface="Times New Roman" panose="02020603050405020304" pitchFamily="18" charset="0"/>
              </a:rPr>
              <a:t>A.Swarupa</a:t>
            </a:r>
            <a:r>
              <a:rPr lang="en-US" dirty="0">
                <a:solidFill>
                  <a:schemeClr val="tx1"/>
                </a:solidFill>
                <a:latin typeface="Times New Roman" panose="02020603050405020304" pitchFamily="18" charset="0"/>
                <a:cs typeface="Times New Roman" panose="02020603050405020304" pitchFamily="18" charset="0"/>
              </a:rPr>
              <a:t> Rani(2017),” The Impact of Data </a:t>
            </a:r>
            <a:r>
              <a:rPr lang="en-US" dirty="0" err="1">
                <a:solidFill>
                  <a:schemeClr val="tx1"/>
                </a:solidFill>
                <a:latin typeface="Times New Roman" panose="02020603050405020304" pitchFamily="18" charset="0"/>
                <a:cs typeface="Times New Roman" panose="02020603050405020304" pitchFamily="18" charset="0"/>
              </a:rPr>
              <a:t>Analystics</a:t>
            </a:r>
            <a:r>
              <a:rPr lang="en-US" dirty="0">
                <a:solidFill>
                  <a:schemeClr val="tx1"/>
                </a:solidFill>
                <a:latin typeface="Times New Roman" panose="02020603050405020304" pitchFamily="18" charset="0"/>
                <a:cs typeface="Times New Roman" panose="02020603050405020304" pitchFamily="18" charset="0"/>
              </a:rPr>
              <a:t> in Crop Management based on Weather </a:t>
            </a:r>
            <a:r>
              <a:rPr lang="en-US" dirty="0" err="1">
                <a:solidFill>
                  <a:schemeClr val="tx1"/>
                </a:solidFill>
                <a:latin typeface="Times New Roman" panose="02020603050405020304" pitchFamily="18" charset="0"/>
                <a:cs typeface="Times New Roman" panose="02020603050405020304" pitchFamily="18" charset="0"/>
              </a:rPr>
              <a:t>Condtions</a:t>
            </a:r>
            <a:r>
              <a:rPr lang="en-US" dirty="0">
                <a:solidFill>
                  <a:schemeClr val="tx1"/>
                </a:solidFill>
                <a:latin typeface="Times New Roman" panose="02020603050405020304" pitchFamily="18" charset="0"/>
                <a:cs typeface="Times New Roman" panose="02020603050405020304" pitchFamily="18" charset="0"/>
              </a:rPr>
              <a:t>”, International Journal of Engineering Technology Science and Research, Volume 4,Issue 5,May.</a:t>
            </a:r>
          </a:p>
        </p:txBody>
      </p:sp>
    </p:spTree>
    <p:extLst>
      <p:ext uri="{BB962C8B-B14F-4D97-AF65-F5344CB8AC3E}">
        <p14:creationId xmlns:p14="http://schemas.microsoft.com/office/powerpoint/2010/main" val="23221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180D-ADD3-4B89-A5B1-E90C7455AD7D}"/>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OBJECTIVE</a:t>
            </a:r>
            <a:endParaRPr lang="en-US" dirty="0"/>
          </a:p>
        </p:txBody>
      </p:sp>
      <p:sp>
        <p:nvSpPr>
          <p:cNvPr id="3" name="Content Placeholder 2">
            <a:extLst>
              <a:ext uri="{FF2B5EF4-FFF2-40B4-BE49-F238E27FC236}">
                <a16:creationId xmlns:a16="http://schemas.microsoft.com/office/drawing/2014/main" id="{005CBE31-2398-4E4D-84F0-FE6CD4B79B9A}"/>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Focuses to recommend  best suitable crop for cultivation of farmers</a:t>
            </a:r>
          </a:p>
          <a:p>
            <a:r>
              <a:rPr lang="en-IN" dirty="0">
                <a:solidFill>
                  <a:schemeClr val="tx1"/>
                </a:solidFill>
                <a:latin typeface="Times New Roman" panose="02020603050405020304" pitchFamily="18" charset="0"/>
                <a:cs typeface="Times New Roman" panose="02020603050405020304" pitchFamily="18" charset="0"/>
              </a:rPr>
              <a:t>Failure of farmers to decide on the best-suited crop for the land using traditional and non-scientific methods is a serious issue for a country where approximately 58 percent of the population is involved in farming.</a:t>
            </a:r>
          </a:p>
          <a:p>
            <a:r>
              <a:rPr lang="en-IN" dirty="0">
                <a:solidFill>
                  <a:schemeClr val="tx1"/>
                </a:solidFill>
                <a:latin typeface="Times New Roman" panose="02020603050405020304" pitchFamily="18" charset="0"/>
                <a:cs typeface="Times New Roman" panose="02020603050405020304" pitchFamily="18" charset="0"/>
              </a:rPr>
              <a:t>Agriculture and lists allied sectors are undoubtedly the largest providers of livelihoods in rural India</a:t>
            </a:r>
          </a:p>
          <a:p>
            <a:r>
              <a:rPr lang="en-IN" dirty="0">
                <a:solidFill>
                  <a:schemeClr val="tx1"/>
                </a:solidFill>
                <a:latin typeface="Times New Roman" panose="02020603050405020304" pitchFamily="18" charset="0"/>
                <a:cs typeface="Times New Roman" panose="02020603050405020304" pitchFamily="18" charset="0"/>
              </a:rPr>
              <a:t>Regrettable is the yield per hectare of crops in comparison to international standards</a:t>
            </a:r>
          </a:p>
          <a:p>
            <a:r>
              <a:rPr lang="en-IN" dirty="0">
                <a:solidFill>
                  <a:schemeClr val="tx1"/>
                </a:solidFill>
                <a:latin typeface="Times New Roman" panose="02020603050405020304" pitchFamily="18" charset="0"/>
                <a:cs typeface="Times New Roman" panose="02020603050405020304" pitchFamily="18" charset="0"/>
              </a:rPr>
              <a:t>This system recommends the best suitable crop using the ML model</a:t>
            </a:r>
          </a:p>
          <a:p>
            <a:endParaRPr lang="en-IN" dirty="0">
              <a:solidFill>
                <a:schemeClr val="tx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24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9E42-C1B8-4D67-8A65-25C5713D36D7}"/>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ABSTRACT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2A9F8B-8558-4721-B56F-BF71A57E4DA2}"/>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Agriculture is being implemented with a modern  technology.  </a:t>
            </a:r>
            <a:r>
              <a:rPr lang="en-US" dirty="0">
                <a:solidFill>
                  <a:schemeClr val="tx1"/>
                </a:solidFill>
                <a:latin typeface="Times New Roman" panose="02020603050405020304" pitchFamily="18" charset="0"/>
                <a:cs typeface="Times New Roman" panose="02020603050405020304" pitchFamily="18" charset="0"/>
              </a:rPr>
              <a:t>The data has collected and analyzed.</a:t>
            </a:r>
          </a:p>
          <a:p>
            <a:r>
              <a:rPr lang="en-US" dirty="0">
                <a:solidFill>
                  <a:schemeClr val="tx1"/>
                </a:solidFill>
                <a:latin typeface="Times New Roman" panose="02020603050405020304" pitchFamily="18" charset="0"/>
                <a:cs typeface="Times New Roman" panose="02020603050405020304" pitchFamily="18" charset="0"/>
              </a:rPr>
              <a:t>Machine learning model has been created for a recommendation system which recommends the best suitable crop.  </a:t>
            </a:r>
          </a:p>
          <a:p>
            <a:r>
              <a:rPr lang="en-US" dirty="0">
                <a:solidFill>
                  <a:schemeClr val="tx1"/>
                </a:solidFill>
                <a:latin typeface="Times New Roman" panose="02020603050405020304" pitchFamily="18" charset="0"/>
                <a:cs typeface="Times New Roman" panose="02020603050405020304" pitchFamily="18" charset="0"/>
              </a:rPr>
              <a:t>Model has been packed as a pickle file which has used in API to connect the web application and model for recommendation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816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C4A0-E324-4E4D-9999-A565F923C671}"/>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LITERATURE SURVEY</a:t>
            </a:r>
            <a:endParaRPr lang="en-US" dirty="0">
              <a:solidFill>
                <a:schemeClr val="accent1"/>
              </a:solidFill>
              <a:latin typeface="Times New Roman" panose="02020603050405020304" pitchFamily="18" charset="0"/>
              <a:cs typeface="Times New Roman" panose="02020603050405020304" pitchFamily="18" charset="0"/>
            </a:endParaRPr>
          </a:p>
        </p:txBody>
      </p:sp>
      <p:graphicFrame>
        <p:nvGraphicFramePr>
          <p:cNvPr id="14" name="Table 14">
            <a:extLst>
              <a:ext uri="{FF2B5EF4-FFF2-40B4-BE49-F238E27FC236}">
                <a16:creationId xmlns:a16="http://schemas.microsoft.com/office/drawing/2014/main" id="{49EB02C0-A76E-4F95-BAF6-CC75EEA4BC91}"/>
              </a:ext>
            </a:extLst>
          </p:cNvPr>
          <p:cNvGraphicFramePr>
            <a:graphicFrameLocks noGrp="1"/>
          </p:cNvGraphicFramePr>
          <p:nvPr>
            <p:ph idx="1"/>
            <p:extLst>
              <p:ext uri="{D42A27DB-BD31-4B8C-83A1-F6EECF244321}">
                <p14:modId xmlns:p14="http://schemas.microsoft.com/office/powerpoint/2010/main" val="2035028218"/>
              </p:ext>
            </p:extLst>
          </p:nvPr>
        </p:nvGraphicFramePr>
        <p:xfrm>
          <a:off x="1656080" y="1503683"/>
          <a:ext cx="9848535" cy="521208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3958674459"/>
                    </a:ext>
                  </a:extLst>
                </a:gridCol>
                <a:gridCol w="2584450">
                  <a:extLst>
                    <a:ext uri="{9D8B030D-6E8A-4147-A177-3AD203B41FA5}">
                      <a16:colId xmlns:a16="http://schemas.microsoft.com/office/drawing/2014/main" val="3995796452"/>
                    </a:ext>
                  </a:extLst>
                </a:gridCol>
                <a:gridCol w="1893971">
                  <a:extLst>
                    <a:ext uri="{9D8B030D-6E8A-4147-A177-3AD203B41FA5}">
                      <a16:colId xmlns:a16="http://schemas.microsoft.com/office/drawing/2014/main" val="1367784689"/>
                    </a:ext>
                  </a:extLst>
                </a:gridCol>
                <a:gridCol w="2438400">
                  <a:extLst>
                    <a:ext uri="{9D8B030D-6E8A-4147-A177-3AD203B41FA5}">
                      <a16:colId xmlns:a16="http://schemas.microsoft.com/office/drawing/2014/main" val="329104233"/>
                    </a:ext>
                  </a:extLst>
                </a:gridCol>
                <a:gridCol w="2200194">
                  <a:extLst>
                    <a:ext uri="{9D8B030D-6E8A-4147-A177-3AD203B41FA5}">
                      <a16:colId xmlns:a16="http://schemas.microsoft.com/office/drawing/2014/main" val="778271848"/>
                    </a:ext>
                  </a:extLst>
                </a:gridCol>
              </a:tblGrid>
              <a:tr h="334230">
                <a:tc>
                  <a:txBody>
                    <a:bodyPr/>
                    <a:lstStyle/>
                    <a:p>
                      <a:r>
                        <a:rPr lang="en-IN" dirty="0">
                          <a:solidFill>
                            <a:schemeClr val="bg1"/>
                          </a:solidFill>
                          <a:latin typeface="Times New Roman" panose="02020603050405020304" pitchFamily="18" charset="0"/>
                          <a:cs typeface="Times New Roman" panose="02020603050405020304" pitchFamily="18" charset="0"/>
                        </a:rPr>
                        <a:t>S.NO</a:t>
                      </a:r>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Title, Author, Year</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Technique used</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Remarks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4534934"/>
                  </a:ext>
                </a:extLst>
              </a:tr>
              <a:tr h="1311009">
                <a:tc>
                  <a:txBody>
                    <a:bodyPr/>
                    <a:lstStyle/>
                    <a:p>
                      <a:r>
                        <a:rPr lang="en-IN"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Crop Recommendation System for Precision Agriculture, </a:t>
                      </a:r>
                      <a:r>
                        <a:rPr lang="en-IN" dirty="0" err="1">
                          <a:latin typeface="Times New Roman" panose="02020603050405020304" pitchFamily="18" charset="0"/>
                          <a:cs typeface="Times New Roman" panose="02020603050405020304" pitchFamily="18" charset="0"/>
                        </a:rPr>
                        <a:t>S.Pudumalar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E.Ramanujam</a:t>
                      </a:r>
                      <a:r>
                        <a:rPr lang="en-IN" dirty="0">
                          <a:latin typeface="Times New Roman" panose="02020603050405020304" pitchFamily="18" charset="0"/>
                          <a:cs typeface="Times New Roman" panose="02020603050405020304" pitchFamily="18" charset="0"/>
                        </a:rPr>
                        <a:t>, 2016.</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Machine Learning Algorithms, Data Analysis.</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The proposed model is precision agricultural model consists of four machine algorithms for recommendation.</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More Robust discriminative features to be  extracted from dataset hence as a consequence the model produces better accuracy</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67769214"/>
                  </a:ext>
                </a:extLst>
              </a:tr>
              <a:tr h="2339611">
                <a:tc>
                  <a:txBody>
                    <a:bodyPr/>
                    <a:lstStyle/>
                    <a:p>
                      <a:r>
                        <a:rPr lang="en-IN"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Improving Crop Productivity Through a Crop Recommendation System using Ensemble Technique, Nidhi H Kulkarni,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G N Srinivasan,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B M Sagar, </a:t>
                      </a:r>
                      <a:r>
                        <a:rPr lang="en-IN" dirty="0" err="1">
                          <a:latin typeface="Times New Roman" panose="02020603050405020304" pitchFamily="18" charset="0"/>
                          <a:cs typeface="Times New Roman" panose="02020603050405020304" pitchFamily="18" charset="0"/>
                        </a:rPr>
                        <a:t>Dr.N</a:t>
                      </a:r>
                      <a:r>
                        <a:rPr lang="en-IN" dirty="0">
                          <a:latin typeface="Times New Roman" panose="02020603050405020304" pitchFamily="18" charset="0"/>
                          <a:cs typeface="Times New Roman" panose="02020603050405020304" pitchFamily="18" charset="0"/>
                        </a:rPr>
                        <a:t> K Cauvery, 2018.</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Exploratory Data Analysis, Machine Learning Algorithms.</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IN" dirty="0">
                          <a:latin typeface="Times New Roman" panose="02020603050405020304" pitchFamily="18" charset="0"/>
                          <a:cs typeface="Times New Roman" panose="02020603050405020304" pitchFamily="18" charset="0"/>
                        </a:rPr>
                        <a:t>The proposed method uses ensemble technique to make a recommendation.</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The accuracy obtained using the ensemble technique is 99.91% this has a chance of overfitting.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8543492"/>
                  </a:ext>
                </a:extLst>
              </a:tr>
            </a:tbl>
          </a:graphicData>
        </a:graphic>
      </p:graphicFrame>
    </p:spTree>
    <p:extLst>
      <p:ext uri="{BB962C8B-B14F-4D97-AF65-F5344CB8AC3E}">
        <p14:creationId xmlns:p14="http://schemas.microsoft.com/office/powerpoint/2010/main" val="35389357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5303-1D18-4809-8EF4-DE1254F5F630}"/>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LITERATURE SURVEY</a:t>
            </a:r>
            <a:endParaRPr lang="en-US" dirty="0">
              <a:solidFill>
                <a:schemeClr val="accent1"/>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AD8CDBE-F458-4522-A472-FE37144E8001}"/>
              </a:ext>
            </a:extLst>
          </p:cNvPr>
          <p:cNvGraphicFramePr>
            <a:graphicFrameLocks noGrp="1"/>
          </p:cNvGraphicFramePr>
          <p:nvPr>
            <p:ph idx="1"/>
            <p:extLst>
              <p:ext uri="{D42A27DB-BD31-4B8C-83A1-F6EECF244321}">
                <p14:modId xmlns:p14="http://schemas.microsoft.com/office/powerpoint/2010/main" val="3257871097"/>
              </p:ext>
            </p:extLst>
          </p:nvPr>
        </p:nvGraphicFramePr>
        <p:xfrm>
          <a:off x="1645920" y="1564640"/>
          <a:ext cx="9858696" cy="4866823"/>
        </p:xfrm>
        <a:graphic>
          <a:graphicData uri="http://schemas.openxmlformats.org/drawingml/2006/table">
            <a:tbl>
              <a:tblPr firstRow="1" bandRow="1">
                <a:tableStyleId>{5C22544A-7EE6-4342-B048-85BDC9FD1C3A}</a:tableStyleId>
              </a:tblPr>
              <a:tblGrid>
                <a:gridCol w="792480">
                  <a:extLst>
                    <a:ext uri="{9D8B030D-6E8A-4147-A177-3AD203B41FA5}">
                      <a16:colId xmlns:a16="http://schemas.microsoft.com/office/drawing/2014/main" val="447576307"/>
                    </a:ext>
                  </a:extLst>
                </a:gridCol>
                <a:gridCol w="3089016">
                  <a:extLst>
                    <a:ext uri="{9D8B030D-6E8A-4147-A177-3AD203B41FA5}">
                      <a16:colId xmlns:a16="http://schemas.microsoft.com/office/drawing/2014/main" val="3819174424"/>
                    </a:ext>
                  </a:extLst>
                </a:gridCol>
                <a:gridCol w="1992400">
                  <a:extLst>
                    <a:ext uri="{9D8B030D-6E8A-4147-A177-3AD203B41FA5}">
                      <a16:colId xmlns:a16="http://schemas.microsoft.com/office/drawing/2014/main" val="817295884"/>
                    </a:ext>
                  </a:extLst>
                </a:gridCol>
                <a:gridCol w="1992400">
                  <a:extLst>
                    <a:ext uri="{9D8B030D-6E8A-4147-A177-3AD203B41FA5}">
                      <a16:colId xmlns:a16="http://schemas.microsoft.com/office/drawing/2014/main" val="3430983014"/>
                    </a:ext>
                  </a:extLst>
                </a:gridCol>
                <a:gridCol w="1992400">
                  <a:extLst>
                    <a:ext uri="{9D8B030D-6E8A-4147-A177-3AD203B41FA5}">
                      <a16:colId xmlns:a16="http://schemas.microsoft.com/office/drawing/2014/main" val="1248146985"/>
                    </a:ext>
                  </a:extLst>
                </a:gridCol>
              </a:tblGrid>
              <a:tr h="492396">
                <a:tc>
                  <a:txBody>
                    <a:bodyPr/>
                    <a:lstStyle/>
                    <a:p>
                      <a:r>
                        <a:rPr lang="en-IN" dirty="0">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Title, Author, Year</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Technique used</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Remarks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9987582"/>
                  </a:ext>
                </a:extLst>
              </a:tr>
              <a:tr h="2088427">
                <a:tc>
                  <a:txBody>
                    <a:bodyPr/>
                    <a:lstStyle/>
                    <a:p>
                      <a:r>
                        <a:rPr lang="en-IN"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 Study on Various Data Mining Techniques for Crop Yield Prediction, Yogesh </a:t>
                      </a:r>
                      <a:r>
                        <a:rPr lang="en-IN" dirty="0" err="1">
                          <a:latin typeface="Times New Roman" panose="02020603050405020304" pitchFamily="18" charset="0"/>
                          <a:cs typeface="Times New Roman" panose="02020603050405020304" pitchFamily="18" charset="0"/>
                        </a:rPr>
                        <a:t>Gandge</a:t>
                      </a:r>
                      <a:r>
                        <a:rPr lang="en-IN" dirty="0">
                          <a:latin typeface="Times New Roman" panose="02020603050405020304" pitchFamily="18" charset="0"/>
                          <a:cs typeface="Times New Roman" panose="02020603050405020304" pitchFamily="18" charset="0"/>
                        </a:rPr>
                        <a:t>, Sandhya, 2017.</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Machine Learning algorithms, Neural Networks.</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The crop yield has been predicted by pre-processing the data and applying machine learning algorithms.</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Different approaches used for crop yield prediction.  It makes the model more complex.</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5957040"/>
                  </a:ext>
                </a:extLst>
              </a:tr>
              <a:tr h="2088427">
                <a:tc>
                  <a:txBody>
                    <a:bodyPr/>
                    <a:lstStyle/>
                    <a:p>
                      <a:r>
                        <a:rPr lang="en-IN"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Agricultural Crop Recommendation based on productivity and Season, </a:t>
                      </a:r>
                      <a:r>
                        <a:rPr lang="en-IN" dirty="0" err="1">
                          <a:latin typeface="Times New Roman" panose="02020603050405020304" pitchFamily="18" charset="0"/>
                          <a:cs typeface="Times New Roman" panose="02020603050405020304" pitchFamily="18" charset="0"/>
                        </a:rPr>
                        <a:t>Vaishnavi.S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Shobana.M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Sabitha.R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Karthik.S</a:t>
                      </a:r>
                      <a:r>
                        <a:rPr lang="en-IN" dirty="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Neural Networks, Analysis Techniques.</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Clustering approaches such as k-means algorithm predicts the amount of harvest of crops and also water requirements for crops.</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Model uses production and season as major parameters for recommendation, this leads to a biased results.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5852303"/>
                  </a:ext>
                </a:extLst>
              </a:tr>
            </a:tbl>
          </a:graphicData>
        </a:graphic>
      </p:graphicFrame>
    </p:spTree>
    <p:extLst>
      <p:ext uri="{BB962C8B-B14F-4D97-AF65-F5344CB8AC3E}">
        <p14:creationId xmlns:p14="http://schemas.microsoft.com/office/powerpoint/2010/main" val="131343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4E7F5-D574-441B-BCDB-2F6FC67FEE6A}"/>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LITERATURE SURVEY</a:t>
            </a:r>
            <a:endParaRPr lang="en-US" dirty="0">
              <a:solidFill>
                <a:schemeClr val="accent1"/>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7F01615-2D9B-45E1-A47A-F69540B22F6A}"/>
              </a:ext>
            </a:extLst>
          </p:cNvPr>
          <p:cNvGraphicFramePr>
            <a:graphicFrameLocks noGrp="1"/>
          </p:cNvGraphicFramePr>
          <p:nvPr>
            <p:ph idx="1"/>
            <p:extLst>
              <p:ext uri="{D42A27DB-BD31-4B8C-83A1-F6EECF244321}">
                <p14:modId xmlns:p14="http://schemas.microsoft.com/office/powerpoint/2010/main" val="797533105"/>
              </p:ext>
            </p:extLst>
          </p:nvPr>
        </p:nvGraphicFramePr>
        <p:xfrm>
          <a:off x="1666237" y="1527211"/>
          <a:ext cx="9838375" cy="4119303"/>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454564651"/>
                    </a:ext>
                  </a:extLst>
                </a:gridCol>
                <a:gridCol w="3173350">
                  <a:extLst>
                    <a:ext uri="{9D8B030D-6E8A-4147-A177-3AD203B41FA5}">
                      <a16:colId xmlns:a16="http://schemas.microsoft.com/office/drawing/2014/main" val="3586551230"/>
                    </a:ext>
                  </a:extLst>
                </a:gridCol>
                <a:gridCol w="1825905">
                  <a:extLst>
                    <a:ext uri="{9D8B030D-6E8A-4147-A177-3AD203B41FA5}">
                      <a16:colId xmlns:a16="http://schemas.microsoft.com/office/drawing/2014/main" val="144071721"/>
                    </a:ext>
                  </a:extLst>
                </a:gridCol>
                <a:gridCol w="2277979">
                  <a:extLst>
                    <a:ext uri="{9D8B030D-6E8A-4147-A177-3AD203B41FA5}">
                      <a16:colId xmlns:a16="http://schemas.microsoft.com/office/drawing/2014/main" val="3820719953"/>
                    </a:ext>
                  </a:extLst>
                </a:gridCol>
                <a:gridCol w="1799141">
                  <a:extLst>
                    <a:ext uri="{9D8B030D-6E8A-4147-A177-3AD203B41FA5}">
                      <a16:colId xmlns:a16="http://schemas.microsoft.com/office/drawing/2014/main" val="4211825882"/>
                    </a:ext>
                  </a:extLst>
                </a:gridCol>
              </a:tblGrid>
              <a:tr h="417831">
                <a:tc>
                  <a:txBody>
                    <a:bodyPr/>
                    <a:lstStyle/>
                    <a:p>
                      <a:r>
                        <a:rPr lang="en-IN" dirty="0">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Title, Year, Author</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Technique used</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Remarks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8792340"/>
                  </a:ext>
                </a:extLst>
              </a:tr>
              <a:tr h="3701472">
                <a:tc>
                  <a:txBody>
                    <a:bodyPr/>
                    <a:lstStyle/>
                    <a:p>
                      <a:r>
                        <a:rPr lang="en-IN"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IN" dirty="0" err="1">
                          <a:latin typeface="Times New Roman" panose="02020603050405020304" pitchFamily="18" charset="0"/>
                          <a:cs typeface="Times New Roman" panose="02020603050405020304" pitchFamily="18" charset="0"/>
                        </a:rPr>
                        <a:t>Recomendation</a:t>
                      </a:r>
                      <a:r>
                        <a:rPr lang="en-IN" dirty="0">
                          <a:latin typeface="Times New Roman" panose="02020603050405020304" pitchFamily="18" charset="0"/>
                          <a:cs typeface="Times New Roman" panose="02020603050405020304" pitchFamily="18" charset="0"/>
                        </a:rPr>
                        <a:t> System for crop Identification and Pest Control Technique Agriculture, </a:t>
                      </a:r>
                      <a:r>
                        <a:rPr lang="en-IN" dirty="0" err="1">
                          <a:latin typeface="Times New Roman" panose="02020603050405020304" pitchFamily="18" charset="0"/>
                          <a:cs typeface="Times New Roman" panose="02020603050405020304" pitchFamily="18" charset="0"/>
                        </a:rPr>
                        <a:t>Avinash</a:t>
                      </a:r>
                      <a:r>
                        <a:rPr lang="en-IN" dirty="0">
                          <a:latin typeface="Times New Roman" panose="02020603050405020304" pitchFamily="18" charset="0"/>
                          <a:cs typeface="Times New Roman" panose="02020603050405020304" pitchFamily="18" charset="0"/>
                        </a:rPr>
                        <a:t> Kumar, </a:t>
                      </a:r>
                      <a:r>
                        <a:rPr lang="en-IN" dirty="0" err="1">
                          <a:latin typeface="Times New Roman" panose="02020603050405020304" pitchFamily="18" charset="0"/>
                          <a:cs typeface="Times New Roman" panose="02020603050405020304" pitchFamily="18" charset="0"/>
                        </a:rPr>
                        <a:t>Sobhangi</a:t>
                      </a:r>
                      <a:r>
                        <a:rPr lang="en-IN" dirty="0">
                          <a:latin typeface="Times New Roman" panose="02020603050405020304" pitchFamily="18" charset="0"/>
                          <a:cs typeface="Times New Roman" panose="02020603050405020304" pitchFamily="18" charset="0"/>
                        </a:rPr>
                        <a:t> Sarkar and </a:t>
                      </a:r>
                      <a:r>
                        <a:rPr lang="en-IN" dirty="0" err="1">
                          <a:latin typeface="Times New Roman" panose="02020603050405020304" pitchFamily="18" charset="0"/>
                          <a:cs typeface="Times New Roman" panose="02020603050405020304" pitchFamily="18" charset="0"/>
                        </a:rPr>
                        <a:t>Chittaranjan</a:t>
                      </a:r>
                      <a:r>
                        <a:rPr lang="en-IN" dirty="0">
                          <a:latin typeface="Times New Roman" panose="02020603050405020304" pitchFamily="18" charset="0"/>
                          <a:cs typeface="Times New Roman" panose="02020603050405020304" pitchFamily="18" charset="0"/>
                        </a:rPr>
                        <a:t> Pradhan, 2019.</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Machine Learning Algorithms.</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IN" dirty="0">
                          <a:latin typeface="Times New Roman" panose="02020603050405020304" pitchFamily="18" charset="0"/>
                          <a:cs typeface="Times New Roman" panose="02020603050405020304" pitchFamily="18" charset="0"/>
                        </a:rPr>
                        <a:t>In this model, classification model like linear SVM algorithm and decision tree to predict the crop.  The model predicts the crop to be selected by the farmer for growing, by entering some soil parameter.</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IN" dirty="0">
                          <a:latin typeface="Times New Roman" panose="02020603050405020304" pitchFamily="18" charset="0"/>
                          <a:cs typeface="Times New Roman" panose="02020603050405020304" pitchFamily="18" charset="0"/>
                        </a:rPr>
                        <a:t>Model predict the crop on the basis of the soil parameters only, it reduces the accuracy of the model</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6677296"/>
                  </a:ext>
                </a:extLst>
              </a:tr>
            </a:tbl>
          </a:graphicData>
        </a:graphic>
      </p:graphicFrame>
    </p:spTree>
    <p:extLst>
      <p:ext uri="{BB962C8B-B14F-4D97-AF65-F5344CB8AC3E}">
        <p14:creationId xmlns:p14="http://schemas.microsoft.com/office/powerpoint/2010/main" val="57412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3E75-07FB-4909-88AA-509A64F845F5}"/>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EXISTING SYSTEM</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8DAC9A-A073-4434-B651-28B9939A138D}"/>
              </a:ext>
            </a:extLst>
          </p:cNvPr>
          <p:cNvSpPr>
            <a:spLocks noGrp="1"/>
          </p:cNvSpPr>
          <p:nvPr>
            <p:ph idx="1"/>
          </p:nvPr>
        </p:nvSpPr>
        <p:spPr>
          <a:xfrm>
            <a:off x="2589212" y="1432560"/>
            <a:ext cx="8915400" cy="1432560"/>
          </a:xfrm>
        </p:spPr>
        <p:txBody>
          <a:bodyPr>
            <a:normAutofit lnSpcReduction="10000"/>
          </a:bodyPr>
          <a:lstStyle/>
          <a:p>
            <a:pPr marL="0" indent="0" algn="just">
              <a:buNone/>
            </a:pPr>
            <a:r>
              <a:rPr lang="en-IN" dirty="0">
                <a:solidFill>
                  <a:schemeClr val="tx1"/>
                </a:solidFill>
                <a:latin typeface="Times New Roman" panose="02020603050405020304" pitchFamily="18" charset="0"/>
                <a:cs typeface="Times New Roman" panose="02020603050405020304" pitchFamily="18" charset="0"/>
              </a:rPr>
              <a:t>The current system crop for cultivation has been decided by the farmer based on their knowledge.  Crop they chose also have a chance that influenced by neighbour farmers.  Farmers make planting decisions based on many factor.  Chief among these are how do net return compare from one crop to the next. The comparison depends on what yield you expect what price you expect and what the variable costs are.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B957545-9950-4FA6-9A6F-08BC75A9DBFF}"/>
              </a:ext>
            </a:extLst>
          </p:cNvPr>
          <p:cNvSpPr txBox="1"/>
          <p:nvPr/>
        </p:nvSpPr>
        <p:spPr>
          <a:xfrm>
            <a:off x="2589212" y="3303955"/>
            <a:ext cx="4836160" cy="646331"/>
          </a:xfrm>
          <a:prstGeom prst="rect">
            <a:avLst/>
          </a:prstGeom>
          <a:noFill/>
        </p:spPr>
        <p:txBody>
          <a:bodyPr wrap="square" rtlCol="0">
            <a:spAutoFit/>
          </a:bodyPr>
          <a:lstStyle/>
          <a:p>
            <a:r>
              <a:rPr lang="en-IN" sz="3600" dirty="0">
                <a:solidFill>
                  <a:schemeClr val="accent1"/>
                </a:solidFill>
                <a:latin typeface="Times New Roman" panose="02020603050405020304" pitchFamily="18" charset="0"/>
                <a:cs typeface="Times New Roman" panose="02020603050405020304" pitchFamily="18" charset="0"/>
              </a:rPr>
              <a:t>LIMITATIONS</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FCD11D5-4EA0-4241-A5EC-84150243A2C5}"/>
              </a:ext>
            </a:extLst>
          </p:cNvPr>
          <p:cNvSpPr txBox="1"/>
          <p:nvPr/>
        </p:nvSpPr>
        <p:spPr>
          <a:xfrm>
            <a:off x="2589212" y="4561840"/>
            <a:ext cx="8915400"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Failure of farmers to decide the best crop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Unable to fulfil the factors that provide high yield of crop</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Huge loss to the farmers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89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AE68-ABC3-41C2-80BF-44FD8A3C32C1}"/>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PROPOSED SYSTEM</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44A759-8FAC-4DB2-A314-EF7E69BCBB01}"/>
              </a:ext>
            </a:extLst>
          </p:cNvPr>
          <p:cNvSpPr>
            <a:spLocks noGrp="1"/>
          </p:cNvSpPr>
          <p:nvPr>
            <p:ph idx="1"/>
          </p:nvPr>
        </p:nvSpPr>
        <p:spPr/>
        <p:txBody>
          <a:bodyPr/>
          <a:lstStyle/>
          <a:p>
            <a:pPr marL="0" indent="0" algn="just">
              <a:buNone/>
            </a:pPr>
            <a:r>
              <a:rPr lang="en-IN" dirty="0">
                <a:solidFill>
                  <a:schemeClr val="tx1"/>
                </a:solidFill>
                <a:latin typeface="Times New Roman" panose="02020603050405020304" pitchFamily="18" charset="0"/>
                <a:cs typeface="Times New Roman" panose="02020603050405020304" pitchFamily="18" charset="0"/>
              </a:rPr>
              <a:t>The proposed system is implemented using machine learning, which is one of the application of Artificial Intelligence that allows the system to learn and evolve automatically without explicitly programmed by programmer. In the proposed system the environmental parameter such as temperature and geographical location in terms of the state along with characteristics such as soil type,  pH value, and nutrients concentration are being considered to recommend a suitable crop to the user.  Provide recommendation of the best suitable crop in the area so that the farmer does not incur any loss.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582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9562-FE74-45A1-BA69-46638078A062}"/>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SYSTEM REQUIREMENTS</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F66CC0-1A19-475A-AC52-FD32DD93ED72}"/>
              </a:ext>
            </a:extLst>
          </p:cNvPr>
          <p:cNvSpPr>
            <a:spLocks noGrp="1"/>
          </p:cNvSpPr>
          <p:nvPr>
            <p:ph idx="1"/>
          </p:nvPr>
        </p:nvSpPr>
        <p:spPr/>
        <p:txBody>
          <a:bodyPr/>
          <a:lstStyle/>
          <a:p>
            <a:pPr marL="0" indent="0">
              <a:buNone/>
            </a:pPr>
            <a:r>
              <a:rPr lang="en-IN" sz="2000" b="1" dirty="0">
                <a:solidFill>
                  <a:schemeClr val="tx1"/>
                </a:solidFill>
                <a:latin typeface="Times New Roman" panose="02020603050405020304" pitchFamily="18" charset="0"/>
                <a:cs typeface="Times New Roman" panose="02020603050405020304" pitchFamily="18" charset="0"/>
              </a:rPr>
              <a:t>SOFTWARE REQUIREMENTS</a:t>
            </a:r>
          </a:p>
          <a:p>
            <a:pPr marL="0" indent="0">
              <a:buNone/>
            </a:pPr>
            <a:r>
              <a:rPr lang="en-IN" dirty="0">
                <a:solidFill>
                  <a:schemeClr val="tx1"/>
                </a:solidFill>
                <a:latin typeface="Times New Roman" panose="02020603050405020304" pitchFamily="18" charset="0"/>
                <a:cs typeface="Times New Roman" panose="02020603050405020304" pitchFamily="18" charset="0"/>
              </a:rPr>
              <a:t>	Operating system		:	Above Windows 7 Professional.</a:t>
            </a:r>
          </a:p>
          <a:p>
            <a:pPr marL="0" indent="0">
              <a:buNone/>
            </a:pPr>
            <a:r>
              <a:rPr lang="en-IN" dirty="0">
                <a:solidFill>
                  <a:schemeClr val="tx1"/>
                </a:solidFill>
                <a:latin typeface="Times New Roman" panose="02020603050405020304" pitchFamily="18" charset="0"/>
                <a:cs typeface="Times New Roman" panose="02020603050405020304" pitchFamily="18" charset="0"/>
              </a:rPr>
              <a:t>	Coding Language 		: 	Python.</a:t>
            </a:r>
          </a:p>
          <a:p>
            <a:pPr marL="0" indent="0">
              <a:buNone/>
            </a:pPr>
            <a:r>
              <a:rPr lang="en-IN" dirty="0">
                <a:solidFill>
                  <a:schemeClr val="tx1"/>
                </a:solidFill>
                <a:latin typeface="Times New Roman" panose="02020603050405020304" pitchFamily="18" charset="0"/>
                <a:cs typeface="Times New Roman" panose="02020603050405020304" pitchFamily="18" charset="0"/>
              </a:rPr>
              <a:t>	Tool					: 	</a:t>
            </a:r>
            <a:r>
              <a:rPr lang="en-IN" dirty="0" err="1">
                <a:solidFill>
                  <a:schemeClr val="tx1"/>
                </a:solidFill>
                <a:latin typeface="Times New Roman" panose="02020603050405020304" pitchFamily="18" charset="0"/>
                <a:cs typeface="Times New Roman" panose="02020603050405020304" pitchFamily="18" charset="0"/>
              </a:rPr>
              <a:t>Jupyter</a:t>
            </a:r>
            <a:r>
              <a:rPr lang="en-IN" dirty="0">
                <a:solidFill>
                  <a:schemeClr val="tx1"/>
                </a:solidFill>
                <a:latin typeface="Times New Roman" panose="02020603050405020304" pitchFamily="18" charset="0"/>
                <a:cs typeface="Times New Roman" panose="02020603050405020304" pitchFamily="18" charset="0"/>
              </a:rPr>
              <a:t>, Anaconda, Spyder</a:t>
            </a:r>
          </a:p>
          <a:p>
            <a:pPr marL="0" indent="0">
              <a:buNone/>
            </a:pPr>
            <a:r>
              <a:rPr lang="en-IN" dirty="0">
                <a:solidFill>
                  <a:schemeClr val="tx1"/>
                </a:solidFill>
                <a:latin typeface="Times New Roman" panose="02020603050405020304" pitchFamily="18" charset="0"/>
                <a:cs typeface="Times New Roman" panose="02020603050405020304" pitchFamily="18" charset="0"/>
              </a:rPr>
              <a:t>	Front End			: 	HTML, </a:t>
            </a:r>
            <a:r>
              <a:rPr lang="en-IN" dirty="0" err="1">
                <a:solidFill>
                  <a:schemeClr val="tx1"/>
                </a:solidFill>
                <a:latin typeface="Times New Roman" panose="02020603050405020304" pitchFamily="18" charset="0"/>
                <a:cs typeface="Times New Roman" panose="02020603050405020304" pitchFamily="18" charset="0"/>
              </a:rPr>
              <a:t>CSS,Flask</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HARDWARE REQUIREMENTS</a:t>
            </a:r>
          </a:p>
          <a:p>
            <a:pPr marL="0" indent="0">
              <a:buNone/>
            </a:pPr>
            <a:r>
              <a:rPr lang="en-US" dirty="0">
                <a:solidFill>
                  <a:schemeClr val="tx1"/>
                </a:solidFill>
                <a:latin typeface="Times New Roman" panose="02020603050405020304" pitchFamily="18" charset="0"/>
                <a:cs typeface="Times New Roman" panose="02020603050405020304" pitchFamily="18" charset="0"/>
              </a:rPr>
              <a:t>	Processor				: 	Intel i5</a:t>
            </a:r>
          </a:p>
          <a:p>
            <a:pPr marL="0" indent="0">
              <a:buNone/>
            </a:pPr>
            <a:r>
              <a:rPr lang="en-US" dirty="0">
                <a:solidFill>
                  <a:schemeClr val="tx1"/>
                </a:solidFill>
                <a:latin typeface="Times New Roman" panose="02020603050405020304" pitchFamily="18" charset="0"/>
                <a:cs typeface="Times New Roman" panose="02020603050405020304" pitchFamily="18" charset="0"/>
              </a:rPr>
              <a:t>	Hard Disk			:	1TB</a:t>
            </a:r>
          </a:p>
          <a:p>
            <a:pPr marL="0" indent="0">
              <a:buNone/>
            </a:pPr>
            <a:r>
              <a:rPr lang="en-US" dirty="0">
                <a:solidFill>
                  <a:schemeClr val="tx1"/>
                </a:solidFill>
                <a:latin typeface="Times New Roman" panose="02020603050405020304" pitchFamily="18" charset="0"/>
                <a:cs typeface="Times New Roman" panose="02020603050405020304" pitchFamily="18" charset="0"/>
              </a:rPr>
              <a:t>	RAM				:	4GB</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4860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867</TotalTime>
  <Words>1870</Words>
  <Application>Microsoft Office PowerPoint</Application>
  <PresentationFormat>Widescreen</PresentationFormat>
  <Paragraphs>157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CROP RECOMMENDATION SYSTEM USING SUPPORT VECTOR CLASSIFICATION</vt:lpstr>
      <vt:lpstr>OBJECTIVE</vt:lpstr>
      <vt:lpstr>ABSTRACT</vt:lpstr>
      <vt:lpstr>LITERATURE SURVEY</vt:lpstr>
      <vt:lpstr>LITERATURE SURVEY</vt:lpstr>
      <vt:lpstr>LITERATURE SURVEY</vt:lpstr>
      <vt:lpstr>EXISTING SYSTEM</vt:lpstr>
      <vt:lpstr>PROPOSED SYSTEM</vt:lpstr>
      <vt:lpstr>SYSTEM REQUIREMENTS</vt:lpstr>
      <vt:lpstr>SYSTEM ARCHITECTURE</vt:lpstr>
      <vt:lpstr>MODULES</vt:lpstr>
      <vt:lpstr>MODULES DESCRIPTION</vt:lpstr>
      <vt:lpstr>MODULES DESCRIPTION</vt:lpstr>
      <vt:lpstr>MODULES DESCRIPTION</vt:lpstr>
      <vt:lpstr>MODULES DESCRIPTION</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SYSTEM USING MACHINE LEARING</dc:title>
  <dc:creator>Mano Srithar</dc:creator>
  <cp:lastModifiedBy>Mano Srithar</cp:lastModifiedBy>
  <cp:revision>39</cp:revision>
  <dcterms:created xsi:type="dcterms:W3CDTF">2022-03-27T07:48:55Z</dcterms:created>
  <dcterms:modified xsi:type="dcterms:W3CDTF">2022-05-09T06:32:35Z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eec8b56-cf92-4f4e-ae60-9935f5ad962f_Enabled">
    <vt:lpwstr>true</vt:lpwstr>
  </property>
  <property fmtid="{D5CDD505-2E9C-101B-9397-08002B2CF9AE}" pid="3" name="MSIP_Label_aeec8b56-cf92-4f4e-ae60-9935f5ad962f_SetDate">
    <vt:lpwstr>2022-03-27T07:48:55Z</vt:lpwstr>
  </property>
  <property fmtid="{D5CDD505-2E9C-101B-9397-08002B2CF9AE}" pid="4" name="MSIP_Label_aeec8b56-cf92-4f4e-ae60-9935f5ad962f_Method">
    <vt:lpwstr>Standard</vt:lpwstr>
  </property>
  <property fmtid="{D5CDD505-2E9C-101B-9397-08002B2CF9AE}" pid="5" name="MSIP_Label_aeec8b56-cf92-4f4e-ae60-9935f5ad962f_Name">
    <vt:lpwstr>aeec8b56-cf92-4f4e-ae60-9935f5ad962f</vt:lpwstr>
  </property>
  <property fmtid="{D5CDD505-2E9C-101B-9397-08002B2CF9AE}" pid="6" name="MSIP_Label_aeec8b56-cf92-4f4e-ae60-9935f5ad962f_SiteId">
    <vt:lpwstr>d5d2540f-f60a-45ad-86a9-e2e792ee6669</vt:lpwstr>
  </property>
  <property fmtid="{D5CDD505-2E9C-101B-9397-08002B2CF9AE}" pid="7" name="MSIP_Label_aeec8b56-cf92-4f4e-ae60-9935f5ad962f_ActionId">
    <vt:lpwstr>1f6ee810-dfbc-4997-908e-384b646c3d3d</vt:lpwstr>
  </property>
  <property fmtid="{D5CDD505-2E9C-101B-9397-08002B2CF9AE}" pid="8" name="MSIP_Label_aeec8b56-cf92-4f4e-ae60-9935f5ad962f_ContentBits">
    <vt:lpwstr>0</vt:lpwstr>
  </property>
</Properties>
</file>