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30"/>
  </p:notesMasterIdLst>
  <p:sldIdLst>
    <p:sldId id="256" r:id="rId2"/>
    <p:sldId id="257" r:id="rId3"/>
    <p:sldId id="258" r:id="rId4"/>
    <p:sldId id="259" r:id="rId5"/>
    <p:sldId id="260" r:id="rId6"/>
    <p:sldId id="261" r:id="rId7"/>
    <p:sldId id="262" r:id="rId8"/>
    <p:sldId id="280" r:id="rId9"/>
    <p:sldId id="263" r:id="rId10"/>
    <p:sldId id="281" r:id="rId11"/>
    <p:sldId id="274" r:id="rId12"/>
    <p:sldId id="264" r:id="rId13"/>
    <p:sldId id="266" r:id="rId14"/>
    <p:sldId id="267" r:id="rId15"/>
    <p:sldId id="268" r:id="rId16"/>
    <p:sldId id="276" r:id="rId17"/>
    <p:sldId id="269" r:id="rId18"/>
    <p:sldId id="270" r:id="rId19"/>
    <p:sldId id="283" r:id="rId20"/>
    <p:sldId id="284" r:id="rId21"/>
    <p:sldId id="277" r:id="rId22"/>
    <p:sldId id="278" r:id="rId23"/>
    <p:sldId id="271" r:id="rId24"/>
    <p:sldId id="282" r:id="rId25"/>
    <p:sldId id="272" r:id="rId26"/>
    <p:sldId id="273" r:id="rId27"/>
    <p:sldId id="275"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o Srithar" initials="MS" lastIdx="1" clrIdx="0">
    <p:extLst>
      <p:ext uri="{19B8F6BF-5375-455C-9EA6-DF929625EA0E}">
        <p15:presenceInfo xmlns:p15="http://schemas.microsoft.com/office/powerpoint/2012/main" userId="S::mano.srithar@temenos.com::c60f49fd-762c-48b0-a9ec-fb9cdc6f25c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p:scale>
          <a:sx n="66" d="100"/>
          <a:sy n="66" d="100"/>
        </p:scale>
        <p:origin x="5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170BA-97D3-487D-A880-BA7EFC612466}" type="datetimeFigureOut">
              <a:rPr lang="en-US" smtClean="0"/>
              <a:t>6/22/2022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6EEB1-C9B0-47E5-8B69-C17540178D92}" type="slidenum">
              <a:rPr lang="en-US" smtClean="0"/>
              <a:t>‹#›</a:t>
            </a:fld>
            <a:endParaRPr lang="en-US"/>
          </a:p>
        </p:txBody>
      </p:sp>
    </p:spTree>
    <p:extLst>
      <p:ext uri="{BB962C8B-B14F-4D97-AF65-F5344CB8AC3E}">
        <p14:creationId xmlns:p14="http://schemas.microsoft.com/office/powerpoint/2010/main" val="4217451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2982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35772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CE633F-9882-4A5C-83A2-1109D0C73261}"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8994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6/22/2022</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4017538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6/22/2022</a:t>
            </a:fld>
            <a:endParaRPr lang="en-US" dirty="0"/>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CE633F-9882-4A5C-83A2-1109D0C73261}"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8616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6/22/2022</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491847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518812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726125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59473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24376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44786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6/22/2022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76585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6/22/2022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52234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6/22/2022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433541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19238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8533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A4B53A7-3209-46A6-9454-F38EAC8F11E7}" type="datetimeFigureOut">
              <a:rPr lang="en-US" smtClean="0"/>
              <a:pPr/>
              <a:t>6/22/2022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49951088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6EBE-5EA4-446F-A19F-46DBC80B8013}"/>
              </a:ext>
            </a:extLst>
          </p:cNvPr>
          <p:cNvSpPr>
            <a:spLocks noGrp="1"/>
          </p:cNvSpPr>
          <p:nvPr>
            <p:ph type="ctrTitle"/>
          </p:nvPr>
        </p:nvSpPr>
        <p:spPr>
          <a:xfrm>
            <a:off x="3373062" y="1864865"/>
            <a:ext cx="8131550" cy="1206139"/>
          </a:xfrm>
        </p:spPr>
        <p:txBody>
          <a:bodyPr>
            <a:normAutofit/>
          </a:bodyPr>
          <a:lstStyle/>
          <a:p>
            <a:pPr algn="ctr"/>
            <a:r>
              <a:rPr lang="en-IN" sz="3200" dirty="0">
                <a:latin typeface="Times New Roman" panose="02020603050405020304" pitchFamily="18" charset="0"/>
                <a:cs typeface="Times New Roman" panose="02020603050405020304" pitchFamily="18" charset="0"/>
              </a:rPr>
              <a:t>CROP RECOMMENDATION SYSTEM USING MACHINE LEARING</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AFCFBB-09AC-4151-9D84-9B54E27CB01C}"/>
              </a:ext>
            </a:extLst>
          </p:cNvPr>
          <p:cNvSpPr txBox="1"/>
          <p:nvPr/>
        </p:nvSpPr>
        <p:spPr>
          <a:xfrm>
            <a:off x="7729269" y="4539326"/>
            <a:ext cx="3775344" cy="1338828"/>
          </a:xfrm>
          <a:prstGeom prst="rect">
            <a:avLst/>
          </a:prstGeom>
          <a:noFill/>
        </p:spPr>
        <p:txBody>
          <a:bodyPr wrap="square" rtlCol="0">
            <a:spAutoFit/>
          </a:bodyPr>
          <a:lstStyle/>
          <a:p>
            <a:pPr>
              <a:lnSpc>
                <a:spcPct val="150000"/>
              </a:lnSpc>
            </a:pPr>
            <a:r>
              <a:rPr lang="en-IN" dirty="0">
                <a:solidFill>
                  <a:srgbClr val="C00000"/>
                </a:solidFill>
                <a:latin typeface="Times New Roman" panose="02020603050405020304" pitchFamily="18" charset="0"/>
                <a:cs typeface="Times New Roman" panose="02020603050405020304" pitchFamily="18" charset="0"/>
              </a:rPr>
              <a:t>MANO S (312418205046)</a:t>
            </a:r>
          </a:p>
          <a:p>
            <a:r>
              <a:rPr lang="en-IN" dirty="0">
                <a:solidFill>
                  <a:srgbClr val="C00000"/>
                </a:solidFill>
                <a:latin typeface="Times New Roman" panose="02020603050405020304" pitchFamily="18" charset="0"/>
                <a:cs typeface="Times New Roman" panose="02020603050405020304" pitchFamily="18" charset="0"/>
              </a:rPr>
              <a:t>KARTHIKEYAN S (312418205037)</a:t>
            </a:r>
          </a:p>
          <a:p>
            <a:r>
              <a:rPr lang="en-IN" dirty="0">
                <a:solidFill>
                  <a:srgbClr val="C00000"/>
                </a:solidFill>
                <a:latin typeface="Times New Roman" panose="02020603050405020304" pitchFamily="18" charset="0"/>
                <a:cs typeface="Times New Roman" panose="02020603050405020304" pitchFamily="18" charset="0"/>
              </a:rPr>
              <a:t>Guided By: </a:t>
            </a:r>
          </a:p>
          <a:p>
            <a:r>
              <a:rPr lang="en-IN" dirty="0" err="1">
                <a:solidFill>
                  <a:srgbClr val="C00000"/>
                </a:solidFill>
                <a:latin typeface="Times New Roman" panose="02020603050405020304" pitchFamily="18" charset="0"/>
                <a:cs typeface="Times New Roman" panose="02020603050405020304" pitchFamily="18" charset="0"/>
              </a:rPr>
              <a:t>Dr.M.K.KIRUBAKARAN</a:t>
            </a:r>
            <a:r>
              <a:rPr lang="en-IN" dirty="0">
                <a:solidFill>
                  <a:srgbClr val="C00000"/>
                </a:solidFill>
                <a:latin typeface="Times New Roman" panose="02020603050405020304" pitchFamily="18" charset="0"/>
                <a:cs typeface="Times New Roman" panose="02020603050405020304" pitchFamily="18" charset="0"/>
              </a:rPr>
              <a:t> M.E., </a:t>
            </a:r>
            <a:r>
              <a:rPr lang="en-IN" dirty="0" err="1">
                <a:solidFill>
                  <a:srgbClr val="C00000"/>
                </a:solidFill>
                <a:latin typeface="Times New Roman" panose="02020603050405020304" pitchFamily="18" charset="0"/>
                <a:cs typeface="Times New Roman" panose="02020603050405020304" pitchFamily="18" charset="0"/>
              </a:rPr>
              <a:t>Ph.D</a:t>
            </a:r>
            <a:r>
              <a:rPr lang="en-IN" dirty="0">
                <a:solidFill>
                  <a:srgbClr val="C00000"/>
                </a:solidFill>
                <a:latin typeface="Times New Roman" panose="02020603050405020304" pitchFamily="18" charset="0"/>
                <a:cs typeface="Times New Roman" panose="02020603050405020304" pitchFamily="18" charset="0"/>
              </a:rPr>
              <a:t>   </a:t>
            </a:r>
            <a:endParaRPr 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621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5BF1D-C9A6-44C1-8635-2BB32B43DAFC}"/>
              </a:ext>
            </a:extLst>
          </p:cNvPr>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ADVANTAGES</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FC83AD-02A5-4A13-8166-9FDEF4A795D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Support Vector Machine is effective in cases where there are more dimensions.</a:t>
            </a:r>
          </a:p>
          <a:p>
            <a:r>
              <a:rPr lang="en-IN" dirty="0">
                <a:latin typeface="Times New Roman" panose="02020603050405020304" pitchFamily="18" charset="0"/>
                <a:cs typeface="Times New Roman" panose="02020603050405020304" pitchFamily="18" charset="0"/>
              </a:rPr>
              <a:t>The support vector machine has high computational efficiency.</a:t>
            </a:r>
          </a:p>
          <a:p>
            <a:r>
              <a:rPr lang="en-IN" dirty="0">
                <a:latin typeface="Times New Roman" panose="02020603050405020304" pitchFamily="18" charset="0"/>
                <a:cs typeface="Times New Roman" panose="02020603050405020304" pitchFamily="18" charset="0"/>
              </a:rPr>
              <a:t>Highly suitable for small amount of data.</a:t>
            </a:r>
          </a:p>
          <a:p>
            <a:r>
              <a:rPr lang="en-IN" dirty="0">
                <a:latin typeface="Times New Roman" panose="02020603050405020304" pitchFamily="18" charset="0"/>
                <a:cs typeface="Times New Roman" panose="02020603050405020304" pitchFamily="18" charset="0"/>
              </a:rPr>
              <a:t>The accuracy of an model is improved.</a:t>
            </a:r>
          </a:p>
          <a:p>
            <a:endParaRPr lang="en-US" dirty="0"/>
          </a:p>
        </p:txBody>
      </p:sp>
    </p:spTree>
    <p:extLst>
      <p:ext uri="{BB962C8B-B14F-4D97-AF65-F5344CB8AC3E}">
        <p14:creationId xmlns:p14="http://schemas.microsoft.com/office/powerpoint/2010/main" val="3860766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2DD3-AE1E-462D-A1A7-1875D0E96A04}"/>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SYSTEM ARCHITECTURE</a:t>
            </a:r>
            <a:endParaRPr lang="en-IN" dirty="0"/>
          </a:p>
        </p:txBody>
      </p:sp>
      <p:sp>
        <p:nvSpPr>
          <p:cNvPr id="15" name="Rectangle 14">
            <a:extLst>
              <a:ext uri="{FF2B5EF4-FFF2-40B4-BE49-F238E27FC236}">
                <a16:creationId xmlns:a16="http://schemas.microsoft.com/office/drawing/2014/main" id="{70DD542E-E437-4681-8045-237D0A35E2BF}"/>
              </a:ext>
            </a:extLst>
          </p:cNvPr>
          <p:cNvSpPr/>
          <p:nvPr/>
        </p:nvSpPr>
        <p:spPr>
          <a:xfrm>
            <a:off x="535523" y="2349235"/>
            <a:ext cx="2028825" cy="243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CE7C2FED-2A5B-42AE-B385-03837F178DCB}"/>
              </a:ext>
            </a:extLst>
          </p:cNvPr>
          <p:cNvSpPr>
            <a:spLocks noGrp="1"/>
          </p:cNvSpPr>
          <p:nvPr>
            <p:ph idx="1"/>
          </p:nvPr>
        </p:nvSpPr>
        <p:spPr>
          <a:xfrm>
            <a:off x="371475" y="1419225"/>
            <a:ext cx="11249025" cy="5210175"/>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r>
              <a:rPr lang="en-IN" sz="1400"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Data Pre-process</a:t>
            </a:r>
          </a:p>
        </p:txBody>
      </p:sp>
      <p:sp>
        <p:nvSpPr>
          <p:cNvPr id="5" name="Rectangle 4">
            <a:extLst>
              <a:ext uri="{FF2B5EF4-FFF2-40B4-BE49-F238E27FC236}">
                <a16:creationId xmlns:a16="http://schemas.microsoft.com/office/drawing/2014/main" id="{298E04E5-82B8-4262-9413-20E116FF81AF}"/>
              </a:ext>
            </a:extLst>
          </p:cNvPr>
          <p:cNvSpPr/>
          <p:nvPr/>
        </p:nvSpPr>
        <p:spPr>
          <a:xfrm>
            <a:off x="535522" y="1772366"/>
            <a:ext cx="2028825" cy="3738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Kaggle Dataset</a:t>
            </a:r>
          </a:p>
        </p:txBody>
      </p:sp>
      <p:sp>
        <p:nvSpPr>
          <p:cNvPr id="8" name="Rectangle 7">
            <a:extLst>
              <a:ext uri="{FF2B5EF4-FFF2-40B4-BE49-F238E27FC236}">
                <a16:creationId xmlns:a16="http://schemas.microsoft.com/office/drawing/2014/main" id="{90D5CC28-4C2E-4486-954F-8AAB509F0FF5}"/>
              </a:ext>
            </a:extLst>
          </p:cNvPr>
          <p:cNvSpPr/>
          <p:nvPr/>
        </p:nvSpPr>
        <p:spPr>
          <a:xfrm>
            <a:off x="654585" y="2910363"/>
            <a:ext cx="1790700" cy="4117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Feature Selection</a:t>
            </a:r>
          </a:p>
        </p:txBody>
      </p:sp>
      <p:sp>
        <p:nvSpPr>
          <p:cNvPr id="11" name="Rectangle 10">
            <a:extLst>
              <a:ext uri="{FF2B5EF4-FFF2-40B4-BE49-F238E27FC236}">
                <a16:creationId xmlns:a16="http://schemas.microsoft.com/office/drawing/2014/main" id="{474D751C-BDDB-4FF4-88AE-15ECF2737999}"/>
              </a:ext>
            </a:extLst>
          </p:cNvPr>
          <p:cNvSpPr/>
          <p:nvPr/>
        </p:nvSpPr>
        <p:spPr>
          <a:xfrm>
            <a:off x="654586" y="3429000"/>
            <a:ext cx="1790699" cy="554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Handling Missing Values</a:t>
            </a:r>
          </a:p>
        </p:txBody>
      </p:sp>
      <p:sp>
        <p:nvSpPr>
          <p:cNvPr id="12" name="Rectangle 11">
            <a:extLst>
              <a:ext uri="{FF2B5EF4-FFF2-40B4-BE49-F238E27FC236}">
                <a16:creationId xmlns:a16="http://schemas.microsoft.com/office/drawing/2014/main" id="{E7989846-8532-4DBB-B091-9FAC0A8901D3}"/>
              </a:ext>
            </a:extLst>
          </p:cNvPr>
          <p:cNvSpPr/>
          <p:nvPr/>
        </p:nvSpPr>
        <p:spPr>
          <a:xfrm>
            <a:off x="654585" y="4162966"/>
            <a:ext cx="1790700" cy="4117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Balancing Data</a:t>
            </a:r>
          </a:p>
        </p:txBody>
      </p:sp>
      <p:sp>
        <p:nvSpPr>
          <p:cNvPr id="16" name="Rectangle 15">
            <a:extLst>
              <a:ext uri="{FF2B5EF4-FFF2-40B4-BE49-F238E27FC236}">
                <a16:creationId xmlns:a16="http://schemas.microsoft.com/office/drawing/2014/main" id="{38BA6F68-34BB-46C6-B9CE-172312A84893}"/>
              </a:ext>
            </a:extLst>
          </p:cNvPr>
          <p:cNvSpPr/>
          <p:nvPr/>
        </p:nvSpPr>
        <p:spPr>
          <a:xfrm>
            <a:off x="535522" y="5076824"/>
            <a:ext cx="2028825" cy="819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Test and Training Data Split 80:20 ratio</a:t>
            </a:r>
          </a:p>
        </p:txBody>
      </p:sp>
      <p:sp>
        <p:nvSpPr>
          <p:cNvPr id="18" name="Rectangle 17">
            <a:extLst>
              <a:ext uri="{FF2B5EF4-FFF2-40B4-BE49-F238E27FC236}">
                <a16:creationId xmlns:a16="http://schemas.microsoft.com/office/drawing/2014/main" id="{0F03F242-64AB-4BF3-A38B-BE61863DDB28}"/>
              </a:ext>
            </a:extLst>
          </p:cNvPr>
          <p:cNvSpPr/>
          <p:nvPr/>
        </p:nvSpPr>
        <p:spPr>
          <a:xfrm>
            <a:off x="2930526" y="2352254"/>
            <a:ext cx="2228850" cy="25627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r>
              <a:rPr lang="en-IN" dirty="0">
                <a:solidFill>
                  <a:sysClr val="windowText" lastClr="000000"/>
                </a:solidFill>
                <a:latin typeface="Times New Roman" panose="02020603050405020304" pitchFamily="18" charset="0"/>
                <a:cs typeface="Times New Roman" panose="02020603050405020304" pitchFamily="18" charset="0"/>
              </a:rPr>
              <a:t>Model</a:t>
            </a: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CFD480B4-D026-4FBE-8E64-E44DB9F41E8D}"/>
              </a:ext>
            </a:extLst>
          </p:cNvPr>
          <p:cNvSpPr/>
          <p:nvPr/>
        </p:nvSpPr>
        <p:spPr>
          <a:xfrm>
            <a:off x="3164360" y="3073989"/>
            <a:ext cx="1743075" cy="3845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Training Data</a:t>
            </a:r>
          </a:p>
        </p:txBody>
      </p:sp>
      <p:sp>
        <p:nvSpPr>
          <p:cNvPr id="20" name="Rectangle 19">
            <a:extLst>
              <a:ext uri="{FF2B5EF4-FFF2-40B4-BE49-F238E27FC236}">
                <a16:creationId xmlns:a16="http://schemas.microsoft.com/office/drawing/2014/main" id="{95D11375-6F4A-4D93-9DF6-E6B771A684D4}"/>
              </a:ext>
            </a:extLst>
          </p:cNvPr>
          <p:cNvSpPr/>
          <p:nvPr/>
        </p:nvSpPr>
        <p:spPr>
          <a:xfrm>
            <a:off x="3167509" y="3607743"/>
            <a:ext cx="1743075" cy="5274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Hyperparameter Tuning</a:t>
            </a:r>
          </a:p>
        </p:txBody>
      </p:sp>
      <p:sp>
        <p:nvSpPr>
          <p:cNvPr id="21" name="Rectangle 20">
            <a:extLst>
              <a:ext uri="{FF2B5EF4-FFF2-40B4-BE49-F238E27FC236}">
                <a16:creationId xmlns:a16="http://schemas.microsoft.com/office/drawing/2014/main" id="{17D09362-17D0-4D10-A72F-1FB2A8F312DA}"/>
              </a:ext>
            </a:extLst>
          </p:cNvPr>
          <p:cNvSpPr/>
          <p:nvPr/>
        </p:nvSpPr>
        <p:spPr>
          <a:xfrm>
            <a:off x="3173413" y="4260196"/>
            <a:ext cx="1743075" cy="5274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Support Vector Classifier</a:t>
            </a:r>
          </a:p>
        </p:txBody>
      </p:sp>
      <p:sp>
        <p:nvSpPr>
          <p:cNvPr id="22" name="Rectangle 21">
            <a:extLst>
              <a:ext uri="{FF2B5EF4-FFF2-40B4-BE49-F238E27FC236}">
                <a16:creationId xmlns:a16="http://schemas.microsoft.com/office/drawing/2014/main" id="{FD7191E5-0A73-4B66-A369-D3FD9E90A66C}"/>
              </a:ext>
            </a:extLst>
          </p:cNvPr>
          <p:cNvSpPr/>
          <p:nvPr/>
        </p:nvSpPr>
        <p:spPr>
          <a:xfrm>
            <a:off x="5481090" y="1766175"/>
            <a:ext cx="2228850" cy="25627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Model Selection</a:t>
            </a: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807FEA4B-CA8D-4FCD-8E82-3036A910A8DF}"/>
              </a:ext>
            </a:extLst>
          </p:cNvPr>
          <p:cNvSpPr/>
          <p:nvPr/>
        </p:nvSpPr>
        <p:spPr>
          <a:xfrm>
            <a:off x="5597753" y="2139486"/>
            <a:ext cx="1933575" cy="3845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Testing</a:t>
            </a:r>
          </a:p>
        </p:txBody>
      </p:sp>
      <p:sp>
        <p:nvSpPr>
          <p:cNvPr id="24" name="Rectangle 23">
            <a:extLst>
              <a:ext uri="{FF2B5EF4-FFF2-40B4-BE49-F238E27FC236}">
                <a16:creationId xmlns:a16="http://schemas.microsoft.com/office/drawing/2014/main" id="{303B7E3C-0D6C-4012-AC48-616F90CFB6DE}"/>
              </a:ext>
            </a:extLst>
          </p:cNvPr>
          <p:cNvSpPr/>
          <p:nvPr/>
        </p:nvSpPr>
        <p:spPr>
          <a:xfrm>
            <a:off x="5595080" y="2648116"/>
            <a:ext cx="1933574" cy="3845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Model</a:t>
            </a:r>
          </a:p>
        </p:txBody>
      </p:sp>
      <p:sp>
        <p:nvSpPr>
          <p:cNvPr id="25" name="Rectangle 24">
            <a:extLst>
              <a:ext uri="{FF2B5EF4-FFF2-40B4-BE49-F238E27FC236}">
                <a16:creationId xmlns:a16="http://schemas.microsoft.com/office/drawing/2014/main" id="{6AD33401-E7E5-4CB9-B744-4310B9817066}"/>
              </a:ext>
            </a:extLst>
          </p:cNvPr>
          <p:cNvSpPr/>
          <p:nvPr/>
        </p:nvSpPr>
        <p:spPr>
          <a:xfrm>
            <a:off x="5595080" y="3197437"/>
            <a:ext cx="1933575" cy="3845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Confusion Matrix</a:t>
            </a:r>
          </a:p>
        </p:txBody>
      </p:sp>
      <p:sp>
        <p:nvSpPr>
          <p:cNvPr id="26" name="Rectangle 25">
            <a:extLst>
              <a:ext uri="{FF2B5EF4-FFF2-40B4-BE49-F238E27FC236}">
                <a16:creationId xmlns:a16="http://schemas.microsoft.com/office/drawing/2014/main" id="{93384845-2C5B-4E49-9E8D-7A8E71E441F4}"/>
              </a:ext>
            </a:extLst>
          </p:cNvPr>
          <p:cNvSpPr/>
          <p:nvPr/>
        </p:nvSpPr>
        <p:spPr>
          <a:xfrm>
            <a:off x="5607278" y="3775797"/>
            <a:ext cx="1924050" cy="3845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Accuracy</a:t>
            </a:r>
          </a:p>
        </p:txBody>
      </p:sp>
      <p:sp>
        <p:nvSpPr>
          <p:cNvPr id="28" name="Rectangle 27">
            <a:extLst>
              <a:ext uri="{FF2B5EF4-FFF2-40B4-BE49-F238E27FC236}">
                <a16:creationId xmlns:a16="http://schemas.microsoft.com/office/drawing/2014/main" id="{6E560DA1-E5BD-4467-AECC-46469797CD3D}"/>
              </a:ext>
            </a:extLst>
          </p:cNvPr>
          <p:cNvSpPr/>
          <p:nvPr/>
        </p:nvSpPr>
        <p:spPr>
          <a:xfrm>
            <a:off x="5481089" y="4622309"/>
            <a:ext cx="2228850" cy="16592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Application Web framework</a:t>
            </a: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2BCEEE21-5E13-4F00-ABBE-3C6D39CDCE63}"/>
              </a:ext>
            </a:extLst>
          </p:cNvPr>
          <p:cNvSpPr/>
          <p:nvPr/>
        </p:nvSpPr>
        <p:spPr>
          <a:xfrm>
            <a:off x="5628728" y="5526152"/>
            <a:ext cx="1933574" cy="4476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Pickle File</a:t>
            </a:r>
          </a:p>
        </p:txBody>
      </p:sp>
      <p:sp>
        <p:nvSpPr>
          <p:cNvPr id="29" name="Rectangle 28">
            <a:extLst>
              <a:ext uri="{FF2B5EF4-FFF2-40B4-BE49-F238E27FC236}">
                <a16:creationId xmlns:a16="http://schemas.microsoft.com/office/drawing/2014/main" id="{BF7AA151-6220-407C-8EF2-3C4437EC4F5A}"/>
              </a:ext>
            </a:extLst>
          </p:cNvPr>
          <p:cNvSpPr/>
          <p:nvPr/>
        </p:nvSpPr>
        <p:spPr>
          <a:xfrm>
            <a:off x="8100025" y="4622309"/>
            <a:ext cx="2228850" cy="165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Crop</a:t>
            </a:r>
            <a:r>
              <a:rPr lang="en-IN" dirty="0"/>
              <a:t> </a:t>
            </a:r>
            <a:r>
              <a:rPr lang="en-IN" dirty="0">
                <a:solidFill>
                  <a:schemeClr val="tx1"/>
                </a:solidFill>
                <a:latin typeface="Times New Roman" panose="02020603050405020304" pitchFamily="18" charset="0"/>
                <a:cs typeface="Times New Roman" panose="02020603050405020304" pitchFamily="18" charset="0"/>
              </a:rPr>
              <a:t>Recommendation System</a:t>
            </a: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6D9BBD9C-E70A-4521-8F06-8B8C8436B020}"/>
              </a:ext>
            </a:extLst>
          </p:cNvPr>
          <p:cNvSpPr/>
          <p:nvPr/>
        </p:nvSpPr>
        <p:spPr>
          <a:xfrm>
            <a:off x="8231890" y="5526152"/>
            <a:ext cx="1955263" cy="5810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Web application</a:t>
            </a:r>
          </a:p>
        </p:txBody>
      </p:sp>
      <p:sp>
        <p:nvSpPr>
          <p:cNvPr id="31" name="Rectangle 30">
            <a:extLst>
              <a:ext uri="{FF2B5EF4-FFF2-40B4-BE49-F238E27FC236}">
                <a16:creationId xmlns:a16="http://schemas.microsoft.com/office/drawing/2014/main" id="{02932EB3-0407-47EA-9FFD-B1C0390F5C2F}"/>
              </a:ext>
            </a:extLst>
          </p:cNvPr>
          <p:cNvSpPr/>
          <p:nvPr/>
        </p:nvSpPr>
        <p:spPr>
          <a:xfrm>
            <a:off x="8095097" y="3488980"/>
            <a:ext cx="2228850" cy="5138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User</a:t>
            </a:r>
          </a:p>
        </p:txBody>
      </p:sp>
      <p:sp>
        <p:nvSpPr>
          <p:cNvPr id="33" name="Rectangle 32">
            <a:extLst>
              <a:ext uri="{FF2B5EF4-FFF2-40B4-BE49-F238E27FC236}">
                <a16:creationId xmlns:a16="http://schemas.microsoft.com/office/drawing/2014/main" id="{C2B42CA9-E4DD-4104-9F1C-FA405BD3EACB}"/>
              </a:ext>
            </a:extLst>
          </p:cNvPr>
          <p:cNvSpPr/>
          <p:nvPr/>
        </p:nvSpPr>
        <p:spPr>
          <a:xfrm rot="16200000">
            <a:off x="9475572" y="3802557"/>
            <a:ext cx="2838991" cy="3620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Crop Recommendation </a:t>
            </a:r>
          </a:p>
        </p:txBody>
      </p:sp>
      <p:cxnSp>
        <p:nvCxnSpPr>
          <p:cNvPr id="37" name="Straight Arrow Connector 36">
            <a:extLst>
              <a:ext uri="{FF2B5EF4-FFF2-40B4-BE49-F238E27FC236}">
                <a16:creationId xmlns:a16="http://schemas.microsoft.com/office/drawing/2014/main" id="{ADA81B2D-E8D4-4192-B153-B1249F1A550A}"/>
              </a:ext>
            </a:extLst>
          </p:cNvPr>
          <p:cNvCxnSpPr>
            <a:stCxn id="15" idx="2"/>
            <a:endCxn id="16" idx="0"/>
          </p:cNvCxnSpPr>
          <p:nvPr/>
        </p:nvCxnSpPr>
        <p:spPr>
          <a:xfrm flipH="1">
            <a:off x="1549935" y="4787635"/>
            <a:ext cx="1" cy="289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3536E1B-38C0-4FD0-B993-4AF264B05FDC}"/>
              </a:ext>
            </a:extLst>
          </p:cNvPr>
          <p:cNvCxnSpPr>
            <a:stCxn id="5" idx="2"/>
          </p:cNvCxnSpPr>
          <p:nvPr/>
        </p:nvCxnSpPr>
        <p:spPr>
          <a:xfrm flipH="1">
            <a:off x="1549934" y="2146239"/>
            <a:ext cx="1" cy="202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4462303-477A-4704-B7E0-BDEF43A3F076}"/>
              </a:ext>
            </a:extLst>
          </p:cNvPr>
          <p:cNvCxnSpPr>
            <a:stCxn id="16" idx="3"/>
            <a:endCxn id="18" idx="0"/>
          </p:cNvCxnSpPr>
          <p:nvPr/>
        </p:nvCxnSpPr>
        <p:spPr>
          <a:xfrm flipV="1">
            <a:off x="2564347" y="2352254"/>
            <a:ext cx="1480604" cy="3134145"/>
          </a:xfrm>
          <a:prstGeom prst="bentConnector4">
            <a:avLst>
              <a:gd name="adj1" fmla="val 12366"/>
              <a:gd name="adj2" fmla="val 1072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A52177B2-A7A9-402D-81E3-BCC46EB5321D}"/>
              </a:ext>
            </a:extLst>
          </p:cNvPr>
          <p:cNvCxnSpPr>
            <a:stCxn id="22" idx="2"/>
            <a:endCxn id="28" idx="0"/>
          </p:cNvCxnSpPr>
          <p:nvPr/>
        </p:nvCxnSpPr>
        <p:spPr>
          <a:xfrm rot="5400000">
            <a:off x="6448832" y="4475625"/>
            <a:ext cx="29336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900A8768-C02D-4810-B31E-A1900DE10C86}"/>
              </a:ext>
            </a:extLst>
          </p:cNvPr>
          <p:cNvCxnSpPr>
            <a:stCxn id="18" idx="2"/>
            <a:endCxn id="22" idx="0"/>
          </p:cNvCxnSpPr>
          <p:nvPr/>
        </p:nvCxnSpPr>
        <p:spPr>
          <a:xfrm rot="5400000" flipH="1" flipV="1">
            <a:off x="3745810" y="2065316"/>
            <a:ext cx="3148846" cy="2550564"/>
          </a:xfrm>
          <a:prstGeom prst="bentConnector5">
            <a:avLst>
              <a:gd name="adj1" fmla="val -7260"/>
              <a:gd name="adj2" fmla="val 50000"/>
              <a:gd name="adj3" fmla="val 10726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9DB8A90-C6EA-466B-A9FC-45B73C16BEF4}"/>
              </a:ext>
            </a:extLst>
          </p:cNvPr>
          <p:cNvCxnSpPr>
            <a:stCxn id="31" idx="2"/>
            <a:endCxn id="29" idx="0"/>
          </p:cNvCxnSpPr>
          <p:nvPr/>
        </p:nvCxnSpPr>
        <p:spPr>
          <a:xfrm>
            <a:off x="9209522" y="4002872"/>
            <a:ext cx="4928" cy="619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E5D2C1D-1435-4604-ADD9-3C8E87570904}"/>
              </a:ext>
            </a:extLst>
          </p:cNvPr>
          <p:cNvCxnSpPr>
            <a:stCxn id="28" idx="3"/>
            <a:endCxn id="29" idx="1"/>
          </p:cNvCxnSpPr>
          <p:nvPr/>
        </p:nvCxnSpPr>
        <p:spPr>
          <a:xfrm>
            <a:off x="7709939" y="5451912"/>
            <a:ext cx="39008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E83E9E80-8865-4922-91D8-B1C565300C2B}"/>
              </a:ext>
            </a:extLst>
          </p:cNvPr>
          <p:cNvCxnSpPr>
            <a:stCxn id="29" idx="2"/>
            <a:endCxn id="33" idx="1"/>
          </p:cNvCxnSpPr>
          <p:nvPr/>
        </p:nvCxnSpPr>
        <p:spPr>
          <a:xfrm rot="5400000" flipH="1" flipV="1">
            <a:off x="9615545" y="5001993"/>
            <a:ext cx="878427" cy="1680618"/>
          </a:xfrm>
          <a:prstGeom prst="bentConnector3">
            <a:avLst>
              <a:gd name="adj1" fmla="val -2602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155DC35-3867-40DB-96DF-3390BD7CBE9B}"/>
              </a:ext>
            </a:extLst>
          </p:cNvPr>
          <p:cNvCxnSpPr>
            <a:stCxn id="8" idx="2"/>
            <a:endCxn id="11" idx="0"/>
          </p:cNvCxnSpPr>
          <p:nvPr/>
        </p:nvCxnSpPr>
        <p:spPr>
          <a:xfrm>
            <a:off x="1549935" y="3322081"/>
            <a:ext cx="1" cy="106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D1A17DE-9CB7-4128-98E8-B20086025519}"/>
              </a:ext>
            </a:extLst>
          </p:cNvPr>
          <p:cNvCxnSpPr>
            <a:stCxn id="11" idx="2"/>
            <a:endCxn id="12" idx="0"/>
          </p:cNvCxnSpPr>
          <p:nvPr/>
        </p:nvCxnSpPr>
        <p:spPr>
          <a:xfrm flipH="1">
            <a:off x="1549935" y="3983593"/>
            <a:ext cx="1" cy="179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83F95ED-7223-42B2-A50A-DF104B506AAB}"/>
              </a:ext>
            </a:extLst>
          </p:cNvPr>
          <p:cNvCxnSpPr>
            <a:stCxn id="19" idx="2"/>
            <a:endCxn id="20" idx="0"/>
          </p:cNvCxnSpPr>
          <p:nvPr/>
        </p:nvCxnSpPr>
        <p:spPr>
          <a:xfrm>
            <a:off x="4035898" y="3458554"/>
            <a:ext cx="3149" cy="149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8F85F6B-5F8C-43FF-9A76-2DF5C2019C08}"/>
              </a:ext>
            </a:extLst>
          </p:cNvPr>
          <p:cNvCxnSpPr>
            <a:stCxn id="20" idx="2"/>
            <a:endCxn id="21" idx="0"/>
          </p:cNvCxnSpPr>
          <p:nvPr/>
        </p:nvCxnSpPr>
        <p:spPr>
          <a:xfrm>
            <a:off x="4039047" y="4135182"/>
            <a:ext cx="5904" cy="12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F83EC45-9A3D-474F-B679-6DCB59F4928A}"/>
              </a:ext>
            </a:extLst>
          </p:cNvPr>
          <p:cNvCxnSpPr>
            <a:stCxn id="23" idx="2"/>
            <a:endCxn id="24" idx="0"/>
          </p:cNvCxnSpPr>
          <p:nvPr/>
        </p:nvCxnSpPr>
        <p:spPr>
          <a:xfrm flipH="1">
            <a:off x="6561867" y="2524050"/>
            <a:ext cx="2674" cy="124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E0F267C-26DB-4564-B5B3-77DC87231467}"/>
              </a:ext>
            </a:extLst>
          </p:cNvPr>
          <p:cNvCxnSpPr>
            <a:stCxn id="25" idx="2"/>
            <a:endCxn id="26" idx="0"/>
          </p:cNvCxnSpPr>
          <p:nvPr/>
        </p:nvCxnSpPr>
        <p:spPr>
          <a:xfrm>
            <a:off x="6561868" y="3582001"/>
            <a:ext cx="7435" cy="19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8E23453-73F7-4D58-B113-B4F9A0E0BA37}"/>
              </a:ext>
            </a:extLst>
          </p:cNvPr>
          <p:cNvCxnSpPr>
            <a:stCxn id="24" idx="2"/>
            <a:endCxn id="25" idx="0"/>
          </p:cNvCxnSpPr>
          <p:nvPr/>
        </p:nvCxnSpPr>
        <p:spPr>
          <a:xfrm>
            <a:off x="6561867" y="3032681"/>
            <a:ext cx="1" cy="16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985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9562-FE74-45A1-BA69-46638078A062}"/>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SYSTEM REQUIREMENTS</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F66CC0-1A19-475A-AC52-FD32DD93ED72}"/>
              </a:ext>
            </a:extLst>
          </p:cNvPr>
          <p:cNvSpPr>
            <a:spLocks noGrp="1"/>
          </p:cNvSpPr>
          <p:nvPr>
            <p:ph idx="1"/>
          </p:nvPr>
        </p:nvSpPr>
        <p:spPr/>
        <p:txBody>
          <a:bodyPr/>
          <a:lstStyle/>
          <a:p>
            <a:pPr marL="0" indent="0">
              <a:buNone/>
            </a:pPr>
            <a:r>
              <a:rPr lang="en-IN" sz="2000" b="1" dirty="0">
                <a:solidFill>
                  <a:schemeClr val="tx1"/>
                </a:solidFill>
                <a:latin typeface="Times New Roman" panose="02020603050405020304" pitchFamily="18" charset="0"/>
                <a:cs typeface="Times New Roman" panose="02020603050405020304" pitchFamily="18" charset="0"/>
              </a:rPr>
              <a:t>SOFTWARE REQUIREMENTS</a:t>
            </a:r>
          </a:p>
          <a:p>
            <a:pPr marL="0" indent="0">
              <a:buNone/>
            </a:pPr>
            <a:r>
              <a:rPr lang="en-IN" dirty="0">
                <a:solidFill>
                  <a:schemeClr val="tx1"/>
                </a:solidFill>
                <a:latin typeface="Times New Roman" panose="02020603050405020304" pitchFamily="18" charset="0"/>
                <a:cs typeface="Times New Roman" panose="02020603050405020304" pitchFamily="18" charset="0"/>
              </a:rPr>
              <a:t>	Operating system		:	Above Windows 7 Professional.</a:t>
            </a:r>
          </a:p>
          <a:p>
            <a:pPr marL="0" indent="0">
              <a:buNone/>
            </a:pPr>
            <a:r>
              <a:rPr lang="en-IN" dirty="0">
                <a:solidFill>
                  <a:schemeClr val="tx1"/>
                </a:solidFill>
                <a:latin typeface="Times New Roman" panose="02020603050405020304" pitchFamily="18" charset="0"/>
                <a:cs typeface="Times New Roman" panose="02020603050405020304" pitchFamily="18" charset="0"/>
              </a:rPr>
              <a:t>	Coding Language 		: 	Python.</a:t>
            </a:r>
          </a:p>
          <a:p>
            <a:pPr marL="0" indent="0">
              <a:buNone/>
            </a:pPr>
            <a:r>
              <a:rPr lang="en-IN" dirty="0">
                <a:solidFill>
                  <a:schemeClr val="tx1"/>
                </a:solidFill>
                <a:latin typeface="Times New Roman" panose="02020603050405020304" pitchFamily="18" charset="0"/>
                <a:cs typeface="Times New Roman" panose="02020603050405020304" pitchFamily="18" charset="0"/>
              </a:rPr>
              <a:t>	Tool					: 	</a:t>
            </a:r>
            <a:r>
              <a:rPr lang="en-IN" dirty="0" err="1">
                <a:solidFill>
                  <a:schemeClr val="tx1"/>
                </a:solidFill>
                <a:latin typeface="Times New Roman" panose="02020603050405020304" pitchFamily="18" charset="0"/>
                <a:cs typeface="Times New Roman" panose="02020603050405020304" pitchFamily="18" charset="0"/>
              </a:rPr>
              <a:t>Jupyter</a:t>
            </a:r>
            <a:r>
              <a:rPr lang="en-IN" dirty="0">
                <a:solidFill>
                  <a:schemeClr val="tx1"/>
                </a:solidFill>
                <a:latin typeface="Times New Roman" panose="02020603050405020304" pitchFamily="18" charset="0"/>
                <a:cs typeface="Times New Roman" panose="02020603050405020304" pitchFamily="18" charset="0"/>
              </a:rPr>
              <a:t>, Anaconda, Spyder</a:t>
            </a:r>
          </a:p>
          <a:p>
            <a:pPr marL="0" indent="0">
              <a:buNone/>
            </a:pPr>
            <a:r>
              <a:rPr lang="en-IN" dirty="0">
                <a:solidFill>
                  <a:schemeClr val="tx1"/>
                </a:solidFill>
                <a:latin typeface="Times New Roman" panose="02020603050405020304" pitchFamily="18" charset="0"/>
                <a:cs typeface="Times New Roman" panose="02020603050405020304" pitchFamily="18" charset="0"/>
              </a:rPr>
              <a:t>	API					:    	</a:t>
            </a:r>
            <a:r>
              <a:rPr lang="en-IN" dirty="0" err="1">
                <a:solidFill>
                  <a:schemeClr val="tx1"/>
                </a:solidFill>
                <a:latin typeface="Times New Roman" panose="02020603050405020304" pitchFamily="18" charset="0"/>
                <a:cs typeface="Times New Roman" panose="02020603050405020304" pitchFamily="18" charset="0"/>
              </a:rPr>
              <a:t>Steamlit</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HARDWARE REQUIREMENTS</a:t>
            </a:r>
          </a:p>
          <a:p>
            <a:pPr marL="0" indent="0">
              <a:buNone/>
            </a:pPr>
            <a:r>
              <a:rPr lang="en-US" dirty="0">
                <a:solidFill>
                  <a:schemeClr val="tx1"/>
                </a:solidFill>
                <a:latin typeface="Times New Roman" panose="02020603050405020304" pitchFamily="18" charset="0"/>
                <a:cs typeface="Times New Roman" panose="02020603050405020304" pitchFamily="18" charset="0"/>
              </a:rPr>
              <a:t>	Processor				: 	Intel i3</a:t>
            </a:r>
          </a:p>
          <a:p>
            <a:pPr marL="0" indent="0">
              <a:buNone/>
            </a:pPr>
            <a:r>
              <a:rPr lang="en-US" dirty="0">
                <a:solidFill>
                  <a:schemeClr val="tx1"/>
                </a:solidFill>
                <a:latin typeface="Times New Roman" panose="02020603050405020304" pitchFamily="18" charset="0"/>
                <a:cs typeface="Times New Roman" panose="02020603050405020304" pitchFamily="18" charset="0"/>
              </a:rPr>
              <a:t>	Hard Disk			:	1TB</a:t>
            </a:r>
          </a:p>
          <a:p>
            <a:pPr marL="0" indent="0">
              <a:buNone/>
            </a:pPr>
            <a:r>
              <a:rPr lang="en-US" dirty="0">
                <a:solidFill>
                  <a:schemeClr val="tx1"/>
                </a:solidFill>
                <a:latin typeface="Times New Roman" panose="02020603050405020304" pitchFamily="18" charset="0"/>
                <a:cs typeface="Times New Roman" panose="02020603050405020304" pitchFamily="18" charset="0"/>
              </a:rPr>
              <a:t>	RAM				:	4GB</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486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90789-968F-4E7E-8EE6-85D44FA2A0C8}"/>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MODULES</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1CC9C7-105E-458B-8EB1-BA488BDC0FCC}"/>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Data Collection</a:t>
            </a:r>
          </a:p>
          <a:p>
            <a:r>
              <a:rPr lang="en-IN" dirty="0">
                <a:solidFill>
                  <a:schemeClr val="tx1"/>
                </a:solidFill>
                <a:latin typeface="Times New Roman" panose="02020603050405020304" pitchFamily="18" charset="0"/>
                <a:cs typeface="Times New Roman" panose="02020603050405020304" pitchFamily="18" charset="0"/>
              </a:rPr>
              <a:t>Exploratory Data Analysis</a:t>
            </a:r>
          </a:p>
          <a:p>
            <a:r>
              <a:rPr lang="en-IN" dirty="0">
                <a:solidFill>
                  <a:schemeClr val="tx1"/>
                </a:solidFill>
                <a:latin typeface="Times New Roman" panose="02020603050405020304" pitchFamily="18" charset="0"/>
                <a:cs typeface="Times New Roman" panose="02020603050405020304" pitchFamily="18" charset="0"/>
              </a:rPr>
              <a:t>Data Visualization</a:t>
            </a:r>
          </a:p>
          <a:p>
            <a:r>
              <a:rPr lang="en-IN" dirty="0">
                <a:solidFill>
                  <a:schemeClr val="tx1"/>
                </a:solidFill>
                <a:latin typeface="Times New Roman" panose="02020603050405020304" pitchFamily="18" charset="0"/>
                <a:cs typeface="Times New Roman" panose="02020603050405020304" pitchFamily="18" charset="0"/>
              </a:rPr>
              <a:t>Data Modelling</a:t>
            </a:r>
          </a:p>
          <a:p>
            <a:r>
              <a:rPr lang="en-IN" dirty="0">
                <a:solidFill>
                  <a:schemeClr val="tx1"/>
                </a:solidFill>
                <a:latin typeface="Times New Roman" panose="02020603050405020304" pitchFamily="18" charset="0"/>
                <a:cs typeface="Times New Roman" panose="02020603050405020304" pitchFamily="18" charset="0"/>
              </a:rPr>
              <a:t>Deployment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78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BDA1-0E21-4B06-97BE-E13F21A02E39}"/>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MODULES DESCRIPTION</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672351-8054-4AD5-96D4-C535F556B5F2}"/>
              </a:ext>
            </a:extLst>
          </p:cNvPr>
          <p:cNvSpPr>
            <a:spLocks noGrp="1"/>
          </p:cNvSpPr>
          <p:nvPr>
            <p:ph idx="1"/>
          </p:nvPr>
        </p:nvSpPr>
        <p:spPr/>
        <p:txBody>
          <a:bodyPr/>
          <a:lstStyle/>
          <a:p>
            <a:pPr marL="0" indent="0">
              <a:buNone/>
            </a:pPr>
            <a:r>
              <a:rPr lang="en-IN" sz="2000" b="1" dirty="0">
                <a:solidFill>
                  <a:schemeClr val="tx1"/>
                </a:solidFill>
                <a:latin typeface="Times New Roman" panose="02020603050405020304" pitchFamily="18" charset="0"/>
                <a:cs typeface="Times New Roman" panose="02020603050405020304" pitchFamily="18" charset="0"/>
              </a:rPr>
              <a:t>DATA COLLECTION</a:t>
            </a:r>
          </a:p>
          <a:p>
            <a:pPr lvl="1" algn="just"/>
            <a:r>
              <a:rPr lang="en-IN" dirty="0">
                <a:solidFill>
                  <a:schemeClr val="tx1"/>
                </a:solidFill>
                <a:latin typeface="Times New Roman" panose="02020603050405020304" pitchFamily="18" charset="0"/>
                <a:cs typeface="Times New Roman" panose="02020603050405020304" pitchFamily="18" charset="0"/>
              </a:rPr>
              <a:t>Data is important part of this project, all the recommendations are made by the model that uses dataset for the training.  Dataset must be more accurate to make a good recommendation, as data base part of recommendation dataset most not biased.</a:t>
            </a:r>
          </a:p>
          <a:p>
            <a:pPr lvl="1" algn="just"/>
            <a:r>
              <a:rPr lang="en-IN" dirty="0">
                <a:solidFill>
                  <a:schemeClr val="tx1"/>
                </a:solidFill>
                <a:latin typeface="Times New Roman" panose="02020603050405020304" pitchFamily="18" charset="0"/>
                <a:cs typeface="Times New Roman" panose="02020603050405020304" pitchFamily="18" charset="0"/>
              </a:rPr>
              <a:t> Dataset must not be an old because every decade the climate conditions has been changing and agriculture cycle also change, data must be in a current to get best result for user.</a:t>
            </a:r>
          </a:p>
          <a:p>
            <a:pPr lvl="1" algn="just"/>
            <a:r>
              <a:rPr lang="en-IN" dirty="0">
                <a:solidFill>
                  <a:schemeClr val="tx1"/>
                </a:solidFill>
                <a:latin typeface="Times New Roman" panose="02020603050405020304" pitchFamily="18" charset="0"/>
                <a:cs typeface="Times New Roman" panose="02020603050405020304" pitchFamily="18" charset="0"/>
              </a:rPr>
              <a:t>Dataset from Agriculture research websites and Kaggle are used in the system </a:t>
            </a:r>
            <a:r>
              <a:rPr lang="en-IN" dirty="0" err="1">
                <a:solidFill>
                  <a:schemeClr val="tx1"/>
                </a:solidFill>
                <a:latin typeface="Times New Roman" panose="02020603050405020304" pitchFamily="18" charset="0"/>
                <a:cs typeface="Times New Roman" panose="02020603050405020304" pitchFamily="18" charset="0"/>
              </a:rPr>
              <a:t>Agri_crop</a:t>
            </a:r>
            <a:r>
              <a:rPr lang="en-IN" dirty="0">
                <a:solidFill>
                  <a:schemeClr val="tx1"/>
                </a:solidFill>
                <a:latin typeface="Times New Roman" panose="02020603050405020304" pitchFamily="18" charset="0"/>
                <a:cs typeface="Times New Roman" panose="02020603050405020304" pitchFamily="18" charset="0"/>
              </a:rPr>
              <a:t> dataset.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253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8DBF-5A9E-4ADD-A63C-2380CBFC4DEC}"/>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MODULES DESCRIPTION</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507DC4-0DBB-4476-B96F-83F3FC454028}"/>
              </a:ext>
            </a:extLst>
          </p:cNvPr>
          <p:cNvSpPr>
            <a:spLocks noGrp="1"/>
          </p:cNvSpPr>
          <p:nvPr>
            <p:ph idx="1"/>
          </p:nvPr>
        </p:nvSpPr>
        <p:spPr/>
        <p:txBody>
          <a:bodyPr>
            <a:normAutofit/>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EXPLORATORY DATA ANALYSIS </a:t>
            </a:r>
          </a:p>
          <a:p>
            <a:pPr algn="just"/>
            <a:r>
              <a:rPr lang="en-US" sz="1900" dirty="0">
                <a:solidFill>
                  <a:schemeClr val="tx1"/>
                </a:solidFill>
                <a:latin typeface="Times New Roman" panose="02020603050405020304" pitchFamily="18" charset="0"/>
                <a:cs typeface="Times New Roman" panose="02020603050405020304" pitchFamily="18" charset="0"/>
              </a:rPr>
              <a:t>In this process we are handling all the data manipulation, which contains treatment of missing values, handling imbalanced dataset by drop the rows, if dataset contains huge number of rows or adding extra row for low amount of data. </a:t>
            </a:r>
          </a:p>
          <a:p>
            <a:pPr algn="just"/>
            <a:r>
              <a:rPr lang="en-US" sz="1900" dirty="0">
                <a:solidFill>
                  <a:schemeClr val="tx1"/>
                </a:solidFill>
                <a:latin typeface="Times New Roman" panose="02020603050405020304" pitchFamily="18" charset="0"/>
                <a:cs typeface="Times New Roman" panose="02020603050405020304" pitchFamily="18" charset="0"/>
              </a:rPr>
              <a:t>Visualizations like heat maps, bar charts, scatter plots, heat maps are used to find the significance between the fields, and bar charts are used to find distribution of data</a:t>
            </a:r>
          </a:p>
          <a:p>
            <a:pPr algn="just"/>
            <a:r>
              <a:rPr lang="en-US" sz="1900" dirty="0">
                <a:solidFill>
                  <a:schemeClr val="tx1"/>
                </a:solidFill>
                <a:latin typeface="Times New Roman" panose="02020603050405020304" pitchFamily="18" charset="0"/>
                <a:cs typeface="Times New Roman" panose="02020603050405020304" pitchFamily="18" charset="0"/>
              </a:rPr>
              <a:t>Data that has been split into training and testing data after performing exploratory data analysis. Data has been split into a particular ratio as testing and training data as 75:25 respectively.</a:t>
            </a:r>
            <a:endParaRPr lang="en-US" sz="19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642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E64C-1ACF-48FB-9624-8B8A9532351B}"/>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MODULES DESCRIPTION</a:t>
            </a:r>
            <a:endParaRPr lang="en-IN" dirty="0"/>
          </a:p>
        </p:txBody>
      </p:sp>
      <p:sp>
        <p:nvSpPr>
          <p:cNvPr id="3" name="Content Placeholder 2">
            <a:extLst>
              <a:ext uri="{FF2B5EF4-FFF2-40B4-BE49-F238E27FC236}">
                <a16:creationId xmlns:a16="http://schemas.microsoft.com/office/drawing/2014/main" id="{10D345BC-5A14-4D43-8D44-1DC2A8743754}"/>
              </a:ext>
            </a:extLst>
          </p:cNvPr>
          <p:cNvSpPr>
            <a:spLocks noGrp="1"/>
          </p:cNvSpPr>
          <p:nvPr>
            <p:ph idx="1"/>
          </p:nvPr>
        </p:nvSpPr>
        <p:spPr>
          <a:xfrm>
            <a:off x="2592924" y="2082800"/>
            <a:ext cx="8911688" cy="3828422"/>
          </a:xfrm>
        </p:spPr>
        <p:txBody>
          <a:bodyPr>
            <a:normAutofit/>
          </a:bodyPr>
          <a:lstStyle/>
          <a:p>
            <a:pPr marL="0" indent="0">
              <a:buNone/>
            </a:pPr>
            <a:r>
              <a:rPr lang="en-IN" sz="2000" b="1" dirty="0">
                <a:solidFill>
                  <a:schemeClr val="tx1"/>
                </a:solidFill>
                <a:latin typeface="Times New Roman" panose="02020603050405020304" pitchFamily="18" charset="0"/>
                <a:cs typeface="Times New Roman" panose="02020603050405020304" pitchFamily="18" charset="0"/>
              </a:rPr>
              <a:t>DATA VISUALIZATION</a:t>
            </a:r>
            <a:endParaRPr lang="en-US" sz="2000" b="1" i="0" dirty="0">
              <a:solidFill>
                <a:srgbClr val="292929"/>
              </a:solidFill>
              <a:effectLst/>
              <a:latin typeface="Times New Roman" panose="02020603050405020304" pitchFamily="18" charset="0"/>
              <a:cs typeface="Times New Roman" panose="02020603050405020304" pitchFamily="18" charset="0"/>
            </a:endParaRPr>
          </a:p>
          <a:p>
            <a:endParaRPr lang="en-US" sz="2000" dirty="0">
              <a:solidFill>
                <a:srgbClr val="292929"/>
              </a:solidFill>
              <a:latin typeface="Times New Roman" panose="02020603050405020304" pitchFamily="18" charset="0"/>
              <a:cs typeface="Times New Roman" panose="02020603050405020304" pitchFamily="18" charset="0"/>
            </a:endParaRPr>
          </a:p>
          <a:p>
            <a:pPr algn="just"/>
            <a:r>
              <a:rPr lang="en-US" sz="2000" b="0" i="0" dirty="0">
                <a:solidFill>
                  <a:srgbClr val="292929"/>
                </a:solidFill>
                <a:effectLst/>
                <a:latin typeface="Times New Roman" panose="02020603050405020304" pitchFamily="18" charset="0"/>
                <a:cs typeface="Times New Roman" panose="02020603050405020304" pitchFamily="18" charset="0"/>
              </a:rPr>
              <a:t>Data visualization is the process of creating interactive visuals to understand trends, variations, and derive meaningful insights from the data. </a:t>
            </a:r>
          </a:p>
          <a:p>
            <a:pPr algn="just"/>
            <a:r>
              <a:rPr lang="en-US" sz="2000" b="0" i="0" dirty="0">
                <a:solidFill>
                  <a:srgbClr val="292929"/>
                </a:solidFill>
                <a:effectLst/>
                <a:latin typeface="Times New Roman" panose="02020603050405020304" pitchFamily="18" charset="0"/>
                <a:cs typeface="Times New Roman" panose="02020603050405020304" pitchFamily="18" charset="0"/>
              </a:rPr>
              <a:t>Data visualization can be used to understand the distribution of the data, look for central tendencies (mean, median, and mode), understand the presence of outliers using a boxplot, check for skewness, and ever understand the impact of data distribution.</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667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8AFF-3387-45DD-81FF-60F94F395A74}"/>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MODULES DESCRIPTION</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1E07AF-27FF-4453-A079-6E15AB2F6F68}"/>
              </a:ext>
            </a:extLst>
          </p:cNvPr>
          <p:cNvSpPr>
            <a:spLocks noGrp="1"/>
          </p:cNvSpPr>
          <p:nvPr>
            <p:ph idx="1"/>
          </p:nvPr>
        </p:nvSpPr>
        <p:spPr/>
        <p:txBody>
          <a:bodyPr>
            <a:normAutofit fontScale="92500"/>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DATA MODELING</a:t>
            </a:r>
          </a:p>
          <a:p>
            <a:pPr algn="just"/>
            <a:r>
              <a:rPr lang="en-US" sz="2100" dirty="0">
                <a:solidFill>
                  <a:schemeClr val="tx1"/>
                </a:solidFill>
                <a:latin typeface="Times New Roman" panose="02020603050405020304" pitchFamily="18" charset="0"/>
                <a:cs typeface="Times New Roman" panose="02020603050405020304" pitchFamily="18" charset="0"/>
              </a:rPr>
              <a:t>A model takes the organized data as input and gives the preferred output. This step consists of selecting the suitable kind of model whether the problem is a classification problem or a regression problem or a clustering problem</a:t>
            </a:r>
          </a:p>
          <a:p>
            <a:pPr algn="just"/>
            <a:r>
              <a:rPr lang="en-US" sz="2100" dirty="0">
                <a:solidFill>
                  <a:schemeClr val="tx1"/>
                </a:solidFill>
                <a:latin typeface="Times New Roman" panose="02020603050405020304" pitchFamily="18" charset="0"/>
                <a:cs typeface="Times New Roman" panose="02020603050405020304" pitchFamily="18" charset="0"/>
              </a:rPr>
              <a:t>There must be right stability between overall performance and generalizability.  </a:t>
            </a:r>
          </a:p>
          <a:p>
            <a:pPr algn="just"/>
            <a:r>
              <a:rPr lang="en-US" sz="2100" dirty="0">
                <a:solidFill>
                  <a:schemeClr val="tx1"/>
                </a:solidFill>
                <a:latin typeface="Times New Roman" panose="02020603050405020304" pitchFamily="18" charset="0"/>
                <a:cs typeface="Times New Roman" panose="02020603050405020304" pitchFamily="18" charset="0"/>
              </a:rPr>
              <a:t>There has no longer desire the model to study the data and operate poorly on new data.</a:t>
            </a:r>
          </a:p>
          <a:p>
            <a:pPr algn="just"/>
            <a:r>
              <a:rPr lang="en-US" sz="2100" dirty="0">
                <a:solidFill>
                  <a:schemeClr val="tx1"/>
                </a:solidFill>
                <a:latin typeface="Times New Roman" panose="02020603050405020304" pitchFamily="18" charset="0"/>
                <a:cs typeface="Times New Roman" panose="02020603050405020304" pitchFamily="18" charset="0"/>
              </a:rPr>
              <a:t> Confusion matrix has been used to find the accuracy of model, if the accuracy of the model is low hyper parameter tuning has been done to get maximum result, if the accuracy remains low the machine learning algorithm changed based on the exploratory data analysis.</a:t>
            </a:r>
            <a:endParaRPr lang="en-US" sz="21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268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856D-7E99-486A-AA88-C181171EB9F9}"/>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MODULES DESCRIPTION</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E0A2C4-9630-4750-A62D-215BE8DEDD80}"/>
              </a:ext>
            </a:extLst>
          </p:cNvPr>
          <p:cNvSpPr>
            <a:spLocks noGrp="1"/>
          </p:cNvSpPr>
          <p:nvPr>
            <p:ph idx="1"/>
          </p:nvPr>
        </p:nvSpPr>
        <p:spPr/>
        <p:txBody>
          <a:bodyPr>
            <a:normAutofit/>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DEPLOYMENT</a:t>
            </a:r>
          </a:p>
          <a:p>
            <a:pPr algn="just"/>
            <a:r>
              <a:rPr lang="en-US" sz="1900" dirty="0">
                <a:solidFill>
                  <a:schemeClr val="tx1"/>
                </a:solidFill>
                <a:latin typeface="Times New Roman" panose="02020603050405020304" pitchFamily="18" charset="0"/>
                <a:cs typeface="Times New Roman" panose="02020603050405020304" pitchFamily="18" charset="0"/>
              </a:rPr>
              <a:t>Crop Recommendation System has been deployed using </a:t>
            </a:r>
            <a:r>
              <a:rPr lang="en-US" sz="1900" dirty="0" err="1">
                <a:solidFill>
                  <a:schemeClr val="tx1"/>
                </a:solidFill>
                <a:latin typeface="Times New Roman" panose="02020603050405020304" pitchFamily="18" charset="0"/>
                <a:cs typeface="Times New Roman" panose="02020603050405020304" pitchFamily="18" charset="0"/>
              </a:rPr>
              <a:t>streamlit</a:t>
            </a:r>
            <a:r>
              <a:rPr lang="en-US" sz="1900" dirty="0">
                <a:solidFill>
                  <a:schemeClr val="tx1"/>
                </a:solidFill>
                <a:latin typeface="Times New Roman" panose="02020603050405020304" pitchFamily="18" charset="0"/>
                <a:cs typeface="Times New Roman" panose="02020603050405020304" pitchFamily="18" charset="0"/>
              </a:rPr>
              <a:t> and </a:t>
            </a:r>
            <a:r>
              <a:rPr lang="en-US" sz="1900" dirty="0" err="1">
                <a:solidFill>
                  <a:schemeClr val="tx1"/>
                </a:solidFill>
                <a:latin typeface="Times New Roman" panose="02020603050405020304" pitchFamily="18" charset="0"/>
                <a:cs typeface="Times New Roman" panose="02020603050405020304" pitchFamily="18" charset="0"/>
              </a:rPr>
              <a:t>github</a:t>
            </a:r>
            <a:r>
              <a:rPr lang="en-US" sz="1900" dirty="0">
                <a:solidFill>
                  <a:schemeClr val="tx1"/>
                </a:solidFill>
                <a:latin typeface="Times New Roman" panose="02020603050405020304" pitchFamily="18" charset="0"/>
                <a:cs typeface="Times New Roman" panose="02020603050405020304" pitchFamily="18" charset="0"/>
              </a:rPr>
              <a:t>.</a:t>
            </a:r>
          </a:p>
          <a:p>
            <a:pPr algn="just"/>
            <a:r>
              <a:rPr lang="en-US" sz="1900" dirty="0">
                <a:solidFill>
                  <a:schemeClr val="tx1"/>
                </a:solidFill>
                <a:latin typeface="Times New Roman" panose="02020603050405020304" pitchFamily="18" charset="0"/>
                <a:cs typeface="Times New Roman" panose="02020603050405020304" pitchFamily="18" charset="0"/>
              </a:rPr>
              <a:t>Webpage for crop recommendation has fields for providing inputs to system to recommend the crop, webpage has fields nitrogen, phosphorus, potassium, temperature, humidity, </a:t>
            </a:r>
            <a:r>
              <a:rPr lang="en-US" sz="1900" dirty="0" err="1">
                <a:solidFill>
                  <a:schemeClr val="tx1"/>
                </a:solidFill>
                <a:latin typeface="Times New Roman" panose="02020603050405020304" pitchFamily="18" charset="0"/>
                <a:cs typeface="Times New Roman" panose="02020603050405020304" pitchFamily="18" charset="0"/>
              </a:rPr>
              <a:t>ph</a:t>
            </a:r>
            <a:r>
              <a:rPr lang="en-US" sz="1900" dirty="0">
                <a:solidFill>
                  <a:schemeClr val="tx1"/>
                </a:solidFill>
                <a:latin typeface="Times New Roman" panose="02020603050405020304" pitchFamily="18" charset="0"/>
                <a:cs typeface="Times New Roman" panose="02020603050405020304" pitchFamily="18" charset="0"/>
              </a:rPr>
              <a:t>, rainfall  factors for prediction. </a:t>
            </a:r>
          </a:p>
          <a:p>
            <a:pPr algn="just"/>
            <a:r>
              <a:rPr lang="en-US" sz="1900" dirty="0">
                <a:solidFill>
                  <a:schemeClr val="tx1"/>
                </a:solidFill>
                <a:latin typeface="Times New Roman" panose="02020603050405020304" pitchFamily="18" charset="0"/>
                <a:cs typeface="Times New Roman" panose="02020603050405020304" pitchFamily="18" charset="0"/>
              </a:rPr>
              <a:t>The inputs given by the user has been sent to model through the web API. Web API contains the file that has pickle file contain model for recommendation.</a:t>
            </a:r>
            <a:endParaRPr lang="en-US" sz="19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600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A6DB-F593-4FD0-9C33-322C0A97B06F}"/>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 SCREENSHOTS</a:t>
            </a:r>
            <a:endParaRPr lang="en-US" dirty="0"/>
          </a:p>
        </p:txBody>
      </p:sp>
      <p:pic>
        <p:nvPicPr>
          <p:cNvPr id="4" name="Content Placeholder 3">
            <a:extLst>
              <a:ext uri="{FF2B5EF4-FFF2-40B4-BE49-F238E27FC236}">
                <a16:creationId xmlns:a16="http://schemas.microsoft.com/office/drawing/2014/main" id="{ED139802-FB23-49E3-89B2-5E2FEF8114E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1562" y="1904999"/>
            <a:ext cx="8171849" cy="4091539"/>
          </a:xfrm>
          <a:prstGeom prst="rect">
            <a:avLst/>
          </a:prstGeom>
          <a:noFill/>
          <a:ln>
            <a:noFill/>
          </a:ln>
        </p:spPr>
      </p:pic>
    </p:spTree>
    <p:extLst>
      <p:ext uri="{BB962C8B-B14F-4D97-AF65-F5344CB8AC3E}">
        <p14:creationId xmlns:p14="http://schemas.microsoft.com/office/powerpoint/2010/main" val="157993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BB81-F230-45F4-88F0-811CC21FBC5D}"/>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OBJECTIVE</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C4ECA1-C372-4F7D-8B9F-2A4B0B215E37}"/>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Focuses to recommend  most suitable crop for cultivation of farmers</a:t>
            </a:r>
          </a:p>
          <a:p>
            <a:r>
              <a:rPr lang="en-IN" dirty="0">
                <a:solidFill>
                  <a:schemeClr val="tx1"/>
                </a:solidFill>
                <a:latin typeface="Times New Roman" panose="02020603050405020304" pitchFamily="18" charset="0"/>
                <a:cs typeface="Times New Roman" panose="02020603050405020304" pitchFamily="18" charset="0"/>
              </a:rPr>
              <a:t>Failure of farmers to decide on the most-suited crop for the land using traditional and non-scientific methods is a serious issue for a country where approximately 58 percent of the population is involved in farming.</a:t>
            </a:r>
          </a:p>
          <a:p>
            <a:r>
              <a:rPr lang="en-IN" dirty="0">
                <a:solidFill>
                  <a:schemeClr val="tx1"/>
                </a:solidFill>
                <a:latin typeface="Times New Roman" panose="02020603050405020304" pitchFamily="18" charset="0"/>
                <a:cs typeface="Times New Roman" panose="02020603050405020304" pitchFamily="18" charset="0"/>
              </a:rPr>
              <a:t>To recommend the crop. Which has high yield over the environmental factors.</a:t>
            </a:r>
          </a:p>
          <a:p>
            <a:r>
              <a:rPr lang="en-IN" dirty="0">
                <a:solidFill>
                  <a:schemeClr val="tx1"/>
                </a:solidFill>
                <a:latin typeface="Times New Roman" panose="02020603050405020304" pitchFamily="18" charset="0"/>
                <a:cs typeface="Times New Roman" panose="02020603050405020304" pitchFamily="18" charset="0"/>
              </a:rPr>
              <a:t>This system recommends the most suitable crop using the ML model</a:t>
            </a:r>
          </a:p>
        </p:txBody>
      </p:sp>
    </p:spTree>
    <p:extLst>
      <p:ext uri="{BB962C8B-B14F-4D97-AF65-F5344CB8AC3E}">
        <p14:creationId xmlns:p14="http://schemas.microsoft.com/office/powerpoint/2010/main" val="3591432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D061-6904-407A-A505-E1EBDF896D6B}"/>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 SCREENSHOTS</a:t>
            </a:r>
            <a:endParaRPr lang="en-US" dirty="0"/>
          </a:p>
        </p:txBody>
      </p:sp>
      <p:pic>
        <p:nvPicPr>
          <p:cNvPr id="4" name="Content Placeholder 3">
            <a:extLst>
              <a:ext uri="{FF2B5EF4-FFF2-40B4-BE49-F238E27FC236}">
                <a16:creationId xmlns:a16="http://schemas.microsoft.com/office/drawing/2014/main" id="{85F6EC53-79C0-4D90-B854-E1BB95E149E1}"/>
              </a:ext>
            </a:extLst>
          </p:cNvPr>
          <p:cNvPicPr>
            <a:picLocks noGrp="1"/>
          </p:cNvPicPr>
          <p:nvPr>
            <p:ph idx="1"/>
          </p:nvPr>
        </p:nvPicPr>
        <p:blipFill>
          <a:blip r:embed="rId2"/>
          <a:stretch>
            <a:fillRect/>
          </a:stretch>
        </p:blipFill>
        <p:spPr>
          <a:xfrm>
            <a:off x="2839454" y="1905000"/>
            <a:ext cx="7962202" cy="4006850"/>
          </a:xfrm>
          <a:prstGeom prst="rect">
            <a:avLst/>
          </a:prstGeom>
        </p:spPr>
      </p:pic>
    </p:spTree>
    <p:extLst>
      <p:ext uri="{BB962C8B-B14F-4D97-AF65-F5344CB8AC3E}">
        <p14:creationId xmlns:p14="http://schemas.microsoft.com/office/powerpoint/2010/main" val="815843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02F4-3866-426B-8CCA-8B688279A868}"/>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 SCREENSHOTS</a:t>
            </a:r>
            <a:endParaRPr lang="en-US" dirty="0">
              <a:solidFill>
                <a:schemeClr val="accent1"/>
              </a:solidFill>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A09CA75E-0AE8-49AB-91A7-7772149B9EAD}"/>
              </a:ext>
            </a:extLst>
          </p:cNvPr>
          <p:cNvPicPr>
            <a:picLocks noGrp="1" noChangeAspect="1"/>
          </p:cNvPicPr>
          <p:nvPr>
            <p:ph idx="1"/>
          </p:nvPr>
        </p:nvPicPr>
        <p:blipFill>
          <a:blip r:embed="rId2"/>
          <a:stretch>
            <a:fillRect/>
          </a:stretch>
        </p:blipFill>
        <p:spPr>
          <a:xfrm>
            <a:off x="2698073" y="1807535"/>
            <a:ext cx="8057551" cy="4104315"/>
          </a:xfrm>
        </p:spPr>
      </p:pic>
    </p:spTree>
    <p:extLst>
      <p:ext uri="{BB962C8B-B14F-4D97-AF65-F5344CB8AC3E}">
        <p14:creationId xmlns:p14="http://schemas.microsoft.com/office/powerpoint/2010/main" val="74749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9F65-76C8-49A0-8681-FA912816191B}"/>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 SCREENSHOTS</a:t>
            </a:r>
            <a:endParaRPr lang="en-US" dirty="0"/>
          </a:p>
        </p:txBody>
      </p:sp>
      <p:pic>
        <p:nvPicPr>
          <p:cNvPr id="5" name="Content Placeholder 4">
            <a:extLst>
              <a:ext uri="{FF2B5EF4-FFF2-40B4-BE49-F238E27FC236}">
                <a16:creationId xmlns:a16="http://schemas.microsoft.com/office/drawing/2014/main" id="{72C4E174-5220-43A5-B110-E44DD1291F1B}"/>
              </a:ext>
            </a:extLst>
          </p:cNvPr>
          <p:cNvPicPr>
            <a:picLocks noGrp="1" noChangeAspect="1"/>
          </p:cNvPicPr>
          <p:nvPr>
            <p:ph idx="1"/>
          </p:nvPr>
        </p:nvPicPr>
        <p:blipFill>
          <a:blip r:embed="rId2"/>
          <a:stretch>
            <a:fillRect/>
          </a:stretch>
        </p:blipFill>
        <p:spPr>
          <a:xfrm>
            <a:off x="3299888" y="2133600"/>
            <a:ext cx="7494049" cy="3778250"/>
          </a:xfrm>
        </p:spPr>
      </p:pic>
    </p:spTree>
    <p:extLst>
      <p:ext uri="{BB962C8B-B14F-4D97-AF65-F5344CB8AC3E}">
        <p14:creationId xmlns:p14="http://schemas.microsoft.com/office/powerpoint/2010/main" val="2656158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4BD4-F546-4CDE-AA25-36B9F7513F41}"/>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CONCLUSION</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3BA3D5-5FAF-47F8-9823-E3BC415AFD18}"/>
              </a:ext>
            </a:extLst>
          </p:cNvPr>
          <p:cNvSpPr>
            <a:spLocks noGrp="1"/>
          </p:cNvSpPr>
          <p:nvPr>
            <p:ph idx="1"/>
          </p:nvPr>
        </p:nvSpPr>
        <p:spPr/>
        <p:txBody>
          <a:bodyPr/>
          <a:lstStyle/>
          <a:p>
            <a:pPr marL="0" indent="0" algn="just">
              <a:buNone/>
            </a:pPr>
            <a:r>
              <a:rPr lang="en-IN" dirty="0">
                <a:solidFill>
                  <a:schemeClr val="tx1"/>
                </a:solidFill>
                <a:latin typeface="Times New Roman" panose="02020603050405020304" pitchFamily="18" charset="0"/>
                <a:cs typeface="Times New Roman" panose="02020603050405020304" pitchFamily="18" charset="0"/>
              </a:rPr>
              <a:t>A crop recommendation system has been designed that takes into consideration the crop dataset with respect to the crops.  The crop dataset is pre-processed and then the machine learning performs a critical function in the classification of the crops.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The proposed work provides a helping hand to the farmer in the accurate selection of the crop for cultivation.  This creates an exponential gain in the crop productivity which in turn boosts the economy of the country.</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372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2398-AFDA-45EF-A081-3FFA476E2047}"/>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FUTURE ENHANCEMENTS</a:t>
            </a:r>
            <a:endParaRPr lang="en-US" dirty="0"/>
          </a:p>
        </p:txBody>
      </p:sp>
      <p:sp>
        <p:nvSpPr>
          <p:cNvPr id="3" name="Content Placeholder 2">
            <a:extLst>
              <a:ext uri="{FF2B5EF4-FFF2-40B4-BE49-F238E27FC236}">
                <a16:creationId xmlns:a16="http://schemas.microsoft.com/office/drawing/2014/main" id="{C1D245BF-8029-46A5-8C86-70D3E14D5722}"/>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More environmental factors has been included to the model for recommendation. </a:t>
            </a:r>
          </a:p>
          <a:p>
            <a:r>
              <a:rPr lang="en-IN" dirty="0">
                <a:latin typeface="Times New Roman" panose="02020603050405020304" pitchFamily="18" charset="0"/>
                <a:cs typeface="Times New Roman" panose="02020603050405020304" pitchFamily="18" charset="0"/>
              </a:rPr>
              <a:t>Procedure for cultivating a recommended crop will be included.</a:t>
            </a:r>
          </a:p>
          <a:p>
            <a:r>
              <a:rPr lang="en-IN" dirty="0">
                <a:latin typeface="Times New Roman" panose="02020603050405020304" pitchFamily="18" charset="0"/>
                <a:cs typeface="Times New Roman" panose="02020603050405020304" pitchFamily="18" charset="0"/>
              </a:rPr>
              <a:t>More varieties of crop has been included for recommendation</a:t>
            </a:r>
            <a:r>
              <a:rPr lang="en-IN" dirty="0"/>
              <a:t>.</a:t>
            </a:r>
            <a:endParaRPr lang="en-US" dirty="0"/>
          </a:p>
        </p:txBody>
      </p:sp>
    </p:spTree>
    <p:extLst>
      <p:ext uri="{BB962C8B-B14F-4D97-AF65-F5344CB8AC3E}">
        <p14:creationId xmlns:p14="http://schemas.microsoft.com/office/powerpoint/2010/main" val="2132549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D5BE4-2350-4B45-85AF-553E459BCA11}"/>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REFERENCES</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3E4C10-D5A4-414D-BC15-07A796B1FE8B}"/>
              </a:ext>
            </a:extLst>
          </p:cNvPr>
          <p:cNvSpPr>
            <a:spLocks noGrp="1"/>
          </p:cNvSpPr>
          <p:nvPr>
            <p:ph idx="1"/>
          </p:nvPr>
        </p:nvSpPr>
        <p:spPr>
          <a:xfrm>
            <a:off x="2589212" y="1905000"/>
            <a:ext cx="8915400" cy="3777622"/>
          </a:xfrm>
        </p:spPr>
        <p:txBody>
          <a:bodyPr>
            <a:noAutofit/>
          </a:bodyPr>
          <a:lstStyle/>
          <a:p>
            <a:pPr marL="0" indent="0">
              <a:buNone/>
            </a:pPr>
            <a:r>
              <a:rPr lang="en-IN" dirty="0">
                <a:latin typeface="Times New Roman" panose="02020603050405020304" pitchFamily="18" charset="0"/>
                <a:cs typeface="Times New Roman" panose="02020603050405020304" pitchFamily="18" charset="0"/>
              </a:rPr>
              <a:t>[1] S.P. Raja, Barbara </a:t>
            </a:r>
            <a:r>
              <a:rPr lang="en-IN" dirty="0" err="1">
                <a:latin typeface="Times New Roman" panose="02020603050405020304" pitchFamily="18" charset="0"/>
                <a:cs typeface="Times New Roman" panose="02020603050405020304" pitchFamily="18" charset="0"/>
              </a:rPr>
              <a:t>Sawicka</a:t>
            </a:r>
            <a:r>
              <a:rPr lang="en-IN" dirty="0">
                <a:latin typeface="Times New Roman" panose="02020603050405020304" pitchFamily="18" charset="0"/>
                <a:cs typeface="Times New Roman" panose="02020603050405020304" pitchFamily="18" charset="0"/>
              </a:rPr>
              <a:t>, Zoran Stankovic, and </a:t>
            </a:r>
            <a:r>
              <a:rPr lang="en-IN" dirty="0" err="1">
                <a:latin typeface="Times New Roman" panose="02020603050405020304" pitchFamily="18" charset="0"/>
                <a:cs typeface="Times New Roman" panose="02020603050405020304" pitchFamily="18" charset="0"/>
              </a:rPr>
              <a:t>G.Mariammal</a:t>
            </a:r>
            <a:r>
              <a:rPr lang="en-IN" dirty="0">
                <a:latin typeface="Times New Roman" panose="02020603050405020304" pitchFamily="18" charset="0"/>
                <a:cs typeface="Times New Roman" panose="02020603050405020304" pitchFamily="18" charset="0"/>
              </a:rPr>
              <a:t> “Crop Prediction Based on Characteristics of the Agricultural Environment Using Various Feature Selection Techniques and Classifiers”, IEEE Access Journal, Volume:10, 2022. </a:t>
            </a:r>
          </a:p>
          <a:p>
            <a:pPr marL="0" indent="0">
              <a:buNone/>
            </a:pPr>
            <a:r>
              <a:rPr lang="en-IN" dirty="0">
                <a:latin typeface="Times New Roman" panose="02020603050405020304" pitchFamily="18" charset="0"/>
                <a:cs typeface="Times New Roman" panose="02020603050405020304" pitchFamily="18" charset="0"/>
              </a:rPr>
              <a:t>[2] Abhinav Sharma, Arpit Jain, Prateek Gupta, Vinay Chowdary “Machine Learning Application for Precision Agriculture”, IEEE Access Journal, Volume:9, 2021.</a:t>
            </a:r>
          </a:p>
          <a:p>
            <a:pPr marL="0" indent="0">
              <a:buNone/>
            </a:pPr>
            <a:r>
              <a:rPr lang="en-IN" dirty="0">
                <a:latin typeface="Times New Roman" panose="02020603050405020304" pitchFamily="18" charset="0"/>
                <a:cs typeface="Times New Roman" panose="02020603050405020304" pitchFamily="18" charset="0"/>
              </a:rPr>
              <a:t> [3] Adel </a:t>
            </a:r>
            <a:r>
              <a:rPr lang="en-IN" dirty="0" err="1">
                <a:latin typeface="Times New Roman" panose="02020603050405020304" pitchFamily="18" charset="0"/>
                <a:cs typeface="Times New Roman" panose="02020603050405020304" pitchFamily="18" charset="0"/>
              </a:rPr>
              <a:t>Bakshipour</a:t>
            </a:r>
            <a:r>
              <a:rPr lang="en-IN" dirty="0">
                <a:latin typeface="Times New Roman" panose="02020603050405020304" pitchFamily="18" charset="0"/>
                <a:cs typeface="Times New Roman" panose="02020603050405020304" pitchFamily="18" charset="0"/>
              </a:rPr>
              <a:t> “Cascading Feature Filtering and Boosting Algorithm for Plant Type Classification”, IEEE Access Journal, Volume:9, 2021. </a:t>
            </a:r>
          </a:p>
          <a:p>
            <a:pPr marL="0" indent="0">
              <a:buNone/>
            </a:pPr>
            <a:r>
              <a:rPr lang="en-IN" dirty="0">
                <a:latin typeface="Times New Roman" panose="02020603050405020304" pitchFamily="18" charset="0"/>
                <a:cs typeface="Times New Roman" panose="02020603050405020304" pitchFamily="18" charset="0"/>
              </a:rPr>
              <a:t>[4] Manish Kumar, </a:t>
            </a:r>
            <a:r>
              <a:rPr lang="en-IN" dirty="0" err="1">
                <a:latin typeface="Times New Roman" panose="02020603050405020304" pitchFamily="18" charset="0"/>
                <a:cs typeface="Times New Roman" panose="02020603050405020304" pitchFamily="18" charset="0"/>
              </a:rPr>
              <a:t>Ahlad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kumar</a:t>
            </a:r>
            <a:r>
              <a:rPr lang="en-IN" dirty="0">
                <a:latin typeface="Times New Roman" panose="02020603050405020304" pitchFamily="18" charset="0"/>
                <a:cs typeface="Times New Roman" panose="02020603050405020304" pitchFamily="18" charset="0"/>
              </a:rPr>
              <a:t>, Vinay </a:t>
            </a:r>
            <a:r>
              <a:rPr lang="en-IN" dirty="0" err="1">
                <a:latin typeface="Times New Roman" panose="02020603050405020304" pitchFamily="18" charset="0"/>
                <a:cs typeface="Times New Roman" panose="02020603050405020304" pitchFamily="18" charset="0"/>
              </a:rPr>
              <a:t>S.Palaparthy</a:t>
            </a:r>
            <a:r>
              <a:rPr lang="en-IN" dirty="0">
                <a:latin typeface="Times New Roman" panose="02020603050405020304" pitchFamily="18" charset="0"/>
                <a:cs typeface="Times New Roman" panose="02020603050405020304" pitchFamily="18" charset="0"/>
              </a:rPr>
              <a:t> “Soil Sensors-Based Prediction System for Plant Diseases Using Exploratory Data Analysis and Machine Learning”, 2021, IEEE Sensors Journal, Volume:21,Issue:16, 2021.</a:t>
            </a:r>
          </a:p>
          <a:p>
            <a:pPr marL="0" indent="0">
              <a:buNone/>
            </a:pPr>
            <a:r>
              <a:rPr lang="en-IN" dirty="0">
                <a:latin typeface="Times New Roman" panose="02020603050405020304" pitchFamily="18" charset="0"/>
                <a:cs typeface="Times New Roman" panose="02020603050405020304" pitchFamily="18" charset="0"/>
              </a:rPr>
              <a:t> [5] Gayathri </a:t>
            </a:r>
            <a:r>
              <a:rPr lang="en-IN" dirty="0" err="1">
                <a:latin typeface="Times New Roman" panose="02020603050405020304" pitchFamily="18" charset="0"/>
                <a:cs typeface="Times New Roman" panose="02020603050405020304" pitchFamily="18" charset="0"/>
              </a:rPr>
              <a:t>Nagasubramanian</a:t>
            </a:r>
            <a:r>
              <a:rPr lang="en-IN" dirty="0">
                <a:latin typeface="Times New Roman" panose="02020603050405020304" pitchFamily="18" charset="0"/>
                <a:cs typeface="Times New Roman" panose="02020603050405020304" pitchFamily="18" charset="0"/>
              </a:rPr>
              <a:t>, Rakesh Kumar Sakthivel, Rizwan Patan, Muthuramalingam </a:t>
            </a:r>
            <a:r>
              <a:rPr lang="en-IN" dirty="0" err="1">
                <a:latin typeface="Times New Roman" panose="02020603050405020304" pitchFamily="18" charset="0"/>
                <a:cs typeface="Times New Roman" panose="02020603050405020304" pitchFamily="18" charset="0"/>
              </a:rPr>
              <a:t>Sankayya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Mahnoud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Daneshmand</a:t>
            </a:r>
            <a:r>
              <a:rPr lang="en-IN" dirty="0">
                <a:latin typeface="Times New Roman" panose="02020603050405020304" pitchFamily="18" charset="0"/>
                <a:cs typeface="Times New Roman" panose="02020603050405020304" pitchFamily="18" charset="0"/>
              </a:rPr>
              <a:t>, Amir </a:t>
            </a:r>
            <a:r>
              <a:rPr lang="en-IN" dirty="0" err="1">
                <a:latin typeface="Times New Roman" panose="02020603050405020304" pitchFamily="18" charset="0"/>
                <a:cs typeface="Times New Roman" panose="02020603050405020304" pitchFamily="18" charset="0"/>
              </a:rPr>
              <a:t>H.Gandomi</a:t>
            </a:r>
            <a:r>
              <a:rPr lang="en-IN" dirty="0">
                <a:latin typeface="Times New Roman" panose="02020603050405020304" pitchFamily="18" charset="0"/>
                <a:cs typeface="Times New Roman" panose="02020603050405020304" pitchFamily="18" charset="0"/>
              </a:rPr>
              <a:t> “ Ensemble Classification and IoT-Based Pattern Recognition for Crop Disease Monitoring System”, IEEE Internet of Things Journal, Volume:8, Issue:16, 2021. </a:t>
            </a:r>
          </a:p>
        </p:txBody>
      </p:sp>
    </p:spTree>
    <p:extLst>
      <p:ext uri="{BB962C8B-B14F-4D97-AF65-F5344CB8AC3E}">
        <p14:creationId xmlns:p14="http://schemas.microsoft.com/office/powerpoint/2010/main" val="1300715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6741-A93B-4C63-8D58-A2D66B4FAA68}"/>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REFERENCES</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7BCD83-177D-4B3E-AA10-302F5FE5C57D}"/>
              </a:ext>
            </a:extLst>
          </p:cNvPr>
          <p:cNvSpPr>
            <a:spLocks noGrp="1"/>
          </p:cNvSpPr>
          <p:nvPr>
            <p:ph idx="1"/>
          </p:nvPr>
        </p:nvSpPr>
        <p:spPr/>
        <p:txBody>
          <a:bodyPr>
            <a:normAutofit fontScale="92500" lnSpcReduction="20000"/>
          </a:bodyPr>
          <a:lstStyle/>
          <a:p>
            <a:pPr marL="0" indent="0">
              <a:buNone/>
            </a:pPr>
            <a:r>
              <a:rPr lang="en-IN" dirty="0">
                <a:latin typeface="Times New Roman" panose="02020603050405020304" pitchFamily="18" charset="0"/>
                <a:cs typeface="Times New Roman" panose="02020603050405020304" pitchFamily="18" charset="0"/>
              </a:rPr>
              <a:t>[6] Rishi Gupta, Akhilesh Kumar Sharma, Krishna mode, </a:t>
            </a:r>
            <a:r>
              <a:rPr lang="en-IN" dirty="0" err="1">
                <a:latin typeface="Times New Roman" panose="02020603050405020304" pitchFamily="18" charset="0"/>
                <a:cs typeface="Times New Roman" panose="02020603050405020304" pitchFamily="18" charset="0"/>
              </a:rPr>
              <a:t>Shahreen</a:t>
            </a:r>
            <a:r>
              <a:rPr lang="en-IN" dirty="0">
                <a:latin typeface="Times New Roman" panose="02020603050405020304" pitchFamily="18" charset="0"/>
                <a:cs typeface="Times New Roman" panose="02020603050405020304" pitchFamily="18" charset="0"/>
              </a:rPr>
              <a:t> Kasim, </a:t>
            </a:r>
            <a:r>
              <a:rPr lang="en-IN" dirty="0" err="1">
                <a:latin typeface="Times New Roman" panose="02020603050405020304" pitchFamily="18" charset="0"/>
                <a:cs typeface="Times New Roman" panose="02020603050405020304" pitchFamily="18" charset="0"/>
              </a:rPr>
              <a:t>Zirawani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Baharum</a:t>
            </a:r>
            <a:r>
              <a:rPr lang="en-IN" dirty="0">
                <a:latin typeface="Times New Roman" panose="02020603050405020304" pitchFamily="18" charset="0"/>
                <a:cs typeface="Times New Roman" panose="02020603050405020304" pitchFamily="18" charset="0"/>
              </a:rPr>
              <a:t> “Weather Based Crop Prediction in India using Big </a:t>
            </a:r>
            <a:r>
              <a:rPr lang="en-IN" dirty="0" err="1">
                <a:latin typeface="Times New Roman" panose="02020603050405020304" pitchFamily="18" charset="0"/>
                <a:cs typeface="Times New Roman" panose="02020603050405020304" pitchFamily="18" charset="0"/>
              </a:rPr>
              <a:t>Data”,IEEE</a:t>
            </a:r>
            <a:r>
              <a:rPr lang="en-IN" dirty="0">
                <a:latin typeface="Times New Roman" panose="02020603050405020304" pitchFamily="18" charset="0"/>
                <a:cs typeface="Times New Roman" panose="02020603050405020304" pitchFamily="18" charset="0"/>
              </a:rPr>
              <a:t> Access Journal, Volume:9, 2021.</a:t>
            </a:r>
          </a:p>
          <a:p>
            <a:pPr marL="0" indent="0">
              <a:buNone/>
            </a:pPr>
            <a:r>
              <a:rPr lang="en-IN" dirty="0">
                <a:latin typeface="Times New Roman" panose="02020603050405020304" pitchFamily="18" charset="0"/>
                <a:cs typeface="Times New Roman" panose="02020603050405020304" pitchFamily="18" charset="0"/>
              </a:rPr>
              <a:t> [7] Andrii </a:t>
            </a:r>
            <a:r>
              <a:rPr lang="en-IN" dirty="0" err="1">
                <a:latin typeface="Times New Roman" panose="02020603050405020304" pitchFamily="18" charset="0"/>
                <a:cs typeface="Times New Roman" panose="02020603050405020304" pitchFamily="18" charset="0"/>
              </a:rPr>
              <a:t>Shelestov</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Mykola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Lavreniuk</a:t>
            </a:r>
            <a:r>
              <a:rPr lang="en-IN" dirty="0">
                <a:latin typeface="Times New Roman" panose="02020603050405020304" pitchFamily="18" charset="0"/>
                <a:cs typeface="Times New Roman" panose="02020603050405020304" pitchFamily="18" charset="0"/>
              </a:rPr>
              <a:t>, Vladimir </a:t>
            </a:r>
            <a:r>
              <a:rPr lang="en-IN" dirty="0" err="1">
                <a:latin typeface="Times New Roman" panose="02020603050405020304" pitchFamily="18" charset="0"/>
                <a:cs typeface="Times New Roman" panose="02020603050405020304" pitchFamily="18" charset="0"/>
              </a:rPr>
              <a:t>Vasiliev</a:t>
            </a:r>
            <a:r>
              <a:rPr lang="en-IN" dirty="0">
                <a:latin typeface="Times New Roman" panose="02020603050405020304" pitchFamily="18" charset="0"/>
                <a:cs typeface="Times New Roman" panose="02020603050405020304" pitchFamily="18" charset="0"/>
              </a:rPr>
              <a:t>, Leonid </a:t>
            </a:r>
            <a:r>
              <a:rPr lang="en-IN" dirty="0" err="1">
                <a:latin typeface="Times New Roman" panose="02020603050405020304" pitchFamily="18" charset="0"/>
                <a:cs typeface="Times New Roman" panose="02020603050405020304" pitchFamily="18" charset="0"/>
              </a:rPr>
              <a:t>Shumilo</a:t>
            </a:r>
            <a:r>
              <a:rPr lang="en-IN" dirty="0">
                <a:latin typeface="Times New Roman" panose="02020603050405020304" pitchFamily="18" charset="0"/>
                <a:cs typeface="Times New Roman" panose="02020603050405020304" pitchFamily="18" charset="0"/>
              </a:rPr>
              <a:t>, Andrii </a:t>
            </a:r>
            <a:r>
              <a:rPr lang="en-IN" dirty="0" err="1">
                <a:latin typeface="Times New Roman" panose="02020603050405020304" pitchFamily="18" charset="0"/>
                <a:cs typeface="Times New Roman" panose="02020603050405020304" pitchFamily="18" charset="0"/>
              </a:rPr>
              <a:t>kolotii</a:t>
            </a:r>
            <a:r>
              <a:rPr lang="en-IN" dirty="0">
                <a:latin typeface="Times New Roman" panose="02020603050405020304" pitchFamily="18" charset="0"/>
                <a:cs typeface="Times New Roman" panose="02020603050405020304" pitchFamily="18" charset="0"/>
              </a:rPr>
              <a:t> “Cloud Approach to Automated Crop Classification Using Sentinel-1 Imagery”, IEEE Transactions on Big Data, Volume:6, Issue:3, 2020.</a:t>
            </a:r>
          </a:p>
          <a:p>
            <a:pPr marL="0" indent="0">
              <a:buNone/>
            </a:pPr>
            <a:r>
              <a:rPr lang="en-IN" dirty="0">
                <a:latin typeface="Times New Roman" panose="02020603050405020304" pitchFamily="18" charset="0"/>
                <a:cs typeface="Times New Roman" panose="02020603050405020304" pitchFamily="18" charset="0"/>
              </a:rPr>
              <a:t> [8] Muhammad Tufail, Javaid Iqbal, Mohsin Islam </a:t>
            </a:r>
            <a:r>
              <a:rPr lang="en-IN" dirty="0" err="1">
                <a:latin typeface="Times New Roman" panose="02020603050405020304" pitchFamily="18" charset="0"/>
                <a:cs typeface="Times New Roman" panose="02020603050405020304" pitchFamily="18" charset="0"/>
              </a:rPr>
              <a:t>Tiwana</a:t>
            </a:r>
            <a:r>
              <a:rPr lang="en-IN" dirty="0">
                <a:latin typeface="Times New Roman" panose="02020603050405020304" pitchFamily="18" charset="0"/>
                <a:cs typeface="Times New Roman" panose="02020603050405020304" pitchFamily="18" charset="0"/>
              </a:rPr>
              <a:t>, Muhammad Shahab </a:t>
            </a:r>
            <a:r>
              <a:rPr lang="en-IN" dirty="0" err="1">
                <a:latin typeface="Times New Roman" panose="02020603050405020304" pitchFamily="18" charset="0"/>
                <a:cs typeface="Times New Roman" panose="02020603050405020304" pitchFamily="18" charset="0"/>
              </a:rPr>
              <a:t>Alam</a:t>
            </a:r>
            <a:r>
              <a:rPr lang="en-IN" dirty="0">
                <a:latin typeface="Times New Roman" panose="02020603050405020304" pitchFamily="18" charset="0"/>
                <a:cs typeface="Times New Roman" panose="02020603050405020304" pitchFamily="18" charset="0"/>
              </a:rPr>
              <a:t> “Identification of Tobacco Crop Based on Machine Learning for a Precision Agricultural Sprayer”, IEEE Access Journal, Volume:9, 2021. </a:t>
            </a:r>
          </a:p>
          <a:p>
            <a:pPr marL="0" indent="0">
              <a:buNone/>
            </a:pPr>
            <a:r>
              <a:rPr lang="en-IN" dirty="0">
                <a:latin typeface="Times New Roman" panose="02020603050405020304" pitchFamily="18" charset="0"/>
                <a:cs typeface="Times New Roman" panose="02020603050405020304" pitchFamily="18" charset="0"/>
              </a:rPr>
              <a:t>[9] </a:t>
            </a:r>
            <a:r>
              <a:rPr lang="en-IN" dirty="0" err="1">
                <a:latin typeface="Times New Roman" panose="02020603050405020304" pitchFamily="18" charset="0"/>
                <a:cs typeface="Times New Roman" panose="02020603050405020304" pitchFamily="18" charset="0"/>
              </a:rPr>
              <a:t>Waleej</a:t>
            </a:r>
            <a:r>
              <a:rPr lang="en-IN" dirty="0">
                <a:latin typeface="Times New Roman" panose="02020603050405020304" pitchFamily="18" charset="0"/>
                <a:cs typeface="Times New Roman" panose="02020603050405020304" pitchFamily="18" charset="0"/>
              </a:rPr>
              <a:t> Haider, Aqeel-Ur Rehman, </a:t>
            </a:r>
            <a:r>
              <a:rPr lang="en-IN" dirty="0" err="1">
                <a:latin typeface="Times New Roman" panose="02020603050405020304" pitchFamily="18" charset="0"/>
                <a:cs typeface="Times New Roman" panose="02020603050405020304" pitchFamily="18" charset="0"/>
              </a:rPr>
              <a:t>Nouman</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Durrani</a:t>
            </a:r>
            <a:r>
              <a:rPr lang="en-IN" dirty="0">
                <a:latin typeface="Times New Roman" panose="02020603050405020304" pitchFamily="18" charset="0"/>
                <a:cs typeface="Times New Roman" panose="02020603050405020304" pitchFamily="18" charset="0"/>
              </a:rPr>
              <a:t>, Sadiq Ur Rehman “A Generic Approach for Wheat Disease classification and Verification Using Expert Opinion for Knowledge-Based Decisions”, IEEE Access Journal, Volume:9, 2021.</a:t>
            </a:r>
          </a:p>
          <a:p>
            <a:pPr marL="0" indent="0">
              <a:buNone/>
            </a:pPr>
            <a:r>
              <a:rPr lang="en-IN" dirty="0">
                <a:latin typeface="Times New Roman" panose="02020603050405020304" pitchFamily="18" charset="0"/>
                <a:cs typeface="Times New Roman" panose="02020603050405020304" pitchFamily="18" charset="0"/>
              </a:rPr>
              <a:t> [10] Bo </a:t>
            </a:r>
            <a:r>
              <a:rPr lang="en-IN" dirty="0" err="1">
                <a:latin typeface="Times New Roman" panose="02020603050405020304" pitchFamily="18" charset="0"/>
                <a:cs typeface="Times New Roman" panose="02020603050405020304" pitchFamily="18" charset="0"/>
              </a:rPr>
              <a:t>cheng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Wanyin</a:t>
            </a:r>
            <a:r>
              <a:rPr lang="en-IN" dirty="0">
                <a:latin typeface="Times New Roman" panose="02020603050405020304" pitchFamily="18" charset="0"/>
                <a:cs typeface="Times New Roman" panose="02020603050405020304" pitchFamily="18" charset="0"/>
              </a:rPr>
              <a:t> Wu, </a:t>
            </a:r>
            <a:r>
              <a:rPr lang="en-IN" dirty="0" err="1">
                <a:latin typeface="Times New Roman" panose="02020603050405020304" pitchFamily="18" charset="0"/>
                <a:cs typeface="Times New Roman" panose="02020603050405020304" pitchFamily="18" charset="0"/>
              </a:rPr>
              <a:t>Dapeng</a:t>
            </a:r>
            <a:r>
              <a:rPr lang="en-IN" dirty="0">
                <a:latin typeface="Times New Roman" panose="02020603050405020304" pitchFamily="18" charset="0"/>
                <a:cs typeface="Times New Roman" panose="02020603050405020304" pitchFamily="18" charset="0"/>
              </a:rPr>
              <a:t> Tao, </a:t>
            </a:r>
            <a:r>
              <a:rPr lang="en-IN" dirty="0" err="1">
                <a:latin typeface="Times New Roman" panose="02020603050405020304" pitchFamily="18" charset="0"/>
                <a:cs typeface="Times New Roman" panose="02020603050405020304" pitchFamily="18" charset="0"/>
              </a:rPr>
              <a:t>Shibo</a:t>
            </a:r>
            <a:r>
              <a:rPr lang="en-IN" dirty="0">
                <a:latin typeface="Times New Roman" panose="02020603050405020304" pitchFamily="18" charset="0"/>
                <a:cs typeface="Times New Roman" panose="02020603050405020304" pitchFamily="18" charset="0"/>
              </a:rPr>
              <a:t> Mei, Ting Mao, Jun Cheng “ Random Cropping Ensemble Neural Network for Image Classification in a Robotic Arm Grasping System”, IEEE Transactions on Instrumentation and Measurement, Volume:69, Issue:9, 2020.</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19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F4B7-D881-4398-B24E-3C809CB1D9AD}"/>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E864A4AF-2E95-4D57-92C4-AF93FECDDBD1}"/>
              </a:ext>
            </a:extLst>
          </p:cNvPr>
          <p:cNvSpPr>
            <a:spLocks noGrp="1"/>
          </p:cNvSpPr>
          <p:nvPr>
            <p:ph idx="1"/>
          </p:nvPr>
        </p:nvSpPr>
        <p:spPr/>
        <p:txBody>
          <a:bodyPr>
            <a:normAutofit fontScale="92500" lnSpcReduction="20000"/>
          </a:bodyPr>
          <a:lstStyle/>
          <a:p>
            <a:pPr marL="0" indent="0">
              <a:buNone/>
            </a:pPr>
            <a:r>
              <a:rPr lang="en-IN" dirty="0">
                <a:latin typeface="Times New Roman" panose="02020603050405020304" pitchFamily="18" charset="0"/>
                <a:cs typeface="Times New Roman" panose="02020603050405020304" pitchFamily="18" charset="0"/>
              </a:rPr>
              <a:t>[11] Rayner Alfred, Joe Henry Obit, Christie Pei- Yee Chin, </a:t>
            </a:r>
            <a:r>
              <a:rPr lang="en-IN" dirty="0" err="1">
                <a:latin typeface="Times New Roman" panose="02020603050405020304" pitchFamily="18" charset="0"/>
                <a:cs typeface="Times New Roman" panose="02020603050405020304" pitchFamily="18" charset="0"/>
              </a:rPr>
              <a:t>Haviluddin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Haviluddin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Yuto</a:t>
            </a:r>
            <a:r>
              <a:rPr lang="en-IN" dirty="0">
                <a:latin typeface="Times New Roman" panose="02020603050405020304" pitchFamily="18" charset="0"/>
                <a:cs typeface="Times New Roman" panose="02020603050405020304" pitchFamily="18" charset="0"/>
              </a:rPr>
              <a:t> Lim “Towards Paddy Rice Smart Farming: A Review on Big Data, Machine Learning, and Rice Production Tasks”, IEEE Access, Volume:9, 2021. </a:t>
            </a:r>
          </a:p>
          <a:p>
            <a:pPr marL="0" indent="0">
              <a:buNone/>
            </a:pPr>
            <a:r>
              <a:rPr lang="en-IN" dirty="0">
                <a:latin typeface="Times New Roman" panose="02020603050405020304" pitchFamily="18" charset="0"/>
                <a:cs typeface="Times New Roman" panose="02020603050405020304" pitchFamily="18" charset="0"/>
              </a:rPr>
              <a:t>[12] </a:t>
            </a:r>
            <a:r>
              <a:rPr lang="en-IN" dirty="0" err="1">
                <a:latin typeface="Times New Roman" panose="02020603050405020304" pitchFamily="18" charset="0"/>
                <a:cs typeface="Times New Roman" panose="02020603050405020304" pitchFamily="18" charset="0"/>
              </a:rPr>
              <a:t>Alsulaiman</a:t>
            </a:r>
            <a:r>
              <a:rPr lang="en-IN" dirty="0">
                <a:latin typeface="Times New Roman" panose="02020603050405020304" pitchFamily="18" charset="0"/>
                <a:cs typeface="Times New Roman" panose="02020603050405020304" pitchFamily="18" charset="0"/>
              </a:rPr>
              <a:t>, Mohammed </a:t>
            </a:r>
            <a:r>
              <a:rPr lang="en-IN" dirty="0" err="1">
                <a:latin typeface="Times New Roman" panose="02020603050405020304" pitchFamily="18" charset="0"/>
                <a:cs typeface="Times New Roman" panose="02020603050405020304" pitchFamily="18" charset="0"/>
              </a:rPr>
              <a:t>Arafah</a:t>
            </a:r>
            <a:r>
              <a:rPr lang="en-IN" dirty="0">
                <a:latin typeface="Times New Roman" panose="02020603050405020304" pitchFamily="18" charset="0"/>
                <a:cs typeface="Times New Roman" panose="02020603050405020304" pitchFamily="18" charset="0"/>
              </a:rPr>
              <a:t>, Mohamed Amine </a:t>
            </a:r>
            <a:r>
              <a:rPr lang="en-IN" dirty="0" err="1">
                <a:latin typeface="Times New Roman" panose="02020603050405020304" pitchFamily="18" charset="0"/>
                <a:cs typeface="Times New Roman" panose="02020603050405020304" pitchFamily="18" charset="0"/>
              </a:rPr>
              <a:t>Mekhitiche</a:t>
            </a:r>
            <a:r>
              <a:rPr lang="en-IN" dirty="0">
                <a:latin typeface="Times New Roman" panose="02020603050405020304" pitchFamily="18" charset="0"/>
                <a:cs typeface="Times New Roman" panose="02020603050405020304" pitchFamily="18" charset="0"/>
              </a:rPr>
              <a:t> “Intelligent Harvesting Decision System for Date Fruit Based on Maturity Stage Using Deep Learning and Computer Vision”, IEEE Access Journal, Volume:8, 2020.</a:t>
            </a:r>
          </a:p>
          <a:p>
            <a:pPr marL="0" indent="0">
              <a:buNone/>
            </a:pPr>
            <a:r>
              <a:rPr lang="en-IN" dirty="0">
                <a:latin typeface="Times New Roman" panose="02020603050405020304" pitchFamily="18" charset="0"/>
                <a:cs typeface="Times New Roman" panose="02020603050405020304" pitchFamily="18" charset="0"/>
              </a:rPr>
              <a:t> [13] </a:t>
            </a:r>
            <a:r>
              <a:rPr lang="en-IN" dirty="0" err="1">
                <a:latin typeface="Times New Roman" panose="02020603050405020304" pitchFamily="18" charset="0"/>
                <a:cs typeface="Times New Roman" panose="02020603050405020304" pitchFamily="18" charset="0"/>
              </a:rPr>
              <a:t>Zengwei</a:t>
            </a:r>
            <a:r>
              <a:rPr lang="en-IN" dirty="0">
                <a:latin typeface="Times New Roman" panose="02020603050405020304" pitchFamily="18" charset="0"/>
                <a:cs typeface="Times New Roman" panose="02020603050405020304" pitchFamily="18" charset="0"/>
              </a:rPr>
              <a:t> Tang, Hong Wang, </a:t>
            </a:r>
            <a:r>
              <a:rPr lang="en-IN" dirty="0" err="1">
                <a:latin typeface="Times New Roman" panose="02020603050405020304" pitchFamily="18" charset="0"/>
                <a:cs typeface="Times New Roman" panose="02020603050405020304" pitchFamily="18" charset="0"/>
              </a:rPr>
              <a:t>Xiaobing</a:t>
            </a:r>
            <a:r>
              <a:rPr lang="en-IN" dirty="0">
                <a:latin typeface="Times New Roman" panose="02020603050405020304" pitchFamily="18" charset="0"/>
                <a:cs typeface="Times New Roman" panose="02020603050405020304" pitchFamily="18" charset="0"/>
              </a:rPr>
              <a:t> Li, </a:t>
            </a:r>
            <a:r>
              <a:rPr lang="en-IN" dirty="0" err="1">
                <a:latin typeface="Times New Roman" panose="02020603050405020304" pitchFamily="18" charset="0"/>
                <a:cs typeface="Times New Roman" panose="02020603050405020304" pitchFamily="18" charset="0"/>
              </a:rPr>
              <a:t>Xiaohui</a:t>
            </a:r>
            <a:r>
              <a:rPr lang="en-IN" dirty="0">
                <a:latin typeface="Times New Roman" panose="02020603050405020304" pitchFamily="18" charset="0"/>
                <a:cs typeface="Times New Roman" panose="02020603050405020304" pitchFamily="18" charset="0"/>
              </a:rPr>
              <a:t> Li “An Object-Based Approach for Mapping Crop Coverage Using Multiscale Weighted and Machine Learning Methods”, IEEE Access Journal, Volume;13, 2020. </a:t>
            </a:r>
          </a:p>
          <a:p>
            <a:pPr marL="0" indent="0">
              <a:buNone/>
            </a:pPr>
            <a:r>
              <a:rPr lang="en-IN" dirty="0">
                <a:latin typeface="Times New Roman" panose="02020603050405020304" pitchFamily="18" charset="0"/>
                <a:cs typeface="Times New Roman" panose="02020603050405020304" pitchFamily="18" charset="0"/>
              </a:rPr>
              <a:t>[14] </a:t>
            </a:r>
            <a:r>
              <a:rPr lang="en-IN" dirty="0" err="1">
                <a:latin typeface="Times New Roman" panose="02020603050405020304" pitchFamily="18" charset="0"/>
                <a:cs typeface="Times New Roman" panose="02020603050405020304" pitchFamily="18" charset="0"/>
              </a:rPr>
              <a:t>Waleej</a:t>
            </a:r>
            <a:r>
              <a:rPr lang="en-IN" dirty="0">
                <a:latin typeface="Times New Roman" panose="02020603050405020304" pitchFamily="18" charset="0"/>
                <a:cs typeface="Times New Roman" panose="02020603050405020304" pitchFamily="18" charset="0"/>
              </a:rPr>
              <a:t> Haider, Aqeel-Ur Rehman, </a:t>
            </a:r>
            <a:r>
              <a:rPr lang="en-IN" dirty="0" err="1">
                <a:latin typeface="Times New Roman" panose="02020603050405020304" pitchFamily="18" charset="0"/>
                <a:cs typeface="Times New Roman" panose="02020603050405020304" pitchFamily="18" charset="0"/>
              </a:rPr>
              <a:t>Nouman</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Durrani</a:t>
            </a:r>
            <a:r>
              <a:rPr lang="en-IN" dirty="0">
                <a:latin typeface="Times New Roman" panose="02020603050405020304" pitchFamily="18" charset="0"/>
                <a:cs typeface="Times New Roman" panose="02020603050405020304" pitchFamily="18" charset="0"/>
              </a:rPr>
              <a:t>, Sadiq Ur Rehman “A Generic Approach for Wheat Disease Classification and Verification Using Expert Opinion for Knowledge-Based Decisions”, IEEE Access Journal, Volume:9, 2021. </a:t>
            </a:r>
          </a:p>
          <a:p>
            <a:pPr marL="0" indent="0">
              <a:buNone/>
            </a:pPr>
            <a:r>
              <a:rPr lang="en-IN" dirty="0">
                <a:latin typeface="Times New Roman" panose="02020603050405020304" pitchFamily="18" charset="0"/>
                <a:cs typeface="Times New Roman" panose="02020603050405020304" pitchFamily="18" charset="0"/>
              </a:rPr>
              <a:t>[15] </a:t>
            </a:r>
            <a:r>
              <a:rPr lang="en-IN" dirty="0" err="1">
                <a:latin typeface="Times New Roman" panose="02020603050405020304" pitchFamily="18" charset="0"/>
                <a:cs typeface="Times New Roman" panose="02020603050405020304" pitchFamily="18" charset="0"/>
              </a:rPr>
              <a:t>Shantam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Shorewala</a:t>
            </a:r>
            <a:r>
              <a:rPr lang="en-IN" dirty="0">
                <a:latin typeface="Times New Roman" panose="02020603050405020304" pitchFamily="18" charset="0"/>
                <a:cs typeface="Times New Roman" panose="02020603050405020304" pitchFamily="18" charset="0"/>
              </a:rPr>
              <a:t>, Armaan </a:t>
            </a:r>
            <a:r>
              <a:rPr lang="en-IN" dirty="0" err="1">
                <a:latin typeface="Times New Roman" panose="02020603050405020304" pitchFamily="18" charset="0"/>
                <a:cs typeface="Times New Roman" panose="02020603050405020304" pitchFamily="18" charset="0"/>
              </a:rPr>
              <a:t>Ashfaque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R.Sidharth</a:t>
            </a:r>
            <a:r>
              <a:rPr lang="en-IN" dirty="0">
                <a:latin typeface="Times New Roman" panose="02020603050405020304" pitchFamily="18" charset="0"/>
                <a:cs typeface="Times New Roman" panose="02020603050405020304" pitchFamily="18" charset="0"/>
              </a:rPr>
              <a:t>, Ujjwal Verma “Weed Density and Distribution Estimation for Precision Agriculture Using Semi-Supervised Learning”, IEEE Access, volume:9, 2021.</a:t>
            </a:r>
          </a:p>
        </p:txBody>
      </p:sp>
    </p:spTree>
    <p:extLst>
      <p:ext uri="{BB962C8B-B14F-4D97-AF65-F5344CB8AC3E}">
        <p14:creationId xmlns:p14="http://schemas.microsoft.com/office/powerpoint/2010/main" val="3117441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B7B240-51C5-4757-B31F-661FE4598DEF}"/>
              </a:ext>
            </a:extLst>
          </p:cNvPr>
          <p:cNvSpPr txBox="1"/>
          <p:nvPr/>
        </p:nvSpPr>
        <p:spPr>
          <a:xfrm>
            <a:off x="2733675" y="3244334"/>
            <a:ext cx="6724650" cy="646331"/>
          </a:xfrm>
          <a:prstGeom prst="rect">
            <a:avLst/>
          </a:prstGeom>
          <a:noFill/>
        </p:spPr>
        <p:txBody>
          <a:bodyPr wrap="square" rtlCol="0">
            <a:spAutoFit/>
          </a:bodyPr>
          <a:lstStyle/>
          <a:p>
            <a:pPr algn="ctr"/>
            <a:r>
              <a:rPr lang="en-IN" sz="3600" dirty="0">
                <a:solidFill>
                  <a:srgbClr val="C00000"/>
                </a:solidFill>
                <a:latin typeface="Times New Roman" panose="02020603050405020304" pitchFamily="18" charset="0"/>
                <a:cs typeface="Times New Roman" panose="02020603050405020304" pitchFamily="18" charset="0"/>
              </a:rPr>
              <a:t>THANK YOU</a:t>
            </a:r>
            <a:endParaRPr lang="en-US" sz="36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473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9E42-C1B8-4D67-8A65-25C5713D36D7}"/>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ABSTRACT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2A9F8B-8558-4721-B56F-BF71A57E4DA2}"/>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Agriculture is being implemented with a modern agricultural technology.  </a:t>
            </a:r>
            <a:r>
              <a:rPr lang="en-US" dirty="0">
                <a:solidFill>
                  <a:schemeClr val="tx1"/>
                </a:solidFill>
                <a:latin typeface="Times New Roman" panose="02020603050405020304" pitchFamily="18" charset="0"/>
                <a:cs typeface="Times New Roman" panose="02020603050405020304" pitchFamily="18" charset="0"/>
              </a:rPr>
              <a:t>The data has collected and analyzed.</a:t>
            </a:r>
          </a:p>
          <a:p>
            <a:r>
              <a:rPr lang="en-US" dirty="0">
                <a:solidFill>
                  <a:schemeClr val="tx1"/>
                </a:solidFill>
                <a:latin typeface="Times New Roman" panose="02020603050405020304" pitchFamily="18" charset="0"/>
                <a:cs typeface="Times New Roman" panose="02020603050405020304" pitchFamily="18" charset="0"/>
              </a:rPr>
              <a:t>Machine learning model has been created for a recommendation system which recommends the best suitable crop.  </a:t>
            </a:r>
          </a:p>
          <a:p>
            <a:r>
              <a:rPr lang="en-US" dirty="0">
                <a:solidFill>
                  <a:schemeClr val="tx1"/>
                </a:solidFill>
                <a:latin typeface="Times New Roman" panose="02020603050405020304" pitchFamily="18" charset="0"/>
                <a:cs typeface="Times New Roman" panose="02020603050405020304" pitchFamily="18" charset="0"/>
              </a:rPr>
              <a:t>Accuracy of algorithm has measured using different machine learning techniques and analyzed.</a:t>
            </a:r>
          </a:p>
          <a:p>
            <a:r>
              <a:rPr lang="en-US" dirty="0">
                <a:solidFill>
                  <a:schemeClr val="tx1"/>
                </a:solidFill>
                <a:latin typeface="Times New Roman" panose="02020603050405020304" pitchFamily="18" charset="0"/>
                <a:cs typeface="Times New Roman" panose="02020603050405020304" pitchFamily="18" charset="0"/>
              </a:rPr>
              <a:t>Model has been packed as a pickle file which has used in API to connect the web application and model for recommendation.</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816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C4A0-E324-4E4D-9999-A565F923C671}"/>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LITERATURE SURVEY</a:t>
            </a:r>
            <a:endParaRPr lang="en-US" dirty="0">
              <a:solidFill>
                <a:schemeClr val="accent1"/>
              </a:solidFill>
              <a:latin typeface="Times New Roman" panose="02020603050405020304" pitchFamily="18" charset="0"/>
              <a:cs typeface="Times New Roman" panose="02020603050405020304" pitchFamily="18" charset="0"/>
            </a:endParaRPr>
          </a:p>
        </p:txBody>
      </p:sp>
      <p:graphicFrame>
        <p:nvGraphicFramePr>
          <p:cNvPr id="14" name="Table 14">
            <a:extLst>
              <a:ext uri="{FF2B5EF4-FFF2-40B4-BE49-F238E27FC236}">
                <a16:creationId xmlns:a16="http://schemas.microsoft.com/office/drawing/2014/main" id="{49EB02C0-A76E-4F95-BAF6-CC75EEA4BC91}"/>
              </a:ext>
            </a:extLst>
          </p:cNvPr>
          <p:cNvGraphicFramePr>
            <a:graphicFrameLocks noGrp="1"/>
          </p:cNvGraphicFramePr>
          <p:nvPr>
            <p:ph idx="1"/>
            <p:extLst>
              <p:ext uri="{D42A27DB-BD31-4B8C-83A1-F6EECF244321}">
                <p14:modId xmlns:p14="http://schemas.microsoft.com/office/powerpoint/2010/main" val="644769239"/>
              </p:ext>
            </p:extLst>
          </p:nvPr>
        </p:nvGraphicFramePr>
        <p:xfrm>
          <a:off x="1656080" y="1503683"/>
          <a:ext cx="9848535" cy="4991371"/>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3958674459"/>
                    </a:ext>
                  </a:extLst>
                </a:gridCol>
                <a:gridCol w="2584450">
                  <a:extLst>
                    <a:ext uri="{9D8B030D-6E8A-4147-A177-3AD203B41FA5}">
                      <a16:colId xmlns:a16="http://schemas.microsoft.com/office/drawing/2014/main" val="3995796452"/>
                    </a:ext>
                  </a:extLst>
                </a:gridCol>
                <a:gridCol w="1893971">
                  <a:extLst>
                    <a:ext uri="{9D8B030D-6E8A-4147-A177-3AD203B41FA5}">
                      <a16:colId xmlns:a16="http://schemas.microsoft.com/office/drawing/2014/main" val="1367784689"/>
                    </a:ext>
                  </a:extLst>
                </a:gridCol>
                <a:gridCol w="2438400">
                  <a:extLst>
                    <a:ext uri="{9D8B030D-6E8A-4147-A177-3AD203B41FA5}">
                      <a16:colId xmlns:a16="http://schemas.microsoft.com/office/drawing/2014/main" val="329104233"/>
                    </a:ext>
                  </a:extLst>
                </a:gridCol>
                <a:gridCol w="2200194">
                  <a:extLst>
                    <a:ext uri="{9D8B030D-6E8A-4147-A177-3AD203B41FA5}">
                      <a16:colId xmlns:a16="http://schemas.microsoft.com/office/drawing/2014/main" val="778271848"/>
                    </a:ext>
                  </a:extLst>
                </a:gridCol>
              </a:tblGrid>
              <a:tr h="334230">
                <a:tc>
                  <a:txBody>
                    <a:bodyPr/>
                    <a:lstStyle/>
                    <a:p>
                      <a:r>
                        <a:rPr lang="en-IN" dirty="0">
                          <a:solidFill>
                            <a:schemeClr val="bg1"/>
                          </a:solidFill>
                          <a:latin typeface="Times New Roman" panose="02020603050405020304" pitchFamily="18" charset="0"/>
                          <a:cs typeface="Times New Roman" panose="02020603050405020304" pitchFamily="18" charset="0"/>
                        </a:rPr>
                        <a:t>S.NO</a:t>
                      </a:r>
                      <a:endParaRPr 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Title, Author, Year</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Technique used</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Remarks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4534934"/>
                  </a:ext>
                </a:extLst>
              </a:tr>
              <a:tr h="1311009">
                <a:tc>
                  <a:txBody>
                    <a:bodyPr/>
                    <a:lstStyle/>
                    <a:p>
                      <a:r>
                        <a:rPr lang="en-IN"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Crop Prediction Based on Characteristics of the Agricultural Environment(S.P. Raja;</a:t>
                      </a:r>
                    </a:p>
                    <a:p>
                      <a:r>
                        <a:rPr lang="en-US" dirty="0">
                          <a:latin typeface="Times New Roman" panose="02020603050405020304" pitchFamily="18" charset="0"/>
                          <a:cs typeface="Times New Roman" panose="02020603050405020304" pitchFamily="18" charset="0"/>
                        </a:rPr>
                        <a:t>Barbara </a:t>
                      </a:r>
                      <a:r>
                        <a:rPr lang="en-US" dirty="0" err="1">
                          <a:latin typeface="Times New Roman" panose="02020603050405020304" pitchFamily="18" charset="0"/>
                          <a:cs typeface="Times New Roman" panose="02020603050405020304" pitchFamily="18" charset="0"/>
                        </a:rPr>
                        <a:t>Sawicka;Zoran</a:t>
                      </a:r>
                      <a:r>
                        <a:rPr lang="en-US" dirty="0">
                          <a:latin typeface="Times New Roman" panose="02020603050405020304" pitchFamily="18" charset="0"/>
                          <a:cs typeface="Times New Roman" panose="02020603050405020304" pitchFamily="18" charset="0"/>
                        </a:rPr>
                        <a:t> Stankovic; and </a:t>
                      </a:r>
                      <a:r>
                        <a:rPr lang="en-US" dirty="0" err="1">
                          <a:latin typeface="Times New Roman" panose="02020603050405020304" pitchFamily="18" charset="0"/>
                          <a:cs typeface="Times New Roman" panose="02020603050405020304" pitchFamily="18" charset="0"/>
                        </a:rPr>
                        <a:t>G.Mariammal,IEEE</a:t>
                      </a:r>
                      <a:r>
                        <a:rPr lang="en-US" dirty="0">
                          <a:latin typeface="Times New Roman" panose="02020603050405020304" pitchFamily="18" charset="0"/>
                          <a:cs typeface="Times New Roman" panose="02020603050405020304" pitchFamily="18" charset="0"/>
                        </a:rPr>
                        <a:t> Access, volume:10,2022)</a:t>
                      </a:r>
                    </a:p>
                  </a:txBody>
                  <a:tcPr/>
                </a:tc>
                <a:tc>
                  <a:txBody>
                    <a:bodyPr/>
                    <a:lstStyle/>
                    <a:p>
                      <a:r>
                        <a:rPr lang="en-IN" dirty="0">
                          <a:latin typeface="Times New Roman" panose="02020603050405020304" pitchFamily="18" charset="0"/>
                          <a:cs typeface="Times New Roman" panose="02020603050405020304" pitchFamily="18" charset="0"/>
                        </a:rPr>
                        <a:t>Machine Learning Algorithms, Data Analysis.</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The proposed model    predicts the crop based on the characteristics of environment..</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Certain characteristics of the model makes the decision to be biased.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67769214"/>
                  </a:ext>
                </a:extLst>
              </a:tr>
              <a:tr h="2339611">
                <a:tc>
                  <a:txBody>
                    <a:bodyPr/>
                    <a:lstStyle/>
                    <a:p>
                      <a:r>
                        <a:rPr lang="en-IN"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Agricultural Crop Recommendation based on productivity and Season. (</a:t>
                      </a:r>
                      <a:r>
                        <a:rPr lang="en-IN" dirty="0" err="1">
                          <a:latin typeface="Times New Roman" panose="02020603050405020304" pitchFamily="18" charset="0"/>
                          <a:cs typeface="Times New Roman" panose="02020603050405020304" pitchFamily="18" charset="0"/>
                        </a:rPr>
                        <a:t>Vaishnavi.S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Shobana.M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Sabitha.R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Karthik.S</a:t>
                      </a:r>
                      <a:r>
                        <a:rPr lang="en-IN" dirty="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Neural Networks, Analysis Techniques.</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Clustering approaches such as k-means algorithm predicts the amount of harvest of crops and also water requirements for crops.</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Model uses production and season as major parameters for recommendation, this leads to a biased results.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8543492"/>
                  </a:ext>
                </a:extLst>
              </a:tr>
            </a:tbl>
          </a:graphicData>
        </a:graphic>
      </p:graphicFrame>
    </p:spTree>
    <p:extLst>
      <p:ext uri="{BB962C8B-B14F-4D97-AF65-F5344CB8AC3E}">
        <p14:creationId xmlns:p14="http://schemas.microsoft.com/office/powerpoint/2010/main" val="35389357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5303-1D18-4809-8EF4-DE1254F5F630}"/>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LITERATURE SURVEY</a:t>
            </a:r>
            <a:endParaRPr lang="en-US" dirty="0">
              <a:solidFill>
                <a:schemeClr val="accent1"/>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AD8CDBE-F458-4522-A472-FE37144E8001}"/>
              </a:ext>
            </a:extLst>
          </p:cNvPr>
          <p:cNvGraphicFramePr>
            <a:graphicFrameLocks noGrp="1"/>
          </p:cNvGraphicFramePr>
          <p:nvPr>
            <p:ph idx="1"/>
            <p:extLst>
              <p:ext uri="{D42A27DB-BD31-4B8C-83A1-F6EECF244321}">
                <p14:modId xmlns:p14="http://schemas.microsoft.com/office/powerpoint/2010/main" val="897534423"/>
              </p:ext>
            </p:extLst>
          </p:nvPr>
        </p:nvGraphicFramePr>
        <p:xfrm>
          <a:off x="1645920" y="1564640"/>
          <a:ext cx="9858696" cy="5141143"/>
        </p:xfrm>
        <a:graphic>
          <a:graphicData uri="http://schemas.openxmlformats.org/drawingml/2006/table">
            <a:tbl>
              <a:tblPr firstRow="1" bandRow="1">
                <a:tableStyleId>{5C22544A-7EE6-4342-B048-85BDC9FD1C3A}</a:tableStyleId>
              </a:tblPr>
              <a:tblGrid>
                <a:gridCol w="792480">
                  <a:extLst>
                    <a:ext uri="{9D8B030D-6E8A-4147-A177-3AD203B41FA5}">
                      <a16:colId xmlns:a16="http://schemas.microsoft.com/office/drawing/2014/main" val="447576307"/>
                    </a:ext>
                  </a:extLst>
                </a:gridCol>
                <a:gridCol w="3089016">
                  <a:extLst>
                    <a:ext uri="{9D8B030D-6E8A-4147-A177-3AD203B41FA5}">
                      <a16:colId xmlns:a16="http://schemas.microsoft.com/office/drawing/2014/main" val="3819174424"/>
                    </a:ext>
                  </a:extLst>
                </a:gridCol>
                <a:gridCol w="1992400">
                  <a:extLst>
                    <a:ext uri="{9D8B030D-6E8A-4147-A177-3AD203B41FA5}">
                      <a16:colId xmlns:a16="http://schemas.microsoft.com/office/drawing/2014/main" val="817295884"/>
                    </a:ext>
                  </a:extLst>
                </a:gridCol>
                <a:gridCol w="1992400">
                  <a:extLst>
                    <a:ext uri="{9D8B030D-6E8A-4147-A177-3AD203B41FA5}">
                      <a16:colId xmlns:a16="http://schemas.microsoft.com/office/drawing/2014/main" val="3430983014"/>
                    </a:ext>
                  </a:extLst>
                </a:gridCol>
                <a:gridCol w="1992400">
                  <a:extLst>
                    <a:ext uri="{9D8B030D-6E8A-4147-A177-3AD203B41FA5}">
                      <a16:colId xmlns:a16="http://schemas.microsoft.com/office/drawing/2014/main" val="1248146985"/>
                    </a:ext>
                  </a:extLst>
                </a:gridCol>
              </a:tblGrid>
              <a:tr h="492396">
                <a:tc>
                  <a:txBody>
                    <a:bodyPr/>
                    <a:lstStyle/>
                    <a:p>
                      <a:r>
                        <a:rPr lang="en-IN" dirty="0">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Title, Author, Year</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Technique used</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Remarks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9987582"/>
                  </a:ext>
                </a:extLst>
              </a:tr>
              <a:tr h="2088427">
                <a:tc>
                  <a:txBody>
                    <a:bodyPr/>
                    <a:lstStyle/>
                    <a:p>
                      <a:r>
                        <a:rPr lang="en-IN"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a:t>
                      </a:r>
                      <a:r>
                        <a:rPr lang="en-IN" dirty="0" err="1">
                          <a:latin typeface="Times New Roman" panose="02020603050405020304" pitchFamily="18" charset="0"/>
                          <a:cs typeface="Times New Roman" panose="02020603050405020304" pitchFamily="18" charset="0"/>
                        </a:rPr>
                        <a:t>ascading</a:t>
                      </a:r>
                      <a:r>
                        <a:rPr lang="en-IN" dirty="0">
                          <a:latin typeface="Times New Roman" panose="02020603050405020304" pitchFamily="18" charset="0"/>
                          <a:cs typeface="Times New Roman" panose="02020603050405020304" pitchFamily="18" charset="0"/>
                        </a:rPr>
                        <a:t> Feature Filtering and Boosting Algorithms for Plant Type Classification Based on Image(Adel </a:t>
                      </a:r>
                      <a:r>
                        <a:rPr lang="en-IN" dirty="0" err="1">
                          <a:latin typeface="Times New Roman" panose="02020603050405020304" pitchFamily="18" charset="0"/>
                          <a:cs typeface="Times New Roman" panose="02020603050405020304" pitchFamily="18" charset="0"/>
                        </a:rPr>
                        <a:t>Bakshipour</a:t>
                      </a:r>
                      <a:r>
                        <a:rPr lang="en-IN" dirty="0">
                          <a:latin typeface="Times New Roman" panose="02020603050405020304" pitchFamily="18" charset="0"/>
                          <a:cs typeface="Times New Roman" panose="02020603050405020304" pitchFamily="18" charset="0"/>
                        </a:rPr>
                        <a:t>:  IEEE Access, Volume:9,2021)</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Machine Learning algorithms, Neural Networks.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Boosting algorithms are used in enhancing performance of classification of plant based on the image</a:t>
                      </a:r>
                    </a:p>
                  </a:txBody>
                  <a:tcPr/>
                </a:tc>
                <a:tc>
                  <a:txBody>
                    <a:bodyPr/>
                    <a:lstStyle/>
                    <a:p>
                      <a:r>
                        <a:rPr lang="en-IN" dirty="0">
                          <a:latin typeface="Times New Roman" panose="02020603050405020304" pitchFamily="18" charset="0"/>
                          <a:cs typeface="Times New Roman" panose="02020603050405020304" pitchFamily="18" charset="0"/>
                        </a:rPr>
                        <a:t>Different approaches used for crop yield prediction.  It makes the model more complex.</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5957040"/>
                  </a:ext>
                </a:extLst>
              </a:tr>
              <a:tr h="2088427">
                <a:tc>
                  <a:txBody>
                    <a:bodyPr/>
                    <a:lstStyle/>
                    <a:p>
                      <a:r>
                        <a:rPr lang="en-IN"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Soil Sensors-Based Prediction System for Plant Diseases Using Exploratory Data Analysis and Machine Learning(Manish Kumar: </a:t>
                      </a:r>
                      <a:r>
                        <a:rPr lang="en-IN" dirty="0" err="1">
                          <a:latin typeface="Times New Roman" panose="02020603050405020304" pitchFamily="18" charset="0"/>
                          <a:cs typeface="Times New Roman" panose="02020603050405020304" pitchFamily="18" charset="0"/>
                        </a:rPr>
                        <a:t>Ahlad</a:t>
                      </a:r>
                      <a:r>
                        <a:rPr lang="en-IN" dirty="0">
                          <a:latin typeface="Times New Roman" panose="02020603050405020304" pitchFamily="18" charset="0"/>
                          <a:cs typeface="Times New Roman" panose="02020603050405020304" pitchFamily="18" charset="0"/>
                        </a:rPr>
                        <a:t> Kumar; Vin </a:t>
                      </a:r>
                      <a:r>
                        <a:rPr lang="en-IN" dirty="0" err="1">
                          <a:latin typeface="Times New Roman" panose="02020603050405020304" pitchFamily="18" charset="0"/>
                          <a:cs typeface="Times New Roman" panose="02020603050405020304" pitchFamily="18" charset="0"/>
                        </a:rPr>
                        <a:t>S.Palaparthy</a:t>
                      </a:r>
                      <a:r>
                        <a:rPr lang="en-IN" dirty="0">
                          <a:latin typeface="Times New Roman" panose="02020603050405020304" pitchFamily="18" charset="0"/>
                          <a:cs typeface="Times New Roman" panose="02020603050405020304" pitchFamily="18" charset="0"/>
                        </a:rPr>
                        <a:t>, IEEE Sensors Journal, volume 21,Issue:16, 2021).</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Neural Networks, Analysis Techniques.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Soil Sensors are used to collect data, data has been used in EDA and machine learning to find plant diseases. </a:t>
                      </a:r>
                    </a:p>
                  </a:txBody>
                  <a:tcPr/>
                </a:tc>
                <a:tc>
                  <a:txBody>
                    <a:bodyPr/>
                    <a:lstStyle/>
                    <a:p>
                      <a:r>
                        <a:rPr lang="en-US" dirty="0">
                          <a:latin typeface="Times New Roman" panose="02020603050405020304" pitchFamily="18" charset="0"/>
                          <a:cs typeface="Times New Roman" panose="02020603050405020304" pitchFamily="18" charset="0"/>
                        </a:rPr>
                        <a:t>Sensors provides some defective result on environmental situations.  This may leads to false prediction</a:t>
                      </a:r>
                    </a:p>
                  </a:txBody>
                  <a:tcPr/>
                </a:tc>
                <a:extLst>
                  <a:ext uri="{0D108BD9-81ED-4DB2-BD59-A6C34878D82A}">
                    <a16:rowId xmlns:a16="http://schemas.microsoft.com/office/drawing/2014/main" val="3165852303"/>
                  </a:ext>
                </a:extLst>
              </a:tr>
            </a:tbl>
          </a:graphicData>
        </a:graphic>
      </p:graphicFrame>
    </p:spTree>
    <p:extLst>
      <p:ext uri="{BB962C8B-B14F-4D97-AF65-F5344CB8AC3E}">
        <p14:creationId xmlns:p14="http://schemas.microsoft.com/office/powerpoint/2010/main" val="131343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4E7F5-D574-441B-BCDB-2F6FC67FEE6A}"/>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LITERATURE SURVEY</a:t>
            </a:r>
            <a:endParaRPr lang="en-US" dirty="0">
              <a:solidFill>
                <a:schemeClr val="accent1"/>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7F01615-2D9B-45E1-A47A-F69540B22F6A}"/>
              </a:ext>
            </a:extLst>
          </p:cNvPr>
          <p:cNvGraphicFramePr>
            <a:graphicFrameLocks noGrp="1"/>
          </p:cNvGraphicFramePr>
          <p:nvPr>
            <p:ph idx="1"/>
            <p:extLst>
              <p:ext uri="{D42A27DB-BD31-4B8C-83A1-F6EECF244321}">
                <p14:modId xmlns:p14="http://schemas.microsoft.com/office/powerpoint/2010/main" val="2545325852"/>
              </p:ext>
            </p:extLst>
          </p:nvPr>
        </p:nvGraphicFramePr>
        <p:xfrm>
          <a:off x="1666237" y="1527211"/>
          <a:ext cx="9838375" cy="4119303"/>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454564651"/>
                    </a:ext>
                  </a:extLst>
                </a:gridCol>
                <a:gridCol w="3173350">
                  <a:extLst>
                    <a:ext uri="{9D8B030D-6E8A-4147-A177-3AD203B41FA5}">
                      <a16:colId xmlns:a16="http://schemas.microsoft.com/office/drawing/2014/main" val="3586551230"/>
                    </a:ext>
                  </a:extLst>
                </a:gridCol>
                <a:gridCol w="1825905">
                  <a:extLst>
                    <a:ext uri="{9D8B030D-6E8A-4147-A177-3AD203B41FA5}">
                      <a16:colId xmlns:a16="http://schemas.microsoft.com/office/drawing/2014/main" val="144071721"/>
                    </a:ext>
                  </a:extLst>
                </a:gridCol>
                <a:gridCol w="2277979">
                  <a:extLst>
                    <a:ext uri="{9D8B030D-6E8A-4147-A177-3AD203B41FA5}">
                      <a16:colId xmlns:a16="http://schemas.microsoft.com/office/drawing/2014/main" val="3820719953"/>
                    </a:ext>
                  </a:extLst>
                </a:gridCol>
                <a:gridCol w="1799141">
                  <a:extLst>
                    <a:ext uri="{9D8B030D-6E8A-4147-A177-3AD203B41FA5}">
                      <a16:colId xmlns:a16="http://schemas.microsoft.com/office/drawing/2014/main" val="4211825882"/>
                    </a:ext>
                  </a:extLst>
                </a:gridCol>
              </a:tblGrid>
              <a:tr h="417831">
                <a:tc>
                  <a:txBody>
                    <a:bodyPr/>
                    <a:lstStyle/>
                    <a:p>
                      <a:r>
                        <a:rPr lang="en-IN" dirty="0">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Title, Year, Author</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Technique used</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Remarks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8792340"/>
                  </a:ext>
                </a:extLst>
              </a:tr>
              <a:tr h="3701472">
                <a:tc>
                  <a:txBody>
                    <a:bodyPr/>
                    <a:lstStyle/>
                    <a:p>
                      <a:r>
                        <a:rPr lang="en-IN"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W</a:t>
                      </a:r>
                      <a:r>
                        <a:rPr lang="en-IN" dirty="0" err="1">
                          <a:latin typeface="Times New Roman" panose="02020603050405020304" pitchFamily="18" charset="0"/>
                          <a:cs typeface="Times New Roman" panose="02020603050405020304" pitchFamily="18" charset="0"/>
                        </a:rPr>
                        <a:t>eather</a:t>
                      </a:r>
                      <a:r>
                        <a:rPr lang="en-IN" dirty="0">
                          <a:latin typeface="Times New Roman" panose="02020603050405020304" pitchFamily="18" charset="0"/>
                          <a:cs typeface="Times New Roman" panose="02020603050405020304" pitchFamily="18" charset="0"/>
                        </a:rPr>
                        <a:t> Based Crop Prediction in India using Big Data Analytics(Rishi Gupta, Akhilesh Kumar Sharma, Krishna mode, </a:t>
                      </a:r>
                      <a:r>
                        <a:rPr lang="en-IN" dirty="0" err="1">
                          <a:latin typeface="Times New Roman" panose="02020603050405020304" pitchFamily="18" charset="0"/>
                          <a:cs typeface="Times New Roman" panose="02020603050405020304" pitchFamily="18" charset="0"/>
                        </a:rPr>
                        <a:t>Shahreen</a:t>
                      </a:r>
                      <a:r>
                        <a:rPr lang="en-IN" dirty="0">
                          <a:latin typeface="Times New Roman" panose="02020603050405020304" pitchFamily="18" charset="0"/>
                          <a:cs typeface="Times New Roman" panose="02020603050405020304" pitchFamily="18" charset="0"/>
                        </a:rPr>
                        <a:t> Kasim, </a:t>
                      </a:r>
                      <a:r>
                        <a:rPr lang="en-IN" dirty="0" err="1">
                          <a:latin typeface="Times New Roman" panose="02020603050405020304" pitchFamily="18" charset="0"/>
                          <a:cs typeface="Times New Roman" panose="02020603050405020304" pitchFamily="18" charset="0"/>
                        </a:rPr>
                        <a:t>Zirawani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Baharum</a:t>
                      </a:r>
                      <a:r>
                        <a:rPr lang="en-IN" dirty="0">
                          <a:latin typeface="Times New Roman" panose="02020603050405020304" pitchFamily="18" charset="0"/>
                          <a:cs typeface="Times New Roman" panose="02020603050405020304" pitchFamily="18" charset="0"/>
                        </a:rPr>
                        <a:t>, IEEE Access, Volume 9, 2021)</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IN" dirty="0">
                          <a:latin typeface="Times New Roman" panose="02020603050405020304" pitchFamily="18" charset="0"/>
                          <a:cs typeface="Times New Roman" panose="02020603050405020304" pitchFamily="18" charset="0"/>
                        </a:rPr>
                        <a:t>Machine Learning Algorithms.</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C</a:t>
                      </a:r>
                      <a:r>
                        <a:rPr lang="en-IN" dirty="0" err="1">
                          <a:latin typeface="Times New Roman" panose="02020603050405020304" pitchFamily="18" charset="0"/>
                          <a:cs typeface="Times New Roman" panose="02020603050405020304" pitchFamily="18" charset="0"/>
                        </a:rPr>
                        <a:t>rop</a:t>
                      </a:r>
                      <a:r>
                        <a:rPr lang="en-IN" dirty="0">
                          <a:latin typeface="Times New Roman" panose="02020603050405020304" pitchFamily="18" charset="0"/>
                          <a:cs typeface="Times New Roman" panose="02020603050405020304" pitchFamily="18" charset="0"/>
                        </a:rPr>
                        <a:t> has been predicted based on the weather condition analytics. </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W</a:t>
                      </a:r>
                      <a:r>
                        <a:rPr lang="en-IN" dirty="0" err="1">
                          <a:latin typeface="Times New Roman" panose="02020603050405020304" pitchFamily="18" charset="0"/>
                          <a:cs typeface="Times New Roman" panose="02020603050405020304" pitchFamily="18" charset="0"/>
                        </a:rPr>
                        <a:t>eather</a:t>
                      </a:r>
                      <a:r>
                        <a:rPr lang="en-IN" dirty="0">
                          <a:latin typeface="Times New Roman" panose="02020603050405020304" pitchFamily="18" charset="0"/>
                          <a:cs typeface="Times New Roman" panose="02020603050405020304" pitchFamily="18" charset="0"/>
                        </a:rPr>
                        <a:t> conditions changes every year tremendously sometimes this may lead to wrong prediction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96677296"/>
                  </a:ext>
                </a:extLst>
              </a:tr>
            </a:tbl>
          </a:graphicData>
        </a:graphic>
      </p:graphicFrame>
    </p:spTree>
    <p:extLst>
      <p:ext uri="{BB962C8B-B14F-4D97-AF65-F5344CB8AC3E}">
        <p14:creationId xmlns:p14="http://schemas.microsoft.com/office/powerpoint/2010/main" val="574125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3E75-07FB-4909-88AA-509A64F845F5}"/>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EXISTING  SYSTEM</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8DAC9A-A073-4434-B651-28B9939A138D}"/>
              </a:ext>
            </a:extLst>
          </p:cNvPr>
          <p:cNvSpPr>
            <a:spLocks noGrp="1"/>
          </p:cNvSpPr>
          <p:nvPr>
            <p:ph idx="1"/>
          </p:nvPr>
        </p:nvSpPr>
        <p:spPr>
          <a:xfrm>
            <a:off x="2589211" y="1432558"/>
            <a:ext cx="8716963" cy="3025141"/>
          </a:xfrm>
        </p:spPr>
        <p:txBody>
          <a:bodyPr>
            <a:noAutofit/>
          </a:bodyPr>
          <a:lstStyle/>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While making a crop recommendation every characteristics of environment must be  considered. </a:t>
            </a:r>
          </a:p>
          <a:p>
            <a:r>
              <a:rPr lang="en-US" dirty="0">
                <a:solidFill>
                  <a:schemeClr val="tx1"/>
                </a:solidFill>
                <a:latin typeface="Times New Roman" panose="02020603050405020304" pitchFamily="18" charset="0"/>
                <a:cs typeface="Times New Roman" panose="02020603050405020304" pitchFamily="18" charset="0"/>
              </a:rPr>
              <a:t>This only use certain parameters to make a recommendation. In their system they only use parameters to get recommendation.</a:t>
            </a:r>
          </a:p>
          <a:p>
            <a:r>
              <a:rPr lang="en-US" dirty="0">
                <a:solidFill>
                  <a:schemeClr val="tx1"/>
                </a:solidFill>
                <a:latin typeface="Times New Roman" panose="02020603050405020304" pitchFamily="18" charset="0"/>
                <a:cs typeface="Times New Roman" panose="02020603050405020304" pitchFamily="18" charset="0"/>
              </a:rPr>
              <a:t>In this system different algorithms are used for different characteristics, which gives most result for particular environment.</a:t>
            </a:r>
          </a:p>
          <a:p>
            <a:r>
              <a:rPr lang="en-US" dirty="0">
                <a:solidFill>
                  <a:schemeClr val="tx1"/>
                </a:solidFill>
                <a:latin typeface="Times New Roman" panose="02020603050405020304" pitchFamily="18" charset="0"/>
                <a:cs typeface="Times New Roman" panose="02020603050405020304" pitchFamily="18" charset="0"/>
              </a:rPr>
              <a:t>productivity-based recommendation they are using ensemble technique, they use k-means algorithm and clustering analysis in productivity and season-based recommendation.</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893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23EF-461D-477E-9060-7105DEB5AEB2}"/>
              </a:ext>
            </a:extLst>
          </p:cNvPr>
          <p:cNvSpPr>
            <a:spLocks noGrp="1"/>
          </p:cNvSpPr>
          <p:nvPr>
            <p:ph type="title"/>
          </p:nvPr>
        </p:nvSpPr>
        <p:spPr/>
        <p:txBody>
          <a:bodyPr/>
          <a:lstStyle/>
          <a:p>
            <a:r>
              <a:rPr lang="en-IN" sz="3600" dirty="0">
                <a:solidFill>
                  <a:schemeClr val="accent1"/>
                </a:solidFill>
                <a:latin typeface="Times New Roman" panose="02020603050405020304" pitchFamily="18" charset="0"/>
                <a:cs typeface="Times New Roman" panose="02020603050405020304" pitchFamily="18" charset="0"/>
              </a:rPr>
              <a:t>LIMITATIONS</a:t>
            </a:r>
            <a:br>
              <a:rPr lang="en-US" sz="3600" dirty="0">
                <a:solidFill>
                  <a:schemeClr val="accent1"/>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389CA5E-29D7-4472-837F-C93144CD32C3}"/>
              </a:ext>
            </a:extLst>
          </p:cNvPr>
          <p:cNvSpPr>
            <a:spLocks noGrp="1"/>
          </p:cNvSpPr>
          <p:nvPr>
            <p:ph idx="1"/>
          </p:nvPr>
        </p:nvSpPr>
        <p:spPr/>
        <p:txBody>
          <a:bodyPr/>
          <a:lstStyle/>
          <a:p>
            <a:pPr marL="0" indent="0">
              <a:buNone/>
            </a:pP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System provides a biased result over certain characteristics.</a:t>
            </a:r>
          </a:p>
          <a:p>
            <a:r>
              <a:rPr lang="en-IN" dirty="0">
                <a:latin typeface="Times New Roman" panose="02020603050405020304" pitchFamily="18" charset="0"/>
                <a:cs typeface="Times New Roman" panose="02020603050405020304" pitchFamily="18" charset="0"/>
              </a:rPr>
              <a:t>Failure of system to recommend a most suitable crop.</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37708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AE68-ABC3-41C2-80BF-44FD8A3C32C1}"/>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PROPOSED SYSTEM</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44A759-8FAC-4DB2-A314-EF7E69BCBB01}"/>
              </a:ext>
            </a:extLst>
          </p:cNvPr>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In the proposed system the environmental parameters such as, temperature, and potassium, nitrogen, pH value, and rainfall all the factors are being considered to recommend a suitable crop to the user.</a:t>
            </a:r>
          </a:p>
          <a:p>
            <a:r>
              <a:rPr lang="en-US" dirty="0">
                <a:solidFill>
                  <a:schemeClr val="tx1"/>
                </a:solidFill>
                <a:latin typeface="Times New Roman" panose="02020603050405020304" pitchFamily="18" charset="0"/>
                <a:cs typeface="Times New Roman" panose="02020603050405020304" pitchFamily="18" charset="0"/>
              </a:rPr>
              <a:t>In this system all the agricultural factors are cumulative considered for recommendation, in this system use random forest algorithms which is collection of decision tree algorithms.</a:t>
            </a:r>
          </a:p>
          <a:p>
            <a:r>
              <a:rPr lang="en-US" dirty="0">
                <a:solidFill>
                  <a:schemeClr val="tx1"/>
                </a:solidFill>
                <a:latin typeface="Times New Roman" panose="02020603050405020304" pitchFamily="18" charset="0"/>
                <a:cs typeface="Times New Roman" panose="02020603050405020304" pitchFamily="18" charset="0"/>
              </a:rPr>
              <a:t>In this system all the agricultural factors are cumulative considered for recommendation, in this system use support vector classifier algorithm.</a:t>
            </a:r>
          </a:p>
          <a:p>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5828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1074</TotalTime>
  <Words>2194</Words>
  <Application>Microsoft Office PowerPoint</Application>
  <PresentationFormat>Widescreen</PresentationFormat>
  <Paragraphs>193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Times New Roman</vt:lpstr>
      <vt:lpstr>Wingdings 3</vt:lpstr>
      <vt:lpstr>Wisp</vt:lpstr>
      <vt:lpstr>CROP RECOMMENDATION SYSTEM USING MACHINE LEARING</vt:lpstr>
      <vt:lpstr>OBJECTIVE</vt:lpstr>
      <vt:lpstr>ABSTRACT</vt:lpstr>
      <vt:lpstr>LITERATURE SURVEY</vt:lpstr>
      <vt:lpstr>LITERATURE SURVEY</vt:lpstr>
      <vt:lpstr>LITERATURE SURVEY</vt:lpstr>
      <vt:lpstr>EXISTING  SYSTEM</vt:lpstr>
      <vt:lpstr>LIMITATIONS </vt:lpstr>
      <vt:lpstr>PROPOSED SYSTEM</vt:lpstr>
      <vt:lpstr>ADVANTAGES</vt:lpstr>
      <vt:lpstr>SYSTEM ARCHITECTURE</vt:lpstr>
      <vt:lpstr>SYSTEM REQUIREMENTS</vt:lpstr>
      <vt:lpstr>MODULES</vt:lpstr>
      <vt:lpstr>MODULES DESCRIPTION</vt:lpstr>
      <vt:lpstr>MODULES DESCRIPTION</vt:lpstr>
      <vt:lpstr>MODULES DESCRIPTION</vt:lpstr>
      <vt:lpstr>MODULES DESCRIPTION</vt:lpstr>
      <vt:lpstr>MODULES DESCRIPTION</vt:lpstr>
      <vt:lpstr> SCREENSHOTS</vt:lpstr>
      <vt:lpstr> SCREENSHOTS</vt:lpstr>
      <vt:lpstr> SCREENSHOTS</vt:lpstr>
      <vt:lpstr> SCREENSHOTS</vt:lpstr>
      <vt:lpstr>CONCLUSION</vt:lpstr>
      <vt:lpstr>FUTURE ENHANCEMENTS</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RECOMMENDATION SYSTEM USING MACHINE LEARING</dc:title>
  <dc:creator>Mano Srithar</dc:creator>
  <cp:lastModifiedBy>Mano Srithar</cp:lastModifiedBy>
  <cp:revision>59</cp:revision>
  <dcterms:created xsi:type="dcterms:W3CDTF">2022-03-27T07:48:55Z</dcterms:created>
  <dcterms:modified xsi:type="dcterms:W3CDTF">2022-06-22T04:29:24Z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eec8b56-cf92-4f4e-ae60-9935f5ad962f_Enabled">
    <vt:lpwstr>true</vt:lpwstr>
  </property>
  <property fmtid="{D5CDD505-2E9C-101B-9397-08002B2CF9AE}" pid="3" name="MSIP_Label_aeec8b56-cf92-4f4e-ae60-9935f5ad962f_SetDate">
    <vt:lpwstr>2022-03-27T07:48:55Z</vt:lpwstr>
  </property>
  <property fmtid="{D5CDD505-2E9C-101B-9397-08002B2CF9AE}" pid="4" name="MSIP_Label_aeec8b56-cf92-4f4e-ae60-9935f5ad962f_Method">
    <vt:lpwstr>Standard</vt:lpwstr>
  </property>
  <property fmtid="{D5CDD505-2E9C-101B-9397-08002B2CF9AE}" pid="5" name="MSIP_Label_aeec8b56-cf92-4f4e-ae60-9935f5ad962f_Name">
    <vt:lpwstr>aeec8b56-cf92-4f4e-ae60-9935f5ad962f</vt:lpwstr>
  </property>
  <property fmtid="{D5CDD505-2E9C-101B-9397-08002B2CF9AE}" pid="6" name="MSIP_Label_aeec8b56-cf92-4f4e-ae60-9935f5ad962f_SiteId">
    <vt:lpwstr>d5d2540f-f60a-45ad-86a9-e2e792ee6669</vt:lpwstr>
  </property>
  <property fmtid="{D5CDD505-2E9C-101B-9397-08002B2CF9AE}" pid="7" name="MSIP_Label_aeec8b56-cf92-4f4e-ae60-9935f5ad962f_ActionId">
    <vt:lpwstr>1f6ee810-dfbc-4997-908e-384b646c3d3d</vt:lpwstr>
  </property>
  <property fmtid="{D5CDD505-2E9C-101B-9397-08002B2CF9AE}" pid="8" name="MSIP_Label_aeec8b56-cf92-4f4e-ae60-9935f5ad962f_ContentBits">
    <vt:lpwstr>0</vt:lpwstr>
  </property>
</Properties>
</file>