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Roboto Condensed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9fb6914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9fb6914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39fb6914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39fb6914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953a5d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953a5d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 dataset consists of an official car crash data base from the ICBS containing, for each accident: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Timestamp.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Latitude, Longitude, and closest population center.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Accident type - car damage and victim characteristics.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Severity - number of casualties.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Road type and conditions.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7. Speed limit.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8. Weather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itself is collectied by the Israeli Police and the data base is updated reguarly..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9fb691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9fb691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dataset consists of an official car crash data base from the ICBS containing, for each accident: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Timestamp.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Latitude, Longitude, and closest population center.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Accident type - car damage and victim characteristics.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Severity - number of casualties.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Road type and conditions.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Speed limit.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Weather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itself is collectied by the Israeli Police and the data base is updated reguarly..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9fb6914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9fb6914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dataset consists of an official car crash data base from the ICBS containing, for each accident: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Timestamp.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Latitude, Longitude, and closest population center.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Accident type - car damage and victim characteristics.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Severity - number of casualties.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Road type and conditions.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Speed limit.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Weather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itself is collectied by the Israeli Police and the data base is updated reguarly..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1c669c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1c669c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we used are weather condition (or reports thereof) and road condition (</a:t>
            </a:r>
            <a:r>
              <a:rPr lang="en">
                <a:solidFill>
                  <a:schemeClr val="dk1"/>
                </a:solidFill>
              </a:rPr>
              <a:t>or reports thereof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9fb691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9fb691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we used are weather condition (or reports thereof) and road condition (</a:t>
            </a:r>
            <a:r>
              <a:rPr lang="en">
                <a:solidFill>
                  <a:schemeClr val="dk1"/>
                </a:solidFill>
              </a:rPr>
              <a:t>or reports thereof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9fb691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9fb691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dataset consists of an official car crash data base from the ICBS containing, for each accident: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Timestamp.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Latitude, Longitude, and closest population center.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Accident type - car damage and victim characteristics.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Severity - number of casualties.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Road type and conditions.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Speed limit.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Weather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itself is collectied by the Israeli Police and the data base is updated reguarly..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9fb6914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9fb6914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9fb6914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39fb6914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8340E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kiTdx7RzlC9LcEYZ7CfQJ7JVY_VPtks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975" y="529675"/>
            <a:ext cx="2140049" cy="17981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8" y="18123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Anyway Predict</a:t>
            </a:r>
            <a:endParaRPr b="1" sz="7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901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Location-aware Traffic Accident Prediction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259350" y="2212175"/>
            <a:ext cx="8334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2018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17150" y="4589150"/>
            <a:ext cx="9144000" cy="549000"/>
          </a:xfrm>
          <a:prstGeom prst="rect">
            <a:avLst/>
          </a:prstGeom>
          <a:solidFill>
            <a:srgbClr val="8340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231150" y="46244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>
                <a:solidFill>
                  <a:srgbClr val="FF6B6D"/>
                </a:solidFill>
                <a:latin typeface="Montserrat"/>
                <a:ea typeface="Montserrat"/>
                <a:cs typeface="Montserrat"/>
                <a:sym typeface="Montserrat"/>
              </a:rPr>
              <a:t>HACK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2018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51700" y="47006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Anyway Predict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762675" y="445025"/>
            <a:ext cx="8069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Distribution vs. Prediction</a:t>
            </a:r>
            <a:endParaRPr sz="4800">
              <a:solidFill>
                <a:srgbClr val="9900FF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00" y="1461125"/>
            <a:ext cx="2776394" cy="282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17150" y="4589150"/>
            <a:ext cx="9144000" cy="549000"/>
          </a:xfrm>
          <a:prstGeom prst="rect">
            <a:avLst/>
          </a:prstGeom>
          <a:solidFill>
            <a:srgbClr val="8340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7231150" y="46244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>
                <a:solidFill>
                  <a:srgbClr val="FF6B6D"/>
                </a:solidFill>
                <a:latin typeface="Montserrat"/>
                <a:ea typeface="Montserrat"/>
                <a:cs typeface="Montserrat"/>
                <a:sym typeface="Montserrat"/>
              </a:rPr>
              <a:t>HACK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2018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51700" y="47006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Anyway Predict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762675" y="445025"/>
            <a:ext cx="8069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Summary</a:t>
            </a:r>
            <a:endParaRPr sz="4800">
              <a:solidFill>
                <a:srgbClr val="9900FF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62900" y="1629700"/>
            <a:ext cx="80694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 Condensed"/>
              <a:buChar char="●"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 Condensed"/>
              <a:buChar char="●"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Link to notebook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7150" y="4589150"/>
            <a:ext cx="9144000" cy="549000"/>
          </a:xfrm>
          <a:prstGeom prst="rect">
            <a:avLst/>
          </a:prstGeom>
          <a:solidFill>
            <a:srgbClr val="8340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231150" y="46244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>
                <a:solidFill>
                  <a:srgbClr val="FF6B6D"/>
                </a:solidFill>
                <a:latin typeface="Montserrat"/>
                <a:ea typeface="Montserrat"/>
                <a:cs typeface="Montserrat"/>
                <a:sym typeface="Montserrat"/>
              </a:rPr>
              <a:t>HACK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2018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1700" y="47006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Anyway Predict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62675" y="445025"/>
            <a:ext cx="8069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sz="6000">
              <a:solidFill>
                <a:srgbClr val="9900F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62900" y="1629700"/>
            <a:ext cx="80694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Condensed"/>
              <a:buChar char="●"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Official car crash DB from ICBS (למ”ס)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Condensed"/>
              <a:buChar char="●"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Contains reports 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by Israeli Police (updated regularly), And שומרי הדרך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7150" y="4589150"/>
            <a:ext cx="9144000" cy="549000"/>
          </a:xfrm>
          <a:prstGeom prst="rect">
            <a:avLst/>
          </a:prstGeom>
          <a:solidFill>
            <a:srgbClr val="8340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231150" y="46244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>
                <a:solidFill>
                  <a:srgbClr val="FF6B6D"/>
                </a:solidFill>
                <a:latin typeface="Montserrat"/>
                <a:ea typeface="Montserrat"/>
                <a:cs typeface="Montserrat"/>
                <a:sym typeface="Montserrat"/>
              </a:rPr>
              <a:t>HACK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2018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51700" y="47006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Anyway Predict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62675" y="445025"/>
            <a:ext cx="8069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sz="6000">
              <a:solidFill>
                <a:srgbClr val="99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62900" y="1629700"/>
            <a:ext cx="80694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boto Condensed"/>
              <a:buChar char="●"/>
            </a:pPr>
            <a:r>
              <a:rPr lang="en" sz="2700">
                <a:latin typeface="Roboto Condensed"/>
                <a:ea typeface="Roboto Condensed"/>
                <a:cs typeface="Roboto Condensed"/>
                <a:sym typeface="Roboto Condensed"/>
              </a:rPr>
              <a:t>Data from - 2008  to 2018 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"/>
              <a:buChar char="●"/>
            </a:pPr>
            <a:r>
              <a:rPr lang="en" sz="2700">
                <a:latin typeface="Roboto Condensed"/>
                <a:ea typeface="Roboto Condensed"/>
                <a:cs typeface="Roboto Condensed"/>
                <a:sym typeface="Roboto Condensed"/>
              </a:rPr>
              <a:t>Total 700K records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000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"/>
              <a:buChar char="○"/>
            </a:pPr>
            <a:r>
              <a:rPr lang="en" sz="2700">
                <a:latin typeface="Roboto Condensed"/>
                <a:ea typeface="Roboto Condensed"/>
                <a:cs typeface="Roboto Condensed"/>
                <a:sym typeface="Roboto Condensed"/>
              </a:rPr>
              <a:t>Focus: 110K crashes in non-urban roads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boto Condensed"/>
              <a:buChar char="●"/>
            </a:pPr>
            <a:r>
              <a:rPr lang="en" sz="2700">
                <a:latin typeface="Roboto Condensed"/>
                <a:ea typeface="Roboto Condensed"/>
                <a:cs typeface="Roboto Condensed"/>
                <a:sym typeface="Roboto Condensed"/>
              </a:rPr>
              <a:t>Contains reports by Israeli Police (updated regularly)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17150" y="4589150"/>
            <a:ext cx="9144000" cy="549000"/>
          </a:xfrm>
          <a:prstGeom prst="rect">
            <a:avLst/>
          </a:prstGeom>
          <a:solidFill>
            <a:srgbClr val="8340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231150" y="46244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>
                <a:solidFill>
                  <a:srgbClr val="FF6B6D"/>
                </a:solidFill>
                <a:latin typeface="Montserrat"/>
                <a:ea typeface="Montserrat"/>
                <a:cs typeface="Montserrat"/>
                <a:sym typeface="Montserrat"/>
              </a:rPr>
              <a:t>HACK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2018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51700" y="47006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Anyway Predict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50" y="1320675"/>
            <a:ext cx="8839199" cy="30505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69550" y="86600"/>
            <a:ext cx="8069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Data Exploration</a:t>
            </a:r>
            <a:endParaRPr sz="6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7150" y="4589150"/>
            <a:ext cx="9144000" cy="549000"/>
          </a:xfrm>
          <a:prstGeom prst="rect">
            <a:avLst/>
          </a:prstGeom>
          <a:solidFill>
            <a:srgbClr val="8340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231150" y="46244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>
                <a:solidFill>
                  <a:srgbClr val="FF6B6D"/>
                </a:solidFill>
                <a:latin typeface="Montserrat"/>
                <a:ea typeface="Montserrat"/>
                <a:cs typeface="Montserrat"/>
                <a:sym typeface="Montserrat"/>
              </a:rPr>
              <a:t>HACK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2018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51700" y="47006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Anyway Predict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762675" y="445025"/>
            <a:ext cx="8069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sz="6000">
              <a:solidFill>
                <a:srgbClr val="9900FF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62900" y="1629700"/>
            <a:ext cx="80694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Given: location and timestamp (driver signal)</a:t>
            </a:r>
            <a:r>
              <a:rPr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+ ‘sensors’ data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Predict: expected number of car crashes per hour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17150" y="4589150"/>
            <a:ext cx="9144000" cy="549000"/>
          </a:xfrm>
          <a:prstGeom prst="rect">
            <a:avLst/>
          </a:prstGeom>
          <a:solidFill>
            <a:srgbClr val="8340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7231150" y="46244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>
                <a:solidFill>
                  <a:srgbClr val="FF6B6D"/>
                </a:solidFill>
                <a:latin typeface="Montserrat"/>
                <a:ea typeface="Montserrat"/>
                <a:cs typeface="Montserrat"/>
                <a:sym typeface="Montserrat"/>
              </a:rPr>
              <a:t>HACK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2018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51700" y="47006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Anyway Predict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62675" y="445025"/>
            <a:ext cx="8069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Motivation </a:t>
            </a:r>
            <a:endParaRPr sz="6000">
              <a:solidFill>
                <a:srgbClr val="9900FF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62900" y="1629700"/>
            <a:ext cx="80694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AutoNum type="arabicPeriod"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Inform public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AutoNum type="arabicPeriod"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Alert authorities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Condensed"/>
              <a:buAutoNum type="arabicPeriod"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Practical use - navigation software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=</a:t>
            </a:r>
            <a:r>
              <a:rPr lang="en" sz="36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Save Lives!</a:t>
            </a:r>
            <a:endParaRPr sz="36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17150" y="4589150"/>
            <a:ext cx="9144000" cy="549000"/>
          </a:xfrm>
          <a:prstGeom prst="rect">
            <a:avLst/>
          </a:prstGeom>
          <a:solidFill>
            <a:srgbClr val="8340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231150" y="46244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>
                <a:solidFill>
                  <a:srgbClr val="FF6B6D"/>
                </a:solidFill>
                <a:latin typeface="Montserrat"/>
                <a:ea typeface="Montserrat"/>
                <a:cs typeface="Montserrat"/>
                <a:sym typeface="Montserrat"/>
              </a:rPr>
              <a:t>HACK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2018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51700" y="47006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Anyway Predict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62675" y="445025"/>
            <a:ext cx="8069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Feature </a:t>
            </a:r>
            <a:r>
              <a:rPr lang="en" sz="4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Engineering</a:t>
            </a:r>
            <a:endParaRPr sz="4800">
              <a:solidFill>
                <a:srgbClr val="9900FF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62900" y="1629700"/>
            <a:ext cx="80694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boto Condensed"/>
              <a:buChar char="●"/>
            </a:pPr>
            <a:r>
              <a:rPr lang="en" sz="2700">
                <a:latin typeface="Roboto Condensed"/>
                <a:ea typeface="Roboto Condensed"/>
                <a:cs typeface="Roboto Condensed"/>
                <a:sym typeface="Roboto Condensed"/>
              </a:rPr>
              <a:t>Geographic data discretization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"/>
              <a:buChar char="●"/>
            </a:pPr>
            <a:r>
              <a:rPr lang="en" sz="2700">
                <a:latin typeface="Roboto Condensed"/>
                <a:ea typeface="Roboto Condensed"/>
                <a:cs typeface="Roboto Condensed"/>
                <a:sym typeface="Roboto Condensed"/>
              </a:rPr>
              <a:t>Temporal data binning with one-hot </a:t>
            </a:r>
            <a:r>
              <a:rPr lang="en" sz="2700">
                <a:latin typeface="Roboto Condensed"/>
                <a:ea typeface="Roboto Condensed"/>
                <a:cs typeface="Roboto Condensed"/>
                <a:sym typeface="Roboto Condensed"/>
              </a:rPr>
              <a:t>encoding for day and hour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oboto Condensed"/>
              <a:buChar char="●"/>
            </a:pPr>
            <a:r>
              <a:rPr lang="en" sz="2700">
                <a:latin typeface="Roboto Condensed"/>
                <a:ea typeface="Roboto Condensed"/>
                <a:cs typeface="Roboto Condensed"/>
                <a:sym typeface="Roboto Condensed"/>
              </a:rPr>
              <a:t>Weather, Road conditions</a:t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17150" y="4589150"/>
            <a:ext cx="9144000" cy="549000"/>
          </a:xfrm>
          <a:prstGeom prst="rect">
            <a:avLst/>
          </a:prstGeom>
          <a:solidFill>
            <a:srgbClr val="8340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7231150" y="46244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>
                <a:solidFill>
                  <a:srgbClr val="FF6B6D"/>
                </a:solidFill>
                <a:latin typeface="Montserrat"/>
                <a:ea typeface="Montserrat"/>
                <a:cs typeface="Montserrat"/>
                <a:sym typeface="Montserrat"/>
              </a:rPr>
              <a:t>HACK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2018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51700" y="47006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Anyway Predict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762675" y="445025"/>
            <a:ext cx="8069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Solution - First attempt</a:t>
            </a:r>
            <a:endParaRPr sz="6000">
              <a:solidFill>
                <a:srgbClr val="9900FF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62900" y="1629700"/>
            <a:ext cx="80694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 Condensed"/>
              <a:buChar char="●"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RF regression on total daily grid cell crash count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Condensed"/>
              <a:buChar char="●"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Difficulty: sparse data leads to predict of single accident everywhere, anytime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17150" y="4589150"/>
            <a:ext cx="9144000" cy="549000"/>
          </a:xfrm>
          <a:prstGeom prst="rect">
            <a:avLst/>
          </a:prstGeom>
          <a:solidFill>
            <a:srgbClr val="8340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7231150" y="46244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>
                <a:solidFill>
                  <a:srgbClr val="FF6B6D"/>
                </a:solidFill>
                <a:latin typeface="Montserrat"/>
                <a:ea typeface="Montserrat"/>
                <a:cs typeface="Montserrat"/>
                <a:sym typeface="Montserrat"/>
              </a:rPr>
              <a:t>HACK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2018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51700" y="4700675"/>
            <a:ext cx="16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Anyway Predict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62675" y="445025"/>
            <a:ext cx="8069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Solution - </a:t>
            </a:r>
            <a:r>
              <a:rPr lang="en" sz="4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Next attempt</a:t>
            </a:r>
            <a:endParaRPr sz="4800">
              <a:solidFill>
                <a:srgbClr val="9900FF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62900" y="1629700"/>
            <a:ext cx="80694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 Condensed"/>
              <a:buChar char="●"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Sum over time to count accidents per hour-in-a-week in a cell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 Condensed"/>
              <a:buChar char="●"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Gives stable predictions over different samples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Condensed"/>
              <a:buChar char="●"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MSE: 0.43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