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1" r:id="rId13"/>
    <p:sldId id="267" r:id="rId14"/>
    <p:sldId id="268" r:id="rId15"/>
    <p:sldId id="269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DD554-F815-4D69-A086-78950E994B80}" v="66" dt="2025-04-03T12:37:3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38" autoAdjust="0"/>
    <p:restoredTop sz="94660"/>
  </p:normalViewPr>
  <p:slideViewPr>
    <p:cSldViewPr snapToGrid="0">
      <p:cViewPr>
        <p:scale>
          <a:sx n="68" d="100"/>
          <a:sy n="68" d="100"/>
        </p:scale>
        <p:origin x="-846" y="-9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kumar" userId="7fa9a3b8447f440d" providerId="LiveId" clId="{A7EDD554-F815-4D69-A086-78950E994B80}"/>
    <pc:docChg chg="undo custSel addSld modSld sldOrd">
      <pc:chgData name="nanda kumar" userId="7fa9a3b8447f440d" providerId="LiveId" clId="{A7EDD554-F815-4D69-A086-78950E994B80}" dt="2025-04-03T12:37:34.833" v="610"/>
      <pc:docMkLst>
        <pc:docMk/>
      </pc:docMkLst>
      <pc:sldChg chg="modTransition">
        <pc:chgData name="nanda kumar" userId="7fa9a3b8447f440d" providerId="LiveId" clId="{A7EDD554-F815-4D69-A086-78950E994B80}" dt="2025-04-03T12:37:08.520" v="598"/>
        <pc:sldMkLst>
          <pc:docMk/>
          <pc:sldMk cId="367127615" sldId="256"/>
        </pc:sldMkLst>
      </pc:sldChg>
      <pc:sldChg chg="modTransition">
        <pc:chgData name="nanda kumar" userId="7fa9a3b8447f440d" providerId="LiveId" clId="{A7EDD554-F815-4D69-A086-78950E994B80}" dt="2025-04-03T12:37:10.400" v="599"/>
        <pc:sldMkLst>
          <pc:docMk/>
          <pc:sldMk cId="2932052481" sldId="257"/>
        </pc:sldMkLst>
      </pc:sldChg>
      <pc:sldChg chg="modSp mod modTransition">
        <pc:chgData name="nanda kumar" userId="7fa9a3b8447f440d" providerId="LiveId" clId="{A7EDD554-F815-4D69-A086-78950E994B80}" dt="2025-04-03T12:37:11.851" v="600"/>
        <pc:sldMkLst>
          <pc:docMk/>
          <pc:sldMk cId="564571264" sldId="258"/>
        </pc:sldMkLst>
        <pc:spChg chg="mod">
          <ac:chgData name="nanda kumar" userId="7fa9a3b8447f440d" providerId="LiveId" clId="{A7EDD554-F815-4D69-A086-78950E994B80}" dt="2025-04-03T12:00:43.403" v="16"/>
          <ac:spMkLst>
            <pc:docMk/>
            <pc:sldMk cId="564571264" sldId="258"/>
            <ac:spMk id="4" creationId="{C72DA380-45C5-5881-B030-5B06FF4E61C4}"/>
          </ac:spMkLst>
        </pc:spChg>
      </pc:sldChg>
      <pc:sldChg chg="addSp modSp mod modTransition">
        <pc:chgData name="nanda kumar" userId="7fa9a3b8447f440d" providerId="LiveId" clId="{A7EDD554-F815-4D69-A086-78950E994B80}" dt="2025-04-03T12:37:13.574" v="601"/>
        <pc:sldMkLst>
          <pc:docMk/>
          <pc:sldMk cId="2706790016" sldId="259"/>
        </pc:sldMkLst>
        <pc:spChg chg="add mod">
          <ac:chgData name="nanda kumar" userId="7fa9a3b8447f440d" providerId="LiveId" clId="{A7EDD554-F815-4D69-A086-78950E994B80}" dt="2025-04-03T12:06:41.213" v="99" actId="5793"/>
          <ac:spMkLst>
            <pc:docMk/>
            <pc:sldMk cId="2706790016" sldId="259"/>
            <ac:spMk id="4" creationId="{2572C400-1CAD-3447-95A0-98EBD58EC378}"/>
          </ac:spMkLst>
        </pc:spChg>
      </pc:sldChg>
      <pc:sldChg chg="addSp modSp mod modTransition">
        <pc:chgData name="nanda kumar" userId="7fa9a3b8447f440d" providerId="LiveId" clId="{A7EDD554-F815-4D69-A086-78950E994B80}" dt="2025-04-03T12:37:15.694" v="602"/>
        <pc:sldMkLst>
          <pc:docMk/>
          <pc:sldMk cId="31965923" sldId="260"/>
        </pc:sldMkLst>
        <pc:spChg chg="add mod">
          <ac:chgData name="nanda kumar" userId="7fa9a3b8447f440d" providerId="LiveId" clId="{A7EDD554-F815-4D69-A086-78950E994B80}" dt="2025-04-03T12:04:05.423" v="67" actId="123"/>
          <ac:spMkLst>
            <pc:docMk/>
            <pc:sldMk cId="31965923" sldId="260"/>
            <ac:spMk id="4" creationId="{29A20884-9FE9-17D9-9DE5-993221150E33}"/>
          </ac:spMkLst>
        </pc:spChg>
      </pc:sldChg>
      <pc:sldChg chg="addSp modSp mod modTransition">
        <pc:chgData name="nanda kumar" userId="7fa9a3b8447f440d" providerId="LiveId" clId="{A7EDD554-F815-4D69-A086-78950E994B80}" dt="2025-04-03T12:37:19.667" v="603"/>
        <pc:sldMkLst>
          <pc:docMk/>
          <pc:sldMk cId="3002968868" sldId="261"/>
        </pc:sldMkLst>
        <pc:spChg chg="add mod">
          <ac:chgData name="nanda kumar" userId="7fa9a3b8447f440d" providerId="LiveId" clId="{A7EDD554-F815-4D69-A086-78950E994B80}" dt="2025-04-03T12:06:03.701" v="89" actId="123"/>
          <ac:spMkLst>
            <pc:docMk/>
            <pc:sldMk cId="3002968868" sldId="261"/>
            <ac:spMk id="4" creationId="{68D40543-A076-B44C-4116-EFBA6A2EC452}"/>
          </ac:spMkLst>
        </pc:spChg>
      </pc:sldChg>
      <pc:sldChg chg="addSp modSp mod modTransition">
        <pc:chgData name="nanda kumar" userId="7fa9a3b8447f440d" providerId="LiveId" clId="{A7EDD554-F815-4D69-A086-78950E994B80}" dt="2025-04-03T12:37:23.484" v="605"/>
        <pc:sldMkLst>
          <pc:docMk/>
          <pc:sldMk cId="151988358" sldId="262"/>
        </pc:sldMkLst>
        <pc:spChg chg="add mod">
          <ac:chgData name="nanda kumar" userId="7fa9a3b8447f440d" providerId="LiveId" clId="{A7EDD554-F815-4D69-A086-78950E994B80}" dt="2025-04-03T12:09:59.563" v="147" actId="5793"/>
          <ac:spMkLst>
            <pc:docMk/>
            <pc:sldMk cId="151988358" sldId="262"/>
            <ac:spMk id="4" creationId="{79F8F842-2186-0D51-4BD6-5DEE7643C5B3}"/>
          </ac:spMkLst>
        </pc:spChg>
      </pc:sldChg>
      <pc:sldChg chg="addSp modSp mod modTransition">
        <pc:chgData name="nanda kumar" userId="7fa9a3b8447f440d" providerId="LiveId" clId="{A7EDD554-F815-4D69-A086-78950E994B80}" dt="2025-04-03T12:37:21.181" v="604"/>
        <pc:sldMkLst>
          <pc:docMk/>
          <pc:sldMk cId="1635949419" sldId="263"/>
        </pc:sldMkLst>
        <pc:spChg chg="add mod">
          <ac:chgData name="nanda kumar" userId="7fa9a3b8447f440d" providerId="LiveId" clId="{A7EDD554-F815-4D69-A086-78950E994B80}" dt="2025-04-03T12:08:33.611" v="124" actId="123"/>
          <ac:spMkLst>
            <pc:docMk/>
            <pc:sldMk cId="1635949419" sldId="263"/>
            <ac:spMk id="4" creationId="{9E80B8EF-DC41-11BE-FEB3-45748D281C17}"/>
          </ac:spMkLst>
        </pc:spChg>
      </pc:sldChg>
      <pc:sldChg chg="addSp modSp mod modTransition">
        <pc:chgData name="nanda kumar" userId="7fa9a3b8447f440d" providerId="LiveId" clId="{A7EDD554-F815-4D69-A086-78950E994B80}" dt="2025-04-03T12:37:26.474" v="606"/>
        <pc:sldMkLst>
          <pc:docMk/>
          <pc:sldMk cId="157803295" sldId="264"/>
        </pc:sldMkLst>
        <pc:picChg chg="add mod">
          <ac:chgData name="nanda kumar" userId="7fa9a3b8447f440d" providerId="LiveId" clId="{A7EDD554-F815-4D69-A086-78950E994B80}" dt="2025-04-03T12:13:48.835" v="174" actId="14100"/>
          <ac:picMkLst>
            <pc:docMk/>
            <pc:sldMk cId="157803295" sldId="264"/>
            <ac:picMk id="4" creationId="{5A7B5676-6B39-A9A2-F890-0E282D26683F}"/>
          </ac:picMkLst>
        </pc:picChg>
      </pc:sldChg>
      <pc:sldChg chg="addSp modSp mod modTransition">
        <pc:chgData name="nanda kumar" userId="7fa9a3b8447f440d" providerId="LiveId" clId="{A7EDD554-F815-4D69-A086-78950E994B80}" dt="2025-04-03T12:37:28.464" v="607"/>
        <pc:sldMkLst>
          <pc:docMk/>
          <pc:sldMk cId="2472835671" sldId="265"/>
        </pc:sldMkLst>
        <pc:spChg chg="add mod">
          <ac:chgData name="nanda kumar" userId="7fa9a3b8447f440d" providerId="LiveId" clId="{A7EDD554-F815-4D69-A086-78950E994B80}" dt="2025-04-03T12:12:05.732" v="168" actId="12"/>
          <ac:spMkLst>
            <pc:docMk/>
            <pc:sldMk cId="2472835671" sldId="265"/>
            <ac:spMk id="4" creationId="{EAA34D9E-E5D0-40D5-6735-D9EBD47D6C6A}"/>
          </ac:spMkLst>
        </pc:spChg>
      </pc:sldChg>
      <pc:sldChg chg="addSp modSp mod modTransition">
        <pc:chgData name="nanda kumar" userId="7fa9a3b8447f440d" providerId="LiveId" clId="{A7EDD554-F815-4D69-A086-78950E994B80}" dt="2025-04-03T12:37:34.833" v="610"/>
        <pc:sldMkLst>
          <pc:docMk/>
          <pc:sldMk cId="3998958607" sldId="266"/>
        </pc:sldMkLst>
        <pc:spChg chg="add mod">
          <ac:chgData name="nanda kumar" userId="7fa9a3b8447f440d" providerId="LiveId" clId="{A7EDD554-F815-4D69-A086-78950E994B80}" dt="2025-04-03T12:16:12.586" v="190" actId="1076"/>
          <ac:spMkLst>
            <pc:docMk/>
            <pc:sldMk cId="3998958607" sldId="266"/>
            <ac:spMk id="4" creationId="{91C035CA-783A-A931-6EC6-F0BA134A1ECA}"/>
          </ac:spMkLst>
        </pc:spChg>
        <pc:spChg chg="add mod">
          <ac:chgData name="nanda kumar" userId="7fa9a3b8447f440d" providerId="LiveId" clId="{A7EDD554-F815-4D69-A086-78950E994B80}" dt="2025-04-03T12:35:36.671" v="596" actId="20577"/>
          <ac:spMkLst>
            <pc:docMk/>
            <pc:sldMk cId="3998958607" sldId="266"/>
            <ac:spMk id="5" creationId="{585EBE2D-9C5F-5733-3C34-839BA31096DB}"/>
          </ac:spMkLst>
        </pc:spChg>
      </pc:sldChg>
      <pc:sldChg chg="addSp modSp new mod modTransition">
        <pc:chgData name="nanda kumar" userId="7fa9a3b8447f440d" providerId="LiveId" clId="{A7EDD554-F815-4D69-A086-78950E994B80}" dt="2025-04-03T12:37:30.391" v="608"/>
        <pc:sldMkLst>
          <pc:docMk/>
          <pc:sldMk cId="2070019610" sldId="267"/>
        </pc:sldMkLst>
        <pc:spChg chg="add mod">
          <ac:chgData name="nanda kumar" userId="7fa9a3b8447f440d" providerId="LiveId" clId="{A7EDD554-F815-4D69-A086-78950E994B80}" dt="2025-04-03T12:20:38.653" v="207" actId="5793"/>
          <ac:spMkLst>
            <pc:docMk/>
            <pc:sldMk cId="2070019610" sldId="267"/>
            <ac:spMk id="3" creationId="{963BDA9C-C5E8-1B00-9510-2267545F6A90}"/>
          </ac:spMkLst>
        </pc:spChg>
        <pc:spChg chg="add mod">
          <ac:chgData name="nanda kumar" userId="7fa9a3b8447f440d" providerId="LiveId" clId="{A7EDD554-F815-4D69-A086-78950E994B80}" dt="2025-04-03T12:20:54.486" v="208" actId="1076"/>
          <ac:spMkLst>
            <pc:docMk/>
            <pc:sldMk cId="2070019610" sldId="267"/>
            <ac:spMk id="4" creationId="{D982E671-8D26-0937-77EB-06337C5349E1}"/>
          </ac:spMkLst>
        </pc:spChg>
        <pc:spChg chg="add mod">
          <ac:chgData name="nanda kumar" userId="7fa9a3b8447f440d" providerId="LiveId" clId="{A7EDD554-F815-4D69-A086-78950E994B80}" dt="2025-04-03T12:21:39.073" v="215" actId="20577"/>
          <ac:spMkLst>
            <pc:docMk/>
            <pc:sldMk cId="2070019610" sldId="267"/>
            <ac:spMk id="6" creationId="{8E2976CA-82D2-7E8C-1FD2-1B5A481A16CC}"/>
          </ac:spMkLst>
        </pc:spChg>
        <pc:spChg chg="add mod">
          <ac:chgData name="nanda kumar" userId="7fa9a3b8447f440d" providerId="LiveId" clId="{A7EDD554-F815-4D69-A086-78950E994B80}" dt="2025-04-03T12:22:48.929" v="226" actId="1076"/>
          <ac:spMkLst>
            <pc:docMk/>
            <pc:sldMk cId="2070019610" sldId="267"/>
            <ac:spMk id="7" creationId="{A8BFEFC0-EA73-3D79-35B6-62AC2A37408E}"/>
          </ac:spMkLst>
        </pc:spChg>
      </pc:sldChg>
      <pc:sldChg chg="addSp modSp new mod ord modTransition">
        <pc:chgData name="nanda kumar" userId="7fa9a3b8447f440d" providerId="LiveId" clId="{A7EDD554-F815-4D69-A086-78950E994B80}" dt="2025-04-03T12:37:32.140" v="609"/>
        <pc:sldMkLst>
          <pc:docMk/>
          <pc:sldMk cId="1104606468" sldId="268"/>
        </pc:sldMkLst>
        <pc:spChg chg="add mod">
          <ac:chgData name="nanda kumar" userId="7fa9a3b8447f440d" providerId="LiveId" clId="{A7EDD554-F815-4D69-A086-78950E994B80}" dt="2025-04-03T12:25:26.536" v="246" actId="1076"/>
          <ac:spMkLst>
            <pc:docMk/>
            <pc:sldMk cId="1104606468" sldId="268"/>
            <ac:spMk id="3" creationId="{7706B02A-F1FF-B4DC-3DBE-C18BB8343D49}"/>
          </ac:spMkLst>
        </pc:spChg>
        <pc:spChg chg="add mod">
          <ac:chgData name="nanda kumar" userId="7fa9a3b8447f440d" providerId="LiveId" clId="{A7EDD554-F815-4D69-A086-78950E994B80}" dt="2025-04-03T12:25:54.457" v="252" actId="1076"/>
          <ac:spMkLst>
            <pc:docMk/>
            <pc:sldMk cId="1104606468" sldId="268"/>
            <ac:spMk id="4" creationId="{3A5BF20F-3E8B-FCAA-4B0D-D2CA978CC746}"/>
          </ac:spMkLst>
        </pc:spChg>
        <pc:spChg chg="add mod">
          <ac:chgData name="nanda kumar" userId="7fa9a3b8447f440d" providerId="LiveId" clId="{A7EDD554-F815-4D69-A086-78950E994B80}" dt="2025-04-03T12:35:55.239" v="597" actId="14100"/>
          <ac:spMkLst>
            <pc:docMk/>
            <pc:sldMk cId="1104606468" sldId="268"/>
            <ac:spMk id="6" creationId="{5B6FB715-FCFA-AB0F-6E5F-F2D162891970}"/>
          </ac:spMkLst>
        </pc:spChg>
        <pc:spChg chg="add mod">
          <ac:chgData name="nanda kumar" userId="7fa9a3b8447f440d" providerId="LiveId" clId="{A7EDD554-F815-4D69-A086-78950E994B80}" dt="2025-04-03T12:30:00.828" v="287" actId="20577"/>
          <ac:spMkLst>
            <pc:docMk/>
            <pc:sldMk cId="1104606468" sldId="268"/>
            <ac:spMk id="8" creationId="{223133B0-69ED-9C9B-FD93-572EC07A710D}"/>
          </ac:spMkLst>
        </pc:spChg>
      </pc:sldChg>
      <pc:sldChg chg="addSp delSp modSp new mod ord">
        <pc:chgData name="nanda kumar" userId="7fa9a3b8447f440d" providerId="LiveId" clId="{A7EDD554-F815-4D69-A086-78950E994B80}" dt="2025-04-03T12:35:10.860" v="334" actId="123"/>
        <pc:sldMkLst>
          <pc:docMk/>
          <pc:sldMk cId="122597438" sldId="269"/>
        </pc:sldMkLst>
        <pc:spChg chg="add mod">
          <ac:chgData name="nanda kumar" userId="7fa9a3b8447f440d" providerId="LiveId" clId="{A7EDD554-F815-4D69-A086-78950E994B80}" dt="2025-04-03T12:30:54.685" v="290" actId="1076"/>
          <ac:spMkLst>
            <pc:docMk/>
            <pc:sldMk cId="122597438" sldId="269"/>
            <ac:spMk id="3" creationId="{B7A067D5-A6C7-8312-D555-EC3335E1B960}"/>
          </ac:spMkLst>
        </pc:spChg>
        <pc:spChg chg="add mod">
          <ac:chgData name="nanda kumar" userId="7fa9a3b8447f440d" providerId="LiveId" clId="{A7EDD554-F815-4D69-A086-78950E994B80}" dt="2025-04-03T12:35:10.860" v="334" actId="123"/>
          <ac:spMkLst>
            <pc:docMk/>
            <pc:sldMk cId="122597438" sldId="269"/>
            <ac:spMk id="4" creationId="{517E1FFE-3119-783E-EF57-8D431B023B26}"/>
          </ac:spMkLst>
        </pc:spChg>
        <pc:spChg chg="add del mod">
          <ac:chgData name="nanda kumar" userId="7fa9a3b8447f440d" providerId="LiveId" clId="{A7EDD554-F815-4D69-A086-78950E994B80}" dt="2025-04-03T12:32:17.435" v="298" actId="21"/>
          <ac:spMkLst>
            <pc:docMk/>
            <pc:sldMk cId="122597438" sldId="269"/>
            <ac:spMk id="5" creationId="{8500192A-8AA6-DD37-BF71-B376BD13B0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o6374/CASE-STUDY_3-S4F_CP_TEAM_1180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4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923692" y="3008376"/>
            <a:ext cx="66891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bg1"/>
                </a:solidFill>
              </a:rPr>
              <a:t>CASE STUDY-3</a:t>
            </a:r>
          </a:p>
          <a:p>
            <a:pPr algn="just"/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ENERGY EFFICIENCEY </a:t>
            </a:r>
            <a:r>
              <a:rPr lang="en-US" sz="3200" b="1" dirty="0">
                <a:solidFill>
                  <a:schemeClr val="bg1"/>
                </a:solidFill>
              </a:rPr>
              <a:t>IN SMART BUILDINGS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127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7B5676-6B39-A9A2-F890-0E282D26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523999"/>
            <a:ext cx="8782050" cy="40749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9317" y="5796509"/>
            <a:ext cx="1010060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 smtClean="0"/>
              <a:t>GitHub</a:t>
            </a:r>
            <a:r>
              <a:rPr lang="en-US" b="1" u="sng" dirty="0" smtClean="0"/>
              <a:t> Link:</a:t>
            </a:r>
            <a:r>
              <a:rPr lang="en-US" b="1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://github.com/Mano6374/CASE-STUDY_3-S4F_CP_TEAM_11807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80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34D9E-E5D0-40D5-6735-D9EBD47D6C6A}"/>
              </a:ext>
            </a:extLst>
          </p:cNvPr>
          <p:cNvSpPr txBox="1"/>
          <p:nvPr/>
        </p:nvSpPr>
        <p:spPr>
          <a:xfrm>
            <a:off x="933449" y="1526336"/>
            <a:ext cx="10810875" cy="497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The future scope of energy-efficient smart buildings is promising, with the following trends:</a:t>
            </a:r>
          </a:p>
          <a:p>
            <a:pPr algn="just">
              <a:buNone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Advanced AI and Machine Learning</a:t>
            </a:r>
            <a:r>
              <a:rPr lang="en-US" dirty="0"/>
              <a:t>: Future smart buildings will incorporate even more sophisticated AI to predict energy consumption patterns and optimize operations dynamically.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Integration with Smart Grids</a:t>
            </a:r>
            <a:r>
              <a:rPr lang="en-US" dirty="0"/>
              <a:t>: Buildings will not only consume energy but also contribute to the energy grid by sending excess energy from renewable sources back to the grid.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Zero-Energy Buildings</a:t>
            </a:r>
            <a:r>
              <a:rPr lang="en-US" dirty="0"/>
              <a:t>: The development of buildings that generate as much energy as they consume through the use of advanced renewable energy technologies and energy-efficient designs.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Sustainability Regulations</a:t>
            </a:r>
            <a:r>
              <a:rPr lang="en-US" dirty="0"/>
              <a:t>: As regulations around sustainability become stricter, energy-efficient smart buildings will become the norm, not the exception.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Blockchain for Energy Transactions</a:t>
            </a:r>
            <a:r>
              <a:rPr lang="en-US" dirty="0"/>
              <a:t>: Blockchain could enable secure, transparent, and efficient energy transactions in decentralized energy markets.</a:t>
            </a:r>
          </a:p>
        </p:txBody>
      </p:sp>
    </p:spTree>
    <p:extLst>
      <p:ext uri="{BB962C8B-B14F-4D97-AF65-F5344CB8AC3E}">
        <p14:creationId xmlns:p14="http://schemas.microsoft.com/office/powerpoint/2010/main" xmlns="" val="247283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7267" y="2630658"/>
            <a:ext cx="713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       CASE STUDY-3</a:t>
            </a:r>
          </a:p>
          <a:p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A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      QUESTIONS &amp; ANSWER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3BDA9C-C5E8-1B00-9510-2267545F6A90}"/>
              </a:ext>
            </a:extLst>
          </p:cNvPr>
          <p:cNvSpPr txBox="1"/>
          <p:nvPr/>
        </p:nvSpPr>
        <p:spPr>
          <a:xfrm>
            <a:off x="259555" y="880949"/>
            <a:ext cx="10360819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dirty="0"/>
              <a:t>How can Al be used to identify inefficiencies in energy consumption in smart buildings?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982E671-8D26-0937-77EB-06337C53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0" y="1388806"/>
            <a:ext cx="1036081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for Identifying Inefficiencies in Smart Buildings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 can analyze data from IoT sensors, smart meters, and building management systems to detect patterns of energy waste.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example, it can identify inefficient HVAC systems, lighting left on in unoccupied spaces, or suboptimal equipment scheduling.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algorithms can also predict peak energy usage and suggest adjustments to reduce consumption.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2976CA-82D2-7E8C-1FD2-1B5A481A16CC}"/>
              </a:ext>
            </a:extLst>
          </p:cNvPr>
          <p:cNvSpPr txBox="1"/>
          <p:nvPr/>
        </p:nvSpPr>
        <p:spPr>
          <a:xfrm>
            <a:off x="259554" y="3815009"/>
            <a:ext cx="11932445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Build a model to predict the energy consumption of the building based on occupancy and weather data?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8BFEFC0-EA73-3D79-35B6-62AC2A37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0" y="4335916"/>
            <a:ext cx="107037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to Predict Energy Consumption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machine learning model can be built using historical energy consumption data, occupancy levels, and weather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Algorithms like Random Forest, Gradient Boosting, or Neural Networks are effective for such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would require preprocessing steps like data cleaning, feature scaling, and splitting into training and testing datasets. </a:t>
            </a:r>
          </a:p>
        </p:txBody>
      </p:sp>
    </p:spTree>
    <p:extLst>
      <p:ext uri="{BB962C8B-B14F-4D97-AF65-F5344CB8AC3E}">
        <p14:creationId xmlns:p14="http://schemas.microsoft.com/office/powerpoint/2010/main" xmlns="" val="2070019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06B02A-F1FF-B4DC-3DBE-C18BB8343D49}"/>
              </a:ext>
            </a:extLst>
          </p:cNvPr>
          <p:cNvSpPr txBox="1"/>
          <p:nvPr/>
        </p:nvSpPr>
        <p:spPr>
          <a:xfrm>
            <a:off x="135730" y="1109549"/>
            <a:ext cx="10875169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3. Suggest additional features that could be incorporated into the model to improve its accuracy?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A5BF20F-3E8B-FCAA-4B0D-D2CA978CC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771650"/>
            <a:ext cx="1088471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Features for Improved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enhance the model's accuracy, you could incorporate: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occupancy data from motion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Appliance usage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insulation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factors like energy prices or grid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6FB715-FCFA-AB0F-6E5F-F2D162891970}"/>
              </a:ext>
            </a:extLst>
          </p:cNvPr>
          <p:cNvSpPr txBox="1"/>
          <p:nvPr/>
        </p:nvSpPr>
        <p:spPr>
          <a:xfrm>
            <a:off x="0" y="4352097"/>
            <a:ext cx="1236344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4. What steps can building managers take based on the model's predictions to reduce energy consumption?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3133B0-69ED-9C9B-FD93-572EC07A710D}"/>
              </a:ext>
            </a:extLst>
          </p:cNvPr>
          <p:cNvSpPr txBox="1"/>
          <p:nvPr/>
        </p:nvSpPr>
        <p:spPr>
          <a:xfrm>
            <a:off x="276225" y="4932843"/>
            <a:ext cx="111609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for Building Managers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Based on the model's predictions, building managers can: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HVAC and lighting schedules.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Upgrade to energy-efficient appliances.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predictive maintenance for equipment.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Educate occupants on energy-saving practices.</a:t>
            </a:r>
          </a:p>
        </p:txBody>
      </p:sp>
    </p:spTree>
    <p:extLst>
      <p:ext uri="{BB962C8B-B14F-4D97-AF65-F5344CB8AC3E}">
        <p14:creationId xmlns:p14="http://schemas.microsoft.com/office/powerpoint/2010/main" xmlns="" val="110460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A067D5-A6C7-8312-D555-EC3335E1B960}"/>
              </a:ext>
            </a:extLst>
          </p:cNvPr>
          <p:cNvSpPr txBox="1"/>
          <p:nvPr/>
        </p:nvSpPr>
        <p:spPr>
          <a:xfrm>
            <a:off x="440531" y="1042874"/>
            <a:ext cx="915114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5. How can Al-driven solutions contribute to achieving net-zero energy buildings?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17E1FFE-3119-783E-EF57-8D431B023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613702"/>
            <a:ext cx="107918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Solutions for Net-Zero Energy Buildings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 can optimize energy use by integrating renewable energy sources, managing energy storage, and balancing supply and demand in real-time.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 can forecast energy needs and adjust systems dynamically.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also supports retrofitting strategies by identifying areas for improvement, such as insulation upgrades or solar panel installations.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me know if you'd like to dive deeper into any of these points!</a:t>
            </a:r>
          </a:p>
        </p:txBody>
      </p:sp>
    </p:spTree>
    <p:extLst>
      <p:ext uri="{BB962C8B-B14F-4D97-AF65-F5344CB8AC3E}">
        <p14:creationId xmlns:p14="http://schemas.microsoft.com/office/powerpoint/2010/main" xmlns="" val="122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C035CA-783A-A931-6EC6-F0BA134A1ECA}"/>
              </a:ext>
            </a:extLst>
          </p:cNvPr>
          <p:cNvSpPr txBox="1"/>
          <p:nvPr/>
        </p:nvSpPr>
        <p:spPr>
          <a:xfrm>
            <a:off x="1212988" y="1820083"/>
            <a:ext cx="10077450" cy="382752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just"/>
            <a:r>
              <a:rPr lang="en-US" dirty="0"/>
              <a:t>Energy-efficient smart buildings offer a solution to the challenges posed by high energy consumption in the built environment.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By leveraging technologies like automation, sensors, and renewable energy sources, these buildings can significantly reduce energy consumption, cut operational costs, and contribute to a more sustainable future.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challenges such as high initial costs, integration complexity, and data privacy must be addressed to fully realize the potential of smart buildings.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The future of smart buildings lies in continuous advancements in AI, IoT, and renewable energy integration, leading to the development of zero-energy buildings and smarter urban infrastructure.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85EBE2D-9C5F-5733-3C34-839BA310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555303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895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926" y="1378634"/>
            <a:ext cx="8627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TEAM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31852" y="2813537"/>
            <a:ext cx="9087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MANOJKUMAR.M       	(</a:t>
            </a: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TEAMLEADER-SAF_CP_TEAM-11807)</a:t>
            </a:r>
            <a:endParaRPr lang="en-A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SURYA PRAKASH.P   	(TEAMLMEMBER-SAF_CP_TEAM-11807)</a:t>
            </a: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SEENIVASAN.T 	  	(TEAMMEMBER-SAF_CP_TEAM-11807)</a:t>
            </a: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VIJAYIMMANUVEL.V        (</a:t>
            </a: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TEAMMEMBER-SAF_CP_TEAM-11807</a:t>
            </a: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THARUN.A 		(</a:t>
            </a: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TEAMMEMBER-SAF_CP_TEAM-11807)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xmlns="" val="2932052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2DA380-45C5-5881-B030-5B06FF4E61C4}"/>
              </a:ext>
            </a:extLst>
          </p:cNvPr>
          <p:cNvSpPr txBox="1"/>
          <p:nvPr/>
        </p:nvSpPr>
        <p:spPr>
          <a:xfrm>
            <a:off x="1005840" y="1654328"/>
            <a:ext cx="86045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 Smart buildings leverage advanced technologies, such as sensors, automation, and data analytics, to optimize energy consumption and reduce environmental impact.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 This report explores the energy efficiency strategies employed in smart buildings, their advantages, challenges, and future scope.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The increasing demand for energy efficiency has made smart buildings a crucial aspect of sustainable architecture.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Through the analysis of existing models and technologies, this study provides insights into the current state of energy-efficient buildings, and proposes solutions for enhancing their performance while minimizing energy waste.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56457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72C400-1CAD-3447-95A0-98EBD58EC378}"/>
              </a:ext>
            </a:extLst>
          </p:cNvPr>
          <p:cNvSpPr txBox="1"/>
          <p:nvPr/>
        </p:nvSpPr>
        <p:spPr>
          <a:xfrm>
            <a:off x="1188720" y="1911096"/>
            <a:ext cx="966520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The construction and operation of buildings account for a significant portion of global energy consumption and carbon emissions.</a:t>
            </a:r>
          </a:p>
          <a:p>
            <a:pPr algn="just"/>
            <a:r>
              <a:rPr lang="en-US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With urban populations growing, there is an urgent need to develop and implement energy-efficient solutions in buildings. 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Traditional buildings, without automation and advanced control systems, consume energy inefficiently, leading to unnecessary waste, high operational costs, and increased environmental footprints.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 There is a lack of integrated systems that allow for the real-time monitoring and optimization of energy consumption in existing buildings, which exacerbates these issues.</a:t>
            </a:r>
          </a:p>
        </p:txBody>
      </p:sp>
    </p:spTree>
    <p:extLst>
      <p:ext uri="{BB962C8B-B14F-4D97-AF65-F5344CB8AC3E}">
        <p14:creationId xmlns:p14="http://schemas.microsoft.com/office/powerpoint/2010/main" xmlns="" val="27067900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A20884-9FE9-17D9-9DE5-993221150E33}"/>
              </a:ext>
            </a:extLst>
          </p:cNvPr>
          <p:cNvSpPr txBox="1"/>
          <p:nvPr/>
        </p:nvSpPr>
        <p:spPr>
          <a:xfrm>
            <a:off x="886968" y="1801368"/>
            <a:ext cx="990295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The primary objective of this study is to explore the role of smart building technologies in enhancing energy efficiency. Specific objectives include: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To identify the key technologies enabling energy efficiency in smart buildings.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To propose a methodology for integrating energy-efficient solutions in new and retrofitted buildings.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To evaluate the performance of smart building systems and assess their impact on energy consumption.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To explore the challenges faced in implementing these solutions and provide recommendations for overcoming them.</a:t>
            </a:r>
          </a:p>
        </p:txBody>
      </p:sp>
    </p:spTree>
    <p:extLst>
      <p:ext uri="{BB962C8B-B14F-4D97-AF65-F5344CB8AC3E}">
        <p14:creationId xmlns:p14="http://schemas.microsoft.com/office/powerpoint/2010/main" xmlns="" val="3196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D40543-A076-B44C-4116-EFBA6A2EC452}"/>
              </a:ext>
            </a:extLst>
          </p:cNvPr>
          <p:cNvSpPr txBox="1"/>
          <p:nvPr/>
        </p:nvSpPr>
        <p:spPr>
          <a:xfrm>
            <a:off x="675249" y="1740694"/>
            <a:ext cx="10901055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dirty="0"/>
              <a:t>Data collection for this study involves gathering information from various sources, including: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Energy Usage Data</a:t>
            </a:r>
            <a:r>
              <a:rPr lang="en-US" dirty="0"/>
              <a:t>: Real-time consumption data from smart meters, sensors, and building management systems (BMS).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Building Characteristics</a:t>
            </a:r>
            <a:r>
              <a:rPr lang="en-US" dirty="0"/>
              <a:t>: Information about the building’s structure, insulation, HVAC systems, lighting, and renewable energy installations.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Environmental Factors</a:t>
            </a:r>
            <a:r>
              <a:rPr lang="en-US" dirty="0"/>
              <a:t>: Weather data to understand the external impact on building energy needs.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Case Studies</a:t>
            </a:r>
            <a:r>
              <a:rPr lang="en-US" dirty="0"/>
              <a:t>: Existing smart building implementations and their performance outcomes.</a:t>
            </a:r>
          </a:p>
          <a:p>
            <a:pPr marL="457200" indent="-457200" algn="just"/>
            <a:r>
              <a:rPr lang="en-US" dirty="0" smtClean="0"/>
              <a:t>	Data </a:t>
            </a:r>
            <a:r>
              <a:rPr lang="en-US" dirty="0"/>
              <a:t>will be prepared by cleaning, normalizing, and organizing it into a suitable format for analysis. This may involve the aggregation of sensor data, energy consumption records, and building performance data into databases or spreadsheets for easier processing.</a:t>
            </a:r>
          </a:p>
        </p:txBody>
      </p:sp>
    </p:spTree>
    <p:extLst>
      <p:ext uri="{BB962C8B-B14F-4D97-AF65-F5344CB8AC3E}">
        <p14:creationId xmlns:p14="http://schemas.microsoft.com/office/powerpoint/2010/main" xmlns="" val="300296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80B8EF-DC41-11BE-FEB3-45748D281C17}"/>
              </a:ext>
            </a:extLst>
          </p:cNvPr>
          <p:cNvSpPr txBox="1"/>
          <p:nvPr/>
        </p:nvSpPr>
        <p:spPr>
          <a:xfrm>
            <a:off x="255104" y="1454522"/>
            <a:ext cx="1203007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proposed methodology for enhancing energy efficiency in smart buildings involves: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synthetic dataset was created simulating daily energy consumption over two years (730 days). Features included: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Occupancy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(number of people)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(in °C)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Humidity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(in %)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Weather Conditions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(categorical, though not used in the model)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Energy Consumption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(target variable, in kWh)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this dataset: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numerical features were selected for model training (occupancy, temperature, humidity).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 was split into training and testing sets using an 80-20 ratio.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F8F842-2186-0D51-4BD6-5DEE7643C5B3}"/>
              </a:ext>
            </a:extLst>
          </p:cNvPr>
          <p:cNvSpPr txBox="1"/>
          <p:nvPr/>
        </p:nvSpPr>
        <p:spPr>
          <a:xfrm>
            <a:off x="528637" y="1497021"/>
            <a:ext cx="11134725" cy="526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To evaluate the effectiveness of the proposed energy-efficient solutions, the following metrics will be used: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Energy Consumption Reduction</a:t>
            </a:r>
            <a:r>
              <a:rPr lang="en-US" dirty="0"/>
              <a:t>: Compare energy consumption before and after implementing smart systems.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Cost Savings</a:t>
            </a:r>
            <a:r>
              <a:rPr lang="en-US" dirty="0"/>
              <a:t>: Analyze the reduction in operational costs due to optimized energy use.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Environmental Impact</a:t>
            </a:r>
            <a:r>
              <a:rPr lang="en-US" dirty="0"/>
              <a:t>: Measure the reduction in carbon emissions based on the energy savings.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Occupant Comfort and Satisfaction</a:t>
            </a:r>
            <a:r>
              <a:rPr lang="en-US" dirty="0"/>
              <a:t>: Survey building occupants to assess comfort levels in terms of temperature, lighting, and overall environment quality.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ROI (Return on Investment)</a:t>
            </a:r>
            <a:r>
              <a:rPr lang="en-US" dirty="0"/>
              <a:t>: Assess the payback period for implementing smart energy solutions based on energy savings and cost reduction.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Performance evaluation will involve both simulation models and real-world case studies to provide a comprehensive analysis.</a:t>
            </a:r>
          </a:p>
        </p:txBody>
      </p:sp>
    </p:spTree>
    <p:extLst>
      <p:ext uri="{BB962C8B-B14F-4D97-AF65-F5344CB8AC3E}">
        <p14:creationId xmlns:p14="http://schemas.microsoft.com/office/powerpoint/2010/main" xmlns="" val="151988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103</TotalTime>
  <Words>1322</Words>
  <Application>Microsoft Office PowerPoint</Application>
  <PresentationFormat>Custom</PresentationFormat>
  <Paragraphs>155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ELCOT</cp:lastModifiedBy>
  <cp:revision>20</cp:revision>
  <dcterms:created xsi:type="dcterms:W3CDTF">2024-12-31T09:40:01Z</dcterms:created>
  <dcterms:modified xsi:type="dcterms:W3CDTF">2025-04-04T05:49:23Z</dcterms:modified>
</cp:coreProperties>
</file>