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607ADF-65CA-447D-B6FF-56F1D224E425}" type="datetimeFigureOut">
              <a:rPr lang="en-US" smtClean="0"/>
              <a:t>10/16/2019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671FE31-E765-4BA6-AD3B-FE24CA1E35E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011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07ADF-65CA-447D-B6FF-56F1D224E425}"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1FE31-E765-4BA6-AD3B-FE24CA1E35E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9661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07ADF-65CA-447D-B6FF-56F1D224E425}"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1FE31-E765-4BA6-AD3B-FE24CA1E35E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6346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07ADF-65CA-447D-B6FF-56F1D224E425}"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1FE31-E765-4BA6-AD3B-FE24CA1E35E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714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07ADF-65CA-447D-B6FF-56F1D224E425}"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1FE31-E765-4BA6-AD3B-FE24CA1E35E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2533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607ADF-65CA-447D-B6FF-56F1D224E425}"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71FE31-E765-4BA6-AD3B-FE24CA1E35E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379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607ADF-65CA-447D-B6FF-56F1D224E425}" type="datetimeFigureOut">
              <a:rPr lang="en-US" smtClean="0"/>
              <a:t>10/16/2019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71FE31-E765-4BA6-AD3B-FE24CA1E35E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280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607ADF-65CA-447D-B6FF-56F1D224E425}" type="datetimeFigureOut">
              <a:rPr lang="en-US" smtClean="0"/>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71FE31-E765-4BA6-AD3B-FE24CA1E35E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500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07ADF-65CA-447D-B6FF-56F1D224E425}" type="datetimeFigureOut">
              <a:rPr lang="en-US" smtClean="0"/>
              <a:t>10/16/2019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71FE31-E765-4BA6-AD3B-FE24CA1E35E8}" type="slidenum">
              <a:rPr lang="en-US" smtClean="0"/>
              <a:t>‹#›</a:t>
            </a:fld>
            <a:endParaRPr lang="en-US"/>
          </a:p>
        </p:txBody>
      </p:sp>
    </p:spTree>
    <p:extLst>
      <p:ext uri="{BB962C8B-B14F-4D97-AF65-F5344CB8AC3E}">
        <p14:creationId xmlns:p14="http://schemas.microsoft.com/office/powerpoint/2010/main" val="155089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607ADF-65CA-447D-B6FF-56F1D224E425}"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71FE31-E765-4BA6-AD3B-FE24CA1E35E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5637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0607ADF-65CA-447D-B6FF-56F1D224E425}" type="datetimeFigureOut">
              <a:rPr lang="en-US" smtClean="0"/>
              <a:t>10/16/2019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671FE31-E765-4BA6-AD3B-FE24CA1E35E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796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0607ADF-65CA-447D-B6FF-56F1D224E425}" type="datetimeFigureOut">
              <a:rPr lang="en-US" smtClean="0"/>
              <a:t>10/16/2019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671FE31-E765-4BA6-AD3B-FE24CA1E35E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09428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D465-56FF-404E-91DA-4324B7739C4D}"/>
              </a:ext>
            </a:extLst>
          </p:cNvPr>
          <p:cNvSpPr>
            <a:spLocks noGrp="1"/>
          </p:cNvSpPr>
          <p:nvPr>
            <p:ph type="ctrTitle"/>
          </p:nvPr>
        </p:nvSpPr>
        <p:spPr>
          <a:xfrm>
            <a:off x="2417779" y="424070"/>
            <a:ext cx="8637073" cy="241189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INDUSTRIAL INTERNSHIP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SWE-3099</a:t>
            </a:r>
            <a:endParaRPr lang="en-US" dirty="0"/>
          </a:p>
        </p:txBody>
      </p:sp>
      <p:sp>
        <p:nvSpPr>
          <p:cNvPr id="3" name="Subtitle 2">
            <a:extLst>
              <a:ext uri="{FF2B5EF4-FFF2-40B4-BE49-F238E27FC236}">
                <a16:creationId xmlns:a16="http://schemas.microsoft.com/office/drawing/2014/main" id="{31685D1B-87CA-45A8-8B06-FCD7D1B7CD4C}"/>
              </a:ext>
            </a:extLst>
          </p:cNvPr>
          <p:cNvSpPr>
            <a:spLocks noGrp="1"/>
          </p:cNvSpPr>
          <p:nvPr>
            <p:ph type="subTitle" idx="1"/>
          </p:nvPr>
        </p:nvSpPr>
        <p:spPr>
          <a:xfrm>
            <a:off x="2417780" y="3631095"/>
            <a:ext cx="8637072" cy="1815547"/>
          </a:xfrm>
        </p:spPr>
        <p:txBody>
          <a:bodyPr>
            <a:normAutofit/>
          </a:bodyPr>
          <a:lstStyle/>
          <a:p>
            <a:pPr algn="ctr"/>
            <a:r>
              <a:rPr lang="en-US" dirty="0">
                <a:latin typeface="Times New Roman" panose="02020603050405020304" pitchFamily="18" charset="0"/>
                <a:cs typeface="Times New Roman" panose="02020603050405020304" pitchFamily="18" charset="0"/>
              </a:rPr>
              <a:t>TERM END VIVA</a:t>
            </a:r>
          </a:p>
          <a:p>
            <a:pPr algn="ctr"/>
            <a:r>
              <a:rPr lang="en-US" dirty="0">
                <a:latin typeface="Times New Roman" panose="02020603050405020304" pitchFamily="18" charset="0"/>
                <a:cs typeface="Times New Roman" panose="02020603050405020304" pitchFamily="18" charset="0"/>
              </a:rPr>
              <a:t>TRIAGE CLINIC</a:t>
            </a:r>
          </a:p>
          <a:p>
            <a:pPr algn="ctr"/>
            <a:r>
              <a:rPr lang="en-US" dirty="0" err="1" smtClean="0">
                <a:latin typeface="Times New Roman" panose="02020603050405020304" pitchFamily="18" charset="0"/>
                <a:cs typeface="Times New Roman" panose="02020603050405020304" pitchFamily="18" charset="0"/>
              </a:rPr>
              <a:t>R.Mano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bala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16MIS0433</a:t>
            </a:r>
            <a:endParaRPr lang="en-US" dirty="0"/>
          </a:p>
        </p:txBody>
      </p:sp>
    </p:spTree>
    <p:extLst>
      <p:ext uri="{BB962C8B-B14F-4D97-AF65-F5344CB8AC3E}">
        <p14:creationId xmlns:p14="http://schemas.microsoft.com/office/powerpoint/2010/main" val="2117217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B66B7-C489-44F9-BC5E-804F88368FCF}"/>
              </a:ext>
            </a:extLst>
          </p:cNvPr>
          <p:cNvSpPr>
            <a:spLocks noGrp="1"/>
          </p:cNvSpPr>
          <p:nvPr>
            <p:ph type="title"/>
          </p:nvPr>
        </p:nvSpPr>
        <p:spPr/>
        <p:txBody>
          <a:bodyPr/>
          <a:lstStyle/>
          <a:p>
            <a:r>
              <a:rPr lang="en-US" dirty="0"/>
              <a:t>OUTPUT SCREENSHOT:</a:t>
            </a:r>
          </a:p>
        </p:txBody>
      </p:sp>
      <p:sp>
        <p:nvSpPr>
          <p:cNvPr id="3" name="Content Placeholder 2">
            <a:extLst>
              <a:ext uri="{FF2B5EF4-FFF2-40B4-BE49-F238E27FC236}">
                <a16:creationId xmlns:a16="http://schemas.microsoft.com/office/drawing/2014/main" id="{1B76F19F-EA24-43C1-8302-332141CB206F}"/>
              </a:ext>
            </a:extLst>
          </p:cNvPr>
          <p:cNvSpPr>
            <a:spLocks noGrp="1"/>
          </p:cNvSpPr>
          <p:nvPr>
            <p:ph idx="1"/>
          </p:nvPr>
        </p:nvSpPr>
        <p:spPr>
          <a:xfrm>
            <a:off x="795131" y="1853754"/>
            <a:ext cx="10259724" cy="3977634"/>
          </a:xfrm>
        </p:spPr>
        <p:txBody>
          <a:bodyPr/>
          <a:lstStyle/>
          <a:p>
            <a:endParaRPr lang="en-US" dirty="0"/>
          </a:p>
        </p:txBody>
      </p:sp>
      <p:pic>
        <p:nvPicPr>
          <p:cNvPr id="4" name="Content Placeholder 3">
            <a:extLst>
              <a:ext uri="{FF2B5EF4-FFF2-40B4-BE49-F238E27FC236}">
                <a16:creationId xmlns:a16="http://schemas.microsoft.com/office/drawing/2014/main" id="{185A0A8A-BC3A-4E08-B11B-5415FD549DBB}"/>
              </a:ext>
            </a:extLst>
          </p:cNvPr>
          <p:cNvPicPr>
            <a:picLocks/>
          </p:cNvPicPr>
          <p:nvPr/>
        </p:nvPicPr>
        <p:blipFill>
          <a:blip r:embed="rId2"/>
          <a:stretch>
            <a:fillRect/>
          </a:stretch>
        </p:blipFill>
        <p:spPr>
          <a:xfrm>
            <a:off x="1137146" y="1983249"/>
            <a:ext cx="2878263" cy="3718648"/>
          </a:xfrm>
          <a:prstGeom prst="rect">
            <a:avLst/>
          </a:prstGeom>
        </p:spPr>
      </p:pic>
      <p:pic>
        <p:nvPicPr>
          <p:cNvPr id="5" name="Picture 4">
            <a:extLst>
              <a:ext uri="{FF2B5EF4-FFF2-40B4-BE49-F238E27FC236}">
                <a16:creationId xmlns:a16="http://schemas.microsoft.com/office/drawing/2014/main" id="{8D679C3D-3067-41DD-8DE5-6471AE2786CF}"/>
              </a:ext>
            </a:extLst>
          </p:cNvPr>
          <p:cNvPicPr/>
          <p:nvPr/>
        </p:nvPicPr>
        <p:blipFill>
          <a:blip r:embed="rId3"/>
          <a:stretch>
            <a:fillRect/>
          </a:stretch>
        </p:blipFill>
        <p:spPr>
          <a:xfrm>
            <a:off x="4475847" y="1983248"/>
            <a:ext cx="2878263" cy="3718647"/>
          </a:xfrm>
          <a:prstGeom prst="rect">
            <a:avLst/>
          </a:prstGeom>
        </p:spPr>
      </p:pic>
      <p:pic>
        <p:nvPicPr>
          <p:cNvPr id="6" name="Picture 5">
            <a:extLst>
              <a:ext uri="{FF2B5EF4-FFF2-40B4-BE49-F238E27FC236}">
                <a16:creationId xmlns:a16="http://schemas.microsoft.com/office/drawing/2014/main" id="{2E913623-B560-441F-9C46-333DA3B7EA58}"/>
              </a:ext>
            </a:extLst>
          </p:cNvPr>
          <p:cNvPicPr/>
          <p:nvPr/>
        </p:nvPicPr>
        <p:blipFill>
          <a:blip r:embed="rId4"/>
          <a:stretch>
            <a:fillRect/>
          </a:stretch>
        </p:blipFill>
        <p:spPr>
          <a:xfrm>
            <a:off x="7778234" y="1983248"/>
            <a:ext cx="2443890" cy="3718646"/>
          </a:xfrm>
          <a:prstGeom prst="rect">
            <a:avLst/>
          </a:prstGeom>
        </p:spPr>
      </p:pic>
    </p:spTree>
    <p:extLst>
      <p:ext uri="{BB962C8B-B14F-4D97-AF65-F5344CB8AC3E}">
        <p14:creationId xmlns:p14="http://schemas.microsoft.com/office/powerpoint/2010/main" val="4149910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2795-DB46-4424-8F81-B1C8B8B423E3}"/>
              </a:ext>
            </a:extLst>
          </p:cNvPr>
          <p:cNvSpPr>
            <a:spLocks noGrp="1"/>
          </p:cNvSpPr>
          <p:nvPr>
            <p:ph type="title"/>
          </p:nvPr>
        </p:nvSpPr>
        <p:spPr/>
        <p:txBody>
          <a:bodyPr/>
          <a:lstStyle/>
          <a:p>
            <a:r>
              <a:rPr lang="en-US" dirty="0"/>
              <a:t>OUTPUT SCREENSHOT:</a:t>
            </a:r>
          </a:p>
        </p:txBody>
      </p:sp>
      <p:pic>
        <p:nvPicPr>
          <p:cNvPr id="4" name="Content Placeholder 3">
            <a:extLst>
              <a:ext uri="{FF2B5EF4-FFF2-40B4-BE49-F238E27FC236}">
                <a16:creationId xmlns:a16="http://schemas.microsoft.com/office/drawing/2014/main" id="{EAEC4066-855B-4965-AA20-2CB74A1D7B83}"/>
              </a:ext>
            </a:extLst>
          </p:cNvPr>
          <p:cNvPicPr>
            <a:picLocks/>
          </p:cNvPicPr>
          <p:nvPr/>
        </p:nvPicPr>
        <p:blipFill>
          <a:blip r:embed="rId2"/>
          <a:stretch>
            <a:fillRect/>
          </a:stretch>
        </p:blipFill>
        <p:spPr>
          <a:xfrm>
            <a:off x="1994918" y="1960155"/>
            <a:ext cx="3220125" cy="3921678"/>
          </a:xfrm>
          <a:prstGeom prst="rect">
            <a:avLst/>
          </a:prstGeom>
        </p:spPr>
      </p:pic>
      <p:pic>
        <p:nvPicPr>
          <p:cNvPr id="5" name="Picture 4">
            <a:extLst>
              <a:ext uri="{FF2B5EF4-FFF2-40B4-BE49-F238E27FC236}">
                <a16:creationId xmlns:a16="http://schemas.microsoft.com/office/drawing/2014/main" id="{024142C8-FA68-46F0-AE14-D530543A4CE1}"/>
              </a:ext>
            </a:extLst>
          </p:cNvPr>
          <p:cNvPicPr/>
          <p:nvPr/>
        </p:nvPicPr>
        <p:blipFill>
          <a:blip r:embed="rId3"/>
          <a:stretch>
            <a:fillRect/>
          </a:stretch>
        </p:blipFill>
        <p:spPr>
          <a:xfrm>
            <a:off x="5609069" y="2015732"/>
            <a:ext cx="3342228" cy="3810524"/>
          </a:xfrm>
          <a:prstGeom prst="rect">
            <a:avLst/>
          </a:prstGeom>
        </p:spPr>
      </p:pic>
    </p:spTree>
    <p:extLst>
      <p:ext uri="{BB962C8B-B14F-4D97-AF65-F5344CB8AC3E}">
        <p14:creationId xmlns:p14="http://schemas.microsoft.com/office/powerpoint/2010/main" val="383782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9789-8D11-43B0-B11A-5012F24C1892}"/>
              </a:ext>
            </a:extLst>
          </p:cNvPr>
          <p:cNvSpPr>
            <a:spLocks noGrp="1"/>
          </p:cNvSpPr>
          <p:nvPr>
            <p:ph type="title"/>
          </p:nvPr>
        </p:nvSpPr>
        <p:spPr/>
        <p:txBody>
          <a:bodyPr/>
          <a:lstStyle/>
          <a:p>
            <a:r>
              <a:rPr lang="en-US" dirty="0"/>
              <a:t>RESULTS AND DISCUSSIONS:</a:t>
            </a:r>
          </a:p>
        </p:txBody>
      </p:sp>
      <p:sp>
        <p:nvSpPr>
          <p:cNvPr id="3" name="Content Placeholder 2">
            <a:extLst>
              <a:ext uri="{FF2B5EF4-FFF2-40B4-BE49-F238E27FC236}">
                <a16:creationId xmlns:a16="http://schemas.microsoft.com/office/drawing/2014/main" id="{600B2EC3-FBCF-4EBA-A09A-1D2C2BE77DC3}"/>
              </a:ext>
            </a:extLst>
          </p:cNvPr>
          <p:cNvSpPr>
            <a:spLocks noGrp="1"/>
          </p:cNvSpPr>
          <p:nvPr>
            <p:ph idx="1"/>
          </p:nvPr>
        </p:nvSpPr>
        <p:spPr/>
        <p:txBody>
          <a:bodyPr/>
          <a:lstStyle/>
          <a:p>
            <a:r>
              <a:rPr lang="en-US" dirty="0"/>
              <a:t> We developed an  app for Clinic called Triage Clinic using the Android Programming. </a:t>
            </a:r>
          </a:p>
          <a:p>
            <a:r>
              <a:rPr lang="en-US" dirty="0"/>
              <a:t>It is very efficient for the patient and saves the time of the patient.</a:t>
            </a:r>
          </a:p>
          <a:p>
            <a:r>
              <a:rPr lang="en-US" dirty="0"/>
              <a:t>Doctor can view the patient report it consists of Height, Weight, Blood </a:t>
            </a:r>
            <a:r>
              <a:rPr lang="en-US" dirty="0" err="1"/>
              <a:t>Presscure</a:t>
            </a:r>
            <a:r>
              <a:rPr lang="en-US" dirty="0"/>
              <a:t> etc. According to that they can give their prescription. </a:t>
            </a:r>
          </a:p>
          <a:p>
            <a:r>
              <a:rPr lang="en-US" dirty="0"/>
              <a:t>This app can fit for any small clinic and reduce the manual work. </a:t>
            </a:r>
          </a:p>
        </p:txBody>
      </p:sp>
    </p:spTree>
    <p:extLst>
      <p:ext uri="{BB962C8B-B14F-4D97-AF65-F5344CB8AC3E}">
        <p14:creationId xmlns:p14="http://schemas.microsoft.com/office/powerpoint/2010/main" val="4216575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AB1B9-5263-42FF-9878-5339FB83E9AF}"/>
              </a:ext>
            </a:extLst>
          </p:cNvPr>
          <p:cNvSpPr>
            <a:spLocks noGrp="1"/>
          </p:cNvSpPr>
          <p:nvPr>
            <p:ph type="title"/>
          </p:nvPr>
        </p:nvSpPr>
        <p:spPr/>
        <p:txBody>
          <a:bodyPr/>
          <a:lstStyle/>
          <a:p>
            <a:r>
              <a:rPr lang="en-US" dirty="0"/>
              <a:t> FUTURE WORK:</a:t>
            </a:r>
          </a:p>
        </p:txBody>
      </p:sp>
      <p:sp>
        <p:nvSpPr>
          <p:cNvPr id="3" name="Content Placeholder 2">
            <a:extLst>
              <a:ext uri="{FF2B5EF4-FFF2-40B4-BE49-F238E27FC236}">
                <a16:creationId xmlns:a16="http://schemas.microsoft.com/office/drawing/2014/main" id="{3619ADAE-6A92-49E9-A0C7-9C7AAB65F975}"/>
              </a:ext>
            </a:extLst>
          </p:cNvPr>
          <p:cNvSpPr>
            <a:spLocks noGrp="1"/>
          </p:cNvSpPr>
          <p:nvPr>
            <p:ph idx="1"/>
          </p:nvPr>
        </p:nvSpPr>
        <p:spPr/>
        <p:txBody>
          <a:bodyPr/>
          <a:lstStyle/>
          <a:p>
            <a:r>
              <a:rPr lang="en-US" dirty="0"/>
              <a:t>As far as our project is concern , we have just finished our front end of the project  that is in the form of a mobile application</a:t>
            </a:r>
            <a:r>
              <a:rPr lang="en-US"/>
              <a:t>. </a:t>
            </a:r>
          </a:p>
          <a:p>
            <a:r>
              <a:rPr lang="en-US"/>
              <a:t>In the future, we have planned to develop a database and merge the database with the front end application</a:t>
            </a:r>
          </a:p>
        </p:txBody>
      </p:sp>
    </p:spTree>
    <p:extLst>
      <p:ext uri="{BB962C8B-B14F-4D97-AF65-F5344CB8AC3E}">
        <p14:creationId xmlns:p14="http://schemas.microsoft.com/office/powerpoint/2010/main" val="396054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A7569-1E49-4BE2-B99E-9F2F7D11806A}"/>
              </a:ext>
            </a:extLst>
          </p:cNvPr>
          <p:cNvSpPr>
            <a:spLocks noGrp="1"/>
          </p:cNvSpPr>
          <p:nvPr>
            <p:ph type="title"/>
          </p:nvPr>
        </p:nvSpPr>
        <p:spPr/>
        <p:txBody>
          <a:bodyPr/>
          <a:lstStyle/>
          <a:p>
            <a:r>
              <a:rPr lang="en-US" dirty="0"/>
              <a:t>ABOUT ANDROID</a:t>
            </a:r>
          </a:p>
        </p:txBody>
      </p:sp>
      <p:sp>
        <p:nvSpPr>
          <p:cNvPr id="3" name="Content Placeholder 2">
            <a:extLst>
              <a:ext uri="{FF2B5EF4-FFF2-40B4-BE49-F238E27FC236}">
                <a16:creationId xmlns:a16="http://schemas.microsoft.com/office/drawing/2014/main" id="{F766921E-FEDE-4E4F-84B8-0FCFD2DB90EB}"/>
              </a:ext>
            </a:extLst>
          </p:cNvPr>
          <p:cNvSpPr>
            <a:spLocks noGrp="1"/>
          </p:cNvSpPr>
          <p:nvPr>
            <p:ph idx="1"/>
          </p:nvPr>
        </p:nvSpPr>
        <p:spPr/>
        <p:txBody>
          <a:bodyPr/>
          <a:lstStyle/>
          <a:p>
            <a:r>
              <a:rPr lang="en-US" dirty="0"/>
              <a:t>Android is one of the most popular mobile devices on the market. Right now, Android is most used technology, when it comes to traditional smart phones, and it is constantly growing and changing in response to its top market.</a:t>
            </a:r>
          </a:p>
          <a:p>
            <a:r>
              <a:rPr lang="en-IN" dirty="0">
                <a:latin typeface="Times New Roman" panose="02020603050405020304" pitchFamily="18" charset="0"/>
                <a:cs typeface="Times New Roman" panose="02020603050405020304" pitchFamily="18" charset="0"/>
              </a:rPr>
              <a:t>While developing great applications and the </a:t>
            </a:r>
            <a:r>
              <a:rPr lang="en-IN" dirty="0" err="1">
                <a:latin typeface="Times New Roman" panose="02020603050405020304" pitchFamily="18" charset="0"/>
                <a:cs typeface="Times New Roman" panose="02020603050405020304" pitchFamily="18" charset="0"/>
              </a:rPr>
              <a:t>softwares</a:t>
            </a:r>
            <a:r>
              <a:rPr lang="en-IN" dirty="0">
                <a:latin typeface="Times New Roman" panose="02020603050405020304" pitchFamily="18" charset="0"/>
                <a:cs typeface="Times New Roman" panose="02020603050405020304" pitchFamily="18" charset="0"/>
              </a:rPr>
              <a:t> for Android, it is absolutely necessary that the right technology to be used from the beginning.</a:t>
            </a:r>
          </a:p>
          <a:p>
            <a:r>
              <a:rPr lang="en-IN" dirty="0">
                <a:latin typeface="Times New Roman" panose="02020603050405020304" pitchFamily="18" charset="0"/>
                <a:cs typeface="Times New Roman" panose="02020603050405020304" pitchFamily="18" charset="0"/>
              </a:rPr>
              <a:t>For that reason we used the best and most popular technology will be implemented in developing the </a:t>
            </a:r>
            <a:r>
              <a:rPr lang="en-IN" dirty="0" err="1">
                <a:latin typeface="Times New Roman" panose="02020603050405020304" pitchFamily="18" charset="0"/>
                <a:cs typeface="Times New Roman" panose="02020603050405020304" pitchFamily="18" charset="0"/>
              </a:rPr>
              <a:t>andriod</a:t>
            </a:r>
            <a:r>
              <a:rPr lang="en-IN" dirty="0">
                <a:latin typeface="Times New Roman" panose="02020603050405020304" pitchFamily="18" charset="0"/>
                <a:cs typeface="Times New Roman" panose="02020603050405020304" pitchFamily="18" charset="0"/>
              </a:rPr>
              <a:t> application</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64484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29229-7B5F-46DE-AEB9-CF1DE04E9F85}"/>
              </a:ext>
            </a:extLst>
          </p:cNvPr>
          <p:cNvSpPr>
            <a:spLocks noGrp="1"/>
          </p:cNvSpPr>
          <p:nvPr>
            <p:ph type="title"/>
          </p:nvPr>
        </p:nvSpPr>
        <p:spPr/>
        <p:txBody>
          <a:bodyPr/>
          <a:lstStyle/>
          <a:p>
            <a:r>
              <a:rPr lang="en-US"/>
              <a:t>About </a:t>
            </a:r>
            <a:r>
              <a:rPr lang="en-US" smtClean="0"/>
              <a:t>ECLIPSE</a:t>
            </a:r>
            <a:r>
              <a:rPr lang="en-US" dirty="0"/>
              <a:t>:</a:t>
            </a:r>
          </a:p>
        </p:txBody>
      </p:sp>
      <p:sp>
        <p:nvSpPr>
          <p:cNvPr id="3" name="Content Placeholder 2">
            <a:extLst>
              <a:ext uri="{FF2B5EF4-FFF2-40B4-BE49-F238E27FC236}">
                <a16:creationId xmlns:a16="http://schemas.microsoft.com/office/drawing/2014/main" id="{E3823DCE-03F8-4AA1-8414-1C6DA6792CBD}"/>
              </a:ext>
            </a:extLst>
          </p:cNvPr>
          <p:cNvSpPr>
            <a:spLocks noGrp="1"/>
          </p:cNvSpPr>
          <p:nvPr>
            <p:ph idx="1"/>
          </p:nvPr>
        </p:nvSpPr>
        <p:spPr/>
        <p:txBody>
          <a:bodyPr/>
          <a:lstStyle/>
          <a:p>
            <a:pPr marL="0" indent="0">
              <a:buNone/>
            </a:pPr>
            <a:r>
              <a:rPr lang="en-US" dirty="0"/>
              <a:t>Eclipse is a development environment that is used by the vast majority of Android developers. By using Eclipse, we can ensure that your Android application runs according to all of the latest standards and best practices in the fast-evolving world of the Android application </a:t>
            </a:r>
          </a:p>
          <a:p>
            <a:pPr>
              <a:buFont typeface="Wingdings" panose="05000000000000000000" pitchFamily="2" charset="2"/>
              <a:buChar char="Ø"/>
            </a:pPr>
            <a:r>
              <a:rPr lang="en-US" dirty="0"/>
              <a:t>Compatible : unlike Android Studio, everything in Eclipse has been tested very extensively. </a:t>
            </a:r>
          </a:p>
          <a:p>
            <a:pPr>
              <a:buFont typeface="Wingdings" panose="05000000000000000000" pitchFamily="2" charset="2"/>
              <a:buChar char="Ø"/>
            </a:pPr>
            <a:r>
              <a:rPr lang="en-US" dirty="0"/>
              <a:t>Reliable : Can expect that it will behave exactly as planned, and so will projects made in it. </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73075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A0AD-2371-4586-A771-9681F259A9F6}"/>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F0EA4F7B-7069-420F-A1DD-7E88BB0F5E74}"/>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Clinical Patient management system is enhanced from the traditional paper-based management system that has been using in the clinic. Problems of using paper to record down the records of patient:</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Only one copy, emergent consult problem</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Waste time to search the record</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Easy to lost record or duplicate record</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Waste money on purchase paper</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5093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1E62-83A4-40A6-B56A-B724F190EAFC}"/>
              </a:ext>
            </a:extLst>
          </p:cNvPr>
          <p:cNvSpPr>
            <a:spLocks noGrp="1"/>
          </p:cNvSpPr>
          <p:nvPr>
            <p:ph type="title"/>
          </p:nvPr>
        </p:nvSpPr>
        <p:spPr/>
        <p:txBody>
          <a:bodyPr/>
          <a:lstStyle/>
          <a:p>
            <a:r>
              <a:rPr lang="en-US" dirty="0"/>
              <a:t>About </a:t>
            </a:r>
            <a:r>
              <a:rPr lang="en-US" dirty="0" err="1"/>
              <a:t>ProJECT</a:t>
            </a:r>
            <a:endParaRPr lang="en-US" dirty="0"/>
          </a:p>
        </p:txBody>
      </p:sp>
      <p:sp>
        <p:nvSpPr>
          <p:cNvPr id="3" name="Content Placeholder 2">
            <a:extLst>
              <a:ext uri="{FF2B5EF4-FFF2-40B4-BE49-F238E27FC236}">
                <a16:creationId xmlns:a16="http://schemas.microsoft.com/office/drawing/2014/main" id="{52D87DFC-3109-4746-B537-C120EE667B51}"/>
              </a:ext>
            </a:extLst>
          </p:cNvPr>
          <p:cNvSpPr>
            <a:spLocks noGrp="1"/>
          </p:cNvSpPr>
          <p:nvPr>
            <p:ph idx="1"/>
          </p:nvPr>
        </p:nvSpPr>
        <p:spPr/>
        <p:txBody>
          <a:bodyPr>
            <a:normAutofit lnSpcReduction="10000"/>
          </a:bodyPr>
          <a:lstStyle/>
          <a:p>
            <a:r>
              <a:rPr lang="en-IN" dirty="0"/>
              <a:t>The current system requires numerous paper forms, with data stores spread throughout the clinic infrastructure.</a:t>
            </a:r>
          </a:p>
          <a:p>
            <a:r>
              <a:rPr lang="en-IN" dirty="0"/>
              <a:t> To overcome this Problem we come up with a System Called “TRIAGE CLINIC” .</a:t>
            </a:r>
          </a:p>
          <a:p>
            <a:r>
              <a:rPr lang="en-IN" dirty="0"/>
              <a:t>It is an Mobile application. We develop the system using Android Programming. </a:t>
            </a:r>
          </a:p>
          <a:p>
            <a:r>
              <a:rPr lang="en-IN" dirty="0"/>
              <a:t>The system consists of Login Module, Add Patient details, Add queue details, Patient Report, Queue Display, Doctor Details.</a:t>
            </a:r>
          </a:p>
          <a:p>
            <a:r>
              <a:rPr lang="en-IN" dirty="0"/>
              <a:t> Triage Clinic designed for Any small Clinic to replace their existing manual, paper based system. </a:t>
            </a:r>
            <a:endParaRPr lang="en-US" dirty="0"/>
          </a:p>
          <a:p>
            <a:pPr marL="0" indent="0">
              <a:buNone/>
            </a:pPr>
            <a:endParaRPr lang="en-US" dirty="0"/>
          </a:p>
        </p:txBody>
      </p:sp>
    </p:spTree>
    <p:extLst>
      <p:ext uri="{BB962C8B-B14F-4D97-AF65-F5344CB8AC3E}">
        <p14:creationId xmlns:p14="http://schemas.microsoft.com/office/powerpoint/2010/main" val="2822154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B667-F918-4F65-8F76-BBA80A75473A}"/>
              </a:ext>
            </a:extLst>
          </p:cNvPr>
          <p:cNvSpPr>
            <a:spLocks noGrp="1"/>
          </p:cNvSpPr>
          <p:nvPr>
            <p:ph type="title"/>
          </p:nvPr>
        </p:nvSpPr>
        <p:spPr/>
        <p:txBody>
          <a:bodyPr/>
          <a:lstStyle/>
          <a:p>
            <a:r>
              <a:rPr lang="en-US" dirty="0"/>
              <a:t>SPECIFICATIONS:</a:t>
            </a:r>
          </a:p>
        </p:txBody>
      </p:sp>
      <p:sp>
        <p:nvSpPr>
          <p:cNvPr id="3" name="Content Placeholder 2">
            <a:extLst>
              <a:ext uri="{FF2B5EF4-FFF2-40B4-BE49-F238E27FC236}">
                <a16:creationId xmlns:a16="http://schemas.microsoft.com/office/drawing/2014/main" id="{ED8C0E4C-1A40-4BFD-B562-16F55BFD3621}"/>
              </a:ext>
            </a:extLst>
          </p:cNvPr>
          <p:cNvSpPr>
            <a:spLocks noGrp="1"/>
          </p:cNvSpPr>
          <p:nvPr>
            <p:ph idx="1"/>
          </p:nvPr>
        </p:nvSpPr>
        <p:spPr/>
        <p:txBody>
          <a:bodyPr/>
          <a:lstStyle/>
          <a:p>
            <a:pPr marL="0" indent="0">
              <a:buNone/>
            </a:pPr>
            <a:r>
              <a:rPr lang="en-IN" b="1" u="sng" dirty="0">
                <a:latin typeface="Times New Roman" panose="02020603050405020304" pitchFamily="18" charset="0"/>
                <a:cs typeface="Times New Roman" panose="02020603050405020304" pitchFamily="18" charset="0"/>
              </a:rPr>
              <a:t>SOFTWARE REQUIREMENTS</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Eclipse Tool</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Windows 10,8</a:t>
            </a:r>
            <a:endParaRPr lang="en-US" dirty="0">
              <a:latin typeface="Times New Roman" panose="02020603050405020304" pitchFamily="18" charset="0"/>
              <a:cs typeface="Times New Roman" panose="02020603050405020304" pitchFamily="18" charset="0"/>
            </a:endParaRPr>
          </a:p>
          <a:p>
            <a:pPr marL="0" indent="0">
              <a:buNone/>
            </a:pPr>
            <a:r>
              <a:rPr lang="en-IN" b="1" u="sng" dirty="0">
                <a:latin typeface="Times New Roman" panose="02020603050405020304" pitchFamily="18" charset="0"/>
                <a:cs typeface="Times New Roman" panose="02020603050405020304" pitchFamily="18" charset="0"/>
              </a:rPr>
              <a:t>HARDWARE REQUIREMENTS</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8.00 GB RAM</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1 TB Hard Disk</a:t>
            </a:r>
            <a:endParaRPr lang="en-US" dirty="0"/>
          </a:p>
        </p:txBody>
      </p:sp>
    </p:spTree>
    <p:extLst>
      <p:ext uri="{BB962C8B-B14F-4D97-AF65-F5344CB8AC3E}">
        <p14:creationId xmlns:p14="http://schemas.microsoft.com/office/powerpoint/2010/main" val="328246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259B7-7EFE-4889-8C31-4B71FF526FE2}"/>
              </a:ext>
            </a:extLst>
          </p:cNvPr>
          <p:cNvSpPr>
            <a:spLocks noGrp="1"/>
          </p:cNvSpPr>
          <p:nvPr>
            <p:ph type="title"/>
          </p:nvPr>
        </p:nvSpPr>
        <p:spPr/>
        <p:txBody>
          <a:bodyPr/>
          <a:lstStyle/>
          <a:p>
            <a:r>
              <a:rPr lang="en-US" dirty="0" err="1"/>
              <a:t>SysTEm</a:t>
            </a:r>
            <a:r>
              <a:rPr lang="en-US" dirty="0"/>
              <a:t> ARCHITECTURE</a:t>
            </a:r>
          </a:p>
        </p:txBody>
      </p:sp>
      <p:pic>
        <p:nvPicPr>
          <p:cNvPr id="4" name="Content Placeholder 3">
            <a:extLst>
              <a:ext uri="{FF2B5EF4-FFF2-40B4-BE49-F238E27FC236}">
                <a16:creationId xmlns:a16="http://schemas.microsoft.com/office/drawing/2014/main" id="{47BD0DDD-4EFC-4527-8CC9-939A8D2C2B5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62396" y="1948070"/>
            <a:ext cx="8991134" cy="4002155"/>
          </a:xfrm>
          <a:prstGeom prst="rect">
            <a:avLst/>
          </a:prstGeom>
        </p:spPr>
      </p:pic>
    </p:spTree>
    <p:extLst>
      <p:ext uri="{BB962C8B-B14F-4D97-AF65-F5344CB8AC3E}">
        <p14:creationId xmlns:p14="http://schemas.microsoft.com/office/powerpoint/2010/main" val="59242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A416-3A49-4319-AEAD-E8BC6A91AA25}"/>
              </a:ext>
            </a:extLst>
          </p:cNvPr>
          <p:cNvSpPr>
            <a:spLocks noGrp="1"/>
          </p:cNvSpPr>
          <p:nvPr>
            <p:ph type="title"/>
          </p:nvPr>
        </p:nvSpPr>
        <p:spPr/>
        <p:txBody>
          <a:bodyPr/>
          <a:lstStyle/>
          <a:p>
            <a:r>
              <a:rPr lang="en-US" dirty="0"/>
              <a:t>Modules Involved:</a:t>
            </a:r>
          </a:p>
        </p:txBody>
      </p:sp>
      <p:sp>
        <p:nvSpPr>
          <p:cNvPr id="3" name="Content Placeholder 2">
            <a:extLst>
              <a:ext uri="{FF2B5EF4-FFF2-40B4-BE49-F238E27FC236}">
                <a16:creationId xmlns:a16="http://schemas.microsoft.com/office/drawing/2014/main" id="{B2208508-59DA-423B-A078-02AA75D38EEB}"/>
              </a:ext>
            </a:extLst>
          </p:cNvPr>
          <p:cNvSpPr>
            <a:spLocks noGrp="1"/>
          </p:cNvSpPr>
          <p:nvPr>
            <p:ph idx="1"/>
          </p:nvPr>
        </p:nvSpPr>
        <p:spPr/>
        <p:txBody>
          <a:bodyPr>
            <a:normAutofit/>
          </a:bodyPr>
          <a:lstStyle/>
          <a:p>
            <a:pPr marL="0" indent="0">
              <a:buNone/>
            </a:pPr>
            <a:r>
              <a:rPr lang="en-US" dirty="0"/>
              <a:t>The system consists of</a:t>
            </a:r>
          </a:p>
          <a:p>
            <a:pPr>
              <a:buFont typeface="Wingdings" panose="05000000000000000000" pitchFamily="2" charset="2"/>
              <a:buChar char="Ø"/>
            </a:pPr>
            <a:r>
              <a:rPr lang="en-US" dirty="0"/>
              <a:t>Login Module</a:t>
            </a:r>
          </a:p>
          <a:p>
            <a:pPr>
              <a:buFont typeface="Wingdings" panose="05000000000000000000" pitchFamily="2" charset="2"/>
              <a:buChar char="Ø"/>
            </a:pPr>
            <a:r>
              <a:rPr lang="en-US" dirty="0"/>
              <a:t>Add Patient details</a:t>
            </a:r>
          </a:p>
          <a:p>
            <a:pPr>
              <a:buFont typeface="Wingdings" panose="05000000000000000000" pitchFamily="2" charset="2"/>
              <a:buChar char="Ø"/>
            </a:pPr>
            <a:r>
              <a:rPr lang="en-US" dirty="0"/>
              <a:t>Add queue details</a:t>
            </a:r>
          </a:p>
          <a:p>
            <a:pPr>
              <a:buFont typeface="Wingdings" panose="05000000000000000000" pitchFamily="2" charset="2"/>
              <a:buChar char="Ø"/>
            </a:pPr>
            <a:r>
              <a:rPr lang="en-US" dirty="0"/>
              <a:t>Patient Report</a:t>
            </a:r>
          </a:p>
          <a:p>
            <a:pPr>
              <a:buFont typeface="Wingdings" panose="05000000000000000000" pitchFamily="2" charset="2"/>
              <a:buChar char="Ø"/>
            </a:pPr>
            <a:r>
              <a:rPr lang="en-US" dirty="0"/>
              <a:t>Queue Display, </a:t>
            </a:r>
          </a:p>
          <a:p>
            <a:pPr>
              <a:buFont typeface="Wingdings" panose="05000000000000000000" pitchFamily="2" charset="2"/>
              <a:buChar char="Ø"/>
            </a:pPr>
            <a:r>
              <a:rPr lang="en-US" dirty="0"/>
              <a:t>Doctor Details</a:t>
            </a:r>
          </a:p>
        </p:txBody>
      </p:sp>
    </p:spTree>
    <p:extLst>
      <p:ext uri="{BB962C8B-B14F-4D97-AF65-F5344CB8AC3E}">
        <p14:creationId xmlns:p14="http://schemas.microsoft.com/office/powerpoint/2010/main" val="4199244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8BB5-B73F-420B-9B3B-46A353328F83}"/>
              </a:ext>
            </a:extLst>
          </p:cNvPr>
          <p:cNvSpPr>
            <a:spLocks noGrp="1"/>
          </p:cNvSpPr>
          <p:nvPr>
            <p:ph type="title"/>
          </p:nvPr>
        </p:nvSpPr>
        <p:spPr/>
        <p:txBody>
          <a:bodyPr/>
          <a:lstStyle/>
          <a:p>
            <a:r>
              <a:rPr lang="en-US" dirty="0"/>
              <a:t>Main concepts used:</a:t>
            </a:r>
          </a:p>
        </p:txBody>
      </p:sp>
      <p:sp>
        <p:nvSpPr>
          <p:cNvPr id="3" name="Content Placeholder 2">
            <a:extLst>
              <a:ext uri="{FF2B5EF4-FFF2-40B4-BE49-F238E27FC236}">
                <a16:creationId xmlns:a16="http://schemas.microsoft.com/office/drawing/2014/main" id="{18C0BC85-7B02-41D1-85F5-F6A922479B88}"/>
              </a:ext>
            </a:extLst>
          </p:cNvPr>
          <p:cNvSpPr>
            <a:spLocks noGrp="1"/>
          </p:cNvSpPr>
          <p:nvPr>
            <p:ph idx="1"/>
          </p:nvPr>
        </p:nvSpPr>
        <p:spPr>
          <a:xfrm>
            <a:off x="1451579" y="2015732"/>
            <a:ext cx="9603275" cy="3642946"/>
          </a:xfrm>
        </p:spPr>
        <p:txBody>
          <a:bodyPr>
            <a:normAutofit fontScale="92500" lnSpcReduction="10000"/>
          </a:bodyPr>
          <a:lstStyle/>
          <a:p>
            <a:pPr>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Shared Preference</a:t>
            </a:r>
            <a:r>
              <a:rPr lang="en-US" dirty="0">
                <a:latin typeface="Times New Roman" panose="02020603050405020304" pitchFamily="18" charset="0"/>
                <a:cs typeface="Times New Roman" panose="02020603050405020304" pitchFamily="18" charset="0"/>
              </a:rPr>
              <a:t>: Shared Preference in Android are used to save data based on key-value pair. If we go deep into understanding.</a:t>
            </a:r>
          </a:p>
          <a:p>
            <a:pPr>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Spinner: </a:t>
            </a:r>
            <a:r>
              <a:rPr lang="en-US" dirty="0">
                <a:latin typeface="Times New Roman" panose="02020603050405020304" pitchFamily="18" charset="0"/>
                <a:cs typeface="Times New Roman" panose="02020603050405020304" pitchFamily="18" charset="0"/>
              </a:rPr>
              <a:t>Spinner provides a quick way to select one value from a set of values. Android spinners are nothing but the drop down-list.</a:t>
            </a:r>
          </a:p>
          <a:p>
            <a:pPr>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List View: </a:t>
            </a:r>
            <a:r>
              <a:rPr lang="en-US" dirty="0">
                <a:latin typeface="Times New Roman" panose="02020603050405020304" pitchFamily="18" charset="0"/>
                <a:cs typeface="Times New Roman" panose="02020603050405020304" pitchFamily="18" charset="0"/>
              </a:rPr>
              <a:t>List of scrollable items can be displayed in Android using </a:t>
            </a:r>
            <a:r>
              <a:rPr lang="en-US" dirty="0" err="1">
                <a:latin typeface="Times New Roman" panose="02020603050405020304" pitchFamily="18" charset="0"/>
                <a:cs typeface="Times New Roman" panose="02020603050405020304" pitchFamily="18" charset="0"/>
              </a:rPr>
              <a:t>ListView</a:t>
            </a:r>
            <a:r>
              <a:rPr lang="en-US" dirty="0">
                <a:latin typeface="Times New Roman" panose="02020603050405020304" pitchFamily="18" charset="0"/>
                <a:cs typeface="Times New Roman" panose="02020603050405020304" pitchFamily="18" charset="0"/>
              </a:rPr>
              <a:t>. It helps you to displaying the data in the form of a scrollable list. Users can then select any list item by clicking on it. </a:t>
            </a:r>
            <a:r>
              <a:rPr lang="en-US" dirty="0" err="1">
                <a:latin typeface="Times New Roman" panose="02020603050405020304" pitchFamily="18" charset="0"/>
                <a:cs typeface="Times New Roman" panose="02020603050405020304" pitchFamily="18" charset="0"/>
              </a:rPr>
              <a:t>ListView</a:t>
            </a:r>
            <a:r>
              <a:rPr lang="en-US" dirty="0">
                <a:latin typeface="Times New Roman" panose="02020603050405020304" pitchFamily="18" charset="0"/>
                <a:cs typeface="Times New Roman" panose="02020603050405020304" pitchFamily="18" charset="0"/>
              </a:rPr>
              <a:t> is default scrollable so we do not need to use scroll View or anything else with </a:t>
            </a:r>
            <a:r>
              <a:rPr lang="en-US" dirty="0" err="1">
                <a:latin typeface="Times New Roman" panose="02020603050405020304" pitchFamily="18" charset="0"/>
                <a:cs typeface="Times New Roman" panose="02020603050405020304" pitchFamily="18" charset="0"/>
              </a:rPr>
              <a:t>ListView</a:t>
            </a:r>
            <a:r>
              <a:rPr lang="en-US"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US" dirty="0"/>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150994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27</TotalTime>
  <Words>624</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Gill Sans MT</vt:lpstr>
      <vt:lpstr>Times New Roman</vt:lpstr>
      <vt:lpstr>Wingdings</vt:lpstr>
      <vt:lpstr>Gallery</vt:lpstr>
      <vt:lpstr>INDUSTRIAL INTERNSHIP  SWE-3099</vt:lpstr>
      <vt:lpstr>ABOUT ANDROID</vt:lpstr>
      <vt:lpstr>About ECLIPSE:</vt:lpstr>
      <vt:lpstr>Abstract:</vt:lpstr>
      <vt:lpstr>About ProJECT</vt:lpstr>
      <vt:lpstr>SPECIFICATIONS:</vt:lpstr>
      <vt:lpstr>SysTEm ARCHITECTURE</vt:lpstr>
      <vt:lpstr>Modules Involved:</vt:lpstr>
      <vt:lpstr>Main concepts used:</vt:lpstr>
      <vt:lpstr>OUTPUT SCREENSHOT:</vt:lpstr>
      <vt:lpstr>OUTPUT SCREENSHOT:</vt:lpstr>
      <vt:lpstr>RESULTS AND DISCUSSIONS:</vt:lpstr>
      <vt:lpstr>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INTERNSHIP  SWE-3099</dc:title>
  <dc:creator>Dhivakaran siva</dc:creator>
  <cp:lastModifiedBy>Mano Bala</cp:lastModifiedBy>
  <cp:revision>33</cp:revision>
  <dcterms:created xsi:type="dcterms:W3CDTF">2019-10-16T05:26:53Z</dcterms:created>
  <dcterms:modified xsi:type="dcterms:W3CDTF">2019-10-16T06:13:45Z</dcterms:modified>
</cp:coreProperties>
</file>