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5" r:id="rId4"/>
    <p:sldId id="258" r:id="rId5"/>
    <p:sldId id="260" r:id="rId6"/>
    <p:sldId id="259" r:id="rId7"/>
    <p:sldId id="274" r:id="rId8"/>
    <p:sldId id="262" r:id="rId9"/>
    <p:sldId id="261" r:id="rId10"/>
    <p:sldId id="263" r:id="rId11"/>
    <p:sldId id="267" r:id="rId12"/>
    <p:sldId id="266" r:id="rId13"/>
    <p:sldId id="265" r:id="rId14"/>
    <p:sldId id="264" r:id="rId15"/>
    <p:sldId id="271" r:id="rId16"/>
    <p:sldId id="272" r:id="rId17"/>
    <p:sldId id="276" r:id="rId18"/>
    <p:sldId id="273"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7B73F3-3F80-4D8A-A92D-66E1445ABC50}" type="datetimeFigureOut">
              <a:rPr lang="en-IN" smtClean="0"/>
              <a:pPr/>
              <a:t>24-09-2017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0F1A5F-C423-469B-B135-D20F2A2FE4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B73F3-3F80-4D8A-A92D-66E1445ABC50}" type="datetimeFigureOut">
              <a:rPr lang="en-IN" smtClean="0"/>
              <a:pPr/>
              <a:t>24-09-2017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F1A5F-C423-469B-B135-D20F2A2FE40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705" y="854075"/>
            <a:ext cx="8290560" cy="1343660"/>
          </a:xfrm>
        </p:spPr>
        <p:txBody>
          <a:bodyPr>
            <a:normAutofit fontScale="90000"/>
          </a:bodyPr>
          <a:lstStyle/>
          <a:p>
            <a:r>
              <a:rPr lang="en-IN" dirty="0" smtClean="0"/>
              <a:t>Automatic Number Plate Detection and Recognition in Toll Booth</a:t>
            </a:r>
          </a:p>
        </p:txBody>
      </p:sp>
      <p:sp>
        <p:nvSpPr>
          <p:cNvPr id="3" name="Subtitle 2"/>
          <p:cNvSpPr>
            <a:spLocks noGrp="1"/>
          </p:cNvSpPr>
          <p:nvPr>
            <p:ph type="subTitle" idx="1"/>
          </p:nvPr>
        </p:nvSpPr>
        <p:spPr>
          <a:xfrm>
            <a:off x="1104900" y="3255645"/>
            <a:ext cx="6934200" cy="2383155"/>
          </a:xfrm>
        </p:spPr>
        <p:txBody>
          <a:bodyPr>
            <a:normAutofit/>
          </a:bodyPr>
          <a:lstStyle/>
          <a:p>
            <a:pPr algn="l"/>
            <a:r>
              <a:rPr lang="en-IN" dirty="0" smtClean="0">
                <a:solidFill>
                  <a:schemeClr val="tx1"/>
                </a:solidFill>
              </a:rPr>
              <a:t>Team </a:t>
            </a:r>
            <a:r>
              <a:rPr lang="en-IN" dirty="0" smtClean="0">
                <a:solidFill>
                  <a:schemeClr val="tx1"/>
                </a:solidFill>
              </a:rPr>
              <a:t>Members Names</a:t>
            </a:r>
          </a:p>
          <a:p>
            <a:pPr marL="457200" indent="-457200" algn="l">
              <a:buFont typeface="Arial" pitchFamily="34" charset="0"/>
              <a:buChar char="•"/>
            </a:pPr>
            <a:r>
              <a:rPr lang="en-IN" dirty="0">
                <a:solidFill>
                  <a:schemeClr val="accent1"/>
                </a:solidFill>
              </a:rPr>
              <a:t>MANO </a:t>
            </a:r>
            <a:r>
              <a:rPr lang="en-IN" dirty="0" smtClean="0">
                <a:solidFill>
                  <a:schemeClr val="accent1"/>
                </a:solidFill>
              </a:rPr>
              <a:t>BALA.R-16MIS0433</a:t>
            </a:r>
          </a:p>
          <a:p>
            <a:pPr marL="457200" indent="-457200" algn="l">
              <a:buFont typeface="Arial" pitchFamily="34" charset="0"/>
              <a:buChar char="•"/>
            </a:pPr>
            <a:r>
              <a:rPr lang="en-IN" dirty="0" smtClean="0">
                <a:solidFill>
                  <a:schemeClr val="accent1"/>
                </a:solidFill>
              </a:rPr>
              <a:t>NITHEESHKUMAR.A-16MIS0018</a:t>
            </a:r>
          </a:p>
          <a:p>
            <a:pPr marL="457200" indent="-457200" algn="l">
              <a:buFont typeface="Arial" pitchFamily="34" charset="0"/>
              <a:buChar char="•"/>
            </a:pPr>
            <a:r>
              <a:rPr lang="en-IN" dirty="0" smtClean="0">
                <a:solidFill>
                  <a:schemeClr val="accent1"/>
                </a:solidFill>
              </a:rPr>
              <a:t>MOHAN.V-16MIS0522</a:t>
            </a:r>
            <a:endParaRPr lang="en-IN" dirty="0">
              <a:solidFill>
                <a:schemeClr val="accent1"/>
              </a:solidFill>
            </a:endParaRPr>
          </a:p>
          <a:p>
            <a:endParaRPr lang="en-IN"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Processes</a:t>
            </a:r>
          </a:p>
        </p:txBody>
      </p:sp>
      <p:sp>
        <p:nvSpPr>
          <p:cNvPr id="3" name="Content Placeholder 2"/>
          <p:cNvSpPr>
            <a:spLocks noGrp="1"/>
          </p:cNvSpPr>
          <p:nvPr>
            <p:ph idx="1"/>
          </p:nvPr>
        </p:nvSpPr>
        <p:spPr/>
        <p:txBody>
          <a:bodyPr/>
          <a:lstStyle/>
          <a:p>
            <a:r>
              <a:rPr lang="en-IN" b="1"/>
              <a:t>Segmentation</a:t>
            </a:r>
            <a:r>
              <a:rPr lang="en-IN"/>
              <a:t>: All regions in the image that can contain a license plate are searched. The placed of this is stored in an array.</a:t>
            </a:r>
          </a:p>
          <a:p>
            <a:endParaRPr lang="en-IN"/>
          </a:p>
          <a:p>
            <a:r>
              <a:rPr lang="en-IN" b="1"/>
              <a:t>Region of interest extraction</a:t>
            </a:r>
            <a:r>
              <a:rPr lang="en-IN"/>
              <a:t>: This is used using Edge processing, the region with the highest histogram value of vertical and horizontal will contain the number plate.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 y="-117792"/>
            <a:ext cx="8229600" cy="1143000"/>
          </a:xfrm>
        </p:spPr>
        <p:txBody>
          <a:bodyPr>
            <a:normAutofit/>
          </a:bodyPr>
          <a:lstStyle/>
          <a:p>
            <a:r>
              <a:rPr lang="en-IN" dirty="0" smtClean="0"/>
              <a:t>Methodology</a:t>
            </a:r>
            <a:endParaRPr lang="en-IN" dirty="0"/>
          </a:p>
        </p:txBody>
      </p:sp>
      <p:sp>
        <p:nvSpPr>
          <p:cNvPr id="3" name="Content Placeholder 2"/>
          <p:cNvSpPr>
            <a:spLocks noGrp="1"/>
          </p:cNvSpPr>
          <p:nvPr>
            <p:ph idx="1"/>
          </p:nvPr>
        </p:nvSpPr>
        <p:spPr>
          <a:xfrm>
            <a:off x="331470" y="1221740"/>
            <a:ext cx="8621395" cy="5422900"/>
          </a:xfrm>
        </p:spPr>
        <p:txBody>
          <a:bodyPr/>
          <a:lstStyle/>
          <a:p>
            <a:pPr marL="0" indent="0">
              <a:buNone/>
            </a:pPr>
            <a:r>
              <a:rPr lang="en-IN" dirty="0"/>
              <a:t>To recognize a number plate we will work in several steps:</a:t>
            </a:r>
          </a:p>
          <a:p>
            <a:pPr marL="0" indent="0">
              <a:buNone/>
            </a:pPr>
            <a:r>
              <a:rPr lang="en-IN" dirty="0"/>
              <a:t>1. Convert image to binary image </a:t>
            </a:r>
          </a:p>
          <a:p>
            <a:pPr marL="0" indent="0">
              <a:buNone/>
            </a:pPr>
            <a:r>
              <a:rPr lang="en-IN" dirty="0"/>
              <a:t>2. Detect edges </a:t>
            </a:r>
          </a:p>
          <a:p>
            <a:pPr marL="0" indent="0">
              <a:buNone/>
            </a:pPr>
            <a:r>
              <a:rPr lang="en-IN" dirty="0"/>
              <a:t>3. Edge processing and position determination</a:t>
            </a:r>
          </a:p>
          <a:p>
            <a:pPr marL="0" indent="0">
              <a:buNone/>
            </a:pPr>
            <a:r>
              <a:rPr lang="en-IN" dirty="0"/>
              <a:t>4. Segmentation number plate </a:t>
            </a:r>
          </a:p>
          <a:p>
            <a:pPr marL="0" indent="0">
              <a:buNone/>
            </a:pPr>
            <a:r>
              <a:rPr lang="en-IN" dirty="0"/>
              <a:t>5. Optical Character recognition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Edge Detection</a:t>
            </a:r>
            <a:endParaRPr lang="en-IN" dirty="0"/>
          </a:p>
        </p:txBody>
      </p:sp>
      <p:pic>
        <p:nvPicPr>
          <p:cNvPr id="4" name="image2.jpeg"/>
          <p:cNvPicPr>
            <a:picLocks noGrp="1" noChangeAspect="1"/>
          </p:cNvPicPr>
          <p:nvPr>
            <p:ph idx="1"/>
          </p:nvPr>
        </p:nvPicPr>
        <p:blipFill>
          <a:blip r:embed="rId2" cstate="print"/>
          <a:stretch>
            <a:fillRect/>
          </a:stretch>
        </p:blipFill>
        <p:spPr>
          <a:xfrm>
            <a:off x="3030855" y="1600200"/>
            <a:ext cx="3081020" cy="4526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Edge Processing</a:t>
            </a:r>
          </a:p>
        </p:txBody>
      </p:sp>
      <p:sp>
        <p:nvSpPr>
          <p:cNvPr id="3" name="Content Placeholder 2"/>
          <p:cNvSpPr>
            <a:spLocks noGrp="1"/>
          </p:cNvSpPr>
          <p:nvPr>
            <p:ph sz="half" idx="1"/>
          </p:nvPr>
        </p:nvSpPr>
        <p:spPr>
          <a:xfrm>
            <a:off x="120650" y="1600200"/>
            <a:ext cx="4038600" cy="4525963"/>
          </a:xfrm>
        </p:spPr>
        <p:txBody>
          <a:bodyPr/>
          <a:lstStyle/>
          <a:p>
            <a:pPr>
              <a:buFont typeface="Wingdings" panose="05000000000000000000" charset="0"/>
              <a:buChar char=""/>
            </a:pPr>
            <a:r>
              <a:rPr lang="en-IN"/>
              <a:t> (x axis: position of row pixels on image, y axis: number of times the difference in gray value between neighboring pixels exceeds a limit value)</a:t>
            </a:r>
          </a:p>
        </p:txBody>
      </p:sp>
      <p:pic>
        <p:nvPicPr>
          <p:cNvPr id="4" name="image3.jpeg"/>
          <p:cNvPicPr>
            <a:picLocks noGrp="1" noChangeAspect="1"/>
          </p:cNvPicPr>
          <p:nvPr>
            <p:ph sz="half" idx="2"/>
          </p:nvPr>
        </p:nvPicPr>
        <p:blipFill>
          <a:blip r:embed="rId2" cstate="print"/>
          <a:stretch>
            <a:fillRect/>
          </a:stretch>
        </p:blipFill>
        <p:spPr>
          <a:xfrm>
            <a:off x="4159250" y="1753870"/>
            <a:ext cx="4902835" cy="3398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ym typeface="+mn-ea"/>
              </a:rPr>
              <a:t>Edge Processing</a:t>
            </a:r>
            <a:endParaRPr lang="en-IN" dirty="0"/>
          </a:p>
        </p:txBody>
      </p:sp>
      <p:sp>
        <p:nvSpPr>
          <p:cNvPr id="3" name="Content Placeholder 2"/>
          <p:cNvSpPr>
            <a:spLocks noGrp="1"/>
          </p:cNvSpPr>
          <p:nvPr>
            <p:ph sz="half" idx="1"/>
          </p:nvPr>
        </p:nvSpPr>
        <p:spPr>
          <a:xfrm>
            <a:off x="152400" y="1752600"/>
            <a:ext cx="4038600" cy="4525963"/>
          </a:xfrm>
        </p:spPr>
        <p:txBody>
          <a:bodyPr/>
          <a:lstStyle/>
          <a:p>
            <a:r>
              <a:rPr lang="en-IN" dirty="0" smtClean="0"/>
              <a:t>(x axis: position row on image, y axis upper graph: number of white pixels counted per row, x axis lower graph: number of counted transitions (1&gt; 0.0-&gt; 1) per row )</a:t>
            </a:r>
          </a:p>
        </p:txBody>
      </p:sp>
      <p:pic>
        <p:nvPicPr>
          <p:cNvPr id="7" name="image4.png"/>
          <p:cNvPicPr>
            <a:picLocks noGrp="1" noChangeAspect="1"/>
          </p:cNvPicPr>
          <p:nvPr>
            <p:ph sz="half" idx="2"/>
          </p:nvPr>
        </p:nvPicPr>
        <p:blipFill>
          <a:blip r:embed="rId2" cstate="print"/>
          <a:stretch>
            <a:fillRect/>
          </a:stretch>
        </p:blipFill>
        <p:spPr>
          <a:xfrm>
            <a:off x="4191000" y="1905000"/>
            <a:ext cx="4688840" cy="4295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ym typeface="+mn-ea"/>
              </a:rPr>
              <a:t>Edge Processing</a:t>
            </a:r>
            <a:endParaRPr lang="en-US"/>
          </a:p>
        </p:txBody>
      </p:sp>
      <p:sp>
        <p:nvSpPr>
          <p:cNvPr id="3" name="Content Placeholder 2"/>
          <p:cNvSpPr>
            <a:spLocks noGrp="1"/>
          </p:cNvSpPr>
          <p:nvPr>
            <p:ph sz="half" idx="1"/>
          </p:nvPr>
        </p:nvSpPr>
        <p:spPr>
          <a:xfrm>
            <a:off x="609600" y="1981200"/>
            <a:ext cx="7418705" cy="4526280"/>
          </a:xfrm>
        </p:spPr>
        <p:txBody>
          <a:bodyPr/>
          <a:lstStyle/>
          <a:p>
            <a:r>
              <a:rPr lang="en-US" dirty="0"/>
              <a:t>we use the calculated positions for segmenting the image. With </a:t>
            </a:r>
            <a:r>
              <a:rPr lang="en-US" dirty="0" err="1"/>
              <a:t>Figur</a:t>
            </a:r>
            <a:r>
              <a:rPr lang="en-IN" altLang="en-US" dirty="0" err="1"/>
              <a:t>es</a:t>
            </a:r>
            <a:r>
              <a:rPr lang="en-IN" altLang="en-US" dirty="0"/>
              <a:t> </a:t>
            </a:r>
            <a:r>
              <a:rPr lang="en-US" dirty="0"/>
              <a:t>as a result.</a:t>
            </a:r>
          </a:p>
          <a:p>
            <a:endParaRPr lang="en-US" dirty="0"/>
          </a:p>
        </p:txBody>
      </p:sp>
      <p:pic>
        <p:nvPicPr>
          <p:cNvPr id="9" name="image5.jpeg"/>
          <p:cNvPicPr>
            <a:picLocks noGrp="1" noChangeAspect="1"/>
          </p:cNvPicPr>
          <p:nvPr>
            <p:ph sz="half" idx="2"/>
          </p:nvPr>
        </p:nvPicPr>
        <p:blipFill>
          <a:blip r:embed="rId2" cstate="print"/>
          <a:stretch>
            <a:fillRect/>
          </a:stretch>
        </p:blipFill>
        <p:spPr>
          <a:xfrm>
            <a:off x="1800860" y="3331845"/>
            <a:ext cx="5295265" cy="1024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Optical Character Recognition </a:t>
            </a:r>
            <a:r>
              <a:rPr lang="en-US" dirty="0" smtClean="0"/>
              <a:t> </a:t>
            </a:r>
            <a:r>
              <a:rPr lang="en-US" dirty="0"/>
              <a:t>template matching</a:t>
            </a:r>
          </a:p>
        </p:txBody>
      </p:sp>
      <p:sp>
        <p:nvSpPr>
          <p:cNvPr id="3" name="Content Placeholder 2"/>
          <p:cNvSpPr>
            <a:spLocks noGrp="1"/>
          </p:cNvSpPr>
          <p:nvPr>
            <p:ph sz="half" idx="1"/>
          </p:nvPr>
        </p:nvSpPr>
        <p:spPr>
          <a:xfrm>
            <a:off x="533400" y="2209800"/>
            <a:ext cx="8228965" cy="4526280"/>
          </a:xfrm>
        </p:spPr>
        <p:txBody>
          <a:bodyPr/>
          <a:lstStyle/>
          <a:p>
            <a:r>
              <a:rPr lang="en-US" dirty="0"/>
              <a:t>Although not specified in our specification, we went one step further by implementing an optical character recognition algorithm.</a:t>
            </a:r>
          </a:p>
          <a:p>
            <a:endParaRPr lang="en-US" dirty="0"/>
          </a:p>
          <a:p>
            <a:r>
              <a:rPr lang="en-IN" altLang="en-US" dirty="0"/>
              <a:t>Number plate recognition by </a:t>
            </a:r>
            <a:r>
              <a:rPr lang="en-IN" altLang="en-US" dirty="0" err="1"/>
              <a:t>Matlab</a:t>
            </a:r>
            <a:r>
              <a:rPr lang="en-IN" altLang="en-US" dirty="0"/>
              <a:t> is possible.</a:t>
            </a:r>
          </a:p>
          <a:p>
            <a:endParaRPr lang="en-IN" altLang="en-US" dirty="0"/>
          </a:p>
          <a:p>
            <a:r>
              <a:rPr lang="en-IN" altLang="en-US" dirty="0" err="1"/>
              <a:t>So,we</a:t>
            </a:r>
            <a:r>
              <a:rPr lang="en-IN" altLang="en-US" dirty="0"/>
              <a:t> use </a:t>
            </a:r>
            <a:r>
              <a:rPr lang="en-IN" altLang="en-US" dirty="0" err="1"/>
              <a:t>Matlab</a:t>
            </a:r>
            <a:r>
              <a:rPr lang="en-IN" altLang="en-US" dirty="0"/>
              <a:t> to extract the numbers..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5418"/>
            <a:ext cx="7772400" cy="1470025"/>
          </a:xfrm>
        </p:spPr>
        <p:txBody>
          <a:bodyPr/>
          <a:lstStyle/>
          <a:p>
            <a:r>
              <a:rPr lang="en-IN" dirty="0" smtClean="0"/>
              <a:t>Result</a:t>
            </a:r>
            <a:endParaRPr lang="en-IN" dirty="0"/>
          </a:p>
        </p:txBody>
      </p:sp>
      <p:sp>
        <p:nvSpPr>
          <p:cNvPr id="8" name="Subtitle 7"/>
          <p:cNvSpPr>
            <a:spLocks noGrp="1"/>
          </p:cNvSpPr>
          <p:nvPr>
            <p:ph type="subTitle" idx="1"/>
          </p:nvPr>
        </p:nvSpPr>
        <p:spPr>
          <a:xfrm>
            <a:off x="678873" y="5257800"/>
            <a:ext cx="3657600" cy="762000"/>
          </a:xfrm>
        </p:spPr>
        <p:txBody>
          <a:bodyPr/>
          <a:lstStyle/>
          <a:p>
            <a:r>
              <a:rPr lang="en-IN" dirty="0" err="1">
                <a:solidFill>
                  <a:schemeClr val="tx1"/>
                </a:solidFill>
              </a:rPr>
              <a:t>A</a:t>
            </a:r>
            <a:r>
              <a:rPr lang="en-IN" dirty="0" err="1" smtClean="0">
                <a:solidFill>
                  <a:schemeClr val="tx1"/>
                </a:solidFill>
              </a:rPr>
              <a:t>.Original</a:t>
            </a:r>
            <a:r>
              <a:rPr lang="en-IN" dirty="0" smtClean="0">
                <a:solidFill>
                  <a:schemeClr val="tx1"/>
                </a:solidFill>
              </a:rPr>
              <a:t> Image</a:t>
            </a:r>
            <a:endParaRPr lang="en-IN" dirty="0">
              <a:solidFill>
                <a:schemeClr val="tx1"/>
              </a:solidFill>
            </a:endParaRPr>
          </a:p>
        </p:txBody>
      </p:sp>
      <p:sp>
        <p:nvSpPr>
          <p:cNvPr id="9" name="Subtitle 7"/>
          <p:cNvSpPr txBox="1">
            <a:spLocks/>
          </p:cNvSpPr>
          <p:nvPr/>
        </p:nvSpPr>
        <p:spPr>
          <a:xfrm>
            <a:off x="5133109" y="5292436"/>
            <a:ext cx="3657600" cy="7620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IN" dirty="0" smtClean="0">
                <a:solidFill>
                  <a:schemeClr val="tx1"/>
                </a:solidFill>
              </a:rPr>
              <a:t>Extracted </a:t>
            </a:r>
            <a:r>
              <a:rPr lang="en-IN" dirty="0" err="1" smtClean="0">
                <a:solidFill>
                  <a:schemeClr val="tx1"/>
                </a:solidFill>
              </a:rPr>
              <a:t>Lic</a:t>
            </a:r>
            <a:r>
              <a:rPr lang="en-IN" dirty="0" smtClean="0">
                <a:solidFill>
                  <a:schemeClr val="tx1"/>
                </a:solidFill>
              </a:rPr>
              <a:t>. Number</a:t>
            </a:r>
            <a:endParaRPr lang="en-IN" dirty="0">
              <a:solidFill>
                <a:schemeClr val="tx1"/>
              </a:solidFill>
            </a:endParaRPr>
          </a:p>
        </p:txBody>
      </p:sp>
      <p:pic>
        <p:nvPicPr>
          <p:cNvPr id="10" name="Picture 9" descr="B:\HARDDISK\DIP PROJ\MM4-BV4-portfolio\MM4-BV4-portfolio\Bijlage\images\auto8.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752600"/>
            <a:ext cx="3810000" cy="3352800"/>
          </a:xfrm>
          <a:prstGeom prst="rect">
            <a:avLst/>
          </a:prstGeom>
          <a:noFill/>
          <a:ln>
            <a:noFill/>
          </a:ln>
        </p:spPr>
      </p:pic>
      <p:pic>
        <p:nvPicPr>
          <p:cNvPr id="11" name="Picture 10" descr="C:\Users\Mano Bala\Pictures\Capture.PNG"/>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200400"/>
            <a:ext cx="4038600" cy="1638546"/>
          </a:xfrm>
          <a:prstGeom prst="rect">
            <a:avLst/>
          </a:prstGeom>
          <a:noFill/>
          <a:ln>
            <a:noFill/>
          </a:ln>
        </p:spPr>
      </p:pic>
    </p:spTree>
    <p:extLst>
      <p:ext uri="{BB962C8B-B14F-4D97-AF65-F5344CB8AC3E}">
        <p14:creationId xmlns:p14="http://schemas.microsoft.com/office/powerpoint/2010/main" val="60193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65" y="22543"/>
            <a:ext cx="8229600" cy="1143000"/>
          </a:xfrm>
        </p:spPr>
        <p:txBody>
          <a:bodyPr/>
          <a:lstStyle/>
          <a:p>
            <a:r>
              <a:rPr lang="en-IN" altLang="en-US"/>
              <a:t>Sources</a:t>
            </a:r>
          </a:p>
        </p:txBody>
      </p:sp>
      <p:sp>
        <p:nvSpPr>
          <p:cNvPr id="3" name="Content Placeholder 2"/>
          <p:cNvSpPr>
            <a:spLocks noGrp="1"/>
          </p:cNvSpPr>
          <p:nvPr>
            <p:ph sz="half" idx="1"/>
          </p:nvPr>
        </p:nvSpPr>
        <p:spPr>
          <a:xfrm>
            <a:off x="328295" y="1165860"/>
            <a:ext cx="8358505" cy="4526280"/>
          </a:xfrm>
        </p:spPr>
        <p:txBody>
          <a:bodyPr>
            <a:noAutofit/>
          </a:bodyPr>
          <a:lstStyle/>
          <a:p>
            <a:pPr marL="0" indent="0">
              <a:buNone/>
            </a:pPr>
            <a:r>
              <a:rPr lang="en-US" sz="2000" b="1"/>
              <a:t>Paper 1:</a:t>
            </a:r>
          </a:p>
          <a:p>
            <a:endParaRPr lang="en-US" sz="1800" b="1"/>
          </a:p>
          <a:p>
            <a:pPr marL="0" indent="0">
              <a:buNone/>
            </a:pPr>
            <a:r>
              <a:rPr lang="en-US" sz="1600"/>
              <a:t>HalinaKwaśnicka and BartoszWawrzyniak. (15/11/2002) License plate localization and recognition in camera pictures; 4 blz, beschikbaar op: </a:t>
            </a:r>
          </a:p>
          <a:p>
            <a:pPr marL="0" indent="0">
              <a:buNone/>
            </a:pPr>
            <a:r>
              <a:rPr lang="en-US" sz="1600"/>
              <a:t>http://www.ci.pwr.wroc.pl/~kwasnick/download/kwasnickawawrzyniak.pdf [26/4/2012]</a:t>
            </a:r>
          </a:p>
          <a:p>
            <a:endParaRPr lang="en-US" sz="1600"/>
          </a:p>
          <a:p>
            <a:pPr marL="0" indent="0">
              <a:buNone/>
            </a:pPr>
            <a:r>
              <a:rPr lang="en-US" sz="2000" b="1"/>
              <a:t>Paper 2:</a:t>
            </a:r>
          </a:p>
          <a:p>
            <a:endParaRPr lang="en-US" sz="2000" b="1"/>
          </a:p>
          <a:p>
            <a:pPr marL="0" indent="0">
              <a:buNone/>
            </a:pPr>
            <a:r>
              <a:rPr lang="en-US" sz="1600"/>
              <a:t>NaikurBharatkumarGohil (2006) Car License Plate Detection; 72 blz, beschikbaar op:</a:t>
            </a:r>
          </a:p>
          <a:p>
            <a:pPr marL="0" indent="0">
              <a:buNone/>
            </a:pPr>
            <a:r>
              <a:rPr lang="en-US" sz="1600"/>
              <a:t>http://csus-dspace.calstate.edu/bitstream/handle/10211.9/1009/Naikur_Gohil_Project_Report.pd f?sequence=3</a:t>
            </a:r>
          </a:p>
          <a:p>
            <a:endParaRPr lang="en-US" sz="1600"/>
          </a:p>
          <a:p>
            <a:pPr marL="0" indent="0">
              <a:buNone/>
            </a:pPr>
            <a:r>
              <a:rPr lang="en-US" sz="2000" b="1"/>
              <a:t>Paper 3:</a:t>
            </a:r>
          </a:p>
          <a:p>
            <a:endParaRPr lang="en-US" sz="2000" b="1"/>
          </a:p>
          <a:p>
            <a:pPr marL="0" indent="0">
              <a:buNone/>
            </a:pPr>
            <a:r>
              <a:rPr lang="en-US" sz="1600"/>
              <a:t>Nicole Ketelaars (April 2002) Final Project: Automated License PlateRecognition; 4blz, beschikbaar op: </a:t>
            </a:r>
          </a:p>
          <a:p>
            <a:pPr marL="0" indent="0">
              <a:buNone/>
            </a:pPr>
            <a:r>
              <a:rPr lang="en-US" sz="1600"/>
              <a:t>http://www.win.tue.nl/aime/Files/apr2002_license.pdf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3" name="Content Placeholder 2"/>
          <p:cNvSpPr>
            <a:spLocks noGrp="1"/>
          </p:cNvSpPr>
          <p:nvPr>
            <p:ph sz="half" idx="1"/>
          </p:nvPr>
        </p:nvSpPr>
        <p:spPr>
          <a:xfrm>
            <a:off x="457200" y="1600200"/>
            <a:ext cx="8153400" cy="4525963"/>
          </a:xfrm>
        </p:spPr>
        <p:txBody>
          <a:bodyPr>
            <a:normAutofit fontScale="85000" lnSpcReduction="10000"/>
          </a:bodyPr>
          <a:lstStyle/>
          <a:p>
            <a:r>
              <a:rPr lang="en-US" dirty="0"/>
              <a:t>[1] Clemens </a:t>
            </a:r>
            <a:r>
              <a:rPr lang="en-US" dirty="0" err="1"/>
              <a:t>Arth</a:t>
            </a:r>
            <a:r>
              <a:rPr lang="en-US" dirty="0"/>
              <a:t>, Florian </a:t>
            </a:r>
            <a:r>
              <a:rPr lang="en-US" dirty="0" err="1"/>
              <a:t>Limberger</a:t>
            </a:r>
            <a:r>
              <a:rPr lang="en-US" dirty="0"/>
              <a:t> and Horst </a:t>
            </a:r>
            <a:r>
              <a:rPr lang="en-US" dirty="0" err="1"/>
              <a:t>Bischof</a:t>
            </a:r>
            <a:r>
              <a:rPr lang="en-US" dirty="0"/>
              <a:t>, “Real-Time License Plate Recognition on an Embedded DSP-Platform”, Proceedings of IEEE conference on Computer Vision and Pattern Recognition, </a:t>
            </a:r>
            <a:r>
              <a:rPr lang="en-US" dirty="0" err="1"/>
              <a:t>pp</a:t>
            </a:r>
            <a:r>
              <a:rPr lang="en-US" dirty="0"/>
              <a:t> 1-8, June 2007.</a:t>
            </a:r>
            <a:endParaRPr lang="en-IN" dirty="0"/>
          </a:p>
          <a:p>
            <a:pPr marL="0" indent="0">
              <a:buNone/>
            </a:pPr>
            <a:r>
              <a:rPr lang="en-US" dirty="0"/>
              <a:t> </a:t>
            </a:r>
            <a:endParaRPr lang="en-IN" dirty="0"/>
          </a:p>
          <a:p>
            <a:r>
              <a:rPr lang="en-US" dirty="0"/>
              <a:t>[2] </a:t>
            </a:r>
            <a:r>
              <a:rPr lang="en-US" dirty="0" err="1"/>
              <a:t>Halina</a:t>
            </a:r>
            <a:r>
              <a:rPr lang="en-US" dirty="0"/>
              <a:t> </a:t>
            </a:r>
            <a:r>
              <a:rPr lang="en-US" dirty="0" err="1"/>
              <a:t>Kwasnicka</a:t>
            </a:r>
            <a:r>
              <a:rPr lang="en-US" dirty="0"/>
              <a:t> and </a:t>
            </a:r>
            <a:r>
              <a:rPr lang="en-US" dirty="0" err="1"/>
              <a:t>Bartosz</a:t>
            </a:r>
            <a:r>
              <a:rPr lang="en-US" dirty="0"/>
              <a:t> </a:t>
            </a:r>
            <a:r>
              <a:rPr lang="en-US" dirty="0" err="1"/>
              <a:t>Wawrzyniak</a:t>
            </a:r>
            <a:r>
              <a:rPr lang="en-US" dirty="0"/>
              <a:t>, “License plate localization and recognition in camera pictures”, AI-METH 2002, November 13-15, 2002.</a:t>
            </a:r>
            <a:endParaRPr lang="en-IN" dirty="0"/>
          </a:p>
          <a:p>
            <a:pPr marL="0" indent="0">
              <a:buNone/>
            </a:pPr>
            <a:r>
              <a:rPr lang="en-US" dirty="0"/>
              <a:t> </a:t>
            </a:r>
            <a:endParaRPr lang="en-IN" dirty="0"/>
          </a:p>
          <a:p>
            <a:r>
              <a:rPr lang="en-US" dirty="0"/>
              <a:t>[3] </a:t>
            </a:r>
            <a:r>
              <a:rPr lang="en-US" dirty="0" err="1"/>
              <a:t>Pramod</a:t>
            </a:r>
            <a:r>
              <a:rPr lang="en-US" dirty="0"/>
              <a:t> </a:t>
            </a:r>
            <a:r>
              <a:rPr lang="en-US" dirty="0" err="1"/>
              <a:t>Kapadia</a:t>
            </a:r>
            <a:r>
              <a:rPr lang="en-US" dirty="0"/>
              <a:t>, “Car License Plate Recognition Using Template Matching Algorithm”,  Master  Project  Report,  California  State  University,   Sacramento, Fall 2010.</a:t>
            </a:r>
            <a:endParaRPr lang="en-IN" dirty="0"/>
          </a:p>
          <a:p>
            <a:endParaRPr lang="en-IN" dirty="0"/>
          </a:p>
        </p:txBody>
      </p:sp>
    </p:spTree>
    <p:extLst>
      <p:ext uri="{BB962C8B-B14F-4D97-AF65-F5344CB8AC3E}">
        <p14:creationId xmlns:p14="http://schemas.microsoft.com/office/powerpoint/2010/main" val="44296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187"/>
            <a:ext cx="8229600" cy="1143000"/>
          </a:xfrm>
        </p:spPr>
        <p:txBody>
          <a:bodyPr/>
          <a:lstStyle/>
          <a:p>
            <a:r>
              <a:rPr lang="en-IN" dirty="0" smtClean="0"/>
              <a:t>Introduction</a:t>
            </a:r>
            <a:endParaRPr lang="en-IN" dirty="0"/>
          </a:p>
        </p:txBody>
      </p:sp>
      <p:sp>
        <p:nvSpPr>
          <p:cNvPr id="3" name="Content Placeholder 2"/>
          <p:cNvSpPr>
            <a:spLocks noGrp="1"/>
          </p:cNvSpPr>
          <p:nvPr>
            <p:ph idx="1"/>
          </p:nvPr>
        </p:nvSpPr>
        <p:spPr>
          <a:xfrm>
            <a:off x="457200" y="814705"/>
            <a:ext cx="8229600" cy="5887085"/>
          </a:xfrm>
        </p:spPr>
        <p:txBody>
          <a:bodyPr>
            <a:noAutofit/>
          </a:bodyPr>
          <a:lstStyle/>
          <a:p>
            <a:r>
              <a:rPr lang="en-IN" sz="2400" dirty="0" smtClean="0"/>
              <a:t> This PPT presents a review of Automatic Number Plate Recognition (ANPR) algorithm using image processing in toll booths. On any toll booth the vehicle has to stop for paying the toll. </a:t>
            </a:r>
            <a:endParaRPr lang="en-IN" sz="2400" dirty="0" smtClean="0"/>
          </a:p>
          <a:p>
            <a:r>
              <a:rPr lang="en-IN" sz="2400" dirty="0" smtClean="0"/>
              <a:t>We </a:t>
            </a:r>
            <a:r>
              <a:rPr lang="en-IN" sz="2400" dirty="0" smtClean="0"/>
              <a:t>are trying to develop a system that would pay the toll automatically and reduce the queue at the toll booths. In this system camera is used for capturing the image of the vehicle number plate. </a:t>
            </a:r>
            <a:endParaRPr lang="en-IN" sz="2400" dirty="0" smtClean="0"/>
          </a:p>
          <a:p>
            <a:r>
              <a:rPr lang="en-IN" sz="2400" dirty="0" smtClean="0"/>
              <a:t>The </a:t>
            </a:r>
            <a:r>
              <a:rPr lang="en-IN" sz="2400" dirty="0" smtClean="0"/>
              <a:t>captured image would be converted into text using ANPR algorithm. Toll booth passes the vehicle plate number to the central server which holds the information about registered users</a:t>
            </a:r>
            <a:r>
              <a:rPr lang="en-IN" sz="2400" dirty="0" smtClean="0"/>
              <a:t>.</a:t>
            </a:r>
          </a:p>
          <a:p>
            <a:r>
              <a:rPr lang="en-IN" sz="2400" dirty="0" smtClean="0"/>
              <a:t> </a:t>
            </a:r>
            <a:r>
              <a:rPr lang="en-IN" sz="2400" dirty="0" smtClean="0"/>
              <a:t>Server then uses this vehicle number to verify whether the user is registered account holder or not.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a:t>If the user is registered account holder then server transmits the information about vehicle type, account balance to the toll booth</a:t>
            </a:r>
            <a:r>
              <a:rPr lang="en-IN" dirty="0" smtClean="0"/>
              <a:t>.</a:t>
            </a:r>
          </a:p>
          <a:p>
            <a:r>
              <a:rPr lang="en-IN" dirty="0" smtClean="0"/>
              <a:t> </a:t>
            </a:r>
            <a:r>
              <a:rPr lang="en-IN" dirty="0"/>
              <a:t>Based on the vehicle type, toll is deducted from the customer’s account and then the toll gate is opened. Central server is updated with user’s account balance using internet protocols by the toll booth the vehicle passes through. </a:t>
            </a:r>
            <a:endParaRPr lang="en-IN" dirty="0" smtClean="0"/>
          </a:p>
          <a:p>
            <a:r>
              <a:rPr lang="en-IN" dirty="0" smtClean="0"/>
              <a:t>The </a:t>
            </a:r>
            <a:r>
              <a:rPr lang="en-IN" dirty="0"/>
              <a:t>user is updated about his account status via SMS.  </a:t>
            </a:r>
          </a:p>
          <a:p>
            <a:pPr marL="0" indent="0">
              <a:buNone/>
            </a:pPr>
            <a:endParaRPr lang="en-IN" dirty="0"/>
          </a:p>
          <a:p>
            <a:pPr marL="0" indent="0">
              <a:buNone/>
            </a:pPr>
            <a:r>
              <a:rPr lang="en-IN" b="1" dirty="0"/>
              <a:t>Keywords:</a:t>
            </a:r>
            <a:r>
              <a:rPr lang="en-IN" dirty="0"/>
              <a:t> Automatic Number Plate Recognition, Optical Character Recognition, Image processing, Server.  </a:t>
            </a:r>
          </a:p>
          <a:p>
            <a:endParaRPr lang="en-IN" dirty="0"/>
          </a:p>
        </p:txBody>
      </p:sp>
    </p:spTree>
    <p:extLst>
      <p:ext uri="{BB962C8B-B14F-4D97-AF65-F5344CB8AC3E}">
        <p14:creationId xmlns:p14="http://schemas.microsoft.com/office/powerpoint/2010/main" val="208003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157"/>
            <a:ext cx="8229600" cy="1143000"/>
          </a:xfrm>
        </p:spPr>
        <p:txBody>
          <a:bodyPr/>
          <a:lstStyle/>
          <a:p>
            <a:r>
              <a:rPr lang="en-IN" dirty="0"/>
              <a:t>Objectives</a:t>
            </a:r>
          </a:p>
        </p:txBody>
      </p:sp>
      <p:sp>
        <p:nvSpPr>
          <p:cNvPr id="3" name="Content Placeholder 2"/>
          <p:cNvSpPr>
            <a:spLocks noGrp="1"/>
          </p:cNvSpPr>
          <p:nvPr>
            <p:ph idx="1"/>
          </p:nvPr>
        </p:nvSpPr>
        <p:spPr>
          <a:xfrm>
            <a:off x="457200" y="1137920"/>
            <a:ext cx="8229600" cy="4764405"/>
          </a:xfrm>
        </p:spPr>
        <p:txBody>
          <a:bodyPr>
            <a:normAutofit/>
          </a:bodyPr>
          <a:lstStyle/>
          <a:p>
            <a:pPr>
              <a:buFont typeface="Wingdings" panose="05000000000000000000" charset="0"/>
              <a:buChar char=""/>
            </a:pPr>
            <a:r>
              <a:rPr lang="en-IN" dirty="0" smtClean="0"/>
              <a:t>Toll gates are usually considered as an inconvenience by travelers not only for the cost of toll, also for the delay at toll booths. </a:t>
            </a:r>
          </a:p>
          <a:p>
            <a:pPr>
              <a:buFont typeface="Wingdings" panose="05000000000000000000" charset="0"/>
              <a:buChar char=""/>
            </a:pPr>
            <a:r>
              <a:rPr lang="en-IN" dirty="0" smtClean="0"/>
              <a:t>In order to ensure a steady flow of traffic, both staff and drivers require easy access to an efficient communication system covering the specific requirements of toll gates.</a:t>
            </a:r>
          </a:p>
          <a:p>
            <a:pPr>
              <a:buFont typeface="Wingdings" panose="05000000000000000000" charset="0"/>
              <a:buChar char=""/>
            </a:pPr>
            <a:r>
              <a:rPr lang="en-IN" dirty="0" smtClean="0"/>
              <a:t>Therefore our proposed system is more efficient than the existing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007"/>
            <a:ext cx="8229600" cy="1143000"/>
          </a:xfrm>
        </p:spPr>
        <p:txBody>
          <a:bodyPr/>
          <a:lstStyle/>
          <a:p>
            <a:r>
              <a:rPr lang="en-IN" dirty="0" smtClean="0"/>
              <a:t>Literature Survey</a:t>
            </a:r>
            <a:endParaRPr lang="en-IN" dirty="0"/>
          </a:p>
        </p:txBody>
      </p:sp>
      <p:sp>
        <p:nvSpPr>
          <p:cNvPr id="3" name="Content Placeholder 2"/>
          <p:cNvSpPr>
            <a:spLocks noGrp="1"/>
          </p:cNvSpPr>
          <p:nvPr>
            <p:ph idx="1"/>
          </p:nvPr>
        </p:nvSpPr>
        <p:spPr>
          <a:xfrm>
            <a:off x="457200" y="535305"/>
            <a:ext cx="8229600" cy="5506720"/>
          </a:xfrm>
        </p:spPr>
        <p:txBody>
          <a:bodyPr>
            <a:noAutofit/>
          </a:bodyPr>
          <a:lstStyle/>
          <a:p>
            <a:pPr marL="0" indent="0">
              <a:buNone/>
            </a:pPr>
            <a:endParaRPr lang="en-IN" sz="1800" dirty="0" smtClean="0"/>
          </a:p>
          <a:p>
            <a:r>
              <a:rPr lang="en-IN" sz="2000" dirty="0" smtClean="0"/>
              <a:t>The first report we are discussing is: License Platelocation in Camera Images (Paper 1) This is from Halina Halina Kwaśnicka and Bartosz Wawrzyniak (Wrocław University of Technology)</a:t>
            </a:r>
          </a:p>
          <a:p>
            <a:pPr marL="0" indent="0">
              <a:buNone/>
            </a:pPr>
            <a:endParaRPr lang="en-IN" sz="2000" dirty="0" smtClean="0"/>
          </a:p>
          <a:p>
            <a:r>
              <a:rPr lang="en-IN" sz="2000" dirty="0" smtClean="0"/>
              <a:t>First it deals with the conditions of the license plate: weather, light, place of number plate, movement, damage and other forms of letters and numbers in the image. Most of these points could be solved by improving light invasion, better cameras and high-quality image processing techniques.</a:t>
            </a:r>
          </a:p>
          <a:p>
            <a:pPr marL="0" indent="0">
              <a:buNone/>
            </a:pPr>
            <a:r>
              <a:rPr lang="en-IN" sz="2000" dirty="0" smtClean="0"/>
              <a:t> </a:t>
            </a:r>
          </a:p>
          <a:p>
            <a:r>
              <a:rPr lang="en-IN" sz="2000" dirty="0" smtClean="0"/>
              <a:t>Using algorithms with shape and color would be inefficient because there are many different number plates. The correct way to do Number Recognition is to use the difference between background color and letter color, which is very clear for each number plate.</a:t>
            </a:r>
          </a:p>
          <a:p>
            <a:endParaRPr lang="en-IN" sz="2000" dirty="0" smtClean="0"/>
          </a:p>
          <a:p>
            <a:r>
              <a:rPr lang="en-IN" sz="2000" dirty="0" smtClean="0"/>
              <a:t> The second paper is from Naikur Bharat kumar Gohil called Car License PlateDetection. Here the full implementation is discussed in Matlab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1929130"/>
            <a:ext cx="4232910" cy="1760220"/>
          </a:xfrm>
        </p:spPr>
        <p:txBody>
          <a:bodyPr>
            <a:normAutofit fontScale="90000"/>
          </a:bodyPr>
          <a:lstStyle/>
          <a:p>
            <a:r>
              <a:rPr lang="en-IN">
                <a:sym typeface="+mn-ea"/>
              </a:rPr>
              <a:t> Here's how it works:</a:t>
            </a:r>
            <a:r>
              <a:rPr lang="en-IN"/>
              <a:t/>
            </a:r>
            <a:br>
              <a:rPr lang="en-IN"/>
            </a:br>
            <a:endParaRPr lang="en-IN" dirty="0"/>
          </a:p>
        </p:txBody>
      </p:sp>
      <p:pic>
        <p:nvPicPr>
          <p:cNvPr id="4" name="image1.png"/>
          <p:cNvPicPr>
            <a:picLocks noGrp="1" noChangeAspect="1"/>
          </p:cNvPicPr>
          <p:nvPr>
            <p:ph idx="1"/>
          </p:nvPr>
        </p:nvPicPr>
        <p:blipFill>
          <a:blip r:embed="rId2" cstate="print"/>
          <a:stretch>
            <a:fillRect/>
          </a:stretch>
        </p:blipFill>
        <p:spPr>
          <a:xfrm>
            <a:off x="4140200" y="131445"/>
            <a:ext cx="2987040" cy="6595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960437"/>
            <a:ext cx="8229600" cy="4525963"/>
          </a:xfrm>
        </p:spPr>
        <p:txBody>
          <a:bodyPr>
            <a:normAutofit/>
          </a:bodyPr>
          <a:lstStyle/>
          <a:p>
            <a:pPr marL="0" indent="0">
              <a:buNone/>
            </a:pPr>
            <a:r>
              <a:rPr lang="en-US" sz="4000" dirty="0" smtClean="0"/>
              <a:t>Image Processing</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685637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92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sym typeface="+mn-ea"/>
              </a:rPr>
              <a:t>Benifits of the system</a:t>
            </a:r>
            <a:endParaRPr lang="en-IN" dirty="0"/>
          </a:p>
        </p:txBody>
      </p:sp>
      <p:sp>
        <p:nvSpPr>
          <p:cNvPr id="3" name="Content Placeholder 2"/>
          <p:cNvSpPr>
            <a:spLocks noGrp="1"/>
          </p:cNvSpPr>
          <p:nvPr>
            <p:ph idx="1"/>
          </p:nvPr>
        </p:nvSpPr>
        <p:spPr>
          <a:xfrm>
            <a:off x="457200" y="1235710"/>
            <a:ext cx="8229600" cy="4890770"/>
          </a:xfrm>
        </p:spPr>
        <p:txBody>
          <a:bodyPr/>
          <a:lstStyle/>
          <a:p>
            <a:endParaRPr lang="en-IN"/>
          </a:p>
          <a:p>
            <a:r>
              <a:rPr lang="en-IN"/>
              <a:t>Less or shorter queues at toll plazas by increasing toll booth service</a:t>
            </a:r>
          </a:p>
          <a:p>
            <a:r>
              <a:rPr lang="en-IN"/>
              <a:t>Faster and more efficient service</a:t>
            </a:r>
          </a:p>
          <a:p>
            <a:r>
              <a:rPr lang="en-IN"/>
              <a:t>Expand  capacity without building more infrastructures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Processes</a:t>
            </a:r>
            <a:endParaRPr lang="en-IN" dirty="0"/>
          </a:p>
        </p:txBody>
      </p:sp>
      <p:sp>
        <p:nvSpPr>
          <p:cNvPr id="3" name="Content Placeholder 2"/>
          <p:cNvSpPr>
            <a:spLocks noGrp="1"/>
          </p:cNvSpPr>
          <p:nvPr>
            <p:ph idx="1"/>
          </p:nvPr>
        </p:nvSpPr>
        <p:spPr/>
        <p:txBody>
          <a:bodyPr>
            <a:normAutofit fontScale="70000" lnSpcReduction="20000"/>
          </a:bodyPr>
          <a:lstStyle/>
          <a:p>
            <a:r>
              <a:rPr lang="en-IN" b="1"/>
              <a:t>Color to gray conversion</a:t>
            </a:r>
            <a:r>
              <a:rPr lang="en-IN"/>
              <a:t>: First, the image is converted to a gray-scale image. Thus, it is easy to read different types of license plates</a:t>
            </a:r>
          </a:p>
          <a:p>
            <a:pPr marL="0" indent="0">
              <a:buNone/>
            </a:pPr>
            <a:endParaRPr lang="en-IN"/>
          </a:p>
          <a:p>
            <a:r>
              <a:rPr lang="en-IN" b="1"/>
              <a:t>Dilation</a:t>
            </a:r>
            <a:r>
              <a:rPr lang="en-IN"/>
              <a:t>: Clarifies the image, fills holes, angles are sharper and noise is removed. Differences between dark and light also become clearer.</a:t>
            </a:r>
          </a:p>
          <a:p>
            <a:endParaRPr lang="en-IN"/>
          </a:p>
          <a:p>
            <a:r>
              <a:rPr lang="en-IN" b="1"/>
              <a:t>Horizontal and Vertical Edge Processing</a:t>
            </a:r>
            <a:r>
              <a:rPr lang="en-IN"/>
              <a:t>: Each column and row of the image is traversed by the algorithm, calculating the difference in pixel value between neighboring pixels. If the difference in gray value between the successive pixels exceeds a certain size limit, we will add it to the total of that particular column.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894</Words>
  <Application>Microsoft Office PowerPoint</Application>
  <PresentationFormat>On-screen Show (4:3)</PresentationFormat>
  <Paragraphs>90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Automatic Number Plate Detection and Recognition in Toll Booth</vt:lpstr>
      <vt:lpstr>Introduction</vt:lpstr>
      <vt:lpstr>Introduction</vt:lpstr>
      <vt:lpstr>Objectives</vt:lpstr>
      <vt:lpstr>Literature Survey</vt:lpstr>
      <vt:lpstr> Here's how it works: </vt:lpstr>
      <vt:lpstr>PowerPoint Presentation</vt:lpstr>
      <vt:lpstr>Benifits of the system</vt:lpstr>
      <vt:lpstr>Processes</vt:lpstr>
      <vt:lpstr>Processes</vt:lpstr>
      <vt:lpstr>Methodology</vt:lpstr>
      <vt:lpstr>Edge Detection</vt:lpstr>
      <vt:lpstr>Edge Processing</vt:lpstr>
      <vt:lpstr>Edge Processing</vt:lpstr>
      <vt:lpstr>Edge Processing</vt:lpstr>
      <vt:lpstr>Optical Character Recognition  template matching</vt:lpstr>
      <vt:lpstr>Result</vt:lpstr>
      <vt:lpstr>Sources</vt:lpstr>
      <vt:lpstr>Bibliography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or Area and its Subfield</dc:title>
  <dc:creator>admin</dc:creator>
  <cp:lastModifiedBy>Mano Bala</cp:lastModifiedBy>
  <cp:revision>14</cp:revision>
  <dcterms:created xsi:type="dcterms:W3CDTF">2017-09-01T01:44:00Z</dcterms:created>
  <dcterms:modified xsi:type="dcterms:W3CDTF">2017-09-24T17:33:21Z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