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59" r:id="rId5"/>
    <p:sldId id="260" r:id="rId6"/>
    <p:sldId id="261" r:id="rId7"/>
    <p:sldId id="268" r:id="rId8"/>
    <p:sldId id="264" r:id="rId9"/>
    <p:sldId id="265" r:id="rId10"/>
    <p:sldId id="266" r:id="rId11"/>
    <p:sldId id="267" r:id="rId12"/>
    <p:sldId id="269" r:id="rId13"/>
    <p:sldId id="270" r:id="rId14"/>
    <p:sldId id="274" r:id="rId15"/>
    <p:sldId id="275" r:id="rId16"/>
    <p:sldId id="277"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10/18/2019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10/18/2019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10/18/2019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10/18/2019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10/18/2019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10/18/2019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10/18/2019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10/18/2019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10/18/2019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10/18/2019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10/18/2019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10/18/2019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0976" y="806510"/>
            <a:ext cx="8237239" cy="904724"/>
          </a:xfrm>
        </p:spPr>
        <p:txBody>
          <a:bodyPr/>
          <a:lstStyle/>
          <a:p>
            <a:pPr algn="ctr"/>
            <a:r>
              <a:rPr lang="en-US" b="1" dirty="0" smtClean="0"/>
              <a:t>ISS Project</a:t>
            </a:r>
            <a:endParaRPr lang="en-US" b="1" dirty="0"/>
          </a:p>
        </p:txBody>
      </p:sp>
      <p:sp>
        <p:nvSpPr>
          <p:cNvPr id="3" name="Subtitle 2"/>
          <p:cNvSpPr>
            <a:spLocks noGrp="1"/>
          </p:cNvSpPr>
          <p:nvPr>
            <p:ph type="subTitle" idx="1"/>
          </p:nvPr>
        </p:nvSpPr>
        <p:spPr>
          <a:xfrm>
            <a:off x="1696767" y="1995375"/>
            <a:ext cx="8825658" cy="1440541"/>
          </a:xfrm>
        </p:spPr>
        <p:txBody>
          <a:bodyPr>
            <a:normAutofit/>
          </a:bodyPr>
          <a:lstStyle/>
          <a:p>
            <a:pPr algn="ctr"/>
            <a:r>
              <a:rPr lang="en-US" sz="4400" b="1" dirty="0" smtClean="0"/>
              <a:t>SECURE MEDICAL DATA SHARING IN CLOUD</a:t>
            </a:r>
            <a:endParaRPr lang="en-US" sz="4400" b="1" dirty="0"/>
          </a:p>
        </p:txBody>
      </p:sp>
      <p:sp>
        <p:nvSpPr>
          <p:cNvPr id="4" name="Content Placeholder 2"/>
          <p:cNvSpPr txBox="1">
            <a:spLocks/>
          </p:cNvSpPr>
          <p:nvPr/>
        </p:nvSpPr>
        <p:spPr>
          <a:xfrm>
            <a:off x="6435929" y="4432170"/>
            <a:ext cx="8761412" cy="34163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400" b="1" dirty="0" smtClean="0">
                <a:solidFill>
                  <a:schemeClr val="bg1"/>
                </a:solidFill>
              </a:rPr>
              <a:t>16MIS0433 – Mano </a:t>
            </a:r>
            <a:r>
              <a:rPr lang="en-US" sz="2400" b="1" dirty="0" err="1" smtClean="0">
                <a:solidFill>
                  <a:schemeClr val="bg1"/>
                </a:solidFill>
              </a:rPr>
              <a:t>Bala.R</a:t>
            </a:r>
            <a:endParaRPr lang="en-US" sz="2400" b="1" dirty="0" smtClean="0">
              <a:solidFill>
                <a:schemeClr val="bg1"/>
              </a:solidFill>
            </a:endParaRPr>
          </a:p>
          <a:p>
            <a:r>
              <a:rPr lang="en-US" sz="2400" b="1" dirty="0" smtClean="0">
                <a:solidFill>
                  <a:schemeClr val="bg1"/>
                </a:solidFill>
              </a:rPr>
              <a:t>16MIS0020 – </a:t>
            </a:r>
            <a:r>
              <a:rPr lang="en-US" sz="2400" b="1" dirty="0" err="1" smtClean="0">
                <a:solidFill>
                  <a:schemeClr val="bg1"/>
                </a:solidFill>
              </a:rPr>
              <a:t>Thanga</a:t>
            </a:r>
            <a:r>
              <a:rPr lang="en-US" sz="2400" b="1" dirty="0" smtClean="0">
                <a:solidFill>
                  <a:schemeClr val="bg1"/>
                </a:solidFill>
              </a:rPr>
              <a:t> </a:t>
            </a:r>
            <a:r>
              <a:rPr lang="en-US" sz="2400" b="1" dirty="0" err="1" smtClean="0">
                <a:solidFill>
                  <a:schemeClr val="bg1"/>
                </a:solidFill>
              </a:rPr>
              <a:t>Prakash.M</a:t>
            </a:r>
            <a:endParaRPr lang="en-US" sz="2400" b="1" dirty="0" smtClean="0">
              <a:solidFill>
                <a:schemeClr val="bg1"/>
              </a:solidFill>
            </a:endParaRPr>
          </a:p>
          <a:p>
            <a:r>
              <a:rPr lang="en-US" sz="2400" b="1" dirty="0" smtClean="0">
                <a:solidFill>
                  <a:schemeClr val="bg1"/>
                </a:solidFill>
              </a:rPr>
              <a:t>16MIS0450 – </a:t>
            </a:r>
            <a:r>
              <a:rPr lang="en-US" sz="2400" b="1" dirty="0" err="1" smtClean="0">
                <a:solidFill>
                  <a:schemeClr val="bg1"/>
                </a:solidFill>
              </a:rPr>
              <a:t>Ramya.N</a:t>
            </a:r>
            <a:endParaRPr lang="en-US" sz="2400" b="1" dirty="0">
              <a:solidFill>
                <a:schemeClr val="bg1"/>
              </a:solidFill>
            </a:endParaRPr>
          </a:p>
        </p:txBody>
      </p:sp>
    </p:spTree>
    <p:extLst>
      <p:ext uri="{BB962C8B-B14F-4D97-AF65-F5344CB8AC3E}">
        <p14:creationId xmlns:p14="http://schemas.microsoft.com/office/powerpoint/2010/main" val="100818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600890" y="2743199"/>
            <a:ext cx="11051177" cy="4585063"/>
          </a:xfrm>
        </p:spPr>
        <p:txBody>
          <a:bodyPr/>
          <a:lstStyle/>
          <a:p>
            <a:pPr marL="0" indent="0">
              <a:buNone/>
            </a:pPr>
            <a:r>
              <a:rPr lang="en-US" dirty="0"/>
              <a:t> </a:t>
            </a:r>
            <a:r>
              <a:rPr lang="en-US" b="1" dirty="0"/>
              <a:t>RIBE-based data sharing system works as follows: </a:t>
            </a:r>
            <a:endParaRPr lang="en-US" b="1" dirty="0" smtClean="0"/>
          </a:p>
          <a:p>
            <a:r>
              <a:rPr lang="en-US" b="1" dirty="0" smtClean="0"/>
              <a:t>Step </a:t>
            </a:r>
            <a:r>
              <a:rPr lang="en-US" b="1" dirty="0"/>
              <a:t>1:</a:t>
            </a:r>
            <a:r>
              <a:rPr lang="en-US" dirty="0"/>
              <a:t> The data provider first decides the users who can share the data. Then, encrypts the data under the identities, and uploads the </a:t>
            </a:r>
            <a:r>
              <a:rPr lang="en-US" dirty="0" err="1"/>
              <a:t>ciphertext</a:t>
            </a:r>
            <a:r>
              <a:rPr lang="en-US" dirty="0"/>
              <a:t> of the shared data to the cloud server. </a:t>
            </a:r>
            <a:endParaRPr lang="en-US" dirty="0" smtClean="0"/>
          </a:p>
          <a:p>
            <a:r>
              <a:rPr lang="en-US" b="1" dirty="0" smtClean="0"/>
              <a:t>Step </a:t>
            </a:r>
            <a:r>
              <a:rPr lang="en-US" b="1" dirty="0"/>
              <a:t>2:</a:t>
            </a:r>
            <a:r>
              <a:rPr lang="en-US" dirty="0"/>
              <a:t> When user wants to get the shared data, she/ he can download and decrypt the corresponding </a:t>
            </a:r>
            <a:r>
              <a:rPr lang="en-US" dirty="0" err="1"/>
              <a:t>ciphertext</a:t>
            </a:r>
            <a:r>
              <a:rPr lang="en-US" dirty="0"/>
              <a:t>. However, for an unauthorized user and the cloud server, the plaintext of the shared data is not available. </a:t>
            </a:r>
            <a:endParaRPr lang="en-US" dirty="0" smtClean="0"/>
          </a:p>
          <a:p>
            <a:r>
              <a:rPr lang="en-US" b="1" dirty="0" smtClean="0"/>
              <a:t>Step </a:t>
            </a:r>
            <a:r>
              <a:rPr lang="en-US" b="1" dirty="0"/>
              <a:t>3:</a:t>
            </a:r>
            <a:r>
              <a:rPr lang="en-US" dirty="0"/>
              <a:t> when the users authorization gets expired, data provider can download the </a:t>
            </a:r>
            <a:r>
              <a:rPr lang="en-US" dirty="0" err="1"/>
              <a:t>ciphertext</a:t>
            </a:r>
            <a:r>
              <a:rPr lang="en-US" dirty="0"/>
              <a:t> of the shared data, and then decrypt-then-re-encrypt the shared data such that user whose authorization expired is prevented from accessing the plaintext of the shared data, and then upload the re-encrypted data to the cloud server again. </a:t>
            </a:r>
          </a:p>
        </p:txBody>
      </p:sp>
    </p:spTree>
    <p:extLst>
      <p:ext uri="{BB962C8B-B14F-4D97-AF65-F5344CB8AC3E}">
        <p14:creationId xmlns:p14="http://schemas.microsoft.com/office/powerpoint/2010/main" val="83291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600890" y="3069771"/>
            <a:ext cx="11051177" cy="4585063"/>
          </a:xfrm>
        </p:spPr>
        <p:txBody>
          <a:bodyPr/>
          <a:lstStyle/>
          <a:p>
            <a:r>
              <a:rPr lang="en-US" dirty="0"/>
              <a:t>This data sharing system can provide confidentiality and backward secrecy. </a:t>
            </a:r>
            <a:endParaRPr lang="en-US" dirty="0" smtClean="0"/>
          </a:p>
          <a:p>
            <a:r>
              <a:rPr lang="en-US" dirty="0" smtClean="0"/>
              <a:t>Furthermore</a:t>
            </a:r>
            <a:r>
              <a:rPr lang="en-US" dirty="0"/>
              <a:t>, the method of decrypting and re-encrypting all the shared data can provide forward </a:t>
            </a:r>
            <a:r>
              <a:rPr lang="en-US" dirty="0" err="1" smtClean="0"/>
              <a:t>secrecy.This</a:t>
            </a:r>
            <a:r>
              <a:rPr lang="en-US" dirty="0" smtClean="0"/>
              <a:t> </a:t>
            </a:r>
            <a:r>
              <a:rPr lang="en-US" dirty="0"/>
              <a:t>brings new challenges. </a:t>
            </a:r>
            <a:endParaRPr lang="en-US" dirty="0" smtClean="0"/>
          </a:p>
          <a:p>
            <a:r>
              <a:rPr lang="en-US" dirty="0" smtClean="0"/>
              <a:t>The </a:t>
            </a:r>
            <a:r>
              <a:rPr lang="en-US" dirty="0"/>
              <a:t>process of decrypt-then-re-encrypt necessarily involves users’ secret key information, which makes the overall data sharing system vulnerable to new attacks, and it is inadvisable to update the </a:t>
            </a:r>
            <a:r>
              <a:rPr lang="en-US" dirty="0" err="1"/>
              <a:t>ciphertext</a:t>
            </a:r>
            <a:r>
              <a:rPr lang="en-US" dirty="0"/>
              <a:t> periodically by using secret </a:t>
            </a:r>
            <a:r>
              <a:rPr lang="en-US" dirty="0" smtClean="0"/>
              <a:t>key</a:t>
            </a:r>
            <a:endParaRPr lang="en-US" b="1" dirty="0"/>
          </a:p>
        </p:txBody>
      </p:sp>
    </p:spTree>
    <p:extLst>
      <p:ext uri="{BB962C8B-B14F-4D97-AF65-F5344CB8AC3E}">
        <p14:creationId xmlns:p14="http://schemas.microsoft.com/office/powerpoint/2010/main" val="396914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p:cNvPicPr/>
          <p:nvPr/>
        </p:nvPicPr>
        <p:blipFill>
          <a:blip r:embed="rId2"/>
          <a:stretch>
            <a:fillRect/>
          </a:stretch>
        </p:blipFill>
        <p:spPr>
          <a:xfrm>
            <a:off x="1558358" y="2519272"/>
            <a:ext cx="8617607" cy="3972968"/>
          </a:xfrm>
          <a:prstGeom prst="rect">
            <a:avLst/>
          </a:prstGeom>
        </p:spPr>
      </p:pic>
    </p:spTree>
    <p:extLst>
      <p:ext uri="{BB962C8B-B14F-4D97-AF65-F5344CB8AC3E}">
        <p14:creationId xmlns:p14="http://schemas.microsoft.com/office/powerpoint/2010/main" val="47784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908354"/>
            <a:ext cx="8761413" cy="706964"/>
          </a:xfrm>
        </p:spPr>
        <p:txBody>
          <a:bodyPr/>
          <a:lstStyle/>
          <a:p>
            <a:r>
              <a:rPr lang="en-US" dirty="0" smtClean="0"/>
              <a:t>SCREENSHOTS</a:t>
            </a:r>
            <a:endParaRPr lang="en-US" dirty="0"/>
          </a:p>
        </p:txBody>
      </p:sp>
      <p:sp>
        <p:nvSpPr>
          <p:cNvPr id="3" name="Content Placeholder 2"/>
          <p:cNvSpPr>
            <a:spLocks noGrp="1"/>
          </p:cNvSpPr>
          <p:nvPr>
            <p:ph idx="1"/>
          </p:nvPr>
        </p:nvSpPr>
        <p:spPr>
          <a:xfrm>
            <a:off x="261255" y="2155371"/>
            <a:ext cx="11051177" cy="4585063"/>
          </a:xfrm>
        </p:spPr>
        <p:txBody>
          <a:bodyPr/>
          <a:lstStyle/>
          <a:p>
            <a:r>
              <a:rPr lang="en-US" dirty="0" smtClean="0"/>
              <a:t>Encrypted Data</a:t>
            </a:r>
          </a:p>
          <a:p>
            <a:endParaRPr lang="en-US" b="1" dirty="0"/>
          </a:p>
          <a:p>
            <a:endParaRPr lang="en-US" b="1" dirty="0" smtClean="0"/>
          </a:p>
          <a:p>
            <a:endParaRPr lang="en-US" b="1" dirty="0"/>
          </a:p>
        </p:txBody>
      </p:sp>
      <p:pic>
        <p:nvPicPr>
          <p:cNvPr id="4" name="Picture 3"/>
          <p:cNvPicPr>
            <a:picLocks noChangeAspect="1"/>
          </p:cNvPicPr>
          <p:nvPr/>
        </p:nvPicPr>
        <p:blipFill>
          <a:blip r:embed="rId2"/>
          <a:stretch>
            <a:fillRect/>
          </a:stretch>
        </p:blipFill>
        <p:spPr>
          <a:xfrm>
            <a:off x="2913423" y="2573164"/>
            <a:ext cx="5120234" cy="4062986"/>
          </a:xfrm>
          <a:prstGeom prst="rect">
            <a:avLst/>
          </a:prstGeom>
        </p:spPr>
      </p:pic>
    </p:spTree>
    <p:extLst>
      <p:ext uri="{BB962C8B-B14F-4D97-AF65-F5344CB8AC3E}">
        <p14:creationId xmlns:p14="http://schemas.microsoft.com/office/powerpoint/2010/main" val="40653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908354"/>
            <a:ext cx="8761413" cy="706964"/>
          </a:xfrm>
        </p:spPr>
        <p:txBody>
          <a:bodyPr/>
          <a:lstStyle/>
          <a:p>
            <a:r>
              <a:rPr lang="en-US" dirty="0" smtClean="0"/>
              <a:t>SCREENSHOTS</a:t>
            </a:r>
            <a:endParaRPr lang="en-US" dirty="0"/>
          </a:p>
        </p:txBody>
      </p:sp>
      <p:sp>
        <p:nvSpPr>
          <p:cNvPr id="3" name="Content Placeholder 2"/>
          <p:cNvSpPr>
            <a:spLocks noGrp="1"/>
          </p:cNvSpPr>
          <p:nvPr>
            <p:ph idx="1"/>
          </p:nvPr>
        </p:nvSpPr>
        <p:spPr>
          <a:xfrm>
            <a:off x="600890" y="2272937"/>
            <a:ext cx="11051177" cy="4585063"/>
          </a:xfrm>
        </p:spPr>
        <p:txBody>
          <a:bodyPr/>
          <a:lstStyle/>
          <a:p>
            <a:r>
              <a:rPr lang="en-US" dirty="0" smtClean="0"/>
              <a:t>Key Generation</a:t>
            </a:r>
          </a:p>
          <a:p>
            <a:endParaRPr lang="en-US" dirty="0"/>
          </a:p>
        </p:txBody>
      </p:sp>
      <p:pic>
        <p:nvPicPr>
          <p:cNvPr id="4" name="Picture 3"/>
          <p:cNvPicPr>
            <a:picLocks noChangeAspect="1"/>
          </p:cNvPicPr>
          <p:nvPr/>
        </p:nvPicPr>
        <p:blipFill>
          <a:blip r:embed="rId2"/>
          <a:stretch>
            <a:fillRect/>
          </a:stretch>
        </p:blipFill>
        <p:spPr>
          <a:xfrm>
            <a:off x="3453628" y="2603045"/>
            <a:ext cx="4815160" cy="4141283"/>
          </a:xfrm>
          <a:prstGeom prst="rect">
            <a:avLst/>
          </a:prstGeom>
        </p:spPr>
      </p:pic>
    </p:spTree>
    <p:extLst>
      <p:ext uri="{BB962C8B-B14F-4D97-AF65-F5344CB8AC3E}">
        <p14:creationId xmlns:p14="http://schemas.microsoft.com/office/powerpoint/2010/main" val="51207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908354"/>
            <a:ext cx="8761413" cy="706964"/>
          </a:xfrm>
        </p:spPr>
        <p:txBody>
          <a:bodyPr/>
          <a:lstStyle/>
          <a:p>
            <a:r>
              <a:rPr lang="en-US" dirty="0" smtClean="0"/>
              <a:t>SCREENSHOTS</a:t>
            </a:r>
            <a:endParaRPr lang="en-US" dirty="0"/>
          </a:p>
        </p:txBody>
      </p:sp>
      <p:sp>
        <p:nvSpPr>
          <p:cNvPr id="3" name="Content Placeholder 2"/>
          <p:cNvSpPr>
            <a:spLocks noGrp="1"/>
          </p:cNvSpPr>
          <p:nvPr>
            <p:ph idx="1"/>
          </p:nvPr>
        </p:nvSpPr>
        <p:spPr>
          <a:xfrm>
            <a:off x="600890" y="2272937"/>
            <a:ext cx="11051177" cy="4585063"/>
          </a:xfrm>
        </p:spPr>
        <p:txBody>
          <a:bodyPr/>
          <a:lstStyle/>
          <a:p>
            <a:r>
              <a:rPr lang="en-US" dirty="0" smtClean="0"/>
              <a:t>Key Authority Functions</a:t>
            </a:r>
          </a:p>
          <a:p>
            <a:endParaRPr lang="en-US" dirty="0"/>
          </a:p>
        </p:txBody>
      </p:sp>
      <p:pic>
        <p:nvPicPr>
          <p:cNvPr id="4" name="Picture 3"/>
          <p:cNvPicPr>
            <a:picLocks noChangeAspect="1"/>
          </p:cNvPicPr>
          <p:nvPr/>
        </p:nvPicPr>
        <p:blipFill>
          <a:blip r:embed="rId2"/>
          <a:stretch>
            <a:fillRect/>
          </a:stretch>
        </p:blipFill>
        <p:spPr>
          <a:xfrm>
            <a:off x="3413350" y="2667815"/>
            <a:ext cx="5482371" cy="4072619"/>
          </a:xfrm>
          <a:prstGeom prst="rect">
            <a:avLst/>
          </a:prstGeom>
        </p:spPr>
      </p:pic>
    </p:spTree>
    <p:extLst>
      <p:ext uri="{BB962C8B-B14F-4D97-AF65-F5344CB8AC3E}">
        <p14:creationId xmlns:p14="http://schemas.microsoft.com/office/powerpoint/2010/main" val="277372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908354"/>
            <a:ext cx="8761413" cy="706964"/>
          </a:xfrm>
        </p:spPr>
        <p:txBody>
          <a:bodyPr/>
          <a:lstStyle/>
          <a:p>
            <a:r>
              <a:rPr lang="en-US" dirty="0" smtClean="0"/>
              <a:t>SCREENSHOTS</a:t>
            </a:r>
            <a:endParaRPr lang="en-US" dirty="0"/>
          </a:p>
        </p:txBody>
      </p:sp>
      <p:sp>
        <p:nvSpPr>
          <p:cNvPr id="3" name="Content Placeholder 2"/>
          <p:cNvSpPr>
            <a:spLocks noGrp="1"/>
          </p:cNvSpPr>
          <p:nvPr>
            <p:ph idx="1"/>
          </p:nvPr>
        </p:nvSpPr>
        <p:spPr>
          <a:xfrm>
            <a:off x="600890" y="2272937"/>
            <a:ext cx="11051177" cy="4585063"/>
          </a:xfrm>
        </p:spPr>
        <p:txBody>
          <a:bodyPr/>
          <a:lstStyle/>
          <a:p>
            <a:r>
              <a:rPr lang="en-US" dirty="0" smtClean="0"/>
              <a:t>User Revocation</a:t>
            </a:r>
          </a:p>
          <a:p>
            <a:endParaRPr lang="en-US" dirty="0"/>
          </a:p>
        </p:txBody>
      </p:sp>
      <p:pic>
        <p:nvPicPr>
          <p:cNvPr id="4" name="Picture 3"/>
          <p:cNvPicPr>
            <a:picLocks noChangeAspect="1"/>
          </p:cNvPicPr>
          <p:nvPr/>
        </p:nvPicPr>
        <p:blipFill>
          <a:blip r:embed="rId2"/>
          <a:stretch>
            <a:fillRect/>
          </a:stretch>
        </p:blipFill>
        <p:spPr>
          <a:xfrm>
            <a:off x="3117259" y="2833143"/>
            <a:ext cx="5531790" cy="3515406"/>
          </a:xfrm>
          <a:prstGeom prst="rect">
            <a:avLst/>
          </a:prstGeom>
        </p:spPr>
      </p:pic>
    </p:spTree>
    <p:extLst>
      <p:ext uri="{BB962C8B-B14F-4D97-AF65-F5344CB8AC3E}">
        <p14:creationId xmlns:p14="http://schemas.microsoft.com/office/powerpoint/2010/main" val="253848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908354"/>
            <a:ext cx="8761413" cy="706964"/>
          </a:xfrm>
        </p:spPr>
        <p:txBody>
          <a:bodyPr/>
          <a:lstStyle/>
          <a:p>
            <a:r>
              <a:rPr lang="en-US" dirty="0" smtClean="0"/>
              <a:t>CONCLUSION</a:t>
            </a:r>
            <a:endParaRPr lang="en-US" dirty="0"/>
          </a:p>
        </p:txBody>
      </p:sp>
      <p:sp>
        <p:nvSpPr>
          <p:cNvPr id="3" name="Content Placeholder 2"/>
          <p:cNvSpPr>
            <a:spLocks noGrp="1"/>
          </p:cNvSpPr>
          <p:nvPr>
            <p:ph idx="1"/>
          </p:nvPr>
        </p:nvSpPr>
        <p:spPr>
          <a:xfrm>
            <a:off x="600890" y="2599508"/>
            <a:ext cx="11051177" cy="4585063"/>
          </a:xfrm>
        </p:spPr>
        <p:txBody>
          <a:bodyPr/>
          <a:lstStyle/>
          <a:p>
            <a:r>
              <a:rPr lang="en-US" dirty="0" smtClean="0"/>
              <a:t>Cloud computing brings great convenience for people. Particularly, it perfectly matches the increased need of sharing data over the Internet. </a:t>
            </a:r>
          </a:p>
          <a:p>
            <a:r>
              <a:rPr lang="en-US" dirty="0" smtClean="0"/>
              <a:t>To build a cost-effective and secure data sharing system in cloud computing, we proposed a notion called RS-IBE, which supports identity revocation and cipher text update simultaneously </a:t>
            </a:r>
            <a:r>
              <a:rPr lang="en-US" dirty="0"/>
              <a:t>such that a revoked user is prevented from accessing previously shared data, as well as subsequently shared data. </a:t>
            </a:r>
            <a:endParaRPr lang="en-US" dirty="0" smtClean="0"/>
          </a:p>
          <a:p>
            <a:r>
              <a:rPr lang="en-US" dirty="0" smtClean="0"/>
              <a:t>Furthermore</a:t>
            </a:r>
            <a:r>
              <a:rPr lang="en-US" dirty="0"/>
              <a:t>, a concrete construction of RS-IBE is presented. </a:t>
            </a:r>
            <a:endParaRPr lang="en-US" dirty="0" smtClean="0"/>
          </a:p>
          <a:p>
            <a:r>
              <a:rPr lang="en-US" dirty="0" smtClean="0"/>
              <a:t>In </a:t>
            </a:r>
            <a:r>
              <a:rPr lang="en-US" dirty="0"/>
              <a:t>this paper The proposed RS-IBE scheme is proved adaptive-secure in the standard model. The results has advantages in terms of efficiency and functionality, and thus is more feasible for practical </a:t>
            </a:r>
            <a:r>
              <a:rPr lang="en-US" dirty="0" smtClean="0"/>
              <a:t>applications.</a:t>
            </a:r>
            <a:endParaRPr lang="en-US" dirty="0"/>
          </a:p>
        </p:txBody>
      </p:sp>
    </p:spTree>
    <p:extLst>
      <p:ext uri="{BB962C8B-B14F-4D97-AF65-F5344CB8AC3E}">
        <p14:creationId xmlns:p14="http://schemas.microsoft.com/office/powerpoint/2010/main" val="279028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31075" y="1959429"/>
            <a:ext cx="11338560" cy="4585062"/>
          </a:xfrm>
        </p:spPr>
        <p:txBody>
          <a:bodyPr>
            <a:normAutofit fontScale="85000" lnSpcReduction="20000"/>
          </a:bodyPr>
          <a:lstStyle/>
          <a:p>
            <a:pPr marL="0" indent="0">
              <a:buNone/>
            </a:pPr>
            <a:endParaRPr lang="en-US" sz="2400" b="1" dirty="0" smtClean="0"/>
          </a:p>
          <a:p>
            <a:r>
              <a:rPr lang="en-US" dirty="0" smtClean="0"/>
              <a:t>In </a:t>
            </a:r>
            <a:r>
              <a:rPr lang="en-US" dirty="0"/>
              <a:t>the current society, the transfer of information using internet is rapidly raising up, because it is easier and faster and has also proved security to transfer the data to destination. </a:t>
            </a:r>
            <a:endParaRPr lang="en-US" dirty="0" smtClean="0"/>
          </a:p>
          <a:p>
            <a:r>
              <a:rPr lang="en-US" dirty="0" smtClean="0"/>
              <a:t>Security </a:t>
            </a:r>
            <a:r>
              <a:rPr lang="en-US" dirty="0"/>
              <a:t>is a very important issue while transferring the sensitive data via internet because any unauthorized user can tamper the data and may make it useless or obtain the information unintended to him, especially in telemedicine. </a:t>
            </a:r>
            <a:endParaRPr lang="en-US" dirty="0" smtClean="0"/>
          </a:p>
          <a:p>
            <a:r>
              <a:rPr lang="en-US" dirty="0" smtClean="0"/>
              <a:t>With </a:t>
            </a:r>
            <a:r>
              <a:rPr lang="en-US" dirty="0"/>
              <a:t>the proliferation of patient’s digital health records, and an increasing number of data breaches, protecting patient information is of utmost importance, with this respect lot of work has been done to secure medical data. Patient’s health information confidentiality was an issue even when it was stored on paper.  </a:t>
            </a:r>
            <a:endParaRPr lang="en-US" dirty="0" smtClean="0"/>
          </a:p>
          <a:p>
            <a:r>
              <a:rPr lang="en-US" dirty="0" smtClean="0"/>
              <a:t>An </a:t>
            </a:r>
            <a:r>
              <a:rPr lang="en-US" dirty="0"/>
              <a:t>unauthorized person could enter the hospital and steal the paper documents. Moreover, even any hospital staff can read paper documents which are not supposed to be viewed, as long as they have physical access to the document. </a:t>
            </a:r>
            <a:endParaRPr lang="en-US" dirty="0" smtClean="0"/>
          </a:p>
          <a:p>
            <a:r>
              <a:rPr lang="en-US" dirty="0" smtClean="0"/>
              <a:t>So </a:t>
            </a:r>
            <a:r>
              <a:rPr lang="en-US" dirty="0"/>
              <a:t>it is very important to protect patient’s private information against unauthorized viewers by using cryptosystem confidentiality of these documents is enforced by putting them under some lock state and thereby enforcing physical access control to the document. So in this work, an attempt is made to provide high end security for the patient’s sensitive data .This approach dealt with the security for medical data by using a cryptography mechanism named as IB cryptosystem.  </a:t>
            </a:r>
          </a:p>
          <a:p>
            <a:endParaRPr lang="en-US" dirty="0" smtClean="0"/>
          </a:p>
          <a:p>
            <a:pPr marL="0" indent="0">
              <a:buNone/>
            </a:pPr>
            <a:r>
              <a:rPr lang="en-US" b="1" dirty="0" smtClean="0"/>
              <a:t>Keywords</a:t>
            </a:r>
            <a:r>
              <a:rPr lang="en-US" dirty="0" smtClean="0"/>
              <a:t>: </a:t>
            </a:r>
            <a:r>
              <a:rPr lang="en-US" dirty="0"/>
              <a:t>Cloud Computing, Data Sharing, Revocation, Identity-Based Encryption, </a:t>
            </a:r>
            <a:r>
              <a:rPr lang="en-US" dirty="0" err="1"/>
              <a:t>Ciphertext</a:t>
            </a:r>
            <a:r>
              <a:rPr lang="en-US" dirty="0"/>
              <a:t> Update.</a:t>
            </a:r>
          </a:p>
        </p:txBody>
      </p:sp>
    </p:spTree>
    <p:extLst>
      <p:ext uri="{BB962C8B-B14F-4D97-AF65-F5344CB8AC3E}">
        <p14:creationId xmlns:p14="http://schemas.microsoft.com/office/powerpoint/2010/main" val="302157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6" name="Content Placeholder 2"/>
          <p:cNvSpPr>
            <a:spLocks noGrp="1"/>
          </p:cNvSpPr>
          <p:nvPr>
            <p:ph idx="1"/>
          </p:nvPr>
        </p:nvSpPr>
        <p:spPr>
          <a:xfrm>
            <a:off x="431075" y="2272938"/>
            <a:ext cx="11338560" cy="4585062"/>
          </a:xfrm>
        </p:spPr>
        <p:txBody>
          <a:bodyPr>
            <a:normAutofit/>
          </a:bodyPr>
          <a:lstStyle/>
          <a:p>
            <a:pPr marL="0" indent="0">
              <a:buNone/>
            </a:pPr>
            <a:endParaRPr lang="en-US" sz="2400" b="1" dirty="0" smtClean="0"/>
          </a:p>
          <a:p>
            <a:r>
              <a:rPr lang="en-US" dirty="0" smtClean="0"/>
              <a:t>To </a:t>
            </a:r>
            <a:r>
              <a:rPr lang="en-US" dirty="0"/>
              <a:t>monitor the environment conditions in the wireless sensor networks use of large number of sensors and this can pass the information to the main location and this wireless sensor networks are mainly motivated by military applications and this sensor networks became very famous today and also used in many consumer and industrial areas, and now a days the promising fields like healthcare applications are maintained very well by these wireless sensor networks.  </a:t>
            </a:r>
            <a:endParaRPr lang="en-US" dirty="0" smtClean="0"/>
          </a:p>
          <a:p>
            <a:endParaRPr lang="en-US" dirty="0"/>
          </a:p>
          <a:p>
            <a:r>
              <a:rPr lang="en-US" dirty="0" smtClean="0"/>
              <a:t>Now </a:t>
            </a:r>
            <a:r>
              <a:rPr lang="en-US" dirty="0"/>
              <a:t>a days Wireless medical sensor networks certainly improve quality-of-care, so privacy is ensured. Several modern cryptography mechanisms have been proposed and implemented in recent works. However providing a high end security and maximizing the privacy for the patient's data becomes very much essential. So many experiments are going on with this regard. </a:t>
            </a:r>
          </a:p>
        </p:txBody>
      </p:sp>
    </p:spTree>
    <p:extLst>
      <p:ext uri="{BB962C8B-B14F-4D97-AF65-F5344CB8AC3E}">
        <p14:creationId xmlns:p14="http://schemas.microsoft.com/office/powerpoint/2010/main" val="307752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44136" y="2564310"/>
            <a:ext cx="11260183" cy="3875677"/>
          </a:xfrm>
        </p:spPr>
        <p:txBody>
          <a:bodyPr>
            <a:noAutofit/>
          </a:bodyPr>
          <a:lstStyle/>
          <a:p>
            <a:r>
              <a:rPr lang="en-US" dirty="0"/>
              <a:t>Wireless Sensor Networks (WSN) is an emerging technology that has the potential to transform the way of human life. </a:t>
            </a:r>
            <a:endParaRPr lang="en-US" dirty="0" smtClean="0"/>
          </a:p>
          <a:p>
            <a:r>
              <a:rPr lang="en-US" dirty="0" smtClean="0"/>
              <a:t>Healthcare </a:t>
            </a:r>
            <a:r>
              <a:rPr lang="en-US" dirty="0"/>
              <a:t>applications are considered promising fields for Wireless Medical Sensor Network, where patient’s health can be monitored using Medical Sensors. </a:t>
            </a:r>
            <a:endParaRPr lang="en-US" dirty="0" smtClean="0"/>
          </a:p>
          <a:p>
            <a:r>
              <a:rPr lang="en-US" dirty="0" smtClean="0"/>
              <a:t>Wireless </a:t>
            </a:r>
            <a:r>
              <a:rPr lang="en-US" dirty="0"/>
              <a:t>Medical Sensor Networks (WMSNs) are the key enabling technology in healthcare applications that allows the data of a patient’s vital body parameters to be collected by wearable biosensors. </a:t>
            </a:r>
            <a:endParaRPr lang="en-US" dirty="0" smtClean="0"/>
          </a:p>
          <a:p>
            <a:r>
              <a:rPr lang="en-US" dirty="0" smtClean="0"/>
              <a:t>Current </a:t>
            </a:r>
            <a:r>
              <a:rPr lang="en-US" dirty="0"/>
              <a:t>WMSN healthcare research trends focus on patient reliable communication, patient mobility and energy-efficient routing. Wireless medical sensor networks are more vulnerable to eavesdropping ,modification, impersonation and replaying attacks than the wired networks. So protection is an important task for patient data.</a:t>
            </a:r>
            <a:endParaRPr lang="en-US" sz="2000" dirty="0"/>
          </a:p>
        </p:txBody>
      </p:sp>
    </p:spTree>
    <p:extLst>
      <p:ext uri="{BB962C8B-B14F-4D97-AF65-F5344CB8AC3E}">
        <p14:creationId xmlns:p14="http://schemas.microsoft.com/office/powerpoint/2010/main" val="345610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210" y="933649"/>
            <a:ext cx="8761413" cy="706964"/>
          </a:xfrm>
        </p:spPr>
        <p:txBody>
          <a:bodyPr/>
          <a:lstStyle/>
          <a:p>
            <a:r>
              <a:rPr lang="en-US" dirty="0" smtClean="0"/>
              <a:t>OBJECTIVE</a:t>
            </a:r>
            <a:endParaRPr lang="en-US" dirty="0"/>
          </a:p>
        </p:txBody>
      </p:sp>
      <p:sp>
        <p:nvSpPr>
          <p:cNvPr id="3" name="Content Placeholder 2"/>
          <p:cNvSpPr>
            <a:spLocks noGrp="1"/>
          </p:cNvSpPr>
          <p:nvPr>
            <p:ph idx="1"/>
          </p:nvPr>
        </p:nvSpPr>
        <p:spPr>
          <a:xfrm>
            <a:off x="528764" y="2090058"/>
            <a:ext cx="9674156" cy="4402182"/>
          </a:xfrm>
        </p:spPr>
        <p:txBody>
          <a:bodyPr>
            <a:noAutofit/>
          </a:bodyPr>
          <a:lstStyle/>
          <a:p>
            <a:endParaRPr lang="en-US" dirty="0" smtClean="0"/>
          </a:p>
          <a:p>
            <a:endParaRPr lang="en-US" dirty="0"/>
          </a:p>
          <a:p>
            <a:r>
              <a:rPr lang="en-US" dirty="0" smtClean="0"/>
              <a:t>The </a:t>
            </a:r>
            <a:r>
              <a:rPr lang="en-US" dirty="0"/>
              <a:t>aim of this project is to revocable storage identity-based encryption (RS-IBE) </a:t>
            </a:r>
            <a:r>
              <a:rPr lang="en-US" dirty="0" smtClean="0"/>
              <a:t>that </a:t>
            </a:r>
            <a:r>
              <a:rPr lang="en-US" dirty="0"/>
              <a:t>fulfills the security requirements of data </a:t>
            </a:r>
            <a:r>
              <a:rPr lang="en-US" dirty="0" err="1" smtClean="0"/>
              <a:t>sharing,provide</a:t>
            </a:r>
            <a:r>
              <a:rPr lang="en-US" dirty="0" smtClean="0"/>
              <a:t> </a:t>
            </a:r>
            <a:r>
              <a:rPr lang="en-US" dirty="0"/>
              <a:t>confidentiality and backward/forward secrecy simultaneously.</a:t>
            </a:r>
            <a:r>
              <a:rPr lang="en-US" b="1" dirty="0"/>
              <a:t> </a:t>
            </a:r>
            <a:endParaRPr lang="en-US" b="1" dirty="0" smtClean="0"/>
          </a:p>
          <a:p>
            <a:r>
              <a:rPr lang="en-US" dirty="0" smtClean="0"/>
              <a:t>Furthermore</a:t>
            </a:r>
            <a:r>
              <a:rPr lang="en-US" dirty="0"/>
              <a:t>, the method of decrypting and re-encrypting all the shared data can ensure forward secrecy. </a:t>
            </a:r>
            <a:endParaRPr lang="en-US" dirty="0" smtClean="0"/>
          </a:p>
          <a:p>
            <a:r>
              <a:rPr lang="en-US" dirty="0" smtClean="0"/>
              <a:t>Also </a:t>
            </a:r>
            <a:r>
              <a:rPr lang="en-US" dirty="0"/>
              <a:t>revocable storage identity-based encryptions (RS-IBE) for building a cost-effective data sharing system that fulfills the security goals, and provide formal definitions for RS-IBE and its corresponding security mode.</a:t>
            </a:r>
            <a:endParaRPr lang="en-US" b="1" dirty="0"/>
          </a:p>
          <a:p>
            <a:endParaRPr lang="en-US" sz="2000" dirty="0"/>
          </a:p>
        </p:txBody>
      </p:sp>
    </p:spTree>
    <p:extLst>
      <p:ext uri="{BB962C8B-B14F-4D97-AF65-F5344CB8AC3E}">
        <p14:creationId xmlns:p14="http://schemas.microsoft.com/office/powerpoint/2010/main" val="8903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461" y="881398"/>
            <a:ext cx="8761413" cy="706964"/>
          </a:xfrm>
        </p:spPr>
        <p:txBody>
          <a:bodyPr/>
          <a:lstStyle/>
          <a:p>
            <a:r>
              <a:rPr lang="en-US" dirty="0" smtClean="0"/>
              <a:t>EXISTING SYSTEM</a:t>
            </a:r>
            <a:endParaRPr lang="en-US" dirty="0"/>
          </a:p>
        </p:txBody>
      </p:sp>
      <p:sp>
        <p:nvSpPr>
          <p:cNvPr id="3" name="Content Placeholder 2"/>
          <p:cNvSpPr>
            <a:spLocks noGrp="1"/>
          </p:cNvSpPr>
          <p:nvPr>
            <p:ph idx="1"/>
          </p:nvPr>
        </p:nvSpPr>
        <p:spPr>
          <a:xfrm>
            <a:off x="470263" y="2338251"/>
            <a:ext cx="11090366" cy="4428309"/>
          </a:xfrm>
        </p:spPr>
        <p:txBody>
          <a:bodyPr>
            <a:noAutofit/>
          </a:bodyPr>
          <a:lstStyle/>
          <a:p>
            <a:pPr marL="0" indent="0">
              <a:buNone/>
            </a:pPr>
            <a:endParaRPr lang="en-US" dirty="0" smtClean="0"/>
          </a:p>
          <a:p>
            <a:pPr marL="0" indent="0">
              <a:buNone/>
            </a:pPr>
            <a:r>
              <a:rPr lang="en-US" dirty="0" smtClean="0"/>
              <a:t>Securing </a:t>
            </a:r>
            <a:r>
              <a:rPr lang="en-US" dirty="0"/>
              <a:t>cloud data </a:t>
            </a:r>
            <a:r>
              <a:rPr lang="en-US" dirty="0" smtClean="0"/>
              <a:t>sharing but </a:t>
            </a:r>
            <a:r>
              <a:rPr lang="en-US" dirty="0"/>
              <a:t>could not overcome the above security goals. Unauthorized users should be prevented from accessing the plaintext of the shared data stored in the cloud server. In addition, the cloud server, which is supposed to be honest but curious, should also be deterred from knowing plaintext of the shared data. </a:t>
            </a:r>
            <a:endParaRPr lang="en-US" b="1" dirty="0"/>
          </a:p>
          <a:p>
            <a:pPr marL="0" indent="0">
              <a:buNone/>
            </a:pPr>
            <a:r>
              <a:rPr lang="en-US" dirty="0" smtClean="0"/>
              <a:t>	• </a:t>
            </a:r>
            <a:r>
              <a:rPr lang="en-US" dirty="0"/>
              <a:t>Backward secrecy means that, when a user’s authorization is expired, or a user’s secret key is compromised, he/she should be prevented from accessing the plaintext of the subsequently Shared data that are still encrypted under his/her identity.</a:t>
            </a:r>
            <a:endParaRPr lang="en-US" b="1" dirty="0"/>
          </a:p>
          <a:p>
            <a:pPr marL="0" indent="0">
              <a:buNone/>
            </a:pPr>
            <a:r>
              <a:rPr lang="en-US" dirty="0"/>
              <a:t>	</a:t>
            </a:r>
            <a:r>
              <a:rPr lang="en-US" dirty="0" smtClean="0"/>
              <a:t>• </a:t>
            </a:r>
            <a:r>
              <a:rPr lang="en-US" dirty="0"/>
              <a:t>Forward secrecy means that, when a user’s authority is expired, or a user’s secret key is compromised, he/she should be prevented from accessing the plaintext of the shared data that can be previously accessed by him/her. </a:t>
            </a:r>
            <a:endParaRPr lang="en-US" b="1" dirty="0"/>
          </a:p>
        </p:txBody>
      </p:sp>
    </p:spTree>
    <p:extLst>
      <p:ext uri="{BB962C8B-B14F-4D97-AF65-F5344CB8AC3E}">
        <p14:creationId xmlns:p14="http://schemas.microsoft.com/office/powerpoint/2010/main" val="331737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461" y="881398"/>
            <a:ext cx="8761413" cy="706964"/>
          </a:xfrm>
        </p:spPr>
        <p:txBody>
          <a:bodyPr/>
          <a:lstStyle/>
          <a:p>
            <a:r>
              <a:rPr lang="en-US" dirty="0" smtClean="0"/>
              <a:t>CHALLENGES IN EXISTING SYSTEM</a:t>
            </a:r>
            <a:endParaRPr lang="en-US" dirty="0"/>
          </a:p>
        </p:txBody>
      </p:sp>
      <p:sp>
        <p:nvSpPr>
          <p:cNvPr id="3" name="Content Placeholder 2"/>
          <p:cNvSpPr>
            <a:spLocks noGrp="1"/>
          </p:cNvSpPr>
          <p:nvPr>
            <p:ph idx="1"/>
          </p:nvPr>
        </p:nvSpPr>
        <p:spPr>
          <a:xfrm>
            <a:off x="522515" y="2429691"/>
            <a:ext cx="11090366" cy="4428309"/>
          </a:xfrm>
        </p:spPr>
        <p:txBody>
          <a:bodyPr>
            <a:noAutofit/>
          </a:bodyPr>
          <a:lstStyle/>
          <a:p>
            <a:r>
              <a:rPr lang="en-US" dirty="0" smtClean="0"/>
              <a:t>The </a:t>
            </a:r>
            <a:r>
              <a:rPr lang="en-US" dirty="0"/>
              <a:t>process of frequent download-decrypt-re encrypt-upload can cause challenge in efficiency. This process cause high computation cost thus it is undesirable for cloud users with low capacity of computation and storage </a:t>
            </a:r>
            <a:endParaRPr lang="en-US" b="1" dirty="0"/>
          </a:p>
          <a:p>
            <a:r>
              <a:rPr lang="en-US" dirty="0" smtClean="0"/>
              <a:t>Unfortunately</a:t>
            </a:r>
            <a:r>
              <a:rPr lang="en-US" dirty="0"/>
              <a:t>, existing solution is not scalable, since it requires the key authority to perform linear work in the number of non revoked users. In addition, a secure channel is essential for the key authority and non revoked users to transmit new keys. </a:t>
            </a:r>
            <a:endParaRPr lang="en-US" b="1" dirty="0"/>
          </a:p>
          <a:p>
            <a:r>
              <a:rPr lang="en-US" dirty="0" smtClean="0"/>
              <a:t>However</a:t>
            </a:r>
            <a:r>
              <a:rPr lang="en-US" dirty="0"/>
              <a:t>, existing scheme only achieves selective security. </a:t>
            </a:r>
            <a:endParaRPr lang="en-US" b="1" dirty="0"/>
          </a:p>
          <a:p>
            <a:r>
              <a:rPr lang="en-US" dirty="0" smtClean="0"/>
              <a:t>This </a:t>
            </a:r>
            <a:r>
              <a:rPr lang="en-US" dirty="0"/>
              <a:t>kind of revocation method cannot resist the collusion of revoked users and malicious non-revoked users as malicious non-revoked users can share the update key with those revoked users. </a:t>
            </a:r>
            <a:endParaRPr lang="en-US" b="1" dirty="0"/>
          </a:p>
          <a:p>
            <a:r>
              <a:rPr lang="en-US" dirty="0" smtClean="0"/>
              <a:t>Furthermore</a:t>
            </a:r>
            <a:r>
              <a:rPr lang="en-US" dirty="0"/>
              <a:t>, to update the </a:t>
            </a:r>
            <a:r>
              <a:rPr lang="en-US" dirty="0" err="1"/>
              <a:t>ciphertext</a:t>
            </a:r>
            <a:r>
              <a:rPr lang="en-US" dirty="0"/>
              <a:t>, the key authority in their scheme needs to maintain a table for each user to produce the re encryption key for each time period, which significantly increases the key authority’s workload.</a:t>
            </a:r>
            <a:endParaRPr lang="en-US" b="1" dirty="0"/>
          </a:p>
        </p:txBody>
      </p:sp>
    </p:spTree>
    <p:extLst>
      <p:ext uri="{BB962C8B-B14F-4D97-AF65-F5344CB8AC3E}">
        <p14:creationId xmlns:p14="http://schemas.microsoft.com/office/powerpoint/2010/main" val="221972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666206" y="2760254"/>
            <a:ext cx="10685417" cy="3416300"/>
          </a:xfrm>
        </p:spPr>
        <p:txBody>
          <a:bodyPr>
            <a:normAutofit/>
          </a:bodyPr>
          <a:lstStyle/>
          <a:p>
            <a:r>
              <a:rPr lang="en-US" dirty="0"/>
              <a:t>In our proposed system using revocable identity-based encryption (RIBE) that fulfills the aforementioned security requirements for data sharing. </a:t>
            </a:r>
            <a:endParaRPr lang="en-US" dirty="0" smtClean="0"/>
          </a:p>
          <a:p>
            <a:endParaRPr lang="en-US" dirty="0" smtClean="0"/>
          </a:p>
          <a:p>
            <a:r>
              <a:rPr lang="en-US" dirty="0" smtClean="0"/>
              <a:t>RIBE </a:t>
            </a:r>
            <a:r>
              <a:rPr lang="en-US" dirty="0"/>
              <a:t>features a mechanism that enables a sender to append the current time period to the cipher text such that the receiver can decrypt the cipher text only under the condition that he/she is not revoked at that time period. </a:t>
            </a:r>
            <a:endParaRPr lang="en-US" dirty="0" smtClean="0"/>
          </a:p>
          <a:p>
            <a:endParaRPr lang="en-US" dirty="0"/>
          </a:p>
          <a:p>
            <a:r>
              <a:rPr lang="en-US" dirty="0" smtClean="0"/>
              <a:t>Such </a:t>
            </a:r>
            <a:r>
              <a:rPr lang="en-US" dirty="0"/>
              <a:t>a data sharing system can provide confidentiality and backward secrecy.</a:t>
            </a:r>
            <a:endParaRPr lang="en-US" b="1" dirty="0"/>
          </a:p>
        </p:txBody>
      </p:sp>
    </p:spTree>
    <p:extLst>
      <p:ext uri="{BB962C8B-B14F-4D97-AF65-F5344CB8AC3E}">
        <p14:creationId xmlns:p14="http://schemas.microsoft.com/office/powerpoint/2010/main" val="282531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3430588" y="6261100"/>
            <a:ext cx="8761412" cy="3416300"/>
          </a:xfrm>
        </p:spPr>
        <p:txBody>
          <a:bodyPr/>
          <a:lstStyle/>
          <a:p>
            <a:pPr marL="0" indent="0">
              <a:buNone/>
            </a:pPr>
            <a:r>
              <a:rPr lang="en-US" dirty="0" smtClean="0"/>
              <a:t>Figure : </a:t>
            </a:r>
            <a:r>
              <a:rPr lang="en-US" dirty="0"/>
              <a:t>A Natural RIBE based Data Sharing</a:t>
            </a:r>
            <a:endParaRPr lang="en-US" b="1" dirty="0"/>
          </a:p>
          <a:p>
            <a:pPr marL="0" indent="0">
              <a:buNone/>
            </a:pPr>
            <a:endParaRPr lang="en-US" dirty="0"/>
          </a:p>
        </p:txBody>
      </p:sp>
      <p:pic>
        <p:nvPicPr>
          <p:cNvPr id="4" name="Picture 3"/>
          <p:cNvPicPr/>
          <p:nvPr/>
        </p:nvPicPr>
        <p:blipFill>
          <a:blip r:embed="rId2"/>
          <a:stretch>
            <a:fillRect/>
          </a:stretch>
        </p:blipFill>
        <p:spPr>
          <a:xfrm>
            <a:off x="2623047" y="2261733"/>
            <a:ext cx="6782211" cy="3999367"/>
          </a:xfrm>
          <a:prstGeom prst="rect">
            <a:avLst/>
          </a:prstGeom>
        </p:spPr>
      </p:pic>
    </p:spTree>
    <p:extLst>
      <p:ext uri="{BB962C8B-B14F-4D97-AF65-F5344CB8AC3E}">
        <p14:creationId xmlns:p14="http://schemas.microsoft.com/office/powerpoint/2010/main" val="2040071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3551</TotalTime>
  <Words>1283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ISS Project</vt:lpstr>
      <vt:lpstr>ABSTRACT</vt:lpstr>
      <vt:lpstr>INTRODUCTION</vt:lpstr>
      <vt:lpstr>PROBLEM STATEMENT</vt:lpstr>
      <vt:lpstr>OBJECTIVE</vt:lpstr>
      <vt:lpstr>EXISTING SYSTEM</vt:lpstr>
      <vt:lpstr>CHALLENGES IN EXISTING SYSTEM</vt:lpstr>
      <vt:lpstr>PROPOSED SYSTEM</vt:lpstr>
      <vt:lpstr>PROPOSED SYSTEM</vt:lpstr>
      <vt:lpstr>PROPOSED SYSTEM</vt:lpstr>
      <vt:lpstr>PROPOSED SYSTEM</vt:lpstr>
      <vt:lpstr>SYSTEM ARCHITECTURE</vt:lpstr>
      <vt:lpstr>SCREENSHOTS</vt:lpstr>
      <vt:lpstr>SCREENSHOTS</vt:lpstr>
      <vt:lpstr>SCREENSHOTS</vt:lpstr>
      <vt:lpstr>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Project</dc:title>
  <dc:creator>Mano Bala</dc:creator>
  <cp:lastModifiedBy>Mano Bala</cp:lastModifiedBy>
  <cp:revision>27</cp:revision>
  <dcterms:created xsi:type="dcterms:W3CDTF">2019-03-29T17:42:29Z</dcterms:created>
  <dcterms:modified xsi:type="dcterms:W3CDTF">2019-10-20T13:25:40Z</dcterms:modified>
</cp:coreProperties>
</file>