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87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65009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667000" y="-2863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839200" y="583406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10800000" flipV="1">
            <a:off x="533400" y="2606597"/>
            <a:ext cx="9029700" cy="1971052"/>
          </a:xfrm>
          <a:prstGeom prst="rect">
            <a:avLst/>
          </a:prstGeom>
        </p:spPr>
        <p:txBody>
          <a:bodyPr vert="horz" wrap="square" lIns="0" tIns="16510" rIns="0" bIns="0" rtlCol="0">
            <a:spAutoFit/>
          </a:bodyPr>
          <a:lstStyle/>
          <a:p>
            <a:pPr marL="3213735" algn="l">
              <a:lnSpc>
                <a:spcPct val="100000"/>
              </a:lnSpc>
              <a:spcBef>
                <a:spcPts val="130"/>
              </a:spcBef>
            </a:pPr>
            <a:r>
              <a:rPr lang="en-US" b="1" spc="15" dirty="0"/>
              <a:t>PRESENTED BY</a:t>
            </a:r>
            <a:br>
              <a:rPr lang="en-US" spc="15" dirty="0"/>
            </a:br>
            <a:r>
              <a:rPr lang="en-US" spc="15" dirty="0"/>
              <a:t>      </a:t>
            </a:r>
            <a:r>
              <a:rPr lang="en-US" sz="2100" spc="15" dirty="0">
                <a:latin typeface="Times New Roman" panose="02020603050405020304" pitchFamily="18" charset="0"/>
                <a:cs typeface="Times New Roman" panose="02020603050405020304" pitchFamily="18" charset="0"/>
              </a:rPr>
              <a:t>R Mano </a:t>
            </a:r>
            <a:r>
              <a:rPr lang="en-US" sz="2100" spc="15" dirty="0" err="1">
                <a:latin typeface="Times New Roman" panose="02020603050405020304" pitchFamily="18" charset="0"/>
                <a:cs typeface="Times New Roman" panose="02020603050405020304" pitchFamily="18" charset="0"/>
              </a:rPr>
              <a:t>Subitsha</a:t>
            </a:r>
            <a:br>
              <a:rPr lang="en-US" sz="2100" spc="15" dirty="0">
                <a:latin typeface="Times New Roman" panose="02020603050405020304" pitchFamily="18" charset="0"/>
                <a:cs typeface="Times New Roman" panose="02020603050405020304" pitchFamily="18" charset="0"/>
              </a:rPr>
            </a:br>
            <a:r>
              <a:rPr lang="en-US" sz="2100" spc="15" dirty="0">
                <a:latin typeface="Times New Roman" panose="02020603050405020304" pitchFamily="18" charset="0"/>
                <a:cs typeface="Times New Roman" panose="02020603050405020304" pitchFamily="18" charset="0"/>
              </a:rPr>
              <a:t>           RegNo: 962821205032</a:t>
            </a:r>
            <a:br>
              <a:rPr lang="en-US" sz="2100" spc="15" dirty="0">
                <a:latin typeface="Times New Roman" panose="02020603050405020304" pitchFamily="18" charset="0"/>
                <a:cs typeface="Times New Roman" panose="02020603050405020304" pitchFamily="18" charset="0"/>
              </a:rPr>
            </a:br>
            <a:r>
              <a:rPr lang="en-US" sz="2100" spc="15" dirty="0">
                <a:latin typeface="Times New Roman" panose="02020603050405020304" pitchFamily="18" charset="0"/>
                <a:cs typeface="Times New Roman" panose="02020603050405020304" pitchFamily="18" charset="0"/>
              </a:rPr>
              <a:t>           University College of Engineering ,Nagercoil</a:t>
            </a:r>
            <a:br>
              <a:rPr lang="en-US" sz="2100" spc="15" dirty="0">
                <a:latin typeface="Times New Roman" panose="02020603050405020304" pitchFamily="18" charset="0"/>
                <a:cs typeface="Times New Roman" panose="02020603050405020304" pitchFamily="18" charset="0"/>
              </a:rPr>
            </a:br>
            <a:r>
              <a:rPr lang="en-US" sz="2100" spc="15" dirty="0">
                <a:latin typeface="Times New Roman" panose="02020603050405020304" pitchFamily="18" charset="0"/>
                <a:cs typeface="Times New Roman" panose="02020603050405020304" pitchFamily="18" charset="0"/>
              </a:rPr>
              <a:t>           NM id: au962821205032</a:t>
            </a:r>
            <a:endParaRPr sz="2100"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7BD6A-6166-44E9-B86A-31FB431A9DC0}"/>
              </a:ext>
            </a:extLst>
          </p:cNvPr>
          <p:cNvSpPr txBox="1"/>
          <p:nvPr/>
        </p:nvSpPr>
        <p:spPr>
          <a:xfrm>
            <a:off x="533400" y="533400"/>
            <a:ext cx="8153400" cy="5909310"/>
          </a:xfrm>
          <a:prstGeom prst="rect">
            <a:avLst/>
          </a:prstGeom>
          <a:noFill/>
        </p:spPr>
        <p:txBody>
          <a:bodyPr wrap="square" rtlCol="0">
            <a:spAutoFit/>
          </a:bodyPr>
          <a:lstStyle/>
          <a:p>
            <a:pPr algn="just"/>
            <a:r>
              <a:rPr lang="en-US" b="1" i="0" dirty="0">
                <a:solidFill>
                  <a:srgbClr val="0D0D0D"/>
                </a:solidFill>
                <a:effectLst/>
                <a:latin typeface="Söhne"/>
              </a:rPr>
              <a:t>4. </a:t>
            </a:r>
            <a:r>
              <a:rPr lang="en-US" b="1" i="0" dirty="0">
                <a:solidFill>
                  <a:srgbClr val="0D0D0D"/>
                </a:solidFill>
                <a:effectLst/>
                <a:latin typeface="Times New Roman" panose="02020603050405020304" pitchFamily="18" charset="0"/>
                <a:cs typeface="Times New Roman" panose="02020603050405020304" pitchFamily="18" charset="0"/>
              </a:rPr>
              <a:t>Training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Train the model on the labeled dataset using techniques like stochastic gradient descent (SGD) or Adam optimizer.</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Use metrics like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to evaluate the model's performance during training.</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Apply data augmentation methods such as random scaling, cropping, and flipping to improve generalization.</a:t>
            </a:r>
          </a:p>
          <a:p>
            <a:pPr algn="just"/>
            <a:r>
              <a:rPr lang="en-US" b="1" i="0" dirty="0">
                <a:solidFill>
                  <a:srgbClr val="0D0D0D"/>
                </a:solidFill>
                <a:effectLst/>
                <a:latin typeface="Times New Roman" panose="02020603050405020304" pitchFamily="18" charset="0"/>
                <a:cs typeface="Times New Roman" panose="02020603050405020304" pitchFamily="18" charset="0"/>
              </a:rPr>
              <a:t>5. Validation and Hyperparameter Tuning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Validate the trained model on a separate validation dataset to assess its generalization ability.</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Fine-tune hyperparameters such as learning rate, batch size, and regularization strength based on validation performance.</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Utilize techniques like learning rate schedules and early stopping to prevent overfitting.</a:t>
            </a:r>
          </a:p>
          <a:p>
            <a:pPr algn="just"/>
            <a:r>
              <a:rPr lang="en-US" b="1" i="0" dirty="0">
                <a:solidFill>
                  <a:srgbClr val="0D0D0D"/>
                </a:solidFill>
                <a:effectLst/>
                <a:latin typeface="Times New Roman" panose="02020603050405020304" pitchFamily="18" charset="0"/>
                <a:cs typeface="Times New Roman" panose="02020603050405020304" pitchFamily="18" charset="0"/>
              </a:rPr>
              <a:t>6. Evaluation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Evaluate the final trained model on a held-out test dataset to assess its performance in real-world scenarios.</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Measure metrics such as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precision, recall, and F1-score to quantify the model's accuracy and robustness.</a:t>
            </a:r>
          </a:p>
          <a:p>
            <a:pPr algn="just"/>
            <a:r>
              <a:rPr lang="en-US" dirty="0">
                <a:solidFill>
                  <a:srgbClr val="0D0D0D"/>
                </a:solidFill>
                <a:latin typeface="Times New Roman" panose="02020603050405020304" pitchFamily="18" charset="0"/>
                <a:cs typeface="Times New Roman" panose="02020603050405020304" pitchFamily="18" charset="0"/>
              </a:rPr>
              <a:t>              </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104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D67C1-DF5D-41B8-82E0-AC283178289B}"/>
              </a:ext>
            </a:extLst>
          </p:cNvPr>
          <p:cNvSpPr txBox="1"/>
          <p:nvPr/>
        </p:nvSpPr>
        <p:spPr>
          <a:xfrm>
            <a:off x="685800" y="762000"/>
            <a:ext cx="8229600" cy="3139321"/>
          </a:xfrm>
          <a:prstGeom prst="rect">
            <a:avLst/>
          </a:prstGeom>
          <a:noFill/>
        </p:spPr>
        <p:txBody>
          <a:bodyPr wrap="square" rtlCol="0">
            <a:spAutoFit/>
          </a:bodyPr>
          <a:lstStyle/>
          <a:p>
            <a:pPr algn="just"/>
            <a:r>
              <a:rPr lang="en-US" b="1" i="0" dirty="0">
                <a:solidFill>
                  <a:srgbClr val="0D0D0D"/>
                </a:solidFill>
                <a:effectLst/>
                <a:latin typeface="Söhne"/>
              </a:rPr>
              <a:t>7. </a:t>
            </a:r>
            <a:r>
              <a:rPr lang="en-US" b="1" i="0" dirty="0">
                <a:solidFill>
                  <a:srgbClr val="0D0D0D"/>
                </a:solidFill>
                <a:effectLst/>
                <a:latin typeface="Times New Roman" panose="02020603050405020304" pitchFamily="18" charset="0"/>
                <a:cs typeface="Times New Roman" panose="02020603050405020304" pitchFamily="18" charset="0"/>
              </a:rPr>
              <a:t>Deployment</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Deploy the trained model in production environments using frameworks like TensorFlow Serving or ONNX Runtime.</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Integrate the model with existing systems or applications to enable real-time object detection.</a:t>
            </a:r>
          </a:p>
          <a:p>
            <a:pPr algn="just"/>
            <a:r>
              <a:rPr lang="en-US" b="1" i="0" dirty="0">
                <a:solidFill>
                  <a:srgbClr val="0D0D0D"/>
                </a:solidFill>
                <a:effectLst/>
                <a:latin typeface="Times New Roman" panose="02020603050405020304" pitchFamily="18" charset="0"/>
                <a:cs typeface="Times New Roman" panose="02020603050405020304" pitchFamily="18" charset="0"/>
              </a:rPr>
              <a:t>8. Monitoring and Maintenance</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Implement monitoring systems to track the model's performance and detect drift or degradation over time.</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Continuously update the model with new data and retrain it periodically to ensure optimal performance.</a:t>
            </a:r>
          </a:p>
          <a:p>
            <a:endParaRPr lang="en-IN" dirty="0"/>
          </a:p>
        </p:txBody>
      </p:sp>
    </p:spTree>
    <p:extLst>
      <p:ext uri="{BB962C8B-B14F-4D97-AF65-F5344CB8AC3E}">
        <p14:creationId xmlns:p14="http://schemas.microsoft.com/office/powerpoint/2010/main" val="10185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2EBEE4FF-C146-03EA-213E-F89F1456532C}"/>
              </a:ext>
            </a:extLst>
          </p:cNvPr>
          <p:cNvPicPr>
            <a:picLocks noChangeAspect="1"/>
          </p:cNvPicPr>
          <p:nvPr/>
        </p:nvPicPr>
        <p:blipFill>
          <a:blip r:embed="rId3"/>
          <a:stretch>
            <a:fillRect/>
          </a:stretch>
        </p:blipFill>
        <p:spPr>
          <a:xfrm>
            <a:off x="1143000" y="1404937"/>
            <a:ext cx="7667625" cy="4581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F7DB-8AE6-42A9-9260-626B9607BB06}"/>
              </a:ext>
            </a:extLst>
          </p:cNvPr>
          <p:cNvSpPr>
            <a:spLocks noGrp="1"/>
          </p:cNvSpPr>
          <p:nvPr>
            <p:ph type="title"/>
          </p:nvPr>
        </p:nvSpPr>
        <p:spPr/>
        <p:txBody>
          <a:bodyPr/>
          <a:lstStyle/>
          <a:p>
            <a:r>
              <a:rPr lang="en-US" dirty="0"/>
              <a:t>EVALUATION</a:t>
            </a:r>
            <a:endParaRPr lang="en-IN" dirty="0"/>
          </a:p>
        </p:txBody>
      </p:sp>
      <p:sp>
        <p:nvSpPr>
          <p:cNvPr id="3" name="Text Placeholder 2">
            <a:extLst>
              <a:ext uri="{FF2B5EF4-FFF2-40B4-BE49-F238E27FC236}">
                <a16:creationId xmlns:a16="http://schemas.microsoft.com/office/drawing/2014/main" id="{03163148-63C2-4C32-9AF5-914EF7D6CD5B}"/>
              </a:ext>
            </a:extLst>
          </p:cNvPr>
          <p:cNvSpPr>
            <a:spLocks noGrp="1"/>
          </p:cNvSpPr>
          <p:nvPr>
            <p:ph type="body" idx="1"/>
          </p:nvPr>
        </p:nvSpPr>
        <p:spPr>
          <a:xfrm>
            <a:off x="1143000" y="1752600"/>
            <a:ext cx="7848600" cy="2769989"/>
          </a:xfrm>
        </p:spPr>
        <p:txBody>
          <a:bodyPr/>
          <a:lstStyle/>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Accuracy Assessment</a:t>
            </a:r>
            <a:r>
              <a:rPr lang="en-US" b="0" i="0" dirty="0">
                <a:solidFill>
                  <a:srgbClr val="0D0D0D"/>
                </a:solidFill>
                <a:effectLst/>
                <a:latin typeface="Times New Roman" panose="02020603050405020304" pitchFamily="18" charset="0"/>
                <a:cs typeface="Times New Roman" panose="02020603050405020304" pitchFamily="18" charset="0"/>
              </a:rPr>
              <a:t>: Measure the model's accuracy using metrics like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to ensure it effectively identifies and localizes objects within images.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Benchmark Comparison</a:t>
            </a:r>
            <a:r>
              <a:rPr lang="en-US" b="0" i="0" dirty="0">
                <a:solidFill>
                  <a:srgbClr val="0D0D0D"/>
                </a:solidFill>
                <a:effectLst/>
                <a:latin typeface="Times New Roman" panose="02020603050405020304" pitchFamily="18" charset="0"/>
                <a:cs typeface="Times New Roman" panose="02020603050405020304" pitchFamily="18" charset="0"/>
              </a:rPr>
              <a:t>: Compare the model's performance against existing state-of-the-art approaches or baseline models on standard benchmark datasets to validate its effectiveness.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Real-world Testing</a:t>
            </a:r>
            <a:r>
              <a:rPr lang="en-US" b="0" i="0" dirty="0">
                <a:solidFill>
                  <a:srgbClr val="0D0D0D"/>
                </a:solidFill>
                <a:effectLst/>
                <a:latin typeface="Times New Roman" panose="02020603050405020304" pitchFamily="18" charset="0"/>
                <a:cs typeface="Times New Roman" panose="02020603050405020304" pitchFamily="18" charset="0"/>
              </a:rPr>
              <a:t>: Conduct real-world testing to evaluate the model's performance in practical scenarios, considering factors like inference speed, robustness, and usability.</a:t>
            </a:r>
          </a:p>
          <a:p>
            <a:endParaRPr lang="en-IN" dirty="0"/>
          </a:p>
        </p:txBody>
      </p:sp>
    </p:spTree>
    <p:extLst>
      <p:ext uri="{BB962C8B-B14F-4D97-AF65-F5344CB8AC3E}">
        <p14:creationId xmlns:p14="http://schemas.microsoft.com/office/powerpoint/2010/main" val="37256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C9E4-32B3-4B49-9CE6-8FBBA0585C0B}"/>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FB2F6081-04FB-4F09-AF5C-3B6E0B6D27FF}"/>
              </a:ext>
            </a:extLst>
          </p:cNvPr>
          <p:cNvSpPr>
            <a:spLocks noGrp="1"/>
          </p:cNvSpPr>
          <p:nvPr>
            <p:ph type="body" idx="1"/>
          </p:nvPr>
        </p:nvSpPr>
        <p:spPr>
          <a:xfrm>
            <a:off x="1143000" y="1447800"/>
            <a:ext cx="7010400" cy="3680460"/>
          </a:xfrm>
        </p:spPr>
        <p:txBody>
          <a:bodyPr/>
          <a:lstStyle/>
          <a:p>
            <a:pPr algn="just"/>
            <a:r>
              <a:rPr lang="en-US" dirty="0">
                <a:solidFill>
                  <a:srgbClr val="0D0D0D"/>
                </a:solidFill>
                <a:latin typeface="Times New Roman" panose="02020603050405020304" pitchFamily="18" charset="0"/>
                <a:cs typeface="Times New Roman" panose="02020603050405020304" pitchFamily="18" charset="0"/>
              </a:rPr>
              <a:t>O</a:t>
            </a:r>
            <a:r>
              <a:rPr lang="en-US" b="0" i="0" dirty="0">
                <a:solidFill>
                  <a:srgbClr val="0D0D0D"/>
                </a:solidFill>
                <a:effectLst/>
                <a:latin typeface="Times New Roman" panose="02020603050405020304" pitchFamily="18" charset="0"/>
                <a:cs typeface="Times New Roman" panose="02020603050405020304" pitchFamily="18" charset="0"/>
              </a:rPr>
              <a:t>ur project successfully developed an efficient and accurate object detection system using deep learning CNNs. By leveraging state-of-the-art architectures and methodologies, we achieved significant progress in accurately identifying and localizing objects within images. Through rigorous evaluation and benchmarking, we demonstrated the effectiveness of our model compared to existing approaches, showcasing its potential for real-world applications. Moving forward, continued research and development efforts will focus on further optimizing the model's performance, enhancing its robustness, and exploring additional use cases to unlock its full potential in various domains.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52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899025" cy="755335"/>
          </a:xfrm>
          <a:prstGeom prst="rect">
            <a:avLst/>
          </a:prstGeom>
        </p:spPr>
        <p:txBody>
          <a:bodyPr vert="horz" wrap="square" lIns="0" tIns="16510" rIns="0" bIns="0" rtlCol="0">
            <a:spAutoFit/>
          </a:bodyPr>
          <a:lstStyle/>
          <a:p>
            <a:pPr marL="12700">
              <a:lnSpc>
                <a:spcPct val="100000"/>
              </a:lnSpc>
              <a:spcBef>
                <a:spcPts val="130"/>
              </a:spcBef>
            </a:pPr>
            <a:r>
              <a:rPr spc="5" dirty="0"/>
              <a:t>PROJECT</a:t>
            </a:r>
            <a:r>
              <a:rPr sz="4250" spc="-85" dirty="0"/>
              <a:t> </a:t>
            </a:r>
            <a:r>
              <a:rPr spc="25" dirty="0"/>
              <a:t>TITLE</a:t>
            </a: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3C718458-8AD9-CE36-3FA0-4E64A46807CB}"/>
              </a:ext>
            </a:extLst>
          </p:cNvPr>
          <p:cNvSpPr txBox="1"/>
          <p:nvPr/>
        </p:nvSpPr>
        <p:spPr>
          <a:xfrm>
            <a:off x="984914" y="2167116"/>
            <a:ext cx="8091903" cy="1261884"/>
          </a:xfrm>
          <a:prstGeom prst="rect">
            <a:avLst/>
          </a:prstGeom>
          <a:noFill/>
        </p:spPr>
        <p:txBody>
          <a:bodyPr wrap="square" rtlCol="0">
            <a:spAutoFit/>
          </a:bodyPr>
          <a:lstStyle/>
          <a:p>
            <a:r>
              <a:rPr lang="en-US" sz="3800" b="1" dirty="0">
                <a:solidFill>
                  <a:srgbClr val="002060"/>
                </a:solidFill>
                <a:latin typeface="Times New Roman" panose="02020603050405020304" pitchFamily="18" charset="0"/>
                <a:cs typeface="Times New Roman" panose="02020603050405020304" pitchFamily="18" charset="0"/>
              </a:rPr>
              <a:t>OBJECT DETECTION IN IMAGES USING CNN</a:t>
            </a:r>
            <a:endParaRPr lang="en-IN" sz="38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E398635-3216-4FB9-8B86-81C3E1CDC57B}"/>
              </a:ext>
            </a:extLst>
          </p:cNvPr>
          <p:cNvSpPr txBox="1"/>
          <p:nvPr/>
        </p:nvSpPr>
        <p:spPr>
          <a:xfrm>
            <a:off x="1781175" y="1752600"/>
            <a:ext cx="4467225" cy="2554545"/>
          </a:xfrm>
          <a:prstGeom prst="rect">
            <a:avLst/>
          </a:prstGeom>
          <a:noFill/>
        </p:spPr>
        <p:txBody>
          <a:bodyPr wrap="square" rtlCol="0">
            <a:spAutoFit/>
          </a:bodyPr>
          <a:lstStyle/>
          <a:p>
            <a:r>
              <a:rPr lang="en-US" sz="2000" dirty="0"/>
              <a:t>        </a:t>
            </a:r>
            <a:r>
              <a:rPr lang="en-US" sz="2000" dirty="0">
                <a:latin typeface="Times New Roman" panose="02020603050405020304" pitchFamily="18" charset="0"/>
                <a:cs typeface="Times New Roman" panose="02020603050405020304" pitchFamily="18" charset="0"/>
              </a:rPr>
              <a:t>1.Problem Statement</a:t>
            </a:r>
          </a:p>
          <a:p>
            <a:r>
              <a:rPr lang="en-US" sz="2000" dirty="0">
                <a:latin typeface="Times New Roman" panose="02020603050405020304" pitchFamily="18" charset="0"/>
                <a:cs typeface="Times New Roman" panose="02020603050405020304" pitchFamily="18" charset="0"/>
              </a:rPr>
              <a:t>        2.Project Overview</a:t>
            </a:r>
          </a:p>
          <a:p>
            <a:r>
              <a:rPr lang="en-US" sz="2000" dirty="0">
                <a:latin typeface="Times New Roman" panose="02020603050405020304" pitchFamily="18" charset="0"/>
                <a:cs typeface="Times New Roman" panose="02020603050405020304" pitchFamily="18" charset="0"/>
              </a:rPr>
              <a:t>        3.End Users</a:t>
            </a:r>
          </a:p>
          <a:p>
            <a:r>
              <a:rPr lang="en-US" sz="2000" dirty="0">
                <a:latin typeface="Times New Roman" panose="02020603050405020304" pitchFamily="18" charset="0"/>
                <a:cs typeface="Times New Roman" panose="02020603050405020304" pitchFamily="18" charset="0"/>
              </a:rPr>
              <a:t>        4.Our Solution and Proposition</a:t>
            </a:r>
          </a:p>
          <a:p>
            <a:r>
              <a:rPr lang="en-US" sz="2000" dirty="0">
                <a:latin typeface="Times New Roman" panose="02020603050405020304" pitchFamily="18" charset="0"/>
                <a:cs typeface="Times New Roman" panose="02020603050405020304" pitchFamily="18" charset="0"/>
              </a:rPr>
              <a:t>        5.Key Features</a:t>
            </a:r>
          </a:p>
          <a:p>
            <a:r>
              <a:rPr lang="en-US" sz="2000" dirty="0">
                <a:latin typeface="Times New Roman" panose="02020603050405020304" pitchFamily="18" charset="0"/>
                <a:cs typeface="Times New Roman" panose="02020603050405020304" pitchFamily="18" charset="0"/>
              </a:rPr>
              <a:t>        6.Modelling Approach</a:t>
            </a:r>
          </a:p>
          <a:p>
            <a:r>
              <a:rPr lang="en-US" sz="2000" dirty="0">
                <a:latin typeface="Times New Roman" panose="02020603050405020304" pitchFamily="18" charset="0"/>
                <a:cs typeface="Times New Roman" panose="02020603050405020304" pitchFamily="18" charset="0"/>
              </a:rPr>
              <a:t>        7.Results and Evaluation</a:t>
            </a:r>
          </a:p>
          <a:p>
            <a:r>
              <a:rPr lang="en-US" sz="2000" dirty="0">
                <a:latin typeface="Times New Roman" panose="02020603050405020304" pitchFamily="18" charset="0"/>
                <a:cs typeface="Times New Roman" panose="02020603050405020304" pitchFamily="18" charset="0"/>
              </a:rPr>
              <a:t>        8.Conclusion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21752C2-B55D-D414-1420-C62CAC8ABEEA}"/>
              </a:ext>
            </a:extLst>
          </p:cNvPr>
          <p:cNvSpPr txBox="1"/>
          <p:nvPr/>
        </p:nvSpPr>
        <p:spPr>
          <a:xfrm>
            <a:off x="471488" y="1653497"/>
            <a:ext cx="7458075" cy="707886"/>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id="{726D920A-9995-45C1-B26C-2AC1B0DE9FEC}"/>
              </a:ext>
            </a:extLst>
          </p:cNvPr>
          <p:cNvSpPr>
            <a:spLocks noChangeArrowheads="1"/>
          </p:cNvSpPr>
          <p:nvPr/>
        </p:nvSpPr>
        <p:spPr bwMode="auto">
          <a:xfrm>
            <a:off x="0" y="0"/>
            <a:ext cx="3924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4">
            <a:extLst>
              <a:ext uri="{FF2B5EF4-FFF2-40B4-BE49-F238E27FC236}">
                <a16:creationId xmlns:a16="http://schemas.microsoft.com/office/drawing/2014/main" id="{734B0985-7449-47FD-91D3-84F72B738ACF}"/>
              </a:ext>
            </a:extLst>
          </p:cNvPr>
          <p:cNvSpPr>
            <a:spLocks noChangeArrowheads="1"/>
          </p:cNvSpPr>
          <p:nvPr/>
        </p:nvSpPr>
        <p:spPr bwMode="auto">
          <a:xfrm flipV="1">
            <a:off x="2538730" y="-94569"/>
            <a:ext cx="15379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75DFC826-EFE8-4E75-9029-9CCFD7F15CB6}"/>
              </a:ext>
            </a:extLst>
          </p:cNvPr>
          <p:cNvSpPr txBox="1"/>
          <p:nvPr/>
        </p:nvSpPr>
        <p:spPr>
          <a:xfrm>
            <a:off x="834072" y="1981200"/>
            <a:ext cx="7095491" cy="2862322"/>
          </a:xfrm>
          <a:prstGeom prst="rect">
            <a:avLst/>
          </a:prstGeom>
          <a:noFill/>
        </p:spPr>
        <p:txBody>
          <a:bodyPr wrap="square" rtlCol="0">
            <a:spAutoFit/>
          </a:bodyPr>
          <a:lstStyle/>
          <a:p>
            <a:pPr marL="342900" indent="-3429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Design and implement a deep learning CNN architecture for object detection in images, capable of accurately localizing objects and assigning class labels.</a:t>
            </a:r>
          </a:p>
          <a:p>
            <a:pPr marL="342900" indent="-3429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Train the model using a labeled dataset, considering variations in object sizes, orientations, and occlusions, and validate its performance using standard metrics such as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a:t>
            </a:r>
            <a:endParaRPr lang="en-US" dirty="0">
              <a:solidFill>
                <a:srgbClr val="0D0D0D"/>
              </a:solidFill>
              <a:latin typeface="Times New Roman" panose="02020603050405020304" pitchFamily="18" charset="0"/>
              <a:cs typeface="Times New Roman" panose="02020603050405020304" pitchFamily="18" charset="0"/>
            </a:endParaRPr>
          </a:p>
          <a:p>
            <a:pPr marL="342900" indent="-3429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Optimize the model for real-time inference by implementing efficient post-processing techniques like non-maximum suppression and ensuring computational efficiency for deployment in resource-constrained environments.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FEB28F6-5828-F6D0-9048-9DFD96947B49}"/>
              </a:ext>
            </a:extLst>
          </p:cNvPr>
          <p:cNvSpPr txBox="1"/>
          <p:nvPr/>
        </p:nvSpPr>
        <p:spPr>
          <a:xfrm>
            <a:off x="1219200" y="2061329"/>
            <a:ext cx="6791325" cy="3139321"/>
          </a:xfrm>
          <a:prstGeom prst="rect">
            <a:avLst/>
          </a:prstGeom>
          <a:noFill/>
        </p:spPr>
        <p:txBody>
          <a:bodyPr wrap="square" rtlCol="0">
            <a:spAutoFit/>
          </a:bodyPr>
          <a:lstStyle/>
          <a:p>
            <a:pPr marL="457200" indent="-4572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Clearly define the objective of the project, focusing on developing a deep learning-based system for accurate and efficient object detection in images.</a:t>
            </a:r>
          </a:p>
          <a:p>
            <a:pPr marL="457200" indent="-4572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Outline the chosen CNN architecture, dataset preparation steps, training process, and evaluation metrics. Provide code snippets or scripts demonstrating dataset loading, model building, training, and evaluation.</a:t>
            </a:r>
            <a:endParaRPr lang="en-US" dirty="0">
              <a:solidFill>
                <a:srgbClr val="0D0D0D"/>
              </a:solidFill>
              <a:latin typeface="Times New Roman" panose="02020603050405020304" pitchFamily="18" charset="0"/>
              <a:cs typeface="Times New Roman" panose="02020603050405020304" pitchFamily="18" charset="0"/>
            </a:endParaRPr>
          </a:p>
          <a:p>
            <a:pPr marL="457200" indent="-457200" algn="jus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Present the results of the trained model, including performance metrics like mean Average Precision (</a:t>
            </a:r>
            <a:r>
              <a:rPr lang="en-US" b="0" i="0" dirty="0" err="1">
                <a:solidFill>
                  <a:srgbClr val="0D0D0D"/>
                </a:solidFill>
                <a:effectLst/>
                <a:latin typeface="Times New Roman" panose="02020603050405020304" pitchFamily="18" charset="0"/>
                <a:cs typeface="Times New Roman" panose="02020603050405020304" pitchFamily="18" charset="0"/>
              </a:rPr>
              <a:t>mAP</a:t>
            </a:r>
            <a:r>
              <a:rPr lang="en-US" b="0" i="0" dirty="0">
                <a:solidFill>
                  <a:srgbClr val="0D0D0D"/>
                </a:solidFill>
                <a:effectLst/>
                <a:latin typeface="Times New Roman" panose="02020603050405020304" pitchFamily="18" charset="0"/>
                <a:cs typeface="Times New Roman" panose="02020603050405020304" pitchFamily="18" charset="0"/>
              </a:rPr>
              <a:t>), and discuss the strengths, limitations, and potential improvements of the object detection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2769A5E-4811-5F26-3B1A-C93BA272E0B8}"/>
              </a:ext>
            </a:extLst>
          </p:cNvPr>
          <p:cNvSpPr txBox="1"/>
          <p:nvPr/>
        </p:nvSpPr>
        <p:spPr>
          <a:xfrm>
            <a:off x="1809749" y="1685925"/>
            <a:ext cx="4886326" cy="2031325"/>
          </a:xfrm>
          <a:prstGeom prst="rect">
            <a:avLst/>
          </a:prstGeom>
          <a:noFill/>
        </p:spPr>
        <p:txBody>
          <a:bodyPr wrap="square" rtlCol="0">
            <a:spAutoFit/>
          </a:bodyPr>
          <a:lstStyle/>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Surveillance Companies</a:t>
            </a: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Autonomous Vehicle Manufacturers</a:t>
            </a:r>
            <a:endParaRPr lang="en-IN"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Retail and E-commerce Platforms</a:t>
            </a: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Industrial Automation Companies</a:t>
            </a:r>
            <a:endParaRPr lang="en-IN"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Medical Imaging Companies</a:t>
            </a: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Smart City Initiatives</a:t>
            </a:r>
            <a:endParaRPr lang="en-IN" dirty="0">
              <a:solidFill>
                <a:srgbClr val="0D0D0D"/>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i="0" dirty="0">
                <a:solidFill>
                  <a:srgbClr val="0D0D0D"/>
                </a:solidFill>
                <a:effectLst/>
                <a:latin typeface="Times New Roman" panose="02020603050405020304" pitchFamily="18" charset="0"/>
                <a:cs typeface="Times New Roman" panose="02020603050405020304" pitchFamily="18" charset="0"/>
              </a:rPr>
              <a:t>Research and Development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6104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801FD4A-994A-FE21-02E8-1CF7E684F1BE}"/>
              </a:ext>
            </a:extLst>
          </p:cNvPr>
          <p:cNvSpPr txBox="1"/>
          <p:nvPr/>
        </p:nvSpPr>
        <p:spPr>
          <a:xfrm>
            <a:off x="2602231" y="1476375"/>
            <a:ext cx="6751320" cy="5078313"/>
          </a:xfrm>
          <a:prstGeom prst="rect">
            <a:avLst/>
          </a:prstGeom>
          <a:noFill/>
        </p:spPr>
        <p:txBody>
          <a:bodyPr wrap="square" rtlCol="0">
            <a:spAutoFit/>
          </a:bodyPr>
          <a:lstStyle/>
          <a:p>
            <a:pPr algn="just"/>
            <a:r>
              <a:rPr lang="en-US" b="1" i="0" dirty="0">
                <a:solidFill>
                  <a:srgbClr val="0D0D0D"/>
                </a:solidFill>
                <a:effectLst/>
                <a:latin typeface="Times New Roman" panose="02020603050405020304" pitchFamily="18" charset="0"/>
                <a:cs typeface="Times New Roman" panose="02020603050405020304" pitchFamily="18" charset="0"/>
              </a:rPr>
              <a:t>Solution</a:t>
            </a:r>
            <a:r>
              <a:rPr lang="en-US" b="0" i="0" dirty="0">
                <a:solidFill>
                  <a:srgbClr val="0D0D0D"/>
                </a:solidFill>
                <a:effectLst/>
                <a:latin typeface="Times New Roman" panose="02020603050405020304" pitchFamily="18" charset="0"/>
                <a:cs typeface="Times New Roman" panose="02020603050405020304" pitchFamily="18" charset="0"/>
              </a:rPr>
              <a:t>: </a:t>
            </a:r>
          </a:p>
          <a:p>
            <a:pPr algn="just"/>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The solution offers a robust and efficient object detection system based on deep learning CNNs, capable of accurately identifying and localizing objects in images across diverse environments and conditions.</a:t>
            </a:r>
          </a:p>
          <a:p>
            <a:pPr algn="just"/>
            <a:r>
              <a:rPr lang="en-US" b="1" i="0" dirty="0">
                <a:solidFill>
                  <a:srgbClr val="0D0D0D"/>
                </a:solidFill>
                <a:effectLst/>
                <a:latin typeface="Times New Roman" panose="02020603050405020304" pitchFamily="18" charset="0"/>
                <a:cs typeface="Times New Roman" panose="02020603050405020304" pitchFamily="18" charset="0"/>
              </a:rPr>
              <a:t>Value Proposition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Accuracy</a:t>
            </a:r>
            <a:r>
              <a:rPr lang="en-US" b="0" i="0" dirty="0">
                <a:solidFill>
                  <a:srgbClr val="0D0D0D"/>
                </a:solidFill>
                <a:effectLst/>
                <a:latin typeface="Times New Roman" panose="02020603050405020304" pitchFamily="18" charset="0"/>
                <a:cs typeface="Times New Roman" panose="02020603050405020304" pitchFamily="18" charset="0"/>
              </a:rPr>
              <a:t>: The system provides high accuracy in detecting objects, ensuring reliable performance in real-world scenarios such as surveillance, autonomous driving, and industrial automation.</a:t>
            </a:r>
          </a:p>
          <a:p>
            <a:pPr marL="742950" lvl="1" indent="-285750"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Efficiency</a:t>
            </a:r>
            <a:r>
              <a:rPr lang="en-US" b="0" i="0" dirty="0">
                <a:solidFill>
                  <a:srgbClr val="0D0D0D"/>
                </a:solidFill>
                <a:effectLst/>
                <a:latin typeface="Times New Roman" panose="02020603050405020304" pitchFamily="18" charset="0"/>
                <a:cs typeface="Times New Roman" panose="02020603050405020304" pitchFamily="18" charset="0"/>
              </a:rPr>
              <a:t>: With optimized architectures and algorithms, the solution delivers fast inference times, enabling real-time processing of images, which is crucial for time-sensitive applications.</a:t>
            </a:r>
          </a:p>
          <a:p>
            <a:pPr marL="742950" lvl="1" indent="-285750"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Versatility</a:t>
            </a:r>
            <a:r>
              <a:rPr lang="en-US" b="0" i="0" dirty="0">
                <a:solidFill>
                  <a:srgbClr val="0D0D0D"/>
                </a:solidFill>
                <a:effectLst/>
                <a:latin typeface="Times New Roman" panose="02020603050405020304" pitchFamily="18" charset="0"/>
                <a:cs typeface="Times New Roman" panose="02020603050405020304" pitchFamily="18" charset="0"/>
              </a:rPr>
              <a:t>: The flexibility of the system allows for customization and adaptation to various use cases and industries, providing value across a wide range of applications from retail to healthcare and beyond.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C554AE5-8125-1A4E-8A7D-DEAFA1174D0D}"/>
              </a:ext>
            </a:extLst>
          </p:cNvPr>
          <p:cNvSpPr txBox="1"/>
          <p:nvPr/>
        </p:nvSpPr>
        <p:spPr>
          <a:xfrm>
            <a:off x="2190750" y="1950212"/>
            <a:ext cx="7162800" cy="2862322"/>
          </a:xfrm>
          <a:prstGeom prst="rect">
            <a:avLst/>
          </a:prstGeom>
          <a:noFill/>
        </p:spPr>
        <p:txBody>
          <a:bodyPr wrap="square" rtlCol="0">
            <a:spAutoFit/>
          </a:bodyPr>
          <a:lstStyle/>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Real-time Precision</a:t>
            </a:r>
            <a:r>
              <a:rPr lang="en-US" b="0" i="0" dirty="0">
                <a:solidFill>
                  <a:srgbClr val="0D0D0D"/>
                </a:solidFill>
                <a:effectLst/>
                <a:latin typeface="Times New Roman" panose="02020603050405020304" pitchFamily="18" charset="0"/>
                <a:cs typeface="Times New Roman" panose="02020603050405020304" pitchFamily="18" charset="0"/>
              </a:rPr>
              <a:t>: Our solution delivers lightning-fast object detection with remarkable accuracy, ensuring instant and reliable identification of objects in any given image.</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Adaptability</a:t>
            </a:r>
            <a:r>
              <a:rPr lang="en-US" b="0" i="0" dirty="0">
                <a:solidFill>
                  <a:srgbClr val="0D0D0D"/>
                </a:solidFill>
                <a:effectLst/>
                <a:latin typeface="Times New Roman" panose="02020603050405020304" pitchFamily="18" charset="0"/>
                <a:cs typeface="Times New Roman" panose="02020603050405020304" pitchFamily="18" charset="0"/>
              </a:rPr>
              <a:t>: With its versatile architecture, our solution seamlessly adapts to diverse environments and varying conditions, offering consistent performance across different scenarios and industries.</a:t>
            </a:r>
          </a:p>
          <a:p>
            <a:pPr algn="just">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Efficiency</a:t>
            </a:r>
            <a:r>
              <a:rPr lang="en-US" b="0" i="0" dirty="0">
                <a:solidFill>
                  <a:srgbClr val="0D0D0D"/>
                </a:solidFill>
                <a:effectLst/>
                <a:latin typeface="Times New Roman" panose="02020603050405020304" pitchFamily="18" charset="0"/>
                <a:cs typeface="Times New Roman" panose="02020603050405020304" pitchFamily="18" charset="0"/>
              </a:rPr>
              <a:t>: By harnessing the power of deep learning CNNs, our solution optimizes computational resources, guaranteeing efficient processing without compromising on accuracy, making it an ideal choice for resource-constrained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52475" y="3016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D1C8DC9E-27EE-4B09-9CD2-D53A9BF01559}"/>
              </a:ext>
            </a:extLst>
          </p:cNvPr>
          <p:cNvSpPr txBox="1"/>
          <p:nvPr/>
        </p:nvSpPr>
        <p:spPr>
          <a:xfrm>
            <a:off x="890779" y="1201063"/>
            <a:ext cx="7391400" cy="5355312"/>
          </a:xfrm>
          <a:prstGeom prst="rect">
            <a:avLst/>
          </a:prstGeom>
          <a:noFill/>
        </p:spPr>
        <p:txBody>
          <a:bodyPr wrap="square" rtlCol="0">
            <a:spAutoFit/>
          </a:bodyPr>
          <a:lstStyle/>
          <a:p>
            <a:pPr algn="just"/>
            <a:r>
              <a:rPr lang="en-US" dirty="0"/>
              <a:t>1</a:t>
            </a:r>
            <a:r>
              <a:rPr lang="en-US" dirty="0">
                <a:latin typeface="Times New Roman" panose="02020603050405020304" pitchFamily="18" charset="0"/>
                <a:cs typeface="Times New Roman" panose="02020603050405020304" pitchFamily="18" charset="0"/>
              </a:rPr>
              <a:t>.</a:t>
            </a:r>
            <a:r>
              <a:rPr lang="en-US" b="1" i="0" dirty="0">
                <a:solidFill>
                  <a:srgbClr val="0D0D0D"/>
                </a:solidFill>
                <a:effectLst/>
                <a:latin typeface="Times New Roman" panose="02020603050405020304" pitchFamily="18" charset="0"/>
                <a:cs typeface="Times New Roman" panose="02020603050405020304" pitchFamily="18" charset="0"/>
              </a:rPr>
              <a:t> Data Acquisition and Preparation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Gather a labeled dataset suitable for object detection tasks. This could be a public dataset like COCO or Pascal VOC, or a custom dataset annotated with bounding boxes.</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Preprocess the dataset by resizing images, normalizing pixel values, and splitting it into training, validation, and test sets.</a:t>
            </a:r>
          </a:p>
          <a:p>
            <a:pPr algn="just"/>
            <a:r>
              <a:rPr lang="en-US" b="1" i="0" dirty="0">
                <a:solidFill>
                  <a:srgbClr val="0D0D0D"/>
                </a:solidFill>
                <a:effectLst/>
                <a:latin typeface="Times New Roman" panose="02020603050405020304" pitchFamily="18" charset="0"/>
                <a:cs typeface="Times New Roman" panose="02020603050405020304" pitchFamily="18" charset="0"/>
              </a:rPr>
              <a:t>2. CNN Architecture Selection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Choose a suitable CNN architecture for object detection, considering factors like model complexity, accuracy, and inference speed.</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Popular choices include Faster R-CNN, YOLO (You Only Look Once), and SSD (Single Shot </a:t>
            </a:r>
            <a:r>
              <a:rPr lang="en-US" b="0" i="0" dirty="0" err="1">
                <a:solidFill>
                  <a:srgbClr val="0D0D0D"/>
                </a:solidFill>
                <a:effectLst/>
                <a:latin typeface="Times New Roman" panose="02020603050405020304" pitchFamily="18" charset="0"/>
                <a:cs typeface="Times New Roman" panose="02020603050405020304" pitchFamily="18" charset="0"/>
              </a:rPr>
              <a:t>MultiBox</a:t>
            </a:r>
            <a:r>
              <a:rPr lang="en-US" b="0" i="0" dirty="0">
                <a:solidFill>
                  <a:srgbClr val="0D0D0D"/>
                </a:solidFill>
                <a:effectLst/>
                <a:latin typeface="Times New Roman" panose="02020603050405020304" pitchFamily="18" charset="0"/>
                <a:cs typeface="Times New Roman" panose="02020603050405020304" pitchFamily="18" charset="0"/>
              </a:rPr>
              <a:t> Detector).</a:t>
            </a:r>
          </a:p>
          <a:p>
            <a:pPr algn="just"/>
            <a:r>
              <a:rPr lang="en-US" b="1" i="0" dirty="0">
                <a:solidFill>
                  <a:srgbClr val="0D0D0D"/>
                </a:solidFill>
                <a:effectLst/>
                <a:latin typeface="Times New Roman" panose="02020603050405020304" pitchFamily="18" charset="0"/>
                <a:cs typeface="Times New Roman" panose="02020603050405020304" pitchFamily="18" charset="0"/>
              </a:rPr>
              <a:t>3. Model Development</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Implement the chosen CNN architecture using a deep learning framework like TensorFlow or </a:t>
            </a:r>
            <a:r>
              <a:rPr lang="en-US" b="0" i="0" dirty="0" err="1">
                <a:solidFill>
                  <a:srgbClr val="0D0D0D"/>
                </a:solidFill>
                <a:effectLst/>
                <a:latin typeface="Times New Roman" panose="02020603050405020304" pitchFamily="18" charset="0"/>
                <a:cs typeface="Times New Roman" panose="02020603050405020304" pitchFamily="18" charset="0"/>
              </a:rPr>
              <a:t>PyTorch</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Define the network layers for feature extraction, object localization, and classification.</a:t>
            </a:r>
          </a:p>
          <a:p>
            <a:pPr marL="742950" lvl="1" indent="-285750" algn="just">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Incorporate techniques like anchor boxes, region proposal networks (RPNs), and feature pyramid networks (FPNs) as needed.</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1119</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Times New Roman</vt:lpstr>
      <vt:lpstr>Trebuchet MS</vt:lpstr>
      <vt:lpstr>Office Theme</vt:lpstr>
      <vt:lpstr>PRESENTED BY       R Mano Subitsha            RegNo: 962821205032            University College of Engineering ,Nagercoil            NM id: au962821205032</vt:lpstr>
      <vt:lpstr>PROJECT TITLE</vt:lpstr>
      <vt:lpstr>AGENDA</vt:lpstr>
      <vt:lpstr>PROBLEM STATEMENT</vt:lpstr>
      <vt:lpstr>PROJECT OVERVIEW</vt:lpstr>
      <vt:lpstr>WHO ARE THE END USERS?</vt:lpstr>
      <vt:lpstr>OUR SOLUTION AND ITS VALUE PROPOSITION</vt:lpstr>
      <vt:lpstr>THE WOW IN YOUR SOLUTION</vt:lpstr>
      <vt:lpstr>PowerPoint Presentation</vt:lpstr>
      <vt:lpstr>PowerPoint Presentation</vt:lpstr>
      <vt:lpstr>PowerPoint Presentation</vt:lpstr>
      <vt:lpstr>RESULTS</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 SUBITSHA R</dc:title>
  <dc:creator>Mano-PC</dc:creator>
  <cp:lastModifiedBy>Mano-PC</cp:lastModifiedBy>
  <cp:revision>6</cp:revision>
  <dcterms:created xsi:type="dcterms:W3CDTF">2024-04-04T15:52:15Z</dcterms:created>
  <dcterms:modified xsi:type="dcterms:W3CDTF">2024-04-17T15:36:51Z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