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59" r:id="rId5"/>
    <p:sldId id="264" r:id="rId6"/>
    <p:sldId id="260" r:id="rId7"/>
    <p:sldId id="266" r:id="rId8"/>
    <p:sldId id="269" r:id="rId9"/>
    <p:sldId id="258" r:id="rId10"/>
    <p:sldId id="268" r:id="rId11"/>
    <p:sldId id="263" r:id="rId12"/>
    <p:sldId id="261" r:id="rId13"/>
    <p:sldId id="265"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32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176"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FCD67-106F-9281-84F2-A6B3B57457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F6F5C2C-A9EB-4EE0-881A-F5BCCD4518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4FA2CFC-D5ED-CD7F-D076-4152819C58E2}"/>
              </a:ext>
            </a:extLst>
          </p:cNvPr>
          <p:cNvSpPr>
            <a:spLocks noGrp="1"/>
          </p:cNvSpPr>
          <p:nvPr>
            <p:ph type="dt" sz="half" idx="10"/>
          </p:nvPr>
        </p:nvSpPr>
        <p:spPr/>
        <p:txBody>
          <a:bodyPr/>
          <a:lstStyle/>
          <a:p>
            <a:fld id="{C84A5084-57C2-4E8E-9B70-3B3D2AF02522}" type="datetimeFigureOut">
              <a:rPr lang="en-IN" smtClean="0"/>
              <a:t>24-05-2024</a:t>
            </a:fld>
            <a:endParaRPr lang="en-IN"/>
          </a:p>
        </p:txBody>
      </p:sp>
      <p:sp>
        <p:nvSpPr>
          <p:cNvPr id="5" name="Footer Placeholder 4">
            <a:extLst>
              <a:ext uri="{FF2B5EF4-FFF2-40B4-BE49-F238E27FC236}">
                <a16:creationId xmlns:a16="http://schemas.microsoft.com/office/drawing/2014/main" id="{89DEDC9B-5E86-9C85-9D83-3AC75DD0F7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CDD2DD-28A1-4A2D-22FA-34F909855C4C}"/>
              </a:ext>
            </a:extLst>
          </p:cNvPr>
          <p:cNvSpPr>
            <a:spLocks noGrp="1"/>
          </p:cNvSpPr>
          <p:nvPr>
            <p:ph type="sldNum" sz="quarter" idx="12"/>
          </p:nvPr>
        </p:nvSpPr>
        <p:spPr/>
        <p:txBody>
          <a:bodyPr/>
          <a:lstStyle/>
          <a:p>
            <a:fld id="{F120AB36-DA86-41E8-BC28-00F8798926A1}" type="slidenum">
              <a:rPr lang="en-IN" smtClean="0"/>
              <a:t>‹#›</a:t>
            </a:fld>
            <a:endParaRPr lang="en-IN"/>
          </a:p>
        </p:txBody>
      </p:sp>
    </p:spTree>
    <p:extLst>
      <p:ext uri="{BB962C8B-B14F-4D97-AF65-F5344CB8AC3E}">
        <p14:creationId xmlns:p14="http://schemas.microsoft.com/office/powerpoint/2010/main" val="4218464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65070-D53D-94DF-BCC6-9CC7EF16EFD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F3D04B-8A80-C684-28D1-E5BF8DE9D5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6FA412-AD33-5D78-BF3E-86E692BEF2B5}"/>
              </a:ext>
            </a:extLst>
          </p:cNvPr>
          <p:cNvSpPr>
            <a:spLocks noGrp="1"/>
          </p:cNvSpPr>
          <p:nvPr>
            <p:ph type="dt" sz="half" idx="10"/>
          </p:nvPr>
        </p:nvSpPr>
        <p:spPr/>
        <p:txBody>
          <a:bodyPr/>
          <a:lstStyle/>
          <a:p>
            <a:fld id="{C84A5084-57C2-4E8E-9B70-3B3D2AF02522}" type="datetimeFigureOut">
              <a:rPr lang="en-IN" smtClean="0"/>
              <a:t>24-05-2024</a:t>
            </a:fld>
            <a:endParaRPr lang="en-IN"/>
          </a:p>
        </p:txBody>
      </p:sp>
      <p:sp>
        <p:nvSpPr>
          <p:cNvPr id="5" name="Footer Placeholder 4">
            <a:extLst>
              <a:ext uri="{FF2B5EF4-FFF2-40B4-BE49-F238E27FC236}">
                <a16:creationId xmlns:a16="http://schemas.microsoft.com/office/drawing/2014/main" id="{6E33CA2D-87C0-9BF7-6CA9-E958D75597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881EFD-90D0-984C-89A7-3AE512986CA7}"/>
              </a:ext>
            </a:extLst>
          </p:cNvPr>
          <p:cNvSpPr>
            <a:spLocks noGrp="1"/>
          </p:cNvSpPr>
          <p:nvPr>
            <p:ph type="sldNum" sz="quarter" idx="12"/>
          </p:nvPr>
        </p:nvSpPr>
        <p:spPr/>
        <p:txBody>
          <a:bodyPr/>
          <a:lstStyle/>
          <a:p>
            <a:fld id="{F120AB36-DA86-41E8-BC28-00F8798926A1}" type="slidenum">
              <a:rPr lang="en-IN" smtClean="0"/>
              <a:t>‹#›</a:t>
            </a:fld>
            <a:endParaRPr lang="en-IN"/>
          </a:p>
        </p:txBody>
      </p:sp>
    </p:spTree>
    <p:extLst>
      <p:ext uri="{BB962C8B-B14F-4D97-AF65-F5344CB8AC3E}">
        <p14:creationId xmlns:p14="http://schemas.microsoft.com/office/powerpoint/2010/main" val="1374468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438B80-9DF1-0821-DC85-72E2348EB4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2CE4F3-5333-5DBC-9E85-66D5CB1D4C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567F13-67C6-1C63-F19D-6ED1C057C4DE}"/>
              </a:ext>
            </a:extLst>
          </p:cNvPr>
          <p:cNvSpPr>
            <a:spLocks noGrp="1"/>
          </p:cNvSpPr>
          <p:nvPr>
            <p:ph type="dt" sz="half" idx="10"/>
          </p:nvPr>
        </p:nvSpPr>
        <p:spPr/>
        <p:txBody>
          <a:bodyPr/>
          <a:lstStyle/>
          <a:p>
            <a:fld id="{C84A5084-57C2-4E8E-9B70-3B3D2AF02522}" type="datetimeFigureOut">
              <a:rPr lang="en-IN" smtClean="0"/>
              <a:t>24-05-2024</a:t>
            </a:fld>
            <a:endParaRPr lang="en-IN"/>
          </a:p>
        </p:txBody>
      </p:sp>
      <p:sp>
        <p:nvSpPr>
          <p:cNvPr id="5" name="Footer Placeholder 4">
            <a:extLst>
              <a:ext uri="{FF2B5EF4-FFF2-40B4-BE49-F238E27FC236}">
                <a16:creationId xmlns:a16="http://schemas.microsoft.com/office/drawing/2014/main" id="{91AD7131-32A8-7830-9F8D-95DD77F638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BFE7E2-3EE5-3C14-FC2D-5B6561A93D8A}"/>
              </a:ext>
            </a:extLst>
          </p:cNvPr>
          <p:cNvSpPr>
            <a:spLocks noGrp="1"/>
          </p:cNvSpPr>
          <p:nvPr>
            <p:ph type="sldNum" sz="quarter" idx="12"/>
          </p:nvPr>
        </p:nvSpPr>
        <p:spPr/>
        <p:txBody>
          <a:bodyPr/>
          <a:lstStyle/>
          <a:p>
            <a:fld id="{F120AB36-DA86-41E8-BC28-00F8798926A1}" type="slidenum">
              <a:rPr lang="en-IN" smtClean="0"/>
              <a:t>‹#›</a:t>
            </a:fld>
            <a:endParaRPr lang="en-IN"/>
          </a:p>
        </p:txBody>
      </p:sp>
    </p:spTree>
    <p:extLst>
      <p:ext uri="{BB962C8B-B14F-4D97-AF65-F5344CB8AC3E}">
        <p14:creationId xmlns:p14="http://schemas.microsoft.com/office/powerpoint/2010/main" val="87846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C6ACB-D8E8-3AF2-86C1-FCBB8A9967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4BF757-18F6-86EE-A5E1-2DBC6B44D8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2D816E-532D-9FE1-094B-A549F399B30E}"/>
              </a:ext>
            </a:extLst>
          </p:cNvPr>
          <p:cNvSpPr>
            <a:spLocks noGrp="1"/>
          </p:cNvSpPr>
          <p:nvPr>
            <p:ph type="dt" sz="half" idx="10"/>
          </p:nvPr>
        </p:nvSpPr>
        <p:spPr/>
        <p:txBody>
          <a:bodyPr/>
          <a:lstStyle/>
          <a:p>
            <a:fld id="{C84A5084-57C2-4E8E-9B70-3B3D2AF02522}" type="datetimeFigureOut">
              <a:rPr lang="en-IN" smtClean="0"/>
              <a:t>24-05-2024</a:t>
            </a:fld>
            <a:endParaRPr lang="en-IN"/>
          </a:p>
        </p:txBody>
      </p:sp>
      <p:sp>
        <p:nvSpPr>
          <p:cNvPr id="5" name="Footer Placeholder 4">
            <a:extLst>
              <a:ext uri="{FF2B5EF4-FFF2-40B4-BE49-F238E27FC236}">
                <a16:creationId xmlns:a16="http://schemas.microsoft.com/office/drawing/2014/main" id="{1DE834F9-AB38-5334-4414-4B5C9DD27C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D9F90C-5AEC-997E-3327-37A77A8A6A6D}"/>
              </a:ext>
            </a:extLst>
          </p:cNvPr>
          <p:cNvSpPr>
            <a:spLocks noGrp="1"/>
          </p:cNvSpPr>
          <p:nvPr>
            <p:ph type="sldNum" sz="quarter" idx="12"/>
          </p:nvPr>
        </p:nvSpPr>
        <p:spPr/>
        <p:txBody>
          <a:bodyPr/>
          <a:lstStyle/>
          <a:p>
            <a:fld id="{F120AB36-DA86-41E8-BC28-00F8798926A1}" type="slidenum">
              <a:rPr lang="en-IN" smtClean="0"/>
              <a:t>‹#›</a:t>
            </a:fld>
            <a:endParaRPr lang="en-IN"/>
          </a:p>
        </p:txBody>
      </p:sp>
    </p:spTree>
    <p:extLst>
      <p:ext uri="{BB962C8B-B14F-4D97-AF65-F5344CB8AC3E}">
        <p14:creationId xmlns:p14="http://schemas.microsoft.com/office/powerpoint/2010/main" val="108167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30755-3663-48F6-87D2-07BD88F7CD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133CF0E-5CBB-4965-0779-846A26623C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CEF5D3-A1B2-6995-790A-E3FEA56A773F}"/>
              </a:ext>
            </a:extLst>
          </p:cNvPr>
          <p:cNvSpPr>
            <a:spLocks noGrp="1"/>
          </p:cNvSpPr>
          <p:nvPr>
            <p:ph type="dt" sz="half" idx="10"/>
          </p:nvPr>
        </p:nvSpPr>
        <p:spPr/>
        <p:txBody>
          <a:bodyPr/>
          <a:lstStyle/>
          <a:p>
            <a:fld id="{C84A5084-57C2-4E8E-9B70-3B3D2AF02522}" type="datetimeFigureOut">
              <a:rPr lang="en-IN" smtClean="0"/>
              <a:t>24-05-2024</a:t>
            </a:fld>
            <a:endParaRPr lang="en-IN"/>
          </a:p>
        </p:txBody>
      </p:sp>
      <p:sp>
        <p:nvSpPr>
          <p:cNvPr id="5" name="Footer Placeholder 4">
            <a:extLst>
              <a:ext uri="{FF2B5EF4-FFF2-40B4-BE49-F238E27FC236}">
                <a16:creationId xmlns:a16="http://schemas.microsoft.com/office/drawing/2014/main" id="{C9685AD9-ABCD-3718-585C-247B772FB5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8B6DC2-40D9-BF4B-B4BB-1480B9B8D93B}"/>
              </a:ext>
            </a:extLst>
          </p:cNvPr>
          <p:cNvSpPr>
            <a:spLocks noGrp="1"/>
          </p:cNvSpPr>
          <p:nvPr>
            <p:ph type="sldNum" sz="quarter" idx="12"/>
          </p:nvPr>
        </p:nvSpPr>
        <p:spPr/>
        <p:txBody>
          <a:bodyPr/>
          <a:lstStyle/>
          <a:p>
            <a:fld id="{F120AB36-DA86-41E8-BC28-00F8798926A1}" type="slidenum">
              <a:rPr lang="en-IN" smtClean="0"/>
              <a:t>‹#›</a:t>
            </a:fld>
            <a:endParaRPr lang="en-IN"/>
          </a:p>
        </p:txBody>
      </p:sp>
    </p:spTree>
    <p:extLst>
      <p:ext uri="{BB962C8B-B14F-4D97-AF65-F5344CB8AC3E}">
        <p14:creationId xmlns:p14="http://schemas.microsoft.com/office/powerpoint/2010/main" val="2219010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E01AB-62AD-171D-F230-39E4B82B70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F4786F-CEF0-7BE9-121F-89E79E507E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D01D830-CAE4-408E-E89A-53F5103C14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51A755-D9C1-9B0F-3D68-DF5308869C4C}"/>
              </a:ext>
            </a:extLst>
          </p:cNvPr>
          <p:cNvSpPr>
            <a:spLocks noGrp="1"/>
          </p:cNvSpPr>
          <p:nvPr>
            <p:ph type="dt" sz="half" idx="10"/>
          </p:nvPr>
        </p:nvSpPr>
        <p:spPr/>
        <p:txBody>
          <a:bodyPr/>
          <a:lstStyle/>
          <a:p>
            <a:fld id="{C84A5084-57C2-4E8E-9B70-3B3D2AF02522}" type="datetimeFigureOut">
              <a:rPr lang="en-IN" smtClean="0"/>
              <a:t>24-05-2024</a:t>
            </a:fld>
            <a:endParaRPr lang="en-IN"/>
          </a:p>
        </p:txBody>
      </p:sp>
      <p:sp>
        <p:nvSpPr>
          <p:cNvPr id="6" name="Footer Placeholder 5">
            <a:extLst>
              <a:ext uri="{FF2B5EF4-FFF2-40B4-BE49-F238E27FC236}">
                <a16:creationId xmlns:a16="http://schemas.microsoft.com/office/drawing/2014/main" id="{F2439914-4FBE-D892-A0C1-5739492EFE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B3A6C6-423C-42CE-1FE3-74FBCEB27616}"/>
              </a:ext>
            </a:extLst>
          </p:cNvPr>
          <p:cNvSpPr>
            <a:spLocks noGrp="1"/>
          </p:cNvSpPr>
          <p:nvPr>
            <p:ph type="sldNum" sz="quarter" idx="12"/>
          </p:nvPr>
        </p:nvSpPr>
        <p:spPr/>
        <p:txBody>
          <a:bodyPr/>
          <a:lstStyle/>
          <a:p>
            <a:fld id="{F120AB36-DA86-41E8-BC28-00F8798926A1}" type="slidenum">
              <a:rPr lang="en-IN" smtClean="0"/>
              <a:t>‹#›</a:t>
            </a:fld>
            <a:endParaRPr lang="en-IN"/>
          </a:p>
        </p:txBody>
      </p:sp>
    </p:spTree>
    <p:extLst>
      <p:ext uri="{BB962C8B-B14F-4D97-AF65-F5344CB8AC3E}">
        <p14:creationId xmlns:p14="http://schemas.microsoft.com/office/powerpoint/2010/main" val="3288185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E9279-9FD0-DE2D-E69E-2E34B71B624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708637-9D10-7ECF-6386-029C9979EC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D56C73-8685-6016-1037-DA8E2EA317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0F8EDCE-5CB6-FECC-97EA-18866655A0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3D25D8-9E3C-8CAA-6DED-044C571386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DFC6636-D5FC-4D19-068D-2FD8B6F4B4DE}"/>
              </a:ext>
            </a:extLst>
          </p:cNvPr>
          <p:cNvSpPr>
            <a:spLocks noGrp="1"/>
          </p:cNvSpPr>
          <p:nvPr>
            <p:ph type="dt" sz="half" idx="10"/>
          </p:nvPr>
        </p:nvSpPr>
        <p:spPr/>
        <p:txBody>
          <a:bodyPr/>
          <a:lstStyle/>
          <a:p>
            <a:fld id="{C84A5084-57C2-4E8E-9B70-3B3D2AF02522}" type="datetimeFigureOut">
              <a:rPr lang="en-IN" smtClean="0"/>
              <a:t>24-05-2024</a:t>
            </a:fld>
            <a:endParaRPr lang="en-IN"/>
          </a:p>
        </p:txBody>
      </p:sp>
      <p:sp>
        <p:nvSpPr>
          <p:cNvPr id="8" name="Footer Placeholder 7">
            <a:extLst>
              <a:ext uri="{FF2B5EF4-FFF2-40B4-BE49-F238E27FC236}">
                <a16:creationId xmlns:a16="http://schemas.microsoft.com/office/drawing/2014/main" id="{FA5ECC5B-19F8-749C-D41E-3F250AF2DE8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D173A19-21AE-D374-0BAE-ECDC4317B5E9}"/>
              </a:ext>
            </a:extLst>
          </p:cNvPr>
          <p:cNvSpPr>
            <a:spLocks noGrp="1"/>
          </p:cNvSpPr>
          <p:nvPr>
            <p:ph type="sldNum" sz="quarter" idx="12"/>
          </p:nvPr>
        </p:nvSpPr>
        <p:spPr/>
        <p:txBody>
          <a:bodyPr/>
          <a:lstStyle/>
          <a:p>
            <a:fld id="{F120AB36-DA86-41E8-BC28-00F8798926A1}" type="slidenum">
              <a:rPr lang="en-IN" smtClean="0"/>
              <a:t>‹#›</a:t>
            </a:fld>
            <a:endParaRPr lang="en-IN"/>
          </a:p>
        </p:txBody>
      </p:sp>
    </p:spTree>
    <p:extLst>
      <p:ext uri="{BB962C8B-B14F-4D97-AF65-F5344CB8AC3E}">
        <p14:creationId xmlns:p14="http://schemas.microsoft.com/office/powerpoint/2010/main" val="2813452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6AAA6-60E4-32E5-2384-8FB03663E0C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2495B8-2F7A-EF67-9D2C-9627BEA8EFF3}"/>
              </a:ext>
            </a:extLst>
          </p:cNvPr>
          <p:cNvSpPr>
            <a:spLocks noGrp="1"/>
          </p:cNvSpPr>
          <p:nvPr>
            <p:ph type="dt" sz="half" idx="10"/>
          </p:nvPr>
        </p:nvSpPr>
        <p:spPr/>
        <p:txBody>
          <a:bodyPr/>
          <a:lstStyle/>
          <a:p>
            <a:fld id="{C84A5084-57C2-4E8E-9B70-3B3D2AF02522}" type="datetimeFigureOut">
              <a:rPr lang="en-IN" smtClean="0"/>
              <a:t>24-05-2024</a:t>
            </a:fld>
            <a:endParaRPr lang="en-IN"/>
          </a:p>
        </p:txBody>
      </p:sp>
      <p:sp>
        <p:nvSpPr>
          <p:cNvPr id="4" name="Footer Placeholder 3">
            <a:extLst>
              <a:ext uri="{FF2B5EF4-FFF2-40B4-BE49-F238E27FC236}">
                <a16:creationId xmlns:a16="http://schemas.microsoft.com/office/drawing/2014/main" id="{DD7D408F-E688-B112-8720-200E5BC9387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C4FB4A6-78FD-EAF7-501C-6C924D189D7E}"/>
              </a:ext>
            </a:extLst>
          </p:cNvPr>
          <p:cNvSpPr>
            <a:spLocks noGrp="1"/>
          </p:cNvSpPr>
          <p:nvPr>
            <p:ph type="sldNum" sz="quarter" idx="12"/>
          </p:nvPr>
        </p:nvSpPr>
        <p:spPr/>
        <p:txBody>
          <a:bodyPr/>
          <a:lstStyle/>
          <a:p>
            <a:fld id="{F120AB36-DA86-41E8-BC28-00F8798926A1}" type="slidenum">
              <a:rPr lang="en-IN" smtClean="0"/>
              <a:t>‹#›</a:t>
            </a:fld>
            <a:endParaRPr lang="en-IN"/>
          </a:p>
        </p:txBody>
      </p:sp>
    </p:spTree>
    <p:extLst>
      <p:ext uri="{BB962C8B-B14F-4D97-AF65-F5344CB8AC3E}">
        <p14:creationId xmlns:p14="http://schemas.microsoft.com/office/powerpoint/2010/main" val="3727678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63A6BF-4B8D-D2E5-A758-774137EABEA5}"/>
              </a:ext>
            </a:extLst>
          </p:cNvPr>
          <p:cNvSpPr>
            <a:spLocks noGrp="1"/>
          </p:cNvSpPr>
          <p:nvPr>
            <p:ph type="dt" sz="half" idx="10"/>
          </p:nvPr>
        </p:nvSpPr>
        <p:spPr/>
        <p:txBody>
          <a:bodyPr/>
          <a:lstStyle/>
          <a:p>
            <a:fld id="{C84A5084-57C2-4E8E-9B70-3B3D2AF02522}" type="datetimeFigureOut">
              <a:rPr lang="en-IN" smtClean="0"/>
              <a:t>24-05-2024</a:t>
            </a:fld>
            <a:endParaRPr lang="en-IN"/>
          </a:p>
        </p:txBody>
      </p:sp>
      <p:sp>
        <p:nvSpPr>
          <p:cNvPr id="3" name="Footer Placeholder 2">
            <a:extLst>
              <a:ext uri="{FF2B5EF4-FFF2-40B4-BE49-F238E27FC236}">
                <a16:creationId xmlns:a16="http://schemas.microsoft.com/office/drawing/2014/main" id="{A9F0114F-B58D-EDD2-1FC1-5082DCBBFD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C2BB0A0-C83F-F1E0-D6C3-AE6550810446}"/>
              </a:ext>
            </a:extLst>
          </p:cNvPr>
          <p:cNvSpPr>
            <a:spLocks noGrp="1"/>
          </p:cNvSpPr>
          <p:nvPr>
            <p:ph type="sldNum" sz="quarter" idx="12"/>
          </p:nvPr>
        </p:nvSpPr>
        <p:spPr/>
        <p:txBody>
          <a:bodyPr/>
          <a:lstStyle/>
          <a:p>
            <a:fld id="{F120AB36-DA86-41E8-BC28-00F8798926A1}" type="slidenum">
              <a:rPr lang="en-IN" smtClean="0"/>
              <a:t>‹#›</a:t>
            </a:fld>
            <a:endParaRPr lang="en-IN"/>
          </a:p>
        </p:txBody>
      </p:sp>
    </p:spTree>
    <p:extLst>
      <p:ext uri="{BB962C8B-B14F-4D97-AF65-F5344CB8AC3E}">
        <p14:creationId xmlns:p14="http://schemas.microsoft.com/office/powerpoint/2010/main" val="2184496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E5F0-8C07-DE63-86B8-62C73D5148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38672A8-4F06-2FEE-9D70-904925C071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C231F24-B793-E212-113F-D969232953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FE3C89-15C7-A5E1-E10B-CC4AE116E33A}"/>
              </a:ext>
            </a:extLst>
          </p:cNvPr>
          <p:cNvSpPr>
            <a:spLocks noGrp="1"/>
          </p:cNvSpPr>
          <p:nvPr>
            <p:ph type="dt" sz="half" idx="10"/>
          </p:nvPr>
        </p:nvSpPr>
        <p:spPr/>
        <p:txBody>
          <a:bodyPr/>
          <a:lstStyle/>
          <a:p>
            <a:fld id="{C84A5084-57C2-4E8E-9B70-3B3D2AF02522}" type="datetimeFigureOut">
              <a:rPr lang="en-IN" smtClean="0"/>
              <a:t>24-05-2024</a:t>
            </a:fld>
            <a:endParaRPr lang="en-IN"/>
          </a:p>
        </p:txBody>
      </p:sp>
      <p:sp>
        <p:nvSpPr>
          <p:cNvPr id="6" name="Footer Placeholder 5">
            <a:extLst>
              <a:ext uri="{FF2B5EF4-FFF2-40B4-BE49-F238E27FC236}">
                <a16:creationId xmlns:a16="http://schemas.microsoft.com/office/drawing/2014/main" id="{84200E75-3C30-4A67-5AA9-997DD60D38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BF2538-770E-A222-3FAE-F977104976EE}"/>
              </a:ext>
            </a:extLst>
          </p:cNvPr>
          <p:cNvSpPr>
            <a:spLocks noGrp="1"/>
          </p:cNvSpPr>
          <p:nvPr>
            <p:ph type="sldNum" sz="quarter" idx="12"/>
          </p:nvPr>
        </p:nvSpPr>
        <p:spPr/>
        <p:txBody>
          <a:bodyPr/>
          <a:lstStyle/>
          <a:p>
            <a:fld id="{F120AB36-DA86-41E8-BC28-00F8798926A1}" type="slidenum">
              <a:rPr lang="en-IN" smtClean="0"/>
              <a:t>‹#›</a:t>
            </a:fld>
            <a:endParaRPr lang="en-IN"/>
          </a:p>
        </p:txBody>
      </p:sp>
    </p:spTree>
    <p:extLst>
      <p:ext uri="{BB962C8B-B14F-4D97-AF65-F5344CB8AC3E}">
        <p14:creationId xmlns:p14="http://schemas.microsoft.com/office/powerpoint/2010/main" val="1086535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9AD24-D7C3-CAFA-2D23-02D555DA2C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1CD99BD-948F-AA34-7900-BB70E17BFA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99931BF-71C0-CBBD-E510-8DACE42A58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FECA02-91EE-2C23-A094-BB67856DC87A}"/>
              </a:ext>
            </a:extLst>
          </p:cNvPr>
          <p:cNvSpPr>
            <a:spLocks noGrp="1"/>
          </p:cNvSpPr>
          <p:nvPr>
            <p:ph type="dt" sz="half" idx="10"/>
          </p:nvPr>
        </p:nvSpPr>
        <p:spPr/>
        <p:txBody>
          <a:bodyPr/>
          <a:lstStyle/>
          <a:p>
            <a:fld id="{C84A5084-57C2-4E8E-9B70-3B3D2AF02522}" type="datetimeFigureOut">
              <a:rPr lang="en-IN" smtClean="0"/>
              <a:t>24-05-2024</a:t>
            </a:fld>
            <a:endParaRPr lang="en-IN"/>
          </a:p>
        </p:txBody>
      </p:sp>
      <p:sp>
        <p:nvSpPr>
          <p:cNvPr id="6" name="Footer Placeholder 5">
            <a:extLst>
              <a:ext uri="{FF2B5EF4-FFF2-40B4-BE49-F238E27FC236}">
                <a16:creationId xmlns:a16="http://schemas.microsoft.com/office/drawing/2014/main" id="{B82E7139-D141-3057-6D82-41FF351A9F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FE9A2E-A7FC-65D6-7CD4-9688F77E44D2}"/>
              </a:ext>
            </a:extLst>
          </p:cNvPr>
          <p:cNvSpPr>
            <a:spLocks noGrp="1"/>
          </p:cNvSpPr>
          <p:nvPr>
            <p:ph type="sldNum" sz="quarter" idx="12"/>
          </p:nvPr>
        </p:nvSpPr>
        <p:spPr/>
        <p:txBody>
          <a:bodyPr/>
          <a:lstStyle/>
          <a:p>
            <a:fld id="{F120AB36-DA86-41E8-BC28-00F8798926A1}" type="slidenum">
              <a:rPr lang="en-IN" smtClean="0"/>
              <a:t>‹#›</a:t>
            </a:fld>
            <a:endParaRPr lang="en-IN"/>
          </a:p>
        </p:txBody>
      </p:sp>
    </p:spTree>
    <p:extLst>
      <p:ext uri="{BB962C8B-B14F-4D97-AF65-F5344CB8AC3E}">
        <p14:creationId xmlns:p14="http://schemas.microsoft.com/office/powerpoint/2010/main" val="251115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C02046-6CA2-AC8A-89E3-85778BBDB8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AAF028-D9AE-E32F-1B22-B66DE663AD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B686D0-CD5B-45D4-68B9-B3FFF7CA26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4A5084-57C2-4E8E-9B70-3B3D2AF02522}" type="datetimeFigureOut">
              <a:rPr lang="en-IN" smtClean="0"/>
              <a:t>24-05-2024</a:t>
            </a:fld>
            <a:endParaRPr lang="en-IN"/>
          </a:p>
        </p:txBody>
      </p:sp>
      <p:sp>
        <p:nvSpPr>
          <p:cNvPr id="5" name="Footer Placeholder 4">
            <a:extLst>
              <a:ext uri="{FF2B5EF4-FFF2-40B4-BE49-F238E27FC236}">
                <a16:creationId xmlns:a16="http://schemas.microsoft.com/office/drawing/2014/main" id="{11135E18-F1B9-7CB2-9537-DDDF19967A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9AE838F-17C5-2D61-B63E-830AE31E78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20AB36-DA86-41E8-BC28-00F8798926A1}" type="slidenum">
              <a:rPr lang="en-IN" smtClean="0"/>
              <a:t>‹#›</a:t>
            </a:fld>
            <a:endParaRPr lang="en-IN"/>
          </a:p>
        </p:txBody>
      </p:sp>
    </p:spTree>
    <p:extLst>
      <p:ext uri="{BB962C8B-B14F-4D97-AF65-F5344CB8AC3E}">
        <p14:creationId xmlns:p14="http://schemas.microsoft.com/office/powerpoint/2010/main" val="3738878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6C7EE0E-11B3-646B-4C66-F49C7EFBC4FB}"/>
              </a:ext>
            </a:extLst>
          </p:cNvPr>
          <p:cNvSpPr/>
          <p:nvPr/>
        </p:nvSpPr>
        <p:spPr>
          <a:xfrm>
            <a:off x="5010150" y="1460910"/>
            <a:ext cx="2533650" cy="888795"/>
          </a:xfrm>
          <a:prstGeom prst="rect">
            <a:avLst/>
          </a:prstGeom>
          <a:solidFill>
            <a:srgbClr val="A732F5"/>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dirty="0">
              <a:highlight>
                <a:srgbClr val="FFFF00"/>
              </a:highlight>
            </a:endParaRPr>
          </a:p>
        </p:txBody>
      </p:sp>
      <p:sp>
        <p:nvSpPr>
          <p:cNvPr id="4" name="Oval 3">
            <a:extLst>
              <a:ext uri="{FF2B5EF4-FFF2-40B4-BE49-F238E27FC236}">
                <a16:creationId xmlns:a16="http://schemas.microsoft.com/office/drawing/2014/main" id="{2247A1C9-5B7B-F955-6A50-A2112981AD98}"/>
              </a:ext>
            </a:extLst>
          </p:cNvPr>
          <p:cNvSpPr/>
          <p:nvPr/>
        </p:nvSpPr>
        <p:spPr>
          <a:xfrm>
            <a:off x="-2163097" y="-1879857"/>
            <a:ext cx="4326194" cy="4326194"/>
          </a:xfrm>
          <a:prstGeom prst="ellipse">
            <a:avLst/>
          </a:prstGeom>
          <a:solidFill>
            <a:srgbClr val="A73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2155218-FDAA-20A6-FE85-E4A21E5D3A81}"/>
              </a:ext>
            </a:extLst>
          </p:cNvPr>
          <p:cNvSpPr>
            <a:spLocks noGrp="1"/>
          </p:cNvSpPr>
          <p:nvPr>
            <p:ph type="ctrTitle"/>
          </p:nvPr>
        </p:nvSpPr>
        <p:spPr>
          <a:xfrm>
            <a:off x="1524000" y="868362"/>
            <a:ext cx="9144000" cy="2387600"/>
          </a:xfrm>
        </p:spPr>
        <p:txBody>
          <a:bodyPr/>
          <a:lstStyle/>
          <a:p>
            <a:r>
              <a:rPr lang="en-US" b="1" dirty="0"/>
              <a:t>REDESIGN </a:t>
            </a:r>
            <a:r>
              <a:rPr lang="en-US" b="1" dirty="0">
                <a:solidFill>
                  <a:schemeClr val="bg1"/>
                </a:solidFill>
              </a:rPr>
              <a:t>UDEMY</a:t>
            </a:r>
            <a:r>
              <a:rPr lang="en-US" b="1" dirty="0"/>
              <a:t> APP – UX CASE STUDY</a:t>
            </a:r>
            <a:endParaRPr lang="en-IN" b="1" dirty="0"/>
          </a:p>
        </p:txBody>
      </p:sp>
      <p:sp>
        <p:nvSpPr>
          <p:cNvPr id="3" name="Subtitle 2">
            <a:extLst>
              <a:ext uri="{FF2B5EF4-FFF2-40B4-BE49-F238E27FC236}">
                <a16:creationId xmlns:a16="http://schemas.microsoft.com/office/drawing/2014/main" id="{7BBB741A-7B45-7C2F-3DC3-4DE03730D65D}"/>
              </a:ext>
            </a:extLst>
          </p:cNvPr>
          <p:cNvSpPr>
            <a:spLocks noGrp="1"/>
          </p:cNvSpPr>
          <p:nvPr>
            <p:ph type="subTitle" idx="1"/>
          </p:nvPr>
        </p:nvSpPr>
        <p:spPr/>
        <p:txBody>
          <a:bodyPr>
            <a:normAutofit lnSpcReduction="10000"/>
          </a:bodyPr>
          <a:lstStyle/>
          <a:p>
            <a:r>
              <a:rPr lang="en-US" dirty="0"/>
              <a:t>P K LINGESH KUMAAR(211701026)</a:t>
            </a:r>
          </a:p>
          <a:p>
            <a:r>
              <a:rPr lang="en-US" dirty="0"/>
              <a:t>D MANO DHASHIN(211701030)</a:t>
            </a:r>
          </a:p>
          <a:p>
            <a:r>
              <a:rPr lang="en-US" b="1" dirty="0"/>
              <a:t>Mentor: Mr. </a:t>
            </a:r>
            <a:r>
              <a:rPr lang="en-US" b="1" dirty="0" err="1"/>
              <a:t>Gunasekar</a:t>
            </a:r>
            <a:r>
              <a:rPr lang="en-US" b="1" dirty="0"/>
              <a:t> S</a:t>
            </a:r>
          </a:p>
          <a:p>
            <a:r>
              <a:rPr lang="en-US" b="1" dirty="0"/>
              <a:t>BATCH NO. : B2121M16</a:t>
            </a:r>
            <a:endParaRPr lang="en-IN" b="1" dirty="0"/>
          </a:p>
        </p:txBody>
      </p:sp>
      <p:sp>
        <p:nvSpPr>
          <p:cNvPr id="5" name="Oval 4">
            <a:extLst>
              <a:ext uri="{FF2B5EF4-FFF2-40B4-BE49-F238E27FC236}">
                <a16:creationId xmlns:a16="http://schemas.microsoft.com/office/drawing/2014/main" id="{4177880A-81EE-9DAB-45F4-A09526FEAA67}"/>
              </a:ext>
            </a:extLst>
          </p:cNvPr>
          <p:cNvSpPr/>
          <p:nvPr/>
        </p:nvSpPr>
        <p:spPr>
          <a:xfrm>
            <a:off x="10396532" y="4832960"/>
            <a:ext cx="2582048" cy="2582048"/>
          </a:xfrm>
          <a:prstGeom prst="ellipse">
            <a:avLst/>
          </a:prstGeom>
          <a:solidFill>
            <a:srgbClr val="A73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5 Points 5">
            <a:extLst>
              <a:ext uri="{FF2B5EF4-FFF2-40B4-BE49-F238E27FC236}">
                <a16:creationId xmlns:a16="http://schemas.microsoft.com/office/drawing/2014/main" id="{8D2A35F4-DEC2-E526-F45E-038B9D759BD8}"/>
              </a:ext>
            </a:extLst>
          </p:cNvPr>
          <p:cNvSpPr/>
          <p:nvPr/>
        </p:nvSpPr>
        <p:spPr>
          <a:xfrm>
            <a:off x="-685801" y="5348083"/>
            <a:ext cx="2582047" cy="2066925"/>
          </a:xfrm>
          <a:prstGeom prst="star5">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542943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ABD83-74B8-4362-EADB-F3619BCF7685}"/>
              </a:ext>
            </a:extLst>
          </p:cNvPr>
          <p:cNvSpPr>
            <a:spLocks noGrp="1"/>
          </p:cNvSpPr>
          <p:nvPr>
            <p:ph type="title"/>
          </p:nvPr>
        </p:nvSpPr>
        <p:spPr/>
        <p:txBody>
          <a:bodyPr/>
          <a:lstStyle/>
          <a:p>
            <a:r>
              <a:rPr lang="en-US" b="1" dirty="0">
                <a:solidFill>
                  <a:srgbClr val="A732F5"/>
                </a:solidFill>
              </a:rPr>
              <a:t>PROPOSED </a:t>
            </a:r>
            <a:r>
              <a:rPr lang="en-US" b="1" dirty="0">
                <a:solidFill>
                  <a:srgbClr val="FFC000"/>
                </a:solidFill>
              </a:rPr>
              <a:t>SOLUTION</a:t>
            </a:r>
            <a:endParaRPr lang="en-IN" b="1" dirty="0">
              <a:solidFill>
                <a:srgbClr val="FFC000"/>
              </a:solidFill>
            </a:endParaRPr>
          </a:p>
        </p:txBody>
      </p:sp>
      <p:sp>
        <p:nvSpPr>
          <p:cNvPr id="3" name="Content Placeholder 2">
            <a:extLst>
              <a:ext uri="{FF2B5EF4-FFF2-40B4-BE49-F238E27FC236}">
                <a16:creationId xmlns:a16="http://schemas.microsoft.com/office/drawing/2014/main" id="{1D4A2161-FFFA-1D75-4F4A-CA1C2FC7331D}"/>
              </a:ext>
            </a:extLst>
          </p:cNvPr>
          <p:cNvSpPr>
            <a:spLocks noGrp="1"/>
          </p:cNvSpPr>
          <p:nvPr>
            <p:ph idx="1"/>
          </p:nvPr>
        </p:nvSpPr>
        <p:spPr/>
        <p:txBody>
          <a:bodyPr>
            <a:normAutofit/>
          </a:bodyPr>
          <a:lstStyle/>
          <a:p>
            <a:pPr marL="0" indent="0">
              <a:lnSpc>
                <a:spcPct val="110000"/>
              </a:lnSpc>
              <a:buNone/>
            </a:pPr>
            <a:r>
              <a:rPr lang="en-US" sz="2000" dirty="0">
                <a:effectLst/>
              </a:rPr>
              <a:t>"</a:t>
            </a:r>
            <a:r>
              <a:rPr lang="en-US" sz="2000" b="1" dirty="0">
                <a:solidFill>
                  <a:srgbClr val="A732F5"/>
                </a:solidFill>
                <a:effectLst/>
              </a:rPr>
              <a:t>Udemy</a:t>
            </a:r>
            <a:r>
              <a:rPr lang="en-US" sz="2000" dirty="0">
                <a:effectLst/>
              </a:rPr>
              <a:t> offers a unique solution by providing a vibrant peer community, robust discussion forums and collaborative learning experiences , setting it apart from competitors in the e-learning space."</a:t>
            </a:r>
            <a:br>
              <a:rPr lang="en-US" sz="2000" dirty="0">
                <a:effectLst/>
              </a:rPr>
            </a:br>
            <a:br>
              <a:rPr lang="en-US" sz="2000" dirty="0">
                <a:effectLst/>
              </a:rPr>
            </a:br>
            <a:r>
              <a:rPr lang="en-US" sz="2000" dirty="0">
                <a:effectLst/>
              </a:rPr>
              <a:t>1. </a:t>
            </a:r>
            <a:r>
              <a:rPr lang="en-US" sz="2000" b="1" dirty="0">
                <a:effectLst/>
              </a:rPr>
              <a:t>Peer Community: </a:t>
            </a:r>
            <a:r>
              <a:rPr lang="en-US" sz="2000" dirty="0">
                <a:effectLst/>
              </a:rPr>
              <a:t>Udemy fosters a vibrant peer community where learners can connect, collaborate, and support each other in their learning journey.</a:t>
            </a:r>
            <a:br>
              <a:rPr lang="en-US" sz="2000" dirty="0">
                <a:effectLst/>
              </a:rPr>
            </a:br>
            <a:br>
              <a:rPr lang="en-US" sz="2000" dirty="0">
                <a:effectLst/>
              </a:rPr>
            </a:br>
            <a:r>
              <a:rPr lang="en-US" sz="2000" dirty="0">
                <a:effectLst/>
              </a:rPr>
              <a:t>2. </a:t>
            </a:r>
            <a:r>
              <a:rPr lang="en-US" sz="2000" b="1" dirty="0">
                <a:effectLst/>
              </a:rPr>
              <a:t>Discussion Forums: </a:t>
            </a:r>
            <a:r>
              <a:rPr lang="en-US" sz="2000" dirty="0">
                <a:effectLst/>
              </a:rPr>
              <a:t>Our platform provides feature-rich discussion forums where learners, peers, and tutors can engage in meaningful discussions, share insights, and seek guidance on various topics and courses.</a:t>
            </a:r>
            <a:br>
              <a:rPr lang="en-US" sz="2000" dirty="0">
                <a:effectLst/>
              </a:rPr>
            </a:br>
            <a:br>
              <a:rPr lang="en-US" sz="2000" dirty="0">
                <a:effectLst/>
              </a:rPr>
            </a:br>
            <a:r>
              <a:rPr lang="en-US" sz="2000" dirty="0">
                <a:effectLst/>
              </a:rPr>
              <a:t>3. </a:t>
            </a:r>
            <a:r>
              <a:rPr lang="en-US" sz="2000" b="1" dirty="0">
                <a:effectLst/>
              </a:rPr>
              <a:t>Collaboration: </a:t>
            </a:r>
            <a:r>
              <a:rPr lang="en-US" sz="2000" dirty="0">
                <a:effectLst/>
              </a:rPr>
              <a:t>Udemy encourages collaboration among users by facilitating group projects, study groups, and collaborative learning experiences to enhance understanding and knowledge sharing</a:t>
            </a:r>
            <a:endParaRPr lang="en-IN" sz="2000" dirty="0"/>
          </a:p>
        </p:txBody>
      </p:sp>
      <p:sp>
        <p:nvSpPr>
          <p:cNvPr id="10" name="Oval 9">
            <a:extLst>
              <a:ext uri="{FF2B5EF4-FFF2-40B4-BE49-F238E27FC236}">
                <a16:creationId xmlns:a16="http://schemas.microsoft.com/office/drawing/2014/main" id="{9559D0F4-8CA9-653B-231A-53A1767E53EC}"/>
              </a:ext>
            </a:extLst>
          </p:cNvPr>
          <p:cNvSpPr/>
          <p:nvPr/>
        </p:nvSpPr>
        <p:spPr>
          <a:xfrm>
            <a:off x="-3487994" y="-2163097"/>
            <a:ext cx="4326194" cy="4326194"/>
          </a:xfrm>
          <a:prstGeom prst="ellipse">
            <a:avLst/>
          </a:prstGeom>
          <a:solidFill>
            <a:srgbClr val="A73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Oval 10">
            <a:extLst>
              <a:ext uri="{FF2B5EF4-FFF2-40B4-BE49-F238E27FC236}">
                <a16:creationId xmlns:a16="http://schemas.microsoft.com/office/drawing/2014/main" id="{AA11229C-ABA4-DD52-B109-3CECCB92DE1B}"/>
              </a:ext>
            </a:extLst>
          </p:cNvPr>
          <p:cNvSpPr/>
          <p:nvPr/>
        </p:nvSpPr>
        <p:spPr>
          <a:xfrm>
            <a:off x="10975652" y="5278437"/>
            <a:ext cx="2582048" cy="2582048"/>
          </a:xfrm>
          <a:prstGeom prst="ellipse">
            <a:avLst/>
          </a:prstGeom>
          <a:solidFill>
            <a:srgbClr val="A73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Star: 5 Points 11">
            <a:extLst>
              <a:ext uri="{FF2B5EF4-FFF2-40B4-BE49-F238E27FC236}">
                <a16:creationId xmlns:a16="http://schemas.microsoft.com/office/drawing/2014/main" id="{FF41BB60-4070-F1F5-8A18-DF3114BF6603}"/>
              </a:ext>
            </a:extLst>
          </p:cNvPr>
          <p:cNvSpPr/>
          <p:nvPr/>
        </p:nvSpPr>
        <p:spPr>
          <a:xfrm>
            <a:off x="-1009651" y="5278437"/>
            <a:ext cx="2582047" cy="2066925"/>
          </a:xfrm>
          <a:prstGeom prst="star5">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Star: 5 Points 12">
            <a:extLst>
              <a:ext uri="{FF2B5EF4-FFF2-40B4-BE49-F238E27FC236}">
                <a16:creationId xmlns:a16="http://schemas.microsoft.com/office/drawing/2014/main" id="{5C1EBE96-AEC8-41AE-B0BE-3505F5CC8564}"/>
              </a:ext>
            </a:extLst>
          </p:cNvPr>
          <p:cNvSpPr/>
          <p:nvPr/>
        </p:nvSpPr>
        <p:spPr>
          <a:xfrm>
            <a:off x="10677524" y="-1070232"/>
            <a:ext cx="2582047" cy="2066925"/>
          </a:xfrm>
          <a:prstGeom prst="star5">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577D0AC9-DE56-A578-6902-C438A07E5B53}"/>
              </a:ext>
            </a:extLst>
          </p:cNvPr>
          <p:cNvSpPr txBox="1"/>
          <p:nvPr/>
        </p:nvSpPr>
        <p:spPr>
          <a:xfrm>
            <a:off x="774700" y="2665214"/>
            <a:ext cx="8519160" cy="369332"/>
          </a:xfrm>
          <a:prstGeom prst="rect">
            <a:avLst/>
          </a:prstGeom>
          <a:noFill/>
        </p:spPr>
        <p:txBody>
          <a:bodyPr wrap="square">
            <a:spAutoFit/>
          </a:bodyPr>
          <a:lstStyle/>
          <a:p>
            <a:endParaRPr lang="en-IN" dirty="0"/>
          </a:p>
        </p:txBody>
      </p:sp>
    </p:spTree>
    <p:extLst>
      <p:ext uri="{BB962C8B-B14F-4D97-AF65-F5344CB8AC3E}">
        <p14:creationId xmlns:p14="http://schemas.microsoft.com/office/powerpoint/2010/main" val="302903404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ABD83-74B8-4362-EADB-F3619BCF7685}"/>
              </a:ext>
            </a:extLst>
          </p:cNvPr>
          <p:cNvSpPr>
            <a:spLocks noGrp="1"/>
          </p:cNvSpPr>
          <p:nvPr>
            <p:ph type="title"/>
          </p:nvPr>
        </p:nvSpPr>
        <p:spPr/>
        <p:txBody>
          <a:bodyPr/>
          <a:lstStyle/>
          <a:p>
            <a:r>
              <a:rPr lang="en-IN" b="1" dirty="0">
                <a:solidFill>
                  <a:srgbClr val="A732F5"/>
                </a:solidFill>
              </a:rPr>
              <a:t>USER FLOW </a:t>
            </a:r>
          </a:p>
        </p:txBody>
      </p:sp>
      <p:sp>
        <p:nvSpPr>
          <p:cNvPr id="4" name="Oval 3">
            <a:extLst>
              <a:ext uri="{FF2B5EF4-FFF2-40B4-BE49-F238E27FC236}">
                <a16:creationId xmlns:a16="http://schemas.microsoft.com/office/drawing/2014/main" id="{33E839FE-648B-709A-59B5-BACBD098D93D}"/>
              </a:ext>
            </a:extLst>
          </p:cNvPr>
          <p:cNvSpPr/>
          <p:nvPr/>
        </p:nvSpPr>
        <p:spPr>
          <a:xfrm>
            <a:off x="-3487994" y="-2163097"/>
            <a:ext cx="4326194" cy="4326194"/>
          </a:xfrm>
          <a:prstGeom prst="ellipse">
            <a:avLst/>
          </a:prstGeom>
          <a:solidFill>
            <a:srgbClr val="A73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Oval 4">
            <a:extLst>
              <a:ext uri="{FF2B5EF4-FFF2-40B4-BE49-F238E27FC236}">
                <a16:creationId xmlns:a16="http://schemas.microsoft.com/office/drawing/2014/main" id="{BEE45BCA-B715-CC75-FDD6-B9183C9915A7}"/>
              </a:ext>
            </a:extLst>
          </p:cNvPr>
          <p:cNvSpPr/>
          <p:nvPr/>
        </p:nvSpPr>
        <p:spPr>
          <a:xfrm>
            <a:off x="10396532" y="4832960"/>
            <a:ext cx="2582048" cy="2582048"/>
          </a:xfrm>
          <a:prstGeom prst="ellipse">
            <a:avLst/>
          </a:prstGeom>
          <a:solidFill>
            <a:srgbClr val="A73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tar: 5 Points 7">
            <a:extLst>
              <a:ext uri="{FF2B5EF4-FFF2-40B4-BE49-F238E27FC236}">
                <a16:creationId xmlns:a16="http://schemas.microsoft.com/office/drawing/2014/main" id="{AABF0FC9-B99E-5488-B0F2-501EC8E10932}"/>
              </a:ext>
            </a:extLst>
          </p:cNvPr>
          <p:cNvSpPr/>
          <p:nvPr/>
        </p:nvSpPr>
        <p:spPr>
          <a:xfrm>
            <a:off x="-1009651" y="5278437"/>
            <a:ext cx="2582047" cy="2066925"/>
          </a:xfrm>
          <a:prstGeom prst="star5">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Star: 5 Points 8">
            <a:extLst>
              <a:ext uri="{FF2B5EF4-FFF2-40B4-BE49-F238E27FC236}">
                <a16:creationId xmlns:a16="http://schemas.microsoft.com/office/drawing/2014/main" id="{A78F7CDA-4DC3-AC09-EBB3-F993CD1BF979}"/>
              </a:ext>
            </a:extLst>
          </p:cNvPr>
          <p:cNvSpPr/>
          <p:nvPr/>
        </p:nvSpPr>
        <p:spPr>
          <a:xfrm>
            <a:off x="10677524" y="-1070232"/>
            <a:ext cx="2582047" cy="2066925"/>
          </a:xfrm>
          <a:prstGeom prst="star5">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8975FC9B-E6A3-3ED7-38AA-404614DDDEC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3751298" y="365125"/>
            <a:ext cx="5699965" cy="6428654"/>
          </a:xfrm>
          <a:prstGeom prst="rect">
            <a:avLst/>
          </a:prstGeom>
          <a:noFill/>
          <a:ln>
            <a:noFill/>
          </a:ln>
        </p:spPr>
      </p:pic>
    </p:spTree>
    <p:extLst>
      <p:ext uri="{BB962C8B-B14F-4D97-AF65-F5344CB8AC3E}">
        <p14:creationId xmlns:p14="http://schemas.microsoft.com/office/powerpoint/2010/main" val="5264299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ABD83-74B8-4362-EADB-F3619BCF7685}"/>
              </a:ext>
            </a:extLst>
          </p:cNvPr>
          <p:cNvSpPr>
            <a:spLocks noGrp="1"/>
          </p:cNvSpPr>
          <p:nvPr>
            <p:ph type="title"/>
          </p:nvPr>
        </p:nvSpPr>
        <p:spPr/>
        <p:txBody>
          <a:bodyPr/>
          <a:lstStyle/>
          <a:p>
            <a:r>
              <a:rPr lang="en-IN" b="1" dirty="0">
                <a:solidFill>
                  <a:srgbClr val="A732F5"/>
                </a:solidFill>
              </a:rPr>
              <a:t>WIREFRAMES</a:t>
            </a:r>
          </a:p>
        </p:txBody>
      </p:sp>
      <p:sp>
        <p:nvSpPr>
          <p:cNvPr id="13" name="TextBox 12">
            <a:extLst>
              <a:ext uri="{FF2B5EF4-FFF2-40B4-BE49-F238E27FC236}">
                <a16:creationId xmlns:a16="http://schemas.microsoft.com/office/drawing/2014/main" id="{6DA17EA5-579E-5275-A5E5-CDB5A2DE99CF}"/>
              </a:ext>
            </a:extLst>
          </p:cNvPr>
          <p:cNvSpPr txBox="1"/>
          <p:nvPr/>
        </p:nvSpPr>
        <p:spPr>
          <a:xfrm>
            <a:off x="838200" y="1562932"/>
            <a:ext cx="4823175" cy="1200329"/>
          </a:xfrm>
          <a:prstGeom prst="rect">
            <a:avLst/>
          </a:prstGeom>
          <a:noFill/>
        </p:spPr>
        <p:txBody>
          <a:bodyPr wrap="square" rtlCol="0">
            <a:spAutoFit/>
          </a:bodyPr>
          <a:lstStyle/>
          <a:p>
            <a:r>
              <a:rPr lang="en-US" dirty="0">
                <a:latin typeface="Times New Roman" panose="02020603050405020304" pitchFamily="18" charset="0"/>
                <a:ea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rPr>
              <a:t>ireframes are skeletal outlines or blueprints of a digital product, such as a website, mobile app, or software interface, created during the early stages of UX design. </a:t>
            </a:r>
            <a:endParaRPr lang="en-IN" dirty="0"/>
          </a:p>
        </p:txBody>
      </p:sp>
      <p:sp>
        <p:nvSpPr>
          <p:cNvPr id="3" name="Oval 2">
            <a:extLst>
              <a:ext uri="{FF2B5EF4-FFF2-40B4-BE49-F238E27FC236}">
                <a16:creationId xmlns:a16="http://schemas.microsoft.com/office/drawing/2014/main" id="{514CAD9F-FAD1-F8CA-1D6E-79D777D9259A}"/>
              </a:ext>
            </a:extLst>
          </p:cNvPr>
          <p:cNvSpPr/>
          <p:nvPr/>
        </p:nvSpPr>
        <p:spPr>
          <a:xfrm>
            <a:off x="-3487994" y="-2163097"/>
            <a:ext cx="4326194" cy="4326194"/>
          </a:xfrm>
          <a:prstGeom prst="ellipse">
            <a:avLst/>
          </a:prstGeom>
          <a:solidFill>
            <a:srgbClr val="A73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Oval 3">
            <a:extLst>
              <a:ext uri="{FF2B5EF4-FFF2-40B4-BE49-F238E27FC236}">
                <a16:creationId xmlns:a16="http://schemas.microsoft.com/office/drawing/2014/main" id="{9B48B5AB-BA4F-730A-C5E9-30D246800F2B}"/>
              </a:ext>
            </a:extLst>
          </p:cNvPr>
          <p:cNvSpPr/>
          <p:nvPr/>
        </p:nvSpPr>
        <p:spPr>
          <a:xfrm>
            <a:off x="10396532" y="4832960"/>
            <a:ext cx="2582048" cy="2582048"/>
          </a:xfrm>
          <a:prstGeom prst="ellipse">
            <a:avLst/>
          </a:prstGeom>
          <a:solidFill>
            <a:srgbClr val="A73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tar: 5 Points 4">
            <a:extLst>
              <a:ext uri="{FF2B5EF4-FFF2-40B4-BE49-F238E27FC236}">
                <a16:creationId xmlns:a16="http://schemas.microsoft.com/office/drawing/2014/main" id="{01067731-EBAF-28DD-F20C-EAD3BFDD9B78}"/>
              </a:ext>
            </a:extLst>
          </p:cNvPr>
          <p:cNvSpPr/>
          <p:nvPr/>
        </p:nvSpPr>
        <p:spPr>
          <a:xfrm>
            <a:off x="-1009651" y="5278437"/>
            <a:ext cx="2582047" cy="2066925"/>
          </a:xfrm>
          <a:prstGeom prst="star5">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5 Points 5">
            <a:extLst>
              <a:ext uri="{FF2B5EF4-FFF2-40B4-BE49-F238E27FC236}">
                <a16:creationId xmlns:a16="http://schemas.microsoft.com/office/drawing/2014/main" id="{5F8E81B9-1344-AF1D-1A3B-278F31F1DDEF}"/>
              </a:ext>
            </a:extLst>
          </p:cNvPr>
          <p:cNvSpPr/>
          <p:nvPr/>
        </p:nvSpPr>
        <p:spPr>
          <a:xfrm>
            <a:off x="10677524" y="-1070232"/>
            <a:ext cx="2582047" cy="2066925"/>
          </a:xfrm>
          <a:prstGeom prst="star5">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57A6EF32-8718-38D0-C1FE-90F31028A86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841522" y="2477729"/>
            <a:ext cx="7198524" cy="4169827"/>
          </a:xfrm>
          <a:prstGeom prst="rect">
            <a:avLst/>
          </a:prstGeom>
          <a:noFill/>
          <a:ln>
            <a:noFill/>
          </a:ln>
        </p:spPr>
      </p:pic>
    </p:spTree>
    <p:extLst>
      <p:ext uri="{BB962C8B-B14F-4D97-AF65-F5344CB8AC3E}">
        <p14:creationId xmlns:p14="http://schemas.microsoft.com/office/powerpoint/2010/main" val="2815030294"/>
      </p:ext>
    </p:extLst>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ABD83-74B8-4362-EADB-F3619BCF7685}"/>
              </a:ext>
            </a:extLst>
          </p:cNvPr>
          <p:cNvSpPr>
            <a:spLocks noGrp="1"/>
          </p:cNvSpPr>
          <p:nvPr>
            <p:ph type="title"/>
          </p:nvPr>
        </p:nvSpPr>
        <p:spPr>
          <a:xfrm>
            <a:off x="838200" y="-147895"/>
            <a:ext cx="10515600" cy="1325563"/>
          </a:xfrm>
        </p:spPr>
        <p:txBody>
          <a:bodyPr/>
          <a:lstStyle/>
          <a:p>
            <a:r>
              <a:rPr lang="en-IN" b="1" dirty="0">
                <a:solidFill>
                  <a:srgbClr val="A732F5"/>
                </a:solidFill>
              </a:rPr>
              <a:t>FINAL PROTOTYPE</a:t>
            </a:r>
          </a:p>
        </p:txBody>
      </p:sp>
      <p:sp>
        <p:nvSpPr>
          <p:cNvPr id="4" name="Oval 3">
            <a:extLst>
              <a:ext uri="{FF2B5EF4-FFF2-40B4-BE49-F238E27FC236}">
                <a16:creationId xmlns:a16="http://schemas.microsoft.com/office/drawing/2014/main" id="{7BCD81B1-5DE0-7E68-4485-C8CC19C5D596}"/>
              </a:ext>
            </a:extLst>
          </p:cNvPr>
          <p:cNvSpPr/>
          <p:nvPr/>
        </p:nvSpPr>
        <p:spPr>
          <a:xfrm>
            <a:off x="-3891117" y="-1982122"/>
            <a:ext cx="4326194" cy="4326194"/>
          </a:xfrm>
          <a:prstGeom prst="ellipse">
            <a:avLst/>
          </a:prstGeom>
          <a:solidFill>
            <a:srgbClr val="A73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Oval 4">
            <a:extLst>
              <a:ext uri="{FF2B5EF4-FFF2-40B4-BE49-F238E27FC236}">
                <a16:creationId xmlns:a16="http://schemas.microsoft.com/office/drawing/2014/main" id="{3F57BE60-1EAC-823A-2497-C115961CD69C}"/>
              </a:ext>
            </a:extLst>
          </p:cNvPr>
          <p:cNvSpPr/>
          <p:nvPr/>
        </p:nvSpPr>
        <p:spPr>
          <a:xfrm>
            <a:off x="9993409" y="5013935"/>
            <a:ext cx="2582048" cy="2582048"/>
          </a:xfrm>
          <a:prstGeom prst="ellipse">
            <a:avLst/>
          </a:prstGeom>
          <a:solidFill>
            <a:srgbClr val="A73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5 Points 5">
            <a:extLst>
              <a:ext uri="{FF2B5EF4-FFF2-40B4-BE49-F238E27FC236}">
                <a16:creationId xmlns:a16="http://schemas.microsoft.com/office/drawing/2014/main" id="{4E7EDEA7-5EF0-B7E4-8F21-8AC7D1FD7269}"/>
              </a:ext>
            </a:extLst>
          </p:cNvPr>
          <p:cNvSpPr/>
          <p:nvPr/>
        </p:nvSpPr>
        <p:spPr>
          <a:xfrm>
            <a:off x="-1412774" y="5459412"/>
            <a:ext cx="2582047" cy="2066925"/>
          </a:xfrm>
          <a:prstGeom prst="star5">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tar: 5 Points 7">
            <a:extLst>
              <a:ext uri="{FF2B5EF4-FFF2-40B4-BE49-F238E27FC236}">
                <a16:creationId xmlns:a16="http://schemas.microsoft.com/office/drawing/2014/main" id="{F0157B04-0946-3ED5-28C8-8A1005D271F7}"/>
              </a:ext>
            </a:extLst>
          </p:cNvPr>
          <p:cNvSpPr/>
          <p:nvPr/>
        </p:nvSpPr>
        <p:spPr>
          <a:xfrm>
            <a:off x="10274401" y="-889257"/>
            <a:ext cx="2582047" cy="2066925"/>
          </a:xfrm>
          <a:prstGeom prst="star5">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C2EF740E-A97C-128F-169C-20F3923C2A4F}"/>
              </a:ext>
            </a:extLst>
          </p:cNvPr>
          <p:cNvPicPr>
            <a:picLocks noChangeAspect="1"/>
          </p:cNvPicPr>
          <p:nvPr/>
        </p:nvPicPr>
        <p:blipFill>
          <a:blip r:embed="rId2"/>
          <a:stretch>
            <a:fillRect/>
          </a:stretch>
        </p:blipFill>
        <p:spPr>
          <a:xfrm>
            <a:off x="2061710" y="697329"/>
            <a:ext cx="7197503" cy="6013187"/>
          </a:xfrm>
          <a:prstGeom prst="rect">
            <a:avLst/>
          </a:prstGeom>
        </p:spPr>
      </p:pic>
    </p:spTree>
    <p:extLst>
      <p:ext uri="{BB962C8B-B14F-4D97-AF65-F5344CB8AC3E}">
        <p14:creationId xmlns:p14="http://schemas.microsoft.com/office/powerpoint/2010/main" val="22871533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ABD83-74B8-4362-EADB-F3619BCF7685}"/>
              </a:ext>
            </a:extLst>
          </p:cNvPr>
          <p:cNvSpPr>
            <a:spLocks noGrp="1"/>
          </p:cNvSpPr>
          <p:nvPr>
            <p:ph type="title"/>
          </p:nvPr>
        </p:nvSpPr>
        <p:spPr/>
        <p:txBody>
          <a:bodyPr/>
          <a:lstStyle/>
          <a:p>
            <a:r>
              <a:rPr lang="en-IN" b="1" dirty="0">
                <a:solidFill>
                  <a:srgbClr val="A732F5"/>
                </a:solidFill>
              </a:rPr>
              <a:t>CONCLUSION</a:t>
            </a:r>
          </a:p>
        </p:txBody>
      </p:sp>
      <p:sp>
        <p:nvSpPr>
          <p:cNvPr id="4" name="Content Placeholder 3">
            <a:extLst>
              <a:ext uri="{FF2B5EF4-FFF2-40B4-BE49-F238E27FC236}">
                <a16:creationId xmlns:a16="http://schemas.microsoft.com/office/drawing/2014/main" id="{DB396639-A305-CFA6-43BA-FB233CECBAF1}"/>
              </a:ext>
            </a:extLst>
          </p:cNvPr>
          <p:cNvSpPr>
            <a:spLocks noGrp="1"/>
          </p:cNvSpPr>
          <p:nvPr>
            <p:ph idx="1"/>
          </p:nvPr>
        </p:nvSpPr>
        <p:spPr/>
        <p:txBody>
          <a:bodyPr>
            <a:normAutofit/>
          </a:bodyPr>
          <a:lstStyle/>
          <a:p>
            <a:pPr marL="0" indent="0">
              <a:lnSpc>
                <a:spcPct val="150000"/>
              </a:lnSpc>
              <a:buNone/>
            </a:pPr>
            <a:r>
              <a:rPr lang="en-US" sz="2000" dirty="0"/>
              <a:t>Case study underscores the imperative for enhancing community engagement, interactive discussion forums, and collaboration tools on the Udemy platform. By addressing these deficiencies, Udemy can foster a more engaging and collaborative learning environment, empowering users to maximize their learning potential. Implementing user-centric design improvements will not only enhance user satisfaction but also position Udemy as a leading platform for lifelong learning and skill development. Through continuous iteration and innovation, Udemy can further solidify its reputation as a premier destination for online education, catering to the diverse needs of learners worldwide.</a:t>
            </a:r>
            <a:endParaRPr lang="en-IN" sz="2000" dirty="0"/>
          </a:p>
        </p:txBody>
      </p:sp>
      <p:sp>
        <p:nvSpPr>
          <p:cNvPr id="3" name="Oval 2">
            <a:extLst>
              <a:ext uri="{FF2B5EF4-FFF2-40B4-BE49-F238E27FC236}">
                <a16:creationId xmlns:a16="http://schemas.microsoft.com/office/drawing/2014/main" id="{08107678-87F9-68D1-09AB-208348FF75A7}"/>
              </a:ext>
            </a:extLst>
          </p:cNvPr>
          <p:cNvSpPr/>
          <p:nvPr/>
        </p:nvSpPr>
        <p:spPr>
          <a:xfrm>
            <a:off x="-3487994" y="-2163097"/>
            <a:ext cx="4326194" cy="4326194"/>
          </a:xfrm>
          <a:prstGeom prst="ellipse">
            <a:avLst/>
          </a:prstGeom>
          <a:solidFill>
            <a:srgbClr val="A73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Oval 5">
            <a:extLst>
              <a:ext uri="{FF2B5EF4-FFF2-40B4-BE49-F238E27FC236}">
                <a16:creationId xmlns:a16="http://schemas.microsoft.com/office/drawing/2014/main" id="{DB1961C9-38F9-B533-A4D1-B5E81787D91E}"/>
              </a:ext>
            </a:extLst>
          </p:cNvPr>
          <p:cNvSpPr/>
          <p:nvPr/>
        </p:nvSpPr>
        <p:spPr>
          <a:xfrm>
            <a:off x="10396532" y="4832960"/>
            <a:ext cx="2582048" cy="2582048"/>
          </a:xfrm>
          <a:prstGeom prst="ellipse">
            <a:avLst/>
          </a:prstGeom>
          <a:solidFill>
            <a:srgbClr val="A73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tar: 5 Points 6">
            <a:extLst>
              <a:ext uri="{FF2B5EF4-FFF2-40B4-BE49-F238E27FC236}">
                <a16:creationId xmlns:a16="http://schemas.microsoft.com/office/drawing/2014/main" id="{E56415C5-6A3F-76DC-E9CC-37829724BB35}"/>
              </a:ext>
            </a:extLst>
          </p:cNvPr>
          <p:cNvSpPr/>
          <p:nvPr/>
        </p:nvSpPr>
        <p:spPr>
          <a:xfrm>
            <a:off x="-1009651" y="5278437"/>
            <a:ext cx="2582047" cy="2066925"/>
          </a:xfrm>
          <a:prstGeom prst="star5">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tar: 5 Points 7">
            <a:extLst>
              <a:ext uri="{FF2B5EF4-FFF2-40B4-BE49-F238E27FC236}">
                <a16:creationId xmlns:a16="http://schemas.microsoft.com/office/drawing/2014/main" id="{9A88595A-5626-C3FA-44D6-7BB7117F8561}"/>
              </a:ext>
            </a:extLst>
          </p:cNvPr>
          <p:cNvSpPr/>
          <p:nvPr/>
        </p:nvSpPr>
        <p:spPr>
          <a:xfrm>
            <a:off x="10677524" y="-1070232"/>
            <a:ext cx="2582047" cy="2066925"/>
          </a:xfrm>
          <a:prstGeom prst="star5">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1739481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7E89E447-274D-0BD4-A602-E63BD38005EF}"/>
              </a:ext>
            </a:extLst>
          </p:cNvPr>
          <p:cNvSpPr/>
          <p:nvPr/>
        </p:nvSpPr>
        <p:spPr>
          <a:xfrm>
            <a:off x="-3487994" y="-2163097"/>
            <a:ext cx="4326194" cy="4326194"/>
          </a:xfrm>
          <a:prstGeom prst="ellipse">
            <a:avLst/>
          </a:prstGeom>
          <a:solidFill>
            <a:srgbClr val="A73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E8CABD83-74B8-4362-EADB-F3619BCF7685}"/>
              </a:ext>
            </a:extLst>
          </p:cNvPr>
          <p:cNvSpPr>
            <a:spLocks noGrp="1"/>
          </p:cNvSpPr>
          <p:nvPr>
            <p:ph type="title"/>
          </p:nvPr>
        </p:nvSpPr>
        <p:spPr/>
        <p:txBody>
          <a:bodyPr/>
          <a:lstStyle/>
          <a:p>
            <a:r>
              <a:rPr lang="en-US" b="1" dirty="0">
                <a:solidFill>
                  <a:srgbClr val="A732F5"/>
                </a:solidFill>
              </a:rPr>
              <a:t>PROJECT</a:t>
            </a:r>
            <a:r>
              <a:rPr lang="en-US" b="1" dirty="0">
                <a:solidFill>
                  <a:srgbClr val="FF0000"/>
                </a:solidFill>
              </a:rPr>
              <a:t> </a:t>
            </a:r>
            <a:r>
              <a:rPr lang="en-US" b="1" dirty="0"/>
              <a:t>OVERVIEW</a:t>
            </a:r>
            <a:endParaRPr lang="en-IN" b="1" dirty="0"/>
          </a:p>
        </p:txBody>
      </p:sp>
      <p:sp>
        <p:nvSpPr>
          <p:cNvPr id="3" name="Content Placeholder 2">
            <a:extLst>
              <a:ext uri="{FF2B5EF4-FFF2-40B4-BE49-F238E27FC236}">
                <a16:creationId xmlns:a16="http://schemas.microsoft.com/office/drawing/2014/main" id="{1D4A2161-FFFA-1D75-4F4A-CA1C2FC7331D}"/>
              </a:ext>
            </a:extLst>
          </p:cNvPr>
          <p:cNvSpPr>
            <a:spLocks noGrp="1"/>
          </p:cNvSpPr>
          <p:nvPr>
            <p:ph idx="1"/>
          </p:nvPr>
        </p:nvSpPr>
        <p:spPr>
          <a:xfrm>
            <a:off x="838200" y="2163097"/>
            <a:ext cx="10515600" cy="4351338"/>
          </a:xfrm>
        </p:spPr>
        <p:txBody>
          <a:bodyPr/>
          <a:lstStyle/>
          <a:p>
            <a:pPr marL="0" indent="0">
              <a:buNone/>
            </a:pPr>
            <a:r>
              <a:rPr lang="en-US" b="1" dirty="0">
                <a:solidFill>
                  <a:srgbClr val="A732F5"/>
                </a:solidFill>
                <a:effectLst/>
              </a:rPr>
              <a:t>UDEMY</a:t>
            </a:r>
            <a:r>
              <a:rPr lang="en-US" dirty="0">
                <a:effectLst/>
              </a:rPr>
              <a:t> The objective of this project is to redesign the Udemy platform to prioritize and enhance community interaction among learners, instructors, and subject matter experts. By revamping existing features and introducing innovative community engagement functionalities, the goal is to create a dynamic learning ecosystem where users can collaborate, network, and learn from each other effectively.</a:t>
            </a:r>
            <a:endParaRPr lang="en-IN" dirty="0"/>
          </a:p>
        </p:txBody>
      </p:sp>
      <p:sp>
        <p:nvSpPr>
          <p:cNvPr id="4" name="Oval 3">
            <a:extLst>
              <a:ext uri="{FF2B5EF4-FFF2-40B4-BE49-F238E27FC236}">
                <a16:creationId xmlns:a16="http://schemas.microsoft.com/office/drawing/2014/main" id="{2998E8B0-E443-8593-B7DC-487738DEE3FA}"/>
              </a:ext>
            </a:extLst>
          </p:cNvPr>
          <p:cNvSpPr/>
          <p:nvPr/>
        </p:nvSpPr>
        <p:spPr>
          <a:xfrm>
            <a:off x="10396532" y="4832960"/>
            <a:ext cx="2582048" cy="2582048"/>
          </a:xfrm>
          <a:prstGeom prst="ellipse">
            <a:avLst/>
          </a:prstGeom>
          <a:solidFill>
            <a:srgbClr val="A73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5 Points 5">
            <a:extLst>
              <a:ext uri="{FF2B5EF4-FFF2-40B4-BE49-F238E27FC236}">
                <a16:creationId xmlns:a16="http://schemas.microsoft.com/office/drawing/2014/main" id="{22FF00B6-CFD8-4BA3-11D2-79F5432F8908}"/>
              </a:ext>
            </a:extLst>
          </p:cNvPr>
          <p:cNvSpPr/>
          <p:nvPr/>
        </p:nvSpPr>
        <p:spPr>
          <a:xfrm>
            <a:off x="-1009651" y="5278437"/>
            <a:ext cx="2582047" cy="2066925"/>
          </a:xfrm>
          <a:prstGeom prst="star5">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tar: 5 Points 6">
            <a:extLst>
              <a:ext uri="{FF2B5EF4-FFF2-40B4-BE49-F238E27FC236}">
                <a16:creationId xmlns:a16="http://schemas.microsoft.com/office/drawing/2014/main" id="{1B451445-C24D-1C62-E439-6CB24B5AB2F5}"/>
              </a:ext>
            </a:extLst>
          </p:cNvPr>
          <p:cNvSpPr/>
          <p:nvPr/>
        </p:nvSpPr>
        <p:spPr>
          <a:xfrm>
            <a:off x="10677524" y="-1070232"/>
            <a:ext cx="2582047" cy="2066925"/>
          </a:xfrm>
          <a:prstGeom prst="star5">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0960230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7E89E447-274D-0BD4-A602-E63BD38005EF}"/>
              </a:ext>
            </a:extLst>
          </p:cNvPr>
          <p:cNvSpPr/>
          <p:nvPr/>
        </p:nvSpPr>
        <p:spPr>
          <a:xfrm>
            <a:off x="-3487994" y="-2163097"/>
            <a:ext cx="4326194" cy="4326194"/>
          </a:xfrm>
          <a:prstGeom prst="ellipse">
            <a:avLst/>
          </a:prstGeom>
          <a:solidFill>
            <a:srgbClr val="A73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E8CABD83-74B8-4362-EADB-F3619BCF7685}"/>
              </a:ext>
            </a:extLst>
          </p:cNvPr>
          <p:cNvSpPr>
            <a:spLocks noGrp="1"/>
          </p:cNvSpPr>
          <p:nvPr>
            <p:ph type="title"/>
          </p:nvPr>
        </p:nvSpPr>
        <p:spPr/>
        <p:txBody>
          <a:bodyPr/>
          <a:lstStyle/>
          <a:p>
            <a:r>
              <a:rPr lang="en-US" b="1" dirty="0">
                <a:solidFill>
                  <a:srgbClr val="FF0000"/>
                </a:solidFill>
              </a:rPr>
              <a:t>PROBLEM </a:t>
            </a:r>
            <a:r>
              <a:rPr lang="en-US" b="1" dirty="0"/>
              <a:t>STATEMENT</a:t>
            </a:r>
            <a:endParaRPr lang="en-IN" b="1" dirty="0"/>
          </a:p>
        </p:txBody>
      </p:sp>
      <p:sp>
        <p:nvSpPr>
          <p:cNvPr id="3" name="Content Placeholder 2">
            <a:extLst>
              <a:ext uri="{FF2B5EF4-FFF2-40B4-BE49-F238E27FC236}">
                <a16:creationId xmlns:a16="http://schemas.microsoft.com/office/drawing/2014/main" id="{1D4A2161-FFFA-1D75-4F4A-CA1C2FC7331D}"/>
              </a:ext>
            </a:extLst>
          </p:cNvPr>
          <p:cNvSpPr>
            <a:spLocks noGrp="1"/>
          </p:cNvSpPr>
          <p:nvPr>
            <p:ph idx="1"/>
          </p:nvPr>
        </p:nvSpPr>
        <p:spPr/>
        <p:txBody>
          <a:bodyPr/>
          <a:lstStyle/>
          <a:p>
            <a:pPr marL="0" indent="0">
              <a:buNone/>
            </a:pPr>
            <a:r>
              <a:rPr lang="en-US" dirty="0"/>
              <a:t>The current </a:t>
            </a:r>
            <a:r>
              <a:rPr lang="en-US" b="1" dirty="0">
                <a:solidFill>
                  <a:srgbClr val="A732F5"/>
                </a:solidFill>
              </a:rPr>
              <a:t>UDEMY</a:t>
            </a:r>
            <a:r>
              <a:rPr lang="en-US" dirty="0"/>
              <a:t> platform lacks robust community engagement features, interactive discussion forums, and effective collaboration tools, hindering meaningful knowledge sharing and peer learning among users. There is a pressing need to address these deficiencies to create a more engaging and collaborative learning environment for students, professionals, and learners from diverse fields.</a:t>
            </a:r>
            <a:endParaRPr lang="en-IN" dirty="0"/>
          </a:p>
        </p:txBody>
      </p:sp>
      <p:sp>
        <p:nvSpPr>
          <p:cNvPr id="4" name="Oval 3">
            <a:extLst>
              <a:ext uri="{FF2B5EF4-FFF2-40B4-BE49-F238E27FC236}">
                <a16:creationId xmlns:a16="http://schemas.microsoft.com/office/drawing/2014/main" id="{2998E8B0-E443-8593-B7DC-487738DEE3FA}"/>
              </a:ext>
            </a:extLst>
          </p:cNvPr>
          <p:cNvSpPr/>
          <p:nvPr/>
        </p:nvSpPr>
        <p:spPr>
          <a:xfrm>
            <a:off x="10396532" y="4832960"/>
            <a:ext cx="2582048" cy="2582048"/>
          </a:xfrm>
          <a:prstGeom prst="ellipse">
            <a:avLst/>
          </a:prstGeom>
          <a:solidFill>
            <a:srgbClr val="A73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5 Points 5">
            <a:extLst>
              <a:ext uri="{FF2B5EF4-FFF2-40B4-BE49-F238E27FC236}">
                <a16:creationId xmlns:a16="http://schemas.microsoft.com/office/drawing/2014/main" id="{22FF00B6-CFD8-4BA3-11D2-79F5432F8908}"/>
              </a:ext>
            </a:extLst>
          </p:cNvPr>
          <p:cNvSpPr/>
          <p:nvPr/>
        </p:nvSpPr>
        <p:spPr>
          <a:xfrm>
            <a:off x="-1009651" y="5278437"/>
            <a:ext cx="2582047" cy="2066925"/>
          </a:xfrm>
          <a:prstGeom prst="star5">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tar: 5 Points 6">
            <a:extLst>
              <a:ext uri="{FF2B5EF4-FFF2-40B4-BE49-F238E27FC236}">
                <a16:creationId xmlns:a16="http://schemas.microsoft.com/office/drawing/2014/main" id="{1B451445-C24D-1C62-E439-6CB24B5AB2F5}"/>
              </a:ext>
            </a:extLst>
          </p:cNvPr>
          <p:cNvSpPr/>
          <p:nvPr/>
        </p:nvSpPr>
        <p:spPr>
          <a:xfrm>
            <a:off x="10677524" y="-1070232"/>
            <a:ext cx="2582047" cy="2066925"/>
          </a:xfrm>
          <a:prstGeom prst="star5">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5754484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ABD83-74B8-4362-EADB-F3619BCF7685}"/>
              </a:ext>
            </a:extLst>
          </p:cNvPr>
          <p:cNvSpPr>
            <a:spLocks noGrp="1"/>
          </p:cNvSpPr>
          <p:nvPr>
            <p:ph type="title"/>
          </p:nvPr>
        </p:nvSpPr>
        <p:spPr>
          <a:xfrm>
            <a:off x="937572" y="0"/>
            <a:ext cx="10515600" cy="1325563"/>
          </a:xfrm>
        </p:spPr>
        <p:txBody>
          <a:bodyPr>
            <a:normAutofit fontScale="90000"/>
          </a:bodyPr>
          <a:lstStyle/>
          <a:p>
            <a:r>
              <a:rPr lang="en-IN" sz="3600" b="1" dirty="0">
                <a:solidFill>
                  <a:srgbClr val="A732F5"/>
                </a:solidFill>
                <a:effectLst/>
              </a:rPr>
              <a:t>USER RESEARCH</a:t>
            </a:r>
            <a:br>
              <a:rPr lang="en-IN" sz="3600" b="1" dirty="0">
                <a:solidFill>
                  <a:srgbClr val="A732F5"/>
                </a:solidFill>
                <a:effectLst/>
              </a:rPr>
            </a:br>
            <a:br>
              <a:rPr lang="en-IN" sz="3600" b="1" dirty="0">
                <a:solidFill>
                  <a:srgbClr val="A732F5"/>
                </a:solidFill>
                <a:effectLst/>
              </a:rPr>
            </a:br>
            <a:r>
              <a:rPr lang="en-IN" sz="2800" b="1" u="sng" dirty="0">
                <a:effectLst/>
              </a:rPr>
              <a:t>USER SURVEY</a:t>
            </a:r>
            <a:endParaRPr lang="en-IN" sz="2800" b="1" u="sng" dirty="0"/>
          </a:p>
        </p:txBody>
      </p:sp>
      <p:sp>
        <p:nvSpPr>
          <p:cNvPr id="5" name="Oval 4">
            <a:extLst>
              <a:ext uri="{FF2B5EF4-FFF2-40B4-BE49-F238E27FC236}">
                <a16:creationId xmlns:a16="http://schemas.microsoft.com/office/drawing/2014/main" id="{9168CD41-3F75-EA5A-E497-659851C00861}"/>
              </a:ext>
            </a:extLst>
          </p:cNvPr>
          <p:cNvSpPr/>
          <p:nvPr/>
        </p:nvSpPr>
        <p:spPr>
          <a:xfrm>
            <a:off x="-3487994" y="-2163097"/>
            <a:ext cx="4326194" cy="4326194"/>
          </a:xfrm>
          <a:prstGeom prst="ellipse">
            <a:avLst/>
          </a:prstGeom>
          <a:solidFill>
            <a:srgbClr val="A73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Oval 5">
            <a:extLst>
              <a:ext uri="{FF2B5EF4-FFF2-40B4-BE49-F238E27FC236}">
                <a16:creationId xmlns:a16="http://schemas.microsoft.com/office/drawing/2014/main" id="{D8BAD292-CB37-9492-8399-30D573E6DD5B}"/>
              </a:ext>
            </a:extLst>
          </p:cNvPr>
          <p:cNvSpPr/>
          <p:nvPr/>
        </p:nvSpPr>
        <p:spPr>
          <a:xfrm>
            <a:off x="11453172" y="5462880"/>
            <a:ext cx="2582048" cy="2582048"/>
          </a:xfrm>
          <a:prstGeom prst="ellipse">
            <a:avLst/>
          </a:prstGeom>
          <a:solidFill>
            <a:srgbClr val="A73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tar: 5 Points 6">
            <a:extLst>
              <a:ext uri="{FF2B5EF4-FFF2-40B4-BE49-F238E27FC236}">
                <a16:creationId xmlns:a16="http://schemas.microsoft.com/office/drawing/2014/main" id="{1CB0527E-FEAB-8240-370E-944B8660B016}"/>
              </a:ext>
            </a:extLst>
          </p:cNvPr>
          <p:cNvSpPr/>
          <p:nvPr/>
        </p:nvSpPr>
        <p:spPr>
          <a:xfrm>
            <a:off x="-541156" y="6146959"/>
            <a:ext cx="1379356" cy="1422082"/>
          </a:xfrm>
          <a:prstGeom prst="star5">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tar: 5 Points 7">
            <a:extLst>
              <a:ext uri="{FF2B5EF4-FFF2-40B4-BE49-F238E27FC236}">
                <a16:creationId xmlns:a16="http://schemas.microsoft.com/office/drawing/2014/main" id="{B9DEFDF8-A900-D499-AA7A-69132443B0A0}"/>
              </a:ext>
            </a:extLst>
          </p:cNvPr>
          <p:cNvSpPr/>
          <p:nvPr/>
        </p:nvSpPr>
        <p:spPr>
          <a:xfrm>
            <a:off x="10677524" y="-1070232"/>
            <a:ext cx="2582047" cy="2066925"/>
          </a:xfrm>
          <a:prstGeom prst="star5">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06DFFF0F-30FB-3A43-153F-B9587987B6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2756" y="1439516"/>
            <a:ext cx="5643439" cy="5053359"/>
          </a:xfrm>
          <a:prstGeom prst="rect">
            <a:avLst/>
          </a:prstGeom>
        </p:spPr>
      </p:pic>
      <p:pic>
        <p:nvPicPr>
          <p:cNvPr id="13" name="Picture 12">
            <a:extLst>
              <a:ext uri="{FF2B5EF4-FFF2-40B4-BE49-F238E27FC236}">
                <a16:creationId xmlns:a16="http://schemas.microsoft.com/office/drawing/2014/main" id="{6B89EF3E-B739-F063-4D46-22C2AB83BA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227" y="1439516"/>
            <a:ext cx="5065749" cy="5143581"/>
          </a:xfrm>
          <a:prstGeom prst="rect">
            <a:avLst/>
          </a:prstGeom>
        </p:spPr>
      </p:pic>
    </p:spTree>
    <p:extLst>
      <p:ext uri="{BB962C8B-B14F-4D97-AF65-F5344CB8AC3E}">
        <p14:creationId xmlns:p14="http://schemas.microsoft.com/office/powerpoint/2010/main" val="27392512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ABD83-74B8-4362-EADB-F3619BCF7685}"/>
              </a:ext>
            </a:extLst>
          </p:cNvPr>
          <p:cNvSpPr>
            <a:spLocks noGrp="1"/>
          </p:cNvSpPr>
          <p:nvPr>
            <p:ph type="title"/>
          </p:nvPr>
        </p:nvSpPr>
        <p:spPr/>
        <p:txBody>
          <a:bodyPr/>
          <a:lstStyle/>
          <a:p>
            <a:r>
              <a:rPr lang="en-US" b="1" dirty="0">
                <a:solidFill>
                  <a:srgbClr val="A732F5"/>
                </a:solidFill>
              </a:rPr>
              <a:t>SURVEY RESPONSE</a:t>
            </a:r>
            <a:endParaRPr lang="en-IN" b="1" dirty="0">
              <a:solidFill>
                <a:srgbClr val="A732F5"/>
              </a:solidFill>
            </a:endParaRPr>
          </a:p>
        </p:txBody>
      </p:sp>
      <p:sp>
        <p:nvSpPr>
          <p:cNvPr id="3" name="Oval 2">
            <a:extLst>
              <a:ext uri="{FF2B5EF4-FFF2-40B4-BE49-F238E27FC236}">
                <a16:creationId xmlns:a16="http://schemas.microsoft.com/office/drawing/2014/main" id="{46636ECF-C4D1-A31C-EEA0-6397C7206C22}"/>
              </a:ext>
            </a:extLst>
          </p:cNvPr>
          <p:cNvSpPr/>
          <p:nvPr/>
        </p:nvSpPr>
        <p:spPr>
          <a:xfrm>
            <a:off x="-3487994" y="-2163097"/>
            <a:ext cx="4326194" cy="4326194"/>
          </a:xfrm>
          <a:prstGeom prst="ellipse">
            <a:avLst/>
          </a:prstGeom>
          <a:solidFill>
            <a:srgbClr val="A73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Oval 3">
            <a:extLst>
              <a:ext uri="{FF2B5EF4-FFF2-40B4-BE49-F238E27FC236}">
                <a16:creationId xmlns:a16="http://schemas.microsoft.com/office/drawing/2014/main" id="{3B94D65C-17EA-0447-AA18-75BDA1D7AA2B}"/>
              </a:ext>
            </a:extLst>
          </p:cNvPr>
          <p:cNvSpPr/>
          <p:nvPr/>
        </p:nvSpPr>
        <p:spPr>
          <a:xfrm>
            <a:off x="10677524" y="5348082"/>
            <a:ext cx="2301056" cy="2066925"/>
          </a:xfrm>
          <a:prstGeom prst="ellipse">
            <a:avLst/>
          </a:prstGeom>
          <a:solidFill>
            <a:srgbClr val="A73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tar: 5 Points 4">
            <a:extLst>
              <a:ext uri="{FF2B5EF4-FFF2-40B4-BE49-F238E27FC236}">
                <a16:creationId xmlns:a16="http://schemas.microsoft.com/office/drawing/2014/main" id="{A2E38FDB-983E-3D61-DE73-87BF6E546CA4}"/>
              </a:ext>
            </a:extLst>
          </p:cNvPr>
          <p:cNvSpPr/>
          <p:nvPr/>
        </p:nvSpPr>
        <p:spPr>
          <a:xfrm>
            <a:off x="-457200" y="5906759"/>
            <a:ext cx="1336040" cy="1212872"/>
          </a:xfrm>
          <a:prstGeom prst="star5">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tar: 5 Points 9">
            <a:extLst>
              <a:ext uri="{FF2B5EF4-FFF2-40B4-BE49-F238E27FC236}">
                <a16:creationId xmlns:a16="http://schemas.microsoft.com/office/drawing/2014/main" id="{A8468427-B26B-D7EF-47D9-0D07D04B0CD1}"/>
              </a:ext>
            </a:extLst>
          </p:cNvPr>
          <p:cNvSpPr/>
          <p:nvPr/>
        </p:nvSpPr>
        <p:spPr>
          <a:xfrm>
            <a:off x="10677524" y="-1070232"/>
            <a:ext cx="2582047" cy="2066925"/>
          </a:xfrm>
          <a:prstGeom prst="star5">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Content Placeholder 11">
            <a:extLst>
              <a:ext uri="{FF2B5EF4-FFF2-40B4-BE49-F238E27FC236}">
                <a16:creationId xmlns:a16="http://schemas.microsoft.com/office/drawing/2014/main" id="{0BA726CC-8BD5-0D3E-6B8F-568CEFFAD150}"/>
              </a:ext>
            </a:extLst>
          </p:cNvPr>
          <p:cNvSpPr>
            <a:spLocks noGrp="1"/>
          </p:cNvSpPr>
          <p:nvPr>
            <p:ph idx="1"/>
          </p:nvPr>
        </p:nvSpPr>
        <p:spPr>
          <a:xfrm>
            <a:off x="500062" y="1253331"/>
            <a:ext cx="10515600" cy="4351338"/>
          </a:xfrm>
        </p:spPr>
        <p:txBody>
          <a:bodyPr>
            <a:noAutofit/>
          </a:bodyPr>
          <a:lstStyle/>
          <a:p>
            <a:pPr marL="151765" indent="0">
              <a:lnSpc>
                <a:spcPct val="120000"/>
              </a:lnSpc>
              <a:buNone/>
            </a:pPr>
            <a:r>
              <a:rPr lang="en-US" sz="2000" dirty="0">
                <a:effectLst/>
                <a:latin typeface="Times New Roman" panose="02020603050405020304" pitchFamily="18" charset="0"/>
                <a:ea typeface="Times New Roman" panose="02020603050405020304" pitchFamily="18" charset="0"/>
              </a:rPr>
              <a:t>Based on a live survey with diverse users, key desires for </a:t>
            </a:r>
            <a:r>
              <a:rPr lang="en-US" sz="2000" b="1" dirty="0">
                <a:solidFill>
                  <a:srgbClr val="A732F5"/>
                </a:solidFill>
                <a:effectLst/>
                <a:latin typeface="Times New Roman" panose="02020603050405020304" pitchFamily="18" charset="0"/>
                <a:ea typeface="Times New Roman" panose="02020603050405020304" pitchFamily="18" charset="0"/>
              </a:rPr>
              <a:t>Udemy</a:t>
            </a:r>
            <a:r>
              <a:rPr lang="en-US" sz="2000" b="1" dirty="0">
                <a:effectLst/>
                <a:latin typeface="Times New Roman" panose="02020603050405020304" pitchFamily="18" charset="0"/>
                <a:ea typeface="Times New Roman" panose="02020603050405020304" pitchFamily="18" charset="0"/>
              </a:rPr>
              <a:t>'s</a:t>
            </a:r>
            <a:r>
              <a:rPr lang="en-US" sz="2000" dirty="0">
                <a:effectLst/>
                <a:latin typeface="Times New Roman" panose="02020603050405020304" pitchFamily="18" charset="0"/>
                <a:ea typeface="Times New Roman" panose="02020603050405020304" pitchFamily="18" charset="0"/>
              </a:rPr>
              <a:t> enhancement emerged:</a:t>
            </a:r>
          </a:p>
          <a:p>
            <a:pPr marL="151765" indent="0">
              <a:lnSpc>
                <a:spcPct val="120000"/>
              </a:lnSpc>
              <a:buNone/>
            </a:pPr>
            <a:r>
              <a:rPr lang="en-US" sz="2000" b="1" dirty="0">
                <a:effectLst/>
                <a:latin typeface="Times New Roman" panose="02020603050405020304" pitchFamily="18" charset="0"/>
                <a:ea typeface="Times New Roman" panose="02020603050405020304" pitchFamily="18" charset="0"/>
              </a:rPr>
              <a:t>1. Community Features</a:t>
            </a:r>
            <a:r>
              <a:rPr lang="en-US" sz="2000" dirty="0">
                <a:effectLst/>
                <a:latin typeface="Times New Roman" panose="02020603050405020304" pitchFamily="18" charset="0"/>
                <a:ea typeface="Times New Roman" panose="02020603050405020304" pitchFamily="18" charset="0"/>
              </a:rPr>
              <a:t>: Users stressed robust community tools like forums and networking for better engagement.</a:t>
            </a:r>
          </a:p>
          <a:p>
            <a:pPr marL="151765" indent="0">
              <a:lnSpc>
                <a:spcPct val="120000"/>
              </a:lnSpc>
              <a:buNone/>
            </a:pPr>
            <a:r>
              <a:rPr lang="en-US" sz="2000" b="1" dirty="0">
                <a:effectLst/>
                <a:latin typeface="Times New Roman" panose="02020603050405020304" pitchFamily="18" charset="0"/>
                <a:ea typeface="Times New Roman" panose="02020603050405020304" pitchFamily="18" charset="0"/>
              </a:rPr>
              <a:t>2. Interactive Discussion: </a:t>
            </a:r>
            <a:r>
              <a:rPr lang="en-US" sz="2000" dirty="0">
                <a:effectLst/>
                <a:latin typeface="Times New Roman" panose="02020603050405020304" pitchFamily="18" charset="0"/>
                <a:ea typeface="Times New Roman" panose="02020603050405020304" pitchFamily="18" charset="0"/>
              </a:rPr>
              <a:t>They sought interactive forums with real-time chat and multimedia integration.</a:t>
            </a:r>
          </a:p>
          <a:p>
            <a:pPr marL="151765" indent="0">
              <a:lnSpc>
                <a:spcPct val="120000"/>
              </a:lnSpc>
              <a:buNone/>
            </a:pPr>
            <a:r>
              <a:rPr lang="en-US" sz="2000" b="1" dirty="0">
                <a:effectLst/>
                <a:latin typeface="Times New Roman" panose="02020603050405020304" pitchFamily="18" charset="0"/>
                <a:ea typeface="Times New Roman" panose="02020603050405020304" pitchFamily="18" charset="0"/>
              </a:rPr>
              <a:t>3. Collaboration Tools: </a:t>
            </a:r>
            <a:r>
              <a:rPr lang="en-US" sz="2000" dirty="0">
                <a:effectLst/>
                <a:latin typeface="Times New Roman" panose="02020603050405020304" pitchFamily="18" charset="0"/>
                <a:ea typeface="Times New Roman" panose="02020603050405020304" pitchFamily="18" charset="0"/>
              </a:rPr>
              <a:t>Desire for group projects and peer review to foster teamwork and skill development.</a:t>
            </a:r>
          </a:p>
          <a:p>
            <a:pPr marL="151765" indent="0">
              <a:lnSpc>
                <a:spcPct val="120000"/>
              </a:lnSpc>
              <a:buNone/>
            </a:pPr>
            <a:r>
              <a:rPr lang="en-US" sz="2000" b="1" dirty="0">
                <a:effectLst/>
                <a:latin typeface="Times New Roman" panose="02020603050405020304" pitchFamily="18" charset="0"/>
                <a:ea typeface="Times New Roman" panose="02020603050405020304" pitchFamily="18" charset="0"/>
              </a:rPr>
              <a:t>4. Peer Learning: </a:t>
            </a:r>
            <a:r>
              <a:rPr lang="en-US" sz="2000" dirty="0">
                <a:effectLst/>
                <a:latin typeface="Times New Roman" panose="02020603050405020304" pitchFamily="18" charset="0"/>
                <a:ea typeface="Times New Roman" panose="02020603050405020304" pitchFamily="18" charset="0"/>
              </a:rPr>
              <a:t>Users value peer mentoring and feedback for diverse perspectives and deeper insights.</a:t>
            </a:r>
          </a:p>
          <a:p>
            <a:pPr marL="151765" indent="0">
              <a:lnSpc>
                <a:spcPct val="120000"/>
              </a:lnSpc>
              <a:buNone/>
            </a:pP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Implementing these insights can create a more engaging and supportive learning platform.</a:t>
            </a:r>
            <a:endParaRPr lang="en-IN" sz="2000" dirty="0"/>
          </a:p>
        </p:txBody>
      </p:sp>
    </p:spTree>
    <p:extLst>
      <p:ext uri="{BB962C8B-B14F-4D97-AF65-F5344CB8AC3E}">
        <p14:creationId xmlns:p14="http://schemas.microsoft.com/office/powerpoint/2010/main" val="329585820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ABD83-74B8-4362-EADB-F3619BCF7685}"/>
              </a:ext>
            </a:extLst>
          </p:cNvPr>
          <p:cNvSpPr>
            <a:spLocks noGrp="1"/>
          </p:cNvSpPr>
          <p:nvPr>
            <p:ph type="title"/>
          </p:nvPr>
        </p:nvSpPr>
        <p:spPr/>
        <p:txBody>
          <a:bodyPr/>
          <a:lstStyle/>
          <a:p>
            <a:r>
              <a:rPr lang="en-IN" b="1" dirty="0">
                <a:solidFill>
                  <a:srgbClr val="A732F5"/>
                </a:solidFill>
              </a:rPr>
              <a:t>PERSONA 1</a:t>
            </a:r>
          </a:p>
        </p:txBody>
      </p:sp>
      <p:sp>
        <p:nvSpPr>
          <p:cNvPr id="7" name="Oval 6">
            <a:extLst>
              <a:ext uri="{FF2B5EF4-FFF2-40B4-BE49-F238E27FC236}">
                <a16:creationId xmlns:a16="http://schemas.microsoft.com/office/drawing/2014/main" id="{50756CD1-1A4A-5EA0-AA4A-A58731D45144}"/>
              </a:ext>
            </a:extLst>
          </p:cNvPr>
          <p:cNvSpPr/>
          <p:nvPr/>
        </p:nvSpPr>
        <p:spPr>
          <a:xfrm>
            <a:off x="-3487994" y="-2163097"/>
            <a:ext cx="4326194" cy="4326194"/>
          </a:xfrm>
          <a:prstGeom prst="ellipse">
            <a:avLst/>
          </a:prstGeom>
          <a:solidFill>
            <a:srgbClr val="A73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Oval 7">
            <a:extLst>
              <a:ext uri="{FF2B5EF4-FFF2-40B4-BE49-F238E27FC236}">
                <a16:creationId xmlns:a16="http://schemas.microsoft.com/office/drawing/2014/main" id="{D521137D-D2FF-D315-4A45-B45544F7C261}"/>
              </a:ext>
            </a:extLst>
          </p:cNvPr>
          <p:cNvSpPr/>
          <p:nvPr/>
        </p:nvSpPr>
        <p:spPr>
          <a:xfrm>
            <a:off x="11353800" y="5278437"/>
            <a:ext cx="2582048" cy="2582048"/>
          </a:xfrm>
          <a:prstGeom prst="ellipse">
            <a:avLst/>
          </a:prstGeom>
          <a:solidFill>
            <a:srgbClr val="A73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Star: 5 Points 8">
            <a:extLst>
              <a:ext uri="{FF2B5EF4-FFF2-40B4-BE49-F238E27FC236}">
                <a16:creationId xmlns:a16="http://schemas.microsoft.com/office/drawing/2014/main" id="{237D659B-7236-AAE9-EE83-4AA96B208E1B}"/>
              </a:ext>
            </a:extLst>
          </p:cNvPr>
          <p:cNvSpPr/>
          <p:nvPr/>
        </p:nvSpPr>
        <p:spPr>
          <a:xfrm>
            <a:off x="-1009651" y="5278437"/>
            <a:ext cx="2582047" cy="2066925"/>
          </a:xfrm>
          <a:prstGeom prst="star5">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tar: 5 Points 9">
            <a:extLst>
              <a:ext uri="{FF2B5EF4-FFF2-40B4-BE49-F238E27FC236}">
                <a16:creationId xmlns:a16="http://schemas.microsoft.com/office/drawing/2014/main" id="{06649253-C34E-E71E-1A13-3E173F9C2C64}"/>
              </a:ext>
            </a:extLst>
          </p:cNvPr>
          <p:cNvSpPr/>
          <p:nvPr/>
        </p:nvSpPr>
        <p:spPr>
          <a:xfrm>
            <a:off x="10677524" y="-1070232"/>
            <a:ext cx="2582047" cy="2066925"/>
          </a:xfrm>
          <a:prstGeom prst="star5">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CC4E3785-AA3C-872B-AB77-80F2469DE5C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3705397" y="511298"/>
            <a:ext cx="6785621" cy="6061087"/>
          </a:xfrm>
          <a:prstGeom prst="rect">
            <a:avLst/>
          </a:prstGeom>
          <a:noFill/>
          <a:ln>
            <a:noFill/>
          </a:ln>
        </p:spPr>
      </p:pic>
    </p:spTree>
    <p:extLst>
      <p:ext uri="{BB962C8B-B14F-4D97-AF65-F5344CB8AC3E}">
        <p14:creationId xmlns:p14="http://schemas.microsoft.com/office/powerpoint/2010/main" val="194084874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ABD83-74B8-4362-EADB-F3619BCF7685}"/>
              </a:ext>
            </a:extLst>
          </p:cNvPr>
          <p:cNvSpPr>
            <a:spLocks noGrp="1"/>
          </p:cNvSpPr>
          <p:nvPr>
            <p:ph type="title"/>
          </p:nvPr>
        </p:nvSpPr>
        <p:spPr/>
        <p:txBody>
          <a:bodyPr/>
          <a:lstStyle/>
          <a:p>
            <a:r>
              <a:rPr lang="en-IN" b="1" dirty="0">
                <a:solidFill>
                  <a:srgbClr val="A732F5"/>
                </a:solidFill>
              </a:rPr>
              <a:t>PERSONA 2</a:t>
            </a:r>
          </a:p>
        </p:txBody>
      </p:sp>
      <p:sp>
        <p:nvSpPr>
          <p:cNvPr id="7" name="Oval 6">
            <a:extLst>
              <a:ext uri="{FF2B5EF4-FFF2-40B4-BE49-F238E27FC236}">
                <a16:creationId xmlns:a16="http://schemas.microsoft.com/office/drawing/2014/main" id="{50756CD1-1A4A-5EA0-AA4A-A58731D45144}"/>
              </a:ext>
            </a:extLst>
          </p:cNvPr>
          <p:cNvSpPr/>
          <p:nvPr/>
        </p:nvSpPr>
        <p:spPr>
          <a:xfrm>
            <a:off x="-3487994" y="-2163097"/>
            <a:ext cx="4326194" cy="4326194"/>
          </a:xfrm>
          <a:prstGeom prst="ellipse">
            <a:avLst/>
          </a:prstGeom>
          <a:solidFill>
            <a:srgbClr val="A73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Oval 7">
            <a:extLst>
              <a:ext uri="{FF2B5EF4-FFF2-40B4-BE49-F238E27FC236}">
                <a16:creationId xmlns:a16="http://schemas.microsoft.com/office/drawing/2014/main" id="{D521137D-D2FF-D315-4A45-B45544F7C261}"/>
              </a:ext>
            </a:extLst>
          </p:cNvPr>
          <p:cNvSpPr/>
          <p:nvPr/>
        </p:nvSpPr>
        <p:spPr>
          <a:xfrm>
            <a:off x="11353800" y="5278437"/>
            <a:ext cx="2582048" cy="2582048"/>
          </a:xfrm>
          <a:prstGeom prst="ellipse">
            <a:avLst/>
          </a:prstGeom>
          <a:solidFill>
            <a:srgbClr val="A73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Star: 5 Points 8">
            <a:extLst>
              <a:ext uri="{FF2B5EF4-FFF2-40B4-BE49-F238E27FC236}">
                <a16:creationId xmlns:a16="http://schemas.microsoft.com/office/drawing/2014/main" id="{237D659B-7236-AAE9-EE83-4AA96B208E1B}"/>
              </a:ext>
            </a:extLst>
          </p:cNvPr>
          <p:cNvSpPr/>
          <p:nvPr/>
        </p:nvSpPr>
        <p:spPr>
          <a:xfrm>
            <a:off x="-1009651" y="5278437"/>
            <a:ext cx="2582047" cy="2066925"/>
          </a:xfrm>
          <a:prstGeom prst="star5">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tar: 5 Points 9">
            <a:extLst>
              <a:ext uri="{FF2B5EF4-FFF2-40B4-BE49-F238E27FC236}">
                <a16:creationId xmlns:a16="http://schemas.microsoft.com/office/drawing/2014/main" id="{06649253-C34E-E71E-1A13-3E173F9C2C64}"/>
              </a:ext>
            </a:extLst>
          </p:cNvPr>
          <p:cNvSpPr/>
          <p:nvPr/>
        </p:nvSpPr>
        <p:spPr>
          <a:xfrm>
            <a:off x="10677524" y="-1070232"/>
            <a:ext cx="2582047" cy="2066925"/>
          </a:xfrm>
          <a:prstGeom prst="star5">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EFB85242-BF4B-2723-4710-C58BCFCF1C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0160" y="272245"/>
            <a:ext cx="6226594" cy="6313509"/>
          </a:xfrm>
          <a:prstGeom prst="rect">
            <a:avLst/>
          </a:prstGeom>
        </p:spPr>
      </p:pic>
    </p:spTree>
    <p:extLst>
      <p:ext uri="{BB962C8B-B14F-4D97-AF65-F5344CB8AC3E}">
        <p14:creationId xmlns:p14="http://schemas.microsoft.com/office/powerpoint/2010/main" val="3436292779"/>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ABD83-74B8-4362-EADB-F3619BCF7685}"/>
              </a:ext>
            </a:extLst>
          </p:cNvPr>
          <p:cNvSpPr>
            <a:spLocks noGrp="1"/>
          </p:cNvSpPr>
          <p:nvPr>
            <p:ph type="title"/>
          </p:nvPr>
        </p:nvSpPr>
        <p:spPr>
          <a:xfrm>
            <a:off x="1010920" y="-328870"/>
            <a:ext cx="10515600" cy="1325563"/>
          </a:xfrm>
        </p:spPr>
        <p:txBody>
          <a:bodyPr>
            <a:normAutofit/>
          </a:bodyPr>
          <a:lstStyle/>
          <a:p>
            <a:r>
              <a:rPr lang="en-IN" sz="3600" b="1" dirty="0">
                <a:solidFill>
                  <a:srgbClr val="A732F5"/>
                </a:solidFill>
              </a:rPr>
              <a:t>COMPETITIVE ANALYSIS</a:t>
            </a:r>
          </a:p>
        </p:txBody>
      </p:sp>
      <p:sp>
        <p:nvSpPr>
          <p:cNvPr id="7" name="Oval 6">
            <a:extLst>
              <a:ext uri="{FF2B5EF4-FFF2-40B4-BE49-F238E27FC236}">
                <a16:creationId xmlns:a16="http://schemas.microsoft.com/office/drawing/2014/main" id="{50756CD1-1A4A-5EA0-AA4A-A58731D45144}"/>
              </a:ext>
            </a:extLst>
          </p:cNvPr>
          <p:cNvSpPr/>
          <p:nvPr/>
        </p:nvSpPr>
        <p:spPr>
          <a:xfrm>
            <a:off x="-3487994" y="-2163097"/>
            <a:ext cx="4326194" cy="4326194"/>
          </a:xfrm>
          <a:prstGeom prst="ellipse">
            <a:avLst/>
          </a:prstGeom>
          <a:solidFill>
            <a:srgbClr val="A73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Oval 7">
            <a:extLst>
              <a:ext uri="{FF2B5EF4-FFF2-40B4-BE49-F238E27FC236}">
                <a16:creationId xmlns:a16="http://schemas.microsoft.com/office/drawing/2014/main" id="{D521137D-D2FF-D315-4A45-B45544F7C261}"/>
              </a:ext>
            </a:extLst>
          </p:cNvPr>
          <p:cNvSpPr/>
          <p:nvPr/>
        </p:nvSpPr>
        <p:spPr>
          <a:xfrm>
            <a:off x="11353800" y="5278437"/>
            <a:ext cx="2582048" cy="2582048"/>
          </a:xfrm>
          <a:prstGeom prst="ellipse">
            <a:avLst/>
          </a:prstGeom>
          <a:solidFill>
            <a:srgbClr val="A73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Star: 5 Points 8">
            <a:extLst>
              <a:ext uri="{FF2B5EF4-FFF2-40B4-BE49-F238E27FC236}">
                <a16:creationId xmlns:a16="http://schemas.microsoft.com/office/drawing/2014/main" id="{237D659B-7236-AAE9-EE83-4AA96B208E1B}"/>
              </a:ext>
            </a:extLst>
          </p:cNvPr>
          <p:cNvSpPr/>
          <p:nvPr/>
        </p:nvSpPr>
        <p:spPr>
          <a:xfrm>
            <a:off x="-1009651" y="5278437"/>
            <a:ext cx="2582047" cy="2066925"/>
          </a:xfrm>
          <a:prstGeom prst="star5">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tar: 5 Points 9">
            <a:extLst>
              <a:ext uri="{FF2B5EF4-FFF2-40B4-BE49-F238E27FC236}">
                <a16:creationId xmlns:a16="http://schemas.microsoft.com/office/drawing/2014/main" id="{06649253-C34E-E71E-1A13-3E173F9C2C64}"/>
              </a:ext>
            </a:extLst>
          </p:cNvPr>
          <p:cNvSpPr/>
          <p:nvPr/>
        </p:nvSpPr>
        <p:spPr>
          <a:xfrm>
            <a:off x="10677524" y="-1070232"/>
            <a:ext cx="2582047" cy="2066925"/>
          </a:xfrm>
          <a:prstGeom prst="star5">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9CA2CCB2-19E7-C415-C121-99212D4DBF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8633" y="703127"/>
            <a:ext cx="6085840" cy="6002472"/>
          </a:xfrm>
          <a:prstGeom prst="rect">
            <a:avLst/>
          </a:prstGeom>
        </p:spPr>
      </p:pic>
    </p:spTree>
    <p:extLst>
      <p:ext uri="{BB962C8B-B14F-4D97-AF65-F5344CB8AC3E}">
        <p14:creationId xmlns:p14="http://schemas.microsoft.com/office/powerpoint/2010/main" val="62446918"/>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559D0F4-8CA9-653B-231A-53A1767E53EC}"/>
              </a:ext>
            </a:extLst>
          </p:cNvPr>
          <p:cNvSpPr/>
          <p:nvPr/>
        </p:nvSpPr>
        <p:spPr>
          <a:xfrm>
            <a:off x="-3487994" y="-2163097"/>
            <a:ext cx="4326194" cy="4326194"/>
          </a:xfrm>
          <a:prstGeom prst="ellipse">
            <a:avLst/>
          </a:prstGeom>
          <a:solidFill>
            <a:srgbClr val="A73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Oval 10">
            <a:extLst>
              <a:ext uri="{FF2B5EF4-FFF2-40B4-BE49-F238E27FC236}">
                <a16:creationId xmlns:a16="http://schemas.microsoft.com/office/drawing/2014/main" id="{AA11229C-ABA4-DD52-B109-3CECCB92DE1B}"/>
              </a:ext>
            </a:extLst>
          </p:cNvPr>
          <p:cNvSpPr/>
          <p:nvPr/>
        </p:nvSpPr>
        <p:spPr>
          <a:xfrm>
            <a:off x="10396532" y="4832960"/>
            <a:ext cx="2582048" cy="2582048"/>
          </a:xfrm>
          <a:prstGeom prst="ellipse">
            <a:avLst/>
          </a:prstGeom>
          <a:solidFill>
            <a:srgbClr val="A73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Star: 5 Points 11">
            <a:extLst>
              <a:ext uri="{FF2B5EF4-FFF2-40B4-BE49-F238E27FC236}">
                <a16:creationId xmlns:a16="http://schemas.microsoft.com/office/drawing/2014/main" id="{FF41BB60-4070-F1F5-8A18-DF3114BF6603}"/>
              </a:ext>
            </a:extLst>
          </p:cNvPr>
          <p:cNvSpPr/>
          <p:nvPr/>
        </p:nvSpPr>
        <p:spPr>
          <a:xfrm>
            <a:off x="-1009651" y="5278437"/>
            <a:ext cx="2582047" cy="2066925"/>
          </a:xfrm>
          <a:prstGeom prst="star5">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Star: 5 Points 12">
            <a:extLst>
              <a:ext uri="{FF2B5EF4-FFF2-40B4-BE49-F238E27FC236}">
                <a16:creationId xmlns:a16="http://schemas.microsoft.com/office/drawing/2014/main" id="{5C1EBE96-AEC8-41AE-B0BE-3505F5CC8564}"/>
              </a:ext>
            </a:extLst>
          </p:cNvPr>
          <p:cNvSpPr/>
          <p:nvPr/>
        </p:nvSpPr>
        <p:spPr>
          <a:xfrm>
            <a:off x="10677524" y="-1070232"/>
            <a:ext cx="2582047" cy="2066925"/>
          </a:xfrm>
          <a:prstGeom prst="star5">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a:extLst>
              <a:ext uri="{FF2B5EF4-FFF2-40B4-BE49-F238E27FC236}">
                <a16:creationId xmlns:a16="http://schemas.microsoft.com/office/drawing/2014/main" id="{20620EF2-01C8-1D0D-8F57-9B45E368B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4560" y="254000"/>
            <a:ext cx="7233920" cy="6278880"/>
          </a:xfrm>
          <a:prstGeom prst="rect">
            <a:avLst/>
          </a:prstGeom>
        </p:spPr>
      </p:pic>
    </p:spTree>
    <p:extLst>
      <p:ext uri="{BB962C8B-B14F-4D97-AF65-F5344CB8AC3E}">
        <p14:creationId xmlns:p14="http://schemas.microsoft.com/office/powerpoint/2010/main" val="224689539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TotalTime>
  <Words>537</Words>
  <Application>Microsoft Office PowerPoint</Application>
  <PresentationFormat>Widescreen</PresentationFormat>
  <Paragraphs>28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REDESIGN UDEMY APP – UX CASE STUDY</vt:lpstr>
      <vt:lpstr>PROJECT OVERVIEW</vt:lpstr>
      <vt:lpstr>PROBLEM STATEMENT</vt:lpstr>
      <vt:lpstr>USER RESEARCH  USER SURVEY</vt:lpstr>
      <vt:lpstr>SURVEY RESPONSE</vt:lpstr>
      <vt:lpstr>PERSONA 1</vt:lpstr>
      <vt:lpstr>PERSONA 2</vt:lpstr>
      <vt:lpstr>COMPETITIVE ANALYSIS</vt:lpstr>
      <vt:lpstr>PowerPoint Presentation</vt:lpstr>
      <vt:lpstr>PROPOSED SOLUTION</vt:lpstr>
      <vt:lpstr>USER FLOW </vt:lpstr>
      <vt:lpstr>WIREFRAMES</vt:lpstr>
      <vt:lpstr>FINAL PROTOTYPE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REDESIGN HOSTEL APP – UX CASE STUDY</dc:title>
  <dc:creator>Sharon Steve J</dc:creator>
  <cp:lastModifiedBy>Lingesh Kumaar</cp:lastModifiedBy>
  <cp:revision>16</cp:revision>
  <dcterms:created xsi:type="dcterms:W3CDTF">2024-05-14T14:14:11Z</dcterms:created>
  <dcterms:modified xsi:type="dcterms:W3CDTF">2024-05-24T16:40:23Z</dcterms:modified>
</cp:coreProperties>
</file>