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67" r:id="rId3"/>
    <p:sldId id="268" r:id="rId4"/>
    <p:sldId id="269" r:id="rId5"/>
    <p:sldId id="270" r:id="rId6"/>
    <p:sldId id="271" r:id="rId7"/>
    <p:sldId id="272" r:id="rId8"/>
    <p:sldId id="273" r:id="rId9"/>
    <p:sldId id="274" r:id="rId10"/>
    <p:sldId id="265" r:id="rId11"/>
  </p:sldIdLst>
  <p:sldSz cx="14630400" cy="8229600"/>
  <p:notesSz cx="8229600" cy="14630400"/>
  <p:embeddedFontLst>
    <p:embeddedFont>
      <p:font typeface="Roboto Slab" pitchFamily="2" charset="0"/>
      <p:regular r:id="rId13"/>
      <p:bold r:id="rId14"/>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675287-05DB-4A1C-98D3-940BCDCFE913}" v="37" dt="2025-09-02T23:38:27.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el Felipe Costa Furtado" userId="faa9e6024cd17b33" providerId="LiveId" clId="{A0675287-05DB-4A1C-98D3-940BCDCFE913}"/>
    <pc:docChg chg="undo custSel addSld delSld modSld">
      <pc:chgData name="Manoel Felipe Costa Furtado" userId="faa9e6024cd17b33" providerId="LiveId" clId="{A0675287-05DB-4A1C-98D3-940BCDCFE913}" dt="2025-09-02T23:38:29.916" v="585" actId="6549"/>
      <pc:docMkLst>
        <pc:docMk/>
      </pc:docMkLst>
      <pc:sldChg chg="addSp delSp modSp mod">
        <pc:chgData name="Manoel Felipe Costa Furtado" userId="faa9e6024cd17b33" providerId="LiveId" clId="{A0675287-05DB-4A1C-98D3-940BCDCFE913}" dt="2025-09-02T23:14:33.067" v="451" actId="1076"/>
        <pc:sldMkLst>
          <pc:docMk/>
          <pc:sldMk cId="0" sldId="256"/>
        </pc:sldMkLst>
        <pc:spChg chg="mod">
          <ac:chgData name="Manoel Felipe Costa Furtado" userId="faa9e6024cd17b33" providerId="LiveId" clId="{A0675287-05DB-4A1C-98D3-940BCDCFE913}" dt="2025-09-02T23:14:26.956" v="449" actId="1076"/>
          <ac:spMkLst>
            <pc:docMk/>
            <pc:sldMk cId="0" sldId="256"/>
            <ac:spMk id="3" creationId="{00000000-0000-0000-0000-000000000000}"/>
          </ac:spMkLst>
        </pc:spChg>
        <pc:spChg chg="mod">
          <ac:chgData name="Manoel Felipe Costa Furtado" userId="faa9e6024cd17b33" providerId="LiveId" clId="{A0675287-05DB-4A1C-98D3-940BCDCFE913}" dt="2025-09-02T22:49:56.857" v="351"/>
          <ac:spMkLst>
            <pc:docMk/>
            <pc:sldMk cId="0" sldId="256"/>
            <ac:spMk id="6" creationId="{9A5BC704-49BE-9063-E5A2-14A26578D1A8}"/>
          </ac:spMkLst>
        </pc:spChg>
        <pc:picChg chg="del">
          <ac:chgData name="Manoel Felipe Costa Furtado" userId="faa9e6024cd17b33" providerId="LiveId" clId="{A0675287-05DB-4A1C-98D3-940BCDCFE913}" dt="2025-09-02T23:13:39.740" v="442" actId="478"/>
          <ac:picMkLst>
            <pc:docMk/>
            <pc:sldMk cId="0" sldId="256"/>
            <ac:picMk id="2" creationId="{00000000-0000-0000-0000-000000000000}"/>
          </ac:picMkLst>
        </pc:picChg>
        <pc:picChg chg="add mod">
          <ac:chgData name="Manoel Felipe Costa Furtado" userId="faa9e6024cd17b33" providerId="LiveId" clId="{A0675287-05DB-4A1C-98D3-940BCDCFE913}" dt="2025-09-02T23:14:33.067" v="451" actId="1076"/>
          <ac:picMkLst>
            <pc:docMk/>
            <pc:sldMk cId="0" sldId="256"/>
            <ac:picMk id="1026" creationId="{790C6CF3-ED89-9786-AE2F-34EA77170E94}"/>
          </ac:picMkLst>
        </pc:picChg>
      </pc:sldChg>
      <pc:sldChg chg="del">
        <pc:chgData name="Manoel Felipe Costa Furtado" userId="faa9e6024cd17b33" providerId="LiveId" clId="{A0675287-05DB-4A1C-98D3-940BCDCFE913}" dt="2025-09-02T22:57:13.042" v="407" actId="47"/>
        <pc:sldMkLst>
          <pc:docMk/>
          <pc:sldMk cId="0" sldId="257"/>
        </pc:sldMkLst>
      </pc:sldChg>
      <pc:sldChg chg="add del">
        <pc:chgData name="Manoel Felipe Costa Furtado" userId="faa9e6024cd17b33" providerId="LiveId" clId="{A0675287-05DB-4A1C-98D3-940BCDCFE913}" dt="2025-09-02T22:57:13.042" v="407" actId="47"/>
        <pc:sldMkLst>
          <pc:docMk/>
          <pc:sldMk cId="0" sldId="258"/>
        </pc:sldMkLst>
      </pc:sldChg>
      <pc:sldChg chg="add del">
        <pc:chgData name="Manoel Felipe Costa Furtado" userId="faa9e6024cd17b33" providerId="LiveId" clId="{A0675287-05DB-4A1C-98D3-940BCDCFE913}" dt="2025-09-02T22:57:13.042" v="407" actId="47"/>
        <pc:sldMkLst>
          <pc:docMk/>
          <pc:sldMk cId="0" sldId="259"/>
        </pc:sldMkLst>
      </pc:sldChg>
      <pc:sldChg chg="add del">
        <pc:chgData name="Manoel Felipe Costa Furtado" userId="faa9e6024cd17b33" providerId="LiveId" clId="{A0675287-05DB-4A1C-98D3-940BCDCFE913}" dt="2025-09-02T22:57:13.042" v="407" actId="47"/>
        <pc:sldMkLst>
          <pc:docMk/>
          <pc:sldMk cId="0" sldId="260"/>
        </pc:sldMkLst>
      </pc:sldChg>
      <pc:sldChg chg="add del">
        <pc:chgData name="Manoel Felipe Costa Furtado" userId="faa9e6024cd17b33" providerId="LiveId" clId="{A0675287-05DB-4A1C-98D3-940BCDCFE913}" dt="2025-09-02T22:57:13.042" v="407" actId="47"/>
        <pc:sldMkLst>
          <pc:docMk/>
          <pc:sldMk cId="0" sldId="261"/>
        </pc:sldMkLst>
      </pc:sldChg>
      <pc:sldChg chg="add del">
        <pc:chgData name="Manoel Felipe Costa Furtado" userId="faa9e6024cd17b33" providerId="LiveId" clId="{A0675287-05DB-4A1C-98D3-940BCDCFE913}" dt="2025-09-02T22:57:13.042" v="407" actId="47"/>
        <pc:sldMkLst>
          <pc:docMk/>
          <pc:sldMk cId="0" sldId="262"/>
        </pc:sldMkLst>
      </pc:sldChg>
      <pc:sldChg chg="add del">
        <pc:chgData name="Manoel Felipe Costa Furtado" userId="faa9e6024cd17b33" providerId="LiveId" clId="{A0675287-05DB-4A1C-98D3-940BCDCFE913}" dt="2025-09-02T22:57:13.042" v="407" actId="47"/>
        <pc:sldMkLst>
          <pc:docMk/>
          <pc:sldMk cId="0" sldId="263"/>
        </pc:sldMkLst>
      </pc:sldChg>
      <pc:sldChg chg="add del">
        <pc:chgData name="Manoel Felipe Costa Furtado" userId="faa9e6024cd17b33" providerId="LiveId" clId="{A0675287-05DB-4A1C-98D3-940BCDCFE913}" dt="2025-09-02T22:57:13.042" v="407" actId="47"/>
        <pc:sldMkLst>
          <pc:docMk/>
          <pc:sldMk cId="0" sldId="264"/>
        </pc:sldMkLst>
      </pc:sldChg>
      <pc:sldChg chg="delSp modSp mod">
        <pc:chgData name="Manoel Felipe Costa Furtado" userId="faa9e6024cd17b33" providerId="LiveId" clId="{A0675287-05DB-4A1C-98D3-940BCDCFE913}" dt="2025-09-02T23:38:29.916" v="585" actId="6549"/>
        <pc:sldMkLst>
          <pc:docMk/>
          <pc:sldMk cId="0" sldId="265"/>
        </pc:sldMkLst>
        <pc:spChg chg="mod">
          <ac:chgData name="Manoel Felipe Costa Furtado" userId="faa9e6024cd17b33" providerId="LiveId" clId="{A0675287-05DB-4A1C-98D3-940BCDCFE913}" dt="2025-09-02T23:05:06.848" v="440" actId="790"/>
          <ac:spMkLst>
            <pc:docMk/>
            <pc:sldMk cId="0" sldId="265"/>
            <ac:spMk id="3" creationId="{00000000-0000-0000-0000-000000000000}"/>
          </ac:spMkLst>
        </pc:spChg>
        <pc:spChg chg="del">
          <ac:chgData name="Manoel Felipe Costa Furtado" userId="faa9e6024cd17b33" providerId="LiveId" clId="{A0675287-05DB-4A1C-98D3-940BCDCFE913}" dt="2025-09-02T23:03:18.988" v="418" actId="478"/>
          <ac:spMkLst>
            <pc:docMk/>
            <pc:sldMk cId="0" sldId="265"/>
            <ac:spMk id="4" creationId="{00000000-0000-0000-0000-000000000000}"/>
          </ac:spMkLst>
        </pc:spChg>
        <pc:spChg chg="del">
          <ac:chgData name="Manoel Felipe Costa Furtado" userId="faa9e6024cd17b33" providerId="LiveId" clId="{A0675287-05DB-4A1C-98D3-940BCDCFE913}" dt="2025-09-02T23:04:06.960" v="424" actId="478"/>
          <ac:spMkLst>
            <pc:docMk/>
            <pc:sldMk cId="0" sldId="265"/>
            <ac:spMk id="5" creationId="{00000000-0000-0000-0000-000000000000}"/>
          </ac:spMkLst>
        </pc:spChg>
        <pc:spChg chg="del">
          <ac:chgData name="Manoel Felipe Costa Furtado" userId="faa9e6024cd17b33" providerId="LiveId" clId="{A0675287-05DB-4A1C-98D3-940BCDCFE913}" dt="2025-09-02T23:04:10.198" v="425" actId="478"/>
          <ac:spMkLst>
            <pc:docMk/>
            <pc:sldMk cId="0" sldId="265"/>
            <ac:spMk id="6" creationId="{00000000-0000-0000-0000-000000000000}"/>
          </ac:spMkLst>
        </pc:spChg>
        <pc:spChg chg="del">
          <ac:chgData name="Manoel Felipe Costa Furtado" userId="faa9e6024cd17b33" providerId="LiveId" clId="{A0675287-05DB-4A1C-98D3-940BCDCFE913}" dt="2025-09-02T23:03:19.516" v="419" actId="478"/>
          <ac:spMkLst>
            <pc:docMk/>
            <pc:sldMk cId="0" sldId="265"/>
            <ac:spMk id="7" creationId="{00000000-0000-0000-0000-000000000000}"/>
          </ac:spMkLst>
        </pc:spChg>
        <pc:spChg chg="mod">
          <ac:chgData name="Manoel Felipe Costa Furtado" userId="faa9e6024cd17b33" providerId="LiveId" clId="{A0675287-05DB-4A1C-98D3-940BCDCFE913}" dt="2025-09-02T23:38:03.650" v="581" actId="6549"/>
          <ac:spMkLst>
            <pc:docMk/>
            <pc:sldMk cId="0" sldId="265"/>
            <ac:spMk id="8" creationId="{00000000-0000-0000-0000-000000000000}"/>
          </ac:spMkLst>
        </pc:spChg>
        <pc:spChg chg="del">
          <ac:chgData name="Manoel Felipe Costa Furtado" userId="faa9e6024cd17b33" providerId="LiveId" clId="{A0675287-05DB-4A1C-98D3-940BCDCFE913}" dt="2025-09-02T23:04:25.395" v="431" actId="478"/>
          <ac:spMkLst>
            <pc:docMk/>
            <pc:sldMk cId="0" sldId="265"/>
            <ac:spMk id="9" creationId="{00000000-0000-0000-0000-000000000000}"/>
          </ac:spMkLst>
        </pc:spChg>
        <pc:spChg chg="del">
          <ac:chgData name="Manoel Felipe Costa Furtado" userId="faa9e6024cd17b33" providerId="LiveId" clId="{A0675287-05DB-4A1C-98D3-940BCDCFE913}" dt="2025-09-02T23:03:20.137" v="420" actId="478"/>
          <ac:spMkLst>
            <pc:docMk/>
            <pc:sldMk cId="0" sldId="265"/>
            <ac:spMk id="10" creationId="{00000000-0000-0000-0000-000000000000}"/>
          </ac:spMkLst>
        </pc:spChg>
        <pc:spChg chg="del mod">
          <ac:chgData name="Manoel Felipe Costa Furtado" userId="faa9e6024cd17b33" providerId="LiveId" clId="{A0675287-05DB-4A1C-98D3-940BCDCFE913}" dt="2025-09-02T23:04:14.145" v="427" actId="478"/>
          <ac:spMkLst>
            <pc:docMk/>
            <pc:sldMk cId="0" sldId="265"/>
            <ac:spMk id="11" creationId="{00000000-0000-0000-0000-000000000000}"/>
          </ac:spMkLst>
        </pc:spChg>
        <pc:spChg chg="del">
          <ac:chgData name="Manoel Felipe Costa Furtado" userId="faa9e6024cd17b33" providerId="LiveId" clId="{A0675287-05DB-4A1C-98D3-940BCDCFE913}" dt="2025-09-02T23:04:15.874" v="428" actId="478"/>
          <ac:spMkLst>
            <pc:docMk/>
            <pc:sldMk cId="0" sldId="265"/>
            <ac:spMk id="12" creationId="{00000000-0000-0000-0000-000000000000}"/>
          </ac:spMkLst>
        </pc:spChg>
        <pc:spChg chg="del mod">
          <ac:chgData name="Manoel Felipe Costa Furtado" userId="faa9e6024cd17b33" providerId="LiveId" clId="{A0675287-05DB-4A1C-98D3-940BCDCFE913}" dt="2025-09-02T23:04:58.738" v="439" actId="478"/>
          <ac:spMkLst>
            <pc:docMk/>
            <pc:sldMk cId="0" sldId="265"/>
            <ac:spMk id="13" creationId="{00000000-0000-0000-0000-000000000000}"/>
          </ac:spMkLst>
        </pc:spChg>
        <pc:spChg chg="del mod">
          <ac:chgData name="Manoel Felipe Costa Furtado" userId="faa9e6024cd17b33" providerId="LiveId" clId="{A0675287-05DB-4A1C-98D3-940BCDCFE913}" dt="2025-09-02T23:04:58.738" v="439" actId="478"/>
          <ac:spMkLst>
            <pc:docMk/>
            <pc:sldMk cId="0" sldId="265"/>
            <ac:spMk id="15" creationId="{00000000-0000-0000-0000-000000000000}"/>
          </ac:spMkLst>
        </pc:spChg>
        <pc:spChg chg="del">
          <ac:chgData name="Manoel Felipe Costa Furtado" userId="faa9e6024cd17b33" providerId="LiveId" clId="{A0675287-05DB-4A1C-98D3-940BCDCFE913}" dt="2025-09-02T23:04:12.129" v="426" actId="478"/>
          <ac:spMkLst>
            <pc:docMk/>
            <pc:sldMk cId="0" sldId="265"/>
            <ac:spMk id="16" creationId="{91B83781-C44A-E025-54D2-3B91025A5470}"/>
          </ac:spMkLst>
        </pc:spChg>
        <pc:spChg chg="mod">
          <ac:chgData name="Manoel Felipe Costa Furtado" userId="faa9e6024cd17b33" providerId="LiveId" clId="{A0675287-05DB-4A1C-98D3-940BCDCFE913}" dt="2025-09-02T23:38:29.916" v="585" actId="6549"/>
          <ac:spMkLst>
            <pc:docMk/>
            <pc:sldMk cId="0" sldId="265"/>
            <ac:spMk id="17" creationId="{E3619751-AACD-FBC1-C87C-9B42FF5ED5DF}"/>
          </ac:spMkLst>
        </pc:spChg>
        <pc:picChg chg="del mod">
          <ac:chgData name="Manoel Felipe Costa Furtado" userId="faa9e6024cd17b33" providerId="LiveId" clId="{A0675287-05DB-4A1C-98D3-940BCDCFE913}" dt="2025-09-02T23:04:58.738" v="439" actId="478"/>
          <ac:picMkLst>
            <pc:docMk/>
            <pc:sldMk cId="0" sldId="265"/>
            <ac:picMk id="14" creationId="{00000000-0000-0000-0000-000000000000}"/>
          </ac:picMkLst>
        </pc:picChg>
      </pc:sldChg>
      <pc:sldChg chg="add del">
        <pc:chgData name="Manoel Felipe Costa Furtado" userId="faa9e6024cd17b33" providerId="LiveId" clId="{A0675287-05DB-4A1C-98D3-940BCDCFE913}" dt="2025-09-02T22:57:13.042" v="407" actId="47"/>
        <pc:sldMkLst>
          <pc:docMk/>
          <pc:sldMk cId="0" sldId="266"/>
        </pc:sldMkLst>
      </pc:sldChg>
      <pc:sldChg chg="addSp modSp new mod">
        <pc:chgData name="Manoel Felipe Costa Furtado" userId="faa9e6024cd17b33" providerId="LiveId" clId="{A0675287-05DB-4A1C-98D3-940BCDCFE913}" dt="2025-09-02T22:56:08.774" v="395" actId="1076"/>
        <pc:sldMkLst>
          <pc:docMk/>
          <pc:sldMk cId="680932297" sldId="267"/>
        </pc:sldMkLst>
        <pc:spChg chg="add mod">
          <ac:chgData name="Manoel Felipe Costa Furtado" userId="faa9e6024cd17b33" providerId="LiveId" clId="{A0675287-05DB-4A1C-98D3-940BCDCFE913}" dt="2025-09-02T22:56:08.774" v="395" actId="1076"/>
          <ac:spMkLst>
            <pc:docMk/>
            <pc:sldMk cId="680932297" sldId="267"/>
            <ac:spMk id="8" creationId="{D1B52DE5-F500-505E-2011-78BAFA8B996D}"/>
          </ac:spMkLst>
        </pc:spChg>
        <pc:picChg chg="add mod">
          <ac:chgData name="Manoel Felipe Costa Furtado" userId="faa9e6024cd17b33" providerId="LiveId" clId="{A0675287-05DB-4A1C-98D3-940BCDCFE913}" dt="2025-09-02T22:49:07.736" v="345" actId="1076"/>
          <ac:picMkLst>
            <pc:docMk/>
            <pc:sldMk cId="680932297" sldId="267"/>
            <ac:picMk id="3" creationId="{FDFE735A-734C-F165-C181-3B2FA668754E}"/>
          </ac:picMkLst>
        </pc:picChg>
        <pc:picChg chg="add mod">
          <ac:chgData name="Manoel Felipe Costa Furtado" userId="faa9e6024cd17b33" providerId="LiveId" clId="{A0675287-05DB-4A1C-98D3-940BCDCFE913}" dt="2025-09-02T22:49:09.312" v="346" actId="1076"/>
          <ac:picMkLst>
            <pc:docMk/>
            <pc:sldMk cId="680932297" sldId="267"/>
            <ac:picMk id="5" creationId="{3A37A544-0ED3-C842-9B2D-F570C7C9D66A}"/>
          </ac:picMkLst>
        </pc:picChg>
        <pc:picChg chg="add mod">
          <ac:chgData name="Manoel Felipe Costa Furtado" userId="faa9e6024cd17b33" providerId="LiveId" clId="{A0675287-05DB-4A1C-98D3-940BCDCFE913}" dt="2025-09-02T22:49:10.623" v="347" actId="1076"/>
          <ac:picMkLst>
            <pc:docMk/>
            <pc:sldMk cId="680932297" sldId="267"/>
            <ac:picMk id="7" creationId="{41A030C2-6DC8-C124-DAA4-FE27F6C62B0A}"/>
          </ac:picMkLst>
        </pc:picChg>
      </pc:sldChg>
      <pc:sldChg chg="addSp modSp new mod">
        <pc:chgData name="Manoel Felipe Costa Furtado" userId="faa9e6024cd17b33" providerId="LiveId" clId="{A0675287-05DB-4A1C-98D3-940BCDCFE913}" dt="2025-09-02T22:57:01.534" v="405" actId="1076"/>
        <pc:sldMkLst>
          <pc:docMk/>
          <pc:sldMk cId="3385135595" sldId="268"/>
        </pc:sldMkLst>
        <pc:spChg chg="add mod">
          <ac:chgData name="Manoel Felipe Costa Furtado" userId="faa9e6024cd17b33" providerId="LiveId" clId="{A0675287-05DB-4A1C-98D3-940BCDCFE913}" dt="2025-09-02T22:55:57.359" v="391" actId="1076"/>
          <ac:spMkLst>
            <pc:docMk/>
            <pc:sldMk cId="3385135595" sldId="268"/>
            <ac:spMk id="6" creationId="{EC612E3F-2F1F-1604-9BEE-62F58F5A319A}"/>
          </ac:spMkLst>
        </pc:spChg>
        <pc:picChg chg="add mod">
          <ac:chgData name="Manoel Felipe Costa Furtado" userId="faa9e6024cd17b33" providerId="LiveId" clId="{A0675287-05DB-4A1C-98D3-940BCDCFE913}" dt="2025-09-02T22:56:56.815" v="404" actId="1076"/>
          <ac:picMkLst>
            <pc:docMk/>
            <pc:sldMk cId="3385135595" sldId="268"/>
            <ac:picMk id="3" creationId="{D2A3F3C7-1095-DDF5-BE76-33F76AD89A1F}"/>
          </ac:picMkLst>
        </pc:picChg>
        <pc:picChg chg="add mod">
          <ac:chgData name="Manoel Felipe Costa Furtado" userId="faa9e6024cd17b33" providerId="LiveId" clId="{A0675287-05DB-4A1C-98D3-940BCDCFE913}" dt="2025-09-02T22:57:01.534" v="405" actId="1076"/>
          <ac:picMkLst>
            <pc:docMk/>
            <pc:sldMk cId="3385135595" sldId="268"/>
            <ac:picMk id="5" creationId="{F7D08B62-E3F7-60B6-6734-3E8545650C14}"/>
          </ac:picMkLst>
        </pc:picChg>
        <pc:picChg chg="add mod">
          <ac:chgData name="Manoel Felipe Costa Furtado" userId="faa9e6024cd17b33" providerId="LiveId" clId="{A0675287-05DB-4A1C-98D3-940BCDCFE913}" dt="2025-09-02T22:56:49.078" v="403" actId="1076"/>
          <ac:picMkLst>
            <pc:docMk/>
            <pc:sldMk cId="3385135595" sldId="268"/>
            <ac:picMk id="8" creationId="{E71F5D3B-809A-F8DA-43EF-CA7A839AF9DE}"/>
          </ac:picMkLst>
        </pc:picChg>
      </pc:sldChg>
      <pc:sldChg chg="addSp modSp new mod">
        <pc:chgData name="Manoel Felipe Costa Furtado" userId="faa9e6024cd17b33" providerId="LiveId" clId="{A0675287-05DB-4A1C-98D3-940BCDCFE913}" dt="2025-09-02T23:14:49.461" v="452" actId="1076"/>
        <pc:sldMkLst>
          <pc:docMk/>
          <pc:sldMk cId="2247078568" sldId="269"/>
        </pc:sldMkLst>
        <pc:picChg chg="add mod">
          <ac:chgData name="Manoel Felipe Costa Furtado" userId="faa9e6024cd17b33" providerId="LiveId" clId="{A0675287-05DB-4A1C-98D3-940BCDCFE913}" dt="2025-09-02T22:58:21.374" v="410" actId="14100"/>
          <ac:picMkLst>
            <pc:docMk/>
            <pc:sldMk cId="2247078568" sldId="269"/>
            <ac:picMk id="3" creationId="{A4F0116C-5059-EB10-6CD9-AC6C9E84500E}"/>
          </ac:picMkLst>
        </pc:picChg>
        <pc:picChg chg="add mod">
          <ac:chgData name="Manoel Felipe Costa Furtado" userId="faa9e6024cd17b33" providerId="LiveId" clId="{A0675287-05DB-4A1C-98D3-940BCDCFE913}" dt="2025-09-02T23:14:49.461" v="452" actId="1076"/>
          <ac:picMkLst>
            <pc:docMk/>
            <pc:sldMk cId="2247078568" sldId="269"/>
            <ac:picMk id="5" creationId="{BC6C5B94-ACB3-B8EF-C82C-25322C04D506}"/>
          </ac:picMkLst>
        </pc:picChg>
        <pc:picChg chg="add mod">
          <ac:chgData name="Manoel Felipe Costa Furtado" userId="faa9e6024cd17b33" providerId="LiveId" clId="{A0675287-05DB-4A1C-98D3-940BCDCFE913}" dt="2025-09-02T23:01:07.013" v="417" actId="1076"/>
          <ac:picMkLst>
            <pc:docMk/>
            <pc:sldMk cId="2247078568" sldId="269"/>
            <ac:picMk id="7" creationId="{F9E99FC3-C777-4D28-B1B4-A7DA53B798DC}"/>
          </ac:picMkLst>
        </pc:picChg>
      </pc:sldChg>
      <pc:sldChg chg="addSp modSp new mod">
        <pc:chgData name="Manoel Felipe Costa Furtado" userId="faa9e6024cd17b33" providerId="LiveId" clId="{A0675287-05DB-4A1C-98D3-940BCDCFE913}" dt="2025-09-02T23:37:21.155" v="570" actId="403"/>
        <pc:sldMkLst>
          <pc:docMk/>
          <pc:sldMk cId="879629743" sldId="270"/>
        </pc:sldMkLst>
        <pc:spChg chg="add mod">
          <ac:chgData name="Manoel Felipe Costa Furtado" userId="faa9e6024cd17b33" providerId="LiveId" clId="{A0675287-05DB-4A1C-98D3-940BCDCFE913}" dt="2025-09-02T23:37:21.155" v="570" actId="403"/>
          <ac:spMkLst>
            <pc:docMk/>
            <pc:sldMk cId="879629743" sldId="270"/>
            <ac:spMk id="2" creationId="{F755ED9E-25B0-3468-7F6B-08BAFC4437A5}"/>
          </ac:spMkLst>
        </pc:spChg>
      </pc:sldChg>
      <pc:sldChg chg="addSp modSp new mod">
        <pc:chgData name="Manoel Felipe Costa Furtado" userId="faa9e6024cd17b33" providerId="LiveId" clId="{A0675287-05DB-4A1C-98D3-940BCDCFE913}" dt="2025-09-02T23:36:38.378" v="563" actId="404"/>
        <pc:sldMkLst>
          <pc:docMk/>
          <pc:sldMk cId="3040012593" sldId="271"/>
        </pc:sldMkLst>
        <pc:spChg chg="add mod">
          <ac:chgData name="Manoel Felipe Costa Furtado" userId="faa9e6024cd17b33" providerId="LiveId" clId="{A0675287-05DB-4A1C-98D3-940BCDCFE913}" dt="2025-09-02T23:36:38.378" v="563" actId="404"/>
          <ac:spMkLst>
            <pc:docMk/>
            <pc:sldMk cId="3040012593" sldId="271"/>
            <ac:spMk id="2" creationId="{E47E679B-65EF-2835-5BBE-B7DA7519BD3A}"/>
          </ac:spMkLst>
        </pc:spChg>
        <pc:spChg chg="add mod">
          <ac:chgData name="Manoel Felipe Costa Furtado" userId="faa9e6024cd17b33" providerId="LiveId" clId="{A0675287-05DB-4A1C-98D3-940BCDCFE913}" dt="2025-09-02T23:36:36.112" v="562" actId="1076"/>
          <ac:spMkLst>
            <pc:docMk/>
            <pc:sldMk cId="3040012593" sldId="271"/>
            <ac:spMk id="3" creationId="{EDF6E701-8894-92E0-F5CB-57A330622A72}"/>
          </ac:spMkLst>
        </pc:spChg>
      </pc:sldChg>
      <pc:sldChg chg="addSp modSp new mod">
        <pc:chgData name="Manoel Felipe Costa Furtado" userId="faa9e6024cd17b33" providerId="LiveId" clId="{A0675287-05DB-4A1C-98D3-940BCDCFE913}" dt="2025-09-02T23:37:11.722" v="568" actId="14100"/>
        <pc:sldMkLst>
          <pc:docMk/>
          <pc:sldMk cId="3047094225" sldId="272"/>
        </pc:sldMkLst>
        <pc:spChg chg="add mod">
          <ac:chgData name="Manoel Felipe Costa Furtado" userId="faa9e6024cd17b33" providerId="LiveId" clId="{A0675287-05DB-4A1C-98D3-940BCDCFE913}" dt="2025-09-02T23:37:11.722" v="568" actId="14100"/>
          <ac:spMkLst>
            <pc:docMk/>
            <pc:sldMk cId="3047094225" sldId="272"/>
            <ac:spMk id="2" creationId="{C4ED7865-D919-C137-D92B-6E5E3FAB5C45}"/>
          </ac:spMkLst>
        </pc:spChg>
        <pc:spChg chg="add mod">
          <ac:chgData name="Manoel Felipe Costa Furtado" userId="faa9e6024cd17b33" providerId="LiveId" clId="{A0675287-05DB-4A1C-98D3-940BCDCFE913}" dt="2025-09-02T23:23:58.804" v="505" actId="113"/>
          <ac:spMkLst>
            <pc:docMk/>
            <pc:sldMk cId="3047094225" sldId="272"/>
            <ac:spMk id="3" creationId="{3CADF180-5CE2-D211-9DE0-A9498A4AC31C}"/>
          </ac:spMkLst>
        </pc:spChg>
        <pc:spChg chg="add mod">
          <ac:chgData name="Manoel Felipe Costa Furtado" userId="faa9e6024cd17b33" providerId="LiveId" clId="{A0675287-05DB-4A1C-98D3-940BCDCFE913}" dt="2025-09-02T23:20:35.999" v="474" actId="1076"/>
          <ac:spMkLst>
            <pc:docMk/>
            <pc:sldMk cId="3047094225" sldId="272"/>
            <ac:spMk id="4" creationId="{EDC189E1-39F8-610E-A24F-F4683AD0A923}"/>
          </ac:spMkLst>
        </pc:spChg>
      </pc:sldChg>
      <pc:sldChg chg="addSp modSp new mod">
        <pc:chgData name="Manoel Felipe Costa Furtado" userId="faa9e6024cd17b33" providerId="LiveId" clId="{A0675287-05DB-4A1C-98D3-940BCDCFE913}" dt="2025-09-02T23:37:37.415" v="575" actId="404"/>
        <pc:sldMkLst>
          <pc:docMk/>
          <pc:sldMk cId="1127379198" sldId="273"/>
        </pc:sldMkLst>
        <pc:spChg chg="add mod">
          <ac:chgData name="Manoel Felipe Costa Furtado" userId="faa9e6024cd17b33" providerId="LiveId" clId="{A0675287-05DB-4A1C-98D3-940BCDCFE913}" dt="2025-09-02T23:37:31.145" v="573" actId="403"/>
          <ac:spMkLst>
            <pc:docMk/>
            <pc:sldMk cId="1127379198" sldId="273"/>
            <ac:spMk id="2" creationId="{8E40D558-D1EE-1AF6-F2BA-111CF56BF7A3}"/>
          </ac:spMkLst>
        </pc:spChg>
        <pc:spChg chg="add mod">
          <ac:chgData name="Manoel Felipe Costa Furtado" userId="faa9e6024cd17b33" providerId="LiveId" clId="{A0675287-05DB-4A1C-98D3-940BCDCFE913}" dt="2025-09-02T23:37:37.415" v="575" actId="404"/>
          <ac:spMkLst>
            <pc:docMk/>
            <pc:sldMk cId="1127379198" sldId="273"/>
            <ac:spMk id="3" creationId="{4D1FDFC0-E3C1-CC45-2595-036B808C9DA4}"/>
          </ac:spMkLst>
        </pc:spChg>
      </pc:sldChg>
      <pc:sldChg chg="addSp modSp new mod">
        <pc:chgData name="Manoel Felipe Costa Furtado" userId="faa9e6024cd17b33" providerId="LiveId" clId="{A0675287-05DB-4A1C-98D3-940BCDCFE913}" dt="2025-09-02T23:37:58.816" v="580" actId="1076"/>
        <pc:sldMkLst>
          <pc:docMk/>
          <pc:sldMk cId="1648820904" sldId="274"/>
        </pc:sldMkLst>
        <pc:spChg chg="add mod">
          <ac:chgData name="Manoel Felipe Costa Furtado" userId="faa9e6024cd17b33" providerId="LiveId" clId="{A0675287-05DB-4A1C-98D3-940BCDCFE913}" dt="2025-09-02T23:37:53.738" v="579" actId="20577"/>
          <ac:spMkLst>
            <pc:docMk/>
            <pc:sldMk cId="1648820904" sldId="274"/>
            <ac:spMk id="2" creationId="{0D245544-E703-8B0C-5285-A001630E536F}"/>
          </ac:spMkLst>
        </pc:spChg>
        <pc:spChg chg="add mod">
          <ac:chgData name="Manoel Felipe Costa Furtado" userId="faa9e6024cd17b33" providerId="LiveId" clId="{A0675287-05DB-4A1C-98D3-940BCDCFE913}" dt="2025-09-02T23:37:58.816" v="580" actId="1076"/>
          <ac:spMkLst>
            <pc:docMk/>
            <pc:sldMk cId="1648820904" sldId="274"/>
            <ac:spMk id="3" creationId="{785566F7-8E9C-7A63-FB7D-F0D09C50B25D}"/>
          </ac:spMkLst>
        </pc:spChg>
      </pc:sldChg>
      <pc:sldChg chg="new del">
        <pc:chgData name="Manoel Felipe Costa Furtado" userId="faa9e6024cd17b33" providerId="LiveId" clId="{A0675287-05DB-4A1C-98D3-940BCDCFE913}" dt="2025-09-02T23:29:04.014" v="537" actId="47"/>
        <pc:sldMkLst>
          <pc:docMk/>
          <pc:sldMk cId="2830311924"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717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ithub.com/ManoelFelipe/Embarcatech_37/tree/main/Segunda_Fase_FPGA/Unidade_0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459332" y="1140015"/>
            <a:ext cx="8268017" cy="3757200"/>
          </a:xfrm>
          <a:prstGeom prst="rect">
            <a:avLst/>
          </a:prstGeom>
          <a:noFill/>
          <a:ln/>
        </p:spPr>
        <p:txBody>
          <a:bodyPr wrap="square" lIns="0" tIns="0" rIns="0" bIns="0" rtlCol="0" anchor="t"/>
          <a:lstStyle/>
          <a:p>
            <a:pPr>
              <a:lnSpc>
                <a:spcPts val="5550"/>
              </a:lnSpc>
            </a:pPr>
            <a:r>
              <a:rPr lang="pt-BR" sz="4450" dirty="0">
                <a:solidFill>
                  <a:srgbClr val="76B9FF"/>
                </a:solidFill>
                <a:latin typeface="Roboto Slab" pitchFamily="34" charset="0"/>
                <a:ea typeface="Roboto Slab" pitchFamily="34" charset="-122"/>
              </a:rPr>
              <a:t>Atividade em Sala de Aula – Unid. 03 – Cap. 01</a:t>
            </a:r>
          </a:p>
          <a:p>
            <a:pPr>
              <a:lnSpc>
                <a:spcPts val="5550"/>
              </a:lnSpc>
            </a:pPr>
            <a:br>
              <a:rPr lang="pt-BR" sz="4450" dirty="0">
                <a:solidFill>
                  <a:srgbClr val="76B9FF"/>
                </a:solidFill>
                <a:latin typeface="Roboto Slab" pitchFamily="34" charset="0"/>
                <a:ea typeface="Roboto Slab" pitchFamily="34" charset="-122"/>
              </a:rPr>
            </a:br>
            <a:r>
              <a:rPr lang="pt-BR" sz="3600" i="1" dirty="0">
                <a:solidFill>
                  <a:schemeClr val="accent1">
                    <a:lumMod val="60000"/>
                    <a:lumOff val="40000"/>
                  </a:schemeClr>
                </a:solidFill>
              </a:rPr>
              <a:t>Subtítulo: Exercício – Código em VDHL – Decodificador binário de 3 para 8</a:t>
            </a:r>
            <a:endParaRPr lang="en-US" sz="4450" dirty="0"/>
          </a:p>
        </p:txBody>
      </p:sp>
      <p:pic>
        <p:nvPicPr>
          <p:cNvPr id="5" name="Imagem 4" descr="Uma imagem contendo Texto&#10;&#10;O conteúdo gerado por IA pode estar incorreto.">
            <a:extLst>
              <a:ext uri="{FF2B5EF4-FFF2-40B4-BE49-F238E27FC236}">
                <a16:creationId xmlns:a16="http://schemas.microsoft.com/office/drawing/2014/main" id="{81103047-434E-6E60-FD3F-1D0B78D6839A}"/>
              </a:ext>
            </a:extLst>
          </p:cNvPr>
          <p:cNvPicPr>
            <a:picLocks noChangeAspect="1"/>
          </p:cNvPicPr>
          <p:nvPr/>
        </p:nvPicPr>
        <p:blipFill rotWithShape="1">
          <a:blip r:embed="rId3"/>
          <a:srcRect l="2308" t="8269" r="67317" b="9053"/>
          <a:stretch>
            <a:fillRect/>
          </a:stretch>
        </p:blipFill>
        <p:spPr bwMode="auto">
          <a:xfrm>
            <a:off x="5238547" y="5845997"/>
            <a:ext cx="1564218" cy="1736332"/>
          </a:xfrm>
          <a:prstGeom prst="rect">
            <a:avLst/>
          </a:prstGeom>
          <a:ln>
            <a:noFill/>
          </a:ln>
          <a:extLst>
            <a:ext uri="{53640926-AAD7-44D8-BBD7-CCE9431645EC}">
              <a14:shadowObscured xmlns:a14="http://schemas.microsoft.com/office/drawing/2010/main"/>
            </a:ext>
          </a:extLst>
        </p:spPr>
      </p:pic>
      <p:sp>
        <p:nvSpPr>
          <p:cNvPr id="6" name="CaixaDeTexto 5">
            <a:extLst>
              <a:ext uri="{FF2B5EF4-FFF2-40B4-BE49-F238E27FC236}">
                <a16:creationId xmlns:a16="http://schemas.microsoft.com/office/drawing/2014/main" id="{9A5BC704-49BE-9063-E5A2-14A26578D1A8}"/>
              </a:ext>
            </a:extLst>
          </p:cNvPr>
          <p:cNvSpPr txBox="1"/>
          <p:nvPr/>
        </p:nvSpPr>
        <p:spPr>
          <a:xfrm>
            <a:off x="459332" y="6349429"/>
            <a:ext cx="5561324" cy="1569660"/>
          </a:xfrm>
          <a:prstGeom prst="rect">
            <a:avLst/>
          </a:prstGeom>
          <a:noFill/>
        </p:spPr>
        <p:txBody>
          <a:bodyPr wrap="square" rtlCol="0">
            <a:spAutoFit/>
          </a:bodyPr>
          <a:lstStyle/>
          <a:p>
            <a:r>
              <a:rPr lang="pt-BR" sz="2400" dirty="0">
                <a:solidFill>
                  <a:schemeClr val="accent1">
                    <a:lumMod val="60000"/>
                    <a:lumOff val="40000"/>
                  </a:schemeClr>
                </a:solidFill>
              </a:rPr>
              <a:t>Aluno: Manoel Felipe Costa Furtado</a:t>
            </a:r>
          </a:p>
          <a:p>
            <a:r>
              <a:rPr lang="pt-BR" sz="2400" dirty="0">
                <a:solidFill>
                  <a:schemeClr val="accent1">
                    <a:lumMod val="60000"/>
                    <a:lumOff val="40000"/>
                  </a:schemeClr>
                </a:solidFill>
              </a:rPr>
              <a:t>Matrícula:20251RSE.MTC0086</a:t>
            </a:r>
          </a:p>
          <a:p>
            <a:r>
              <a:rPr lang="pt-BR" sz="2400" dirty="0">
                <a:solidFill>
                  <a:schemeClr val="accent1">
                    <a:lumMod val="60000"/>
                    <a:lumOff val="40000"/>
                  </a:schemeClr>
                </a:solidFill>
              </a:rPr>
              <a:t>Aluno: Yuri Gomes Candido</a:t>
            </a:r>
          </a:p>
          <a:p>
            <a:r>
              <a:rPr lang="pt-BR" sz="2400" dirty="0">
                <a:solidFill>
                  <a:schemeClr val="accent1">
                    <a:lumMod val="60000"/>
                    <a:lumOff val="40000"/>
                  </a:schemeClr>
                </a:solidFill>
              </a:rPr>
              <a:t>Matrícula: 20251RSE.MTC0067</a:t>
            </a:r>
          </a:p>
        </p:txBody>
      </p:sp>
      <p:pic>
        <p:nvPicPr>
          <p:cNvPr id="7" name="Imagem 6">
            <a:extLst>
              <a:ext uri="{FF2B5EF4-FFF2-40B4-BE49-F238E27FC236}">
                <a16:creationId xmlns:a16="http://schemas.microsoft.com/office/drawing/2014/main" id="{DA398CC7-3214-0CE7-A736-17CB62E7EB59}"/>
              </a:ext>
            </a:extLst>
          </p:cNvPr>
          <p:cNvPicPr>
            <a:picLocks noChangeAspect="1"/>
          </p:cNvPicPr>
          <p:nvPr/>
        </p:nvPicPr>
        <p:blipFill>
          <a:blip r:embed="rId4"/>
          <a:stretch>
            <a:fillRect/>
          </a:stretch>
        </p:blipFill>
        <p:spPr>
          <a:xfrm>
            <a:off x="7071200" y="6064839"/>
            <a:ext cx="2971800" cy="1400175"/>
          </a:xfrm>
          <a:prstGeom prst="rect">
            <a:avLst/>
          </a:prstGeom>
        </p:spPr>
      </p:pic>
      <p:pic>
        <p:nvPicPr>
          <p:cNvPr id="1026" name="Picture 2" descr="Imagem de ">
            <a:extLst>
              <a:ext uri="{FF2B5EF4-FFF2-40B4-BE49-F238E27FC236}">
                <a16:creationId xmlns:a16="http://schemas.microsoft.com/office/drawing/2014/main" id="{790C6CF3-ED89-9786-AE2F-34EA77170E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7100" y="63356"/>
            <a:ext cx="5910517" cy="59105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64262"/>
            <a:ext cx="7464504" cy="673418"/>
          </a:xfrm>
          <a:prstGeom prst="rect">
            <a:avLst/>
          </a:prstGeom>
          <a:noFill/>
          <a:ln/>
        </p:spPr>
        <p:txBody>
          <a:bodyPr wrap="none" lIns="0" tIns="0" rIns="0" bIns="0" rtlCol="0" anchor="t"/>
          <a:lstStyle/>
          <a:p>
            <a:pPr marL="0" indent="0" algn="l">
              <a:lnSpc>
                <a:spcPts val="5300"/>
              </a:lnSpc>
              <a:buNone/>
            </a:pPr>
            <a:r>
              <a:rPr lang="pt-BR" sz="4200" noProof="0" dirty="0">
                <a:solidFill>
                  <a:srgbClr val="76B9FF"/>
                </a:solidFill>
                <a:latin typeface="Roboto Slab" pitchFamily="34" charset="0"/>
                <a:ea typeface="Roboto Slab" pitchFamily="34" charset="-122"/>
                <a:cs typeface="Roboto Slab" pitchFamily="34" charset="-120"/>
              </a:rPr>
              <a:t>Conclusão</a:t>
            </a:r>
            <a:endParaRPr lang="en-US" sz="4200" dirty="0"/>
          </a:p>
        </p:txBody>
      </p:sp>
      <p:sp>
        <p:nvSpPr>
          <p:cNvPr id="8" name="Text 5"/>
          <p:cNvSpPr/>
          <p:nvPr/>
        </p:nvSpPr>
        <p:spPr>
          <a:xfrm>
            <a:off x="6280190" y="1914703"/>
            <a:ext cx="3146346" cy="336590"/>
          </a:xfrm>
          <a:prstGeom prst="rect">
            <a:avLst/>
          </a:prstGeom>
          <a:noFill/>
          <a:ln/>
        </p:spPr>
        <p:txBody>
          <a:bodyPr wrap="none" lIns="0" tIns="0" rIns="0" bIns="0" rtlCol="0" anchor="t"/>
          <a:lstStyle/>
          <a:p>
            <a:pPr marL="0" indent="0" algn="l">
              <a:lnSpc>
                <a:spcPts val="2650"/>
              </a:lnSpc>
              <a:buNone/>
            </a:pPr>
            <a:endParaRPr lang="en-US" sz="2100" dirty="0"/>
          </a:p>
        </p:txBody>
      </p:sp>
      <p:sp>
        <p:nvSpPr>
          <p:cNvPr id="17" name="CaixaDeTexto 16">
            <a:extLst>
              <a:ext uri="{FF2B5EF4-FFF2-40B4-BE49-F238E27FC236}">
                <a16:creationId xmlns:a16="http://schemas.microsoft.com/office/drawing/2014/main" id="{E3619751-AACD-FBC1-C87C-9B42FF5ED5DF}"/>
              </a:ext>
            </a:extLst>
          </p:cNvPr>
          <p:cNvSpPr txBox="1"/>
          <p:nvPr/>
        </p:nvSpPr>
        <p:spPr>
          <a:xfrm>
            <a:off x="5846401" y="3722306"/>
            <a:ext cx="8332081" cy="1200329"/>
          </a:xfrm>
          <a:prstGeom prst="rect">
            <a:avLst/>
          </a:prstGeom>
          <a:noFill/>
        </p:spPr>
        <p:txBody>
          <a:bodyPr wrap="square" rtlCol="0">
            <a:spAutoFit/>
          </a:bodyPr>
          <a:lstStyle/>
          <a:p>
            <a:r>
              <a:rPr lang="pt-BR" b="1" dirty="0">
                <a:solidFill>
                  <a:schemeClr val="bg1"/>
                </a:solidFill>
              </a:rPr>
              <a:t>GitHub:</a:t>
            </a:r>
          </a:p>
          <a:p>
            <a:r>
              <a:rPr lang="pt-BR" b="1" dirty="0">
                <a:solidFill>
                  <a:schemeClr val="bg1"/>
                </a:solidFill>
              </a:rPr>
              <a:t> </a:t>
            </a:r>
            <a:r>
              <a:rPr lang="pt-BR" b="1" dirty="0">
                <a:solidFill>
                  <a:schemeClr val="bg1"/>
                </a:solidFill>
                <a:hlinkClick r:id="rId4"/>
              </a:rPr>
              <a:t>https://github.com/ManoelFelipe/Embarcatech_37/tree/main/Segunda_Fase_FPGA/Unidade_03/</a:t>
            </a:r>
            <a:endParaRPr lang="pt-BR" b="1" dirty="0">
              <a:solidFill>
                <a:schemeClr val="bg1"/>
              </a:solidFill>
            </a:endParaRPr>
          </a:p>
        </p:txBody>
      </p:sp>
      <p:pic>
        <p:nvPicPr>
          <p:cNvPr id="18" name="Imagem 17" descr="Uma imagem contendo Texto&#10;&#10;O conteúdo gerado por IA pode estar incorreto.">
            <a:extLst>
              <a:ext uri="{FF2B5EF4-FFF2-40B4-BE49-F238E27FC236}">
                <a16:creationId xmlns:a16="http://schemas.microsoft.com/office/drawing/2014/main" id="{3D94764E-182E-E183-FE90-E881B94ADE72}"/>
              </a:ext>
            </a:extLst>
          </p:cNvPr>
          <p:cNvPicPr>
            <a:picLocks noChangeAspect="1"/>
          </p:cNvPicPr>
          <p:nvPr/>
        </p:nvPicPr>
        <p:blipFill rotWithShape="1">
          <a:blip r:embed="rId5"/>
          <a:srcRect l="2308" t="8269" r="67317" b="9053"/>
          <a:stretch>
            <a:fillRect/>
          </a:stretch>
        </p:blipFill>
        <p:spPr bwMode="auto">
          <a:xfrm>
            <a:off x="152840" y="6293957"/>
            <a:ext cx="1564218" cy="1736332"/>
          </a:xfrm>
          <a:prstGeom prst="rect">
            <a:avLst/>
          </a:prstGeom>
          <a:ln>
            <a:noFill/>
          </a:ln>
          <a:extLst>
            <a:ext uri="{53640926-AAD7-44D8-BBD7-CCE9431645EC}">
              <a14:shadowObscured xmlns:a14="http://schemas.microsoft.com/office/drawing/2010/main"/>
            </a:ext>
          </a:extLst>
        </p:spPr>
      </p:pic>
      <p:pic>
        <p:nvPicPr>
          <p:cNvPr id="19" name="Imagem 18">
            <a:extLst>
              <a:ext uri="{FF2B5EF4-FFF2-40B4-BE49-F238E27FC236}">
                <a16:creationId xmlns:a16="http://schemas.microsoft.com/office/drawing/2014/main" id="{1C65A77A-34CC-C5DE-3525-550CCC5CB153}"/>
              </a:ext>
            </a:extLst>
          </p:cNvPr>
          <p:cNvPicPr>
            <a:picLocks noChangeAspect="1"/>
          </p:cNvPicPr>
          <p:nvPr/>
        </p:nvPicPr>
        <p:blipFill>
          <a:blip r:embed="rId6"/>
          <a:stretch>
            <a:fillRect/>
          </a:stretch>
        </p:blipFill>
        <p:spPr>
          <a:xfrm>
            <a:off x="1985493" y="6512799"/>
            <a:ext cx="2971800" cy="1400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FDFE735A-734C-F165-C181-3B2FA668754E}"/>
              </a:ext>
            </a:extLst>
          </p:cNvPr>
          <p:cNvPicPr>
            <a:picLocks noChangeAspect="1"/>
          </p:cNvPicPr>
          <p:nvPr/>
        </p:nvPicPr>
        <p:blipFill>
          <a:blip r:embed="rId2"/>
          <a:stretch>
            <a:fillRect/>
          </a:stretch>
        </p:blipFill>
        <p:spPr>
          <a:xfrm>
            <a:off x="203687" y="2672244"/>
            <a:ext cx="7286625" cy="3400425"/>
          </a:xfrm>
          <a:prstGeom prst="rect">
            <a:avLst/>
          </a:prstGeom>
        </p:spPr>
      </p:pic>
      <p:pic>
        <p:nvPicPr>
          <p:cNvPr id="5" name="Imagem 4">
            <a:extLst>
              <a:ext uri="{FF2B5EF4-FFF2-40B4-BE49-F238E27FC236}">
                <a16:creationId xmlns:a16="http://schemas.microsoft.com/office/drawing/2014/main" id="{3A37A544-0ED3-C842-9B2D-F570C7C9D66A}"/>
              </a:ext>
            </a:extLst>
          </p:cNvPr>
          <p:cNvPicPr>
            <a:picLocks noChangeAspect="1"/>
          </p:cNvPicPr>
          <p:nvPr/>
        </p:nvPicPr>
        <p:blipFill>
          <a:blip r:embed="rId3"/>
          <a:stretch>
            <a:fillRect/>
          </a:stretch>
        </p:blipFill>
        <p:spPr>
          <a:xfrm>
            <a:off x="7715197" y="2414587"/>
            <a:ext cx="6351020" cy="1677952"/>
          </a:xfrm>
          <a:prstGeom prst="rect">
            <a:avLst/>
          </a:prstGeom>
        </p:spPr>
      </p:pic>
      <p:pic>
        <p:nvPicPr>
          <p:cNvPr id="7" name="Imagem 6">
            <a:extLst>
              <a:ext uri="{FF2B5EF4-FFF2-40B4-BE49-F238E27FC236}">
                <a16:creationId xmlns:a16="http://schemas.microsoft.com/office/drawing/2014/main" id="{41A030C2-6DC8-C124-DAA4-FE27F6C62B0A}"/>
              </a:ext>
            </a:extLst>
          </p:cNvPr>
          <p:cNvPicPr>
            <a:picLocks noChangeAspect="1"/>
          </p:cNvPicPr>
          <p:nvPr/>
        </p:nvPicPr>
        <p:blipFill>
          <a:blip r:embed="rId4"/>
          <a:stretch>
            <a:fillRect/>
          </a:stretch>
        </p:blipFill>
        <p:spPr>
          <a:xfrm>
            <a:off x="7715197" y="4372457"/>
            <a:ext cx="6362195" cy="2110536"/>
          </a:xfrm>
          <a:prstGeom prst="rect">
            <a:avLst/>
          </a:prstGeom>
        </p:spPr>
      </p:pic>
      <p:sp>
        <p:nvSpPr>
          <p:cNvPr id="8" name="CaixaDeTexto 7">
            <a:extLst>
              <a:ext uri="{FF2B5EF4-FFF2-40B4-BE49-F238E27FC236}">
                <a16:creationId xmlns:a16="http://schemas.microsoft.com/office/drawing/2014/main" id="{D1B52DE5-F500-505E-2011-78BAFA8B996D}"/>
              </a:ext>
            </a:extLst>
          </p:cNvPr>
          <p:cNvSpPr txBox="1"/>
          <p:nvPr/>
        </p:nvSpPr>
        <p:spPr>
          <a:xfrm>
            <a:off x="3714107" y="465966"/>
            <a:ext cx="7202185" cy="830997"/>
          </a:xfrm>
          <a:prstGeom prst="rect">
            <a:avLst/>
          </a:prstGeom>
          <a:noFill/>
        </p:spPr>
        <p:txBody>
          <a:bodyPr wrap="square" rtlCol="0">
            <a:spAutoFit/>
          </a:bodyPr>
          <a:lstStyle/>
          <a:p>
            <a:r>
              <a:rPr lang="pt-BR" sz="4800" b="1" dirty="0">
                <a:solidFill>
                  <a:schemeClr val="bg1"/>
                </a:solidFill>
              </a:rPr>
              <a:t>Codificador e Decodificador</a:t>
            </a:r>
          </a:p>
        </p:txBody>
      </p:sp>
    </p:spTree>
    <p:extLst>
      <p:ext uri="{BB962C8B-B14F-4D97-AF65-F5344CB8AC3E}">
        <p14:creationId xmlns:p14="http://schemas.microsoft.com/office/powerpoint/2010/main" val="68093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2A3F3C7-1095-DDF5-BE76-33F76AD89A1F}"/>
              </a:ext>
            </a:extLst>
          </p:cNvPr>
          <p:cNvPicPr>
            <a:picLocks noChangeAspect="1"/>
          </p:cNvPicPr>
          <p:nvPr/>
        </p:nvPicPr>
        <p:blipFill>
          <a:blip r:embed="rId2"/>
          <a:stretch>
            <a:fillRect/>
          </a:stretch>
        </p:blipFill>
        <p:spPr>
          <a:xfrm>
            <a:off x="66675" y="2941550"/>
            <a:ext cx="7248525" cy="3457575"/>
          </a:xfrm>
          <a:prstGeom prst="rect">
            <a:avLst/>
          </a:prstGeom>
        </p:spPr>
      </p:pic>
      <p:pic>
        <p:nvPicPr>
          <p:cNvPr id="5" name="Imagem 4">
            <a:extLst>
              <a:ext uri="{FF2B5EF4-FFF2-40B4-BE49-F238E27FC236}">
                <a16:creationId xmlns:a16="http://schemas.microsoft.com/office/drawing/2014/main" id="{F7D08B62-E3F7-60B6-6734-3E8545650C14}"/>
              </a:ext>
            </a:extLst>
          </p:cNvPr>
          <p:cNvPicPr>
            <a:picLocks noChangeAspect="1"/>
          </p:cNvPicPr>
          <p:nvPr/>
        </p:nvPicPr>
        <p:blipFill>
          <a:blip r:embed="rId3"/>
          <a:stretch>
            <a:fillRect/>
          </a:stretch>
        </p:blipFill>
        <p:spPr>
          <a:xfrm>
            <a:off x="3790896" y="1871448"/>
            <a:ext cx="7391400" cy="561975"/>
          </a:xfrm>
          <a:prstGeom prst="rect">
            <a:avLst/>
          </a:prstGeom>
        </p:spPr>
      </p:pic>
      <p:sp>
        <p:nvSpPr>
          <p:cNvPr id="6" name="CaixaDeTexto 5">
            <a:extLst>
              <a:ext uri="{FF2B5EF4-FFF2-40B4-BE49-F238E27FC236}">
                <a16:creationId xmlns:a16="http://schemas.microsoft.com/office/drawing/2014/main" id="{EC612E3F-2F1F-1604-9BEE-62F58F5A319A}"/>
              </a:ext>
            </a:extLst>
          </p:cNvPr>
          <p:cNvSpPr txBox="1"/>
          <p:nvPr/>
        </p:nvSpPr>
        <p:spPr>
          <a:xfrm>
            <a:off x="5919573" y="365337"/>
            <a:ext cx="4325420" cy="830997"/>
          </a:xfrm>
          <a:prstGeom prst="rect">
            <a:avLst/>
          </a:prstGeom>
          <a:noFill/>
        </p:spPr>
        <p:txBody>
          <a:bodyPr wrap="square" rtlCol="0">
            <a:spAutoFit/>
          </a:bodyPr>
          <a:lstStyle/>
          <a:p>
            <a:r>
              <a:rPr lang="pt-BR" sz="4800" b="1" dirty="0">
                <a:solidFill>
                  <a:schemeClr val="bg1"/>
                </a:solidFill>
              </a:rPr>
              <a:t>Codificadores</a:t>
            </a:r>
            <a:endParaRPr lang="pt-BR" sz="2400" b="1" dirty="0">
              <a:solidFill>
                <a:schemeClr val="bg1"/>
              </a:solidFill>
            </a:endParaRPr>
          </a:p>
        </p:txBody>
      </p:sp>
      <p:pic>
        <p:nvPicPr>
          <p:cNvPr id="8" name="Imagem 7">
            <a:extLst>
              <a:ext uri="{FF2B5EF4-FFF2-40B4-BE49-F238E27FC236}">
                <a16:creationId xmlns:a16="http://schemas.microsoft.com/office/drawing/2014/main" id="{E71F5D3B-809A-F8DA-43EF-CA7A839AF9DE}"/>
              </a:ext>
            </a:extLst>
          </p:cNvPr>
          <p:cNvPicPr>
            <a:picLocks noChangeAspect="1"/>
          </p:cNvPicPr>
          <p:nvPr/>
        </p:nvPicPr>
        <p:blipFill>
          <a:blip r:embed="rId4"/>
          <a:stretch>
            <a:fillRect/>
          </a:stretch>
        </p:blipFill>
        <p:spPr>
          <a:xfrm>
            <a:off x="7486596" y="2796979"/>
            <a:ext cx="6978826" cy="3746718"/>
          </a:xfrm>
          <a:prstGeom prst="rect">
            <a:avLst/>
          </a:prstGeom>
        </p:spPr>
      </p:pic>
    </p:spTree>
    <p:extLst>
      <p:ext uri="{BB962C8B-B14F-4D97-AF65-F5344CB8AC3E}">
        <p14:creationId xmlns:p14="http://schemas.microsoft.com/office/powerpoint/2010/main" val="338513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A4F0116C-5059-EB10-6CD9-AC6C9E84500E}"/>
              </a:ext>
            </a:extLst>
          </p:cNvPr>
          <p:cNvPicPr>
            <a:picLocks noChangeAspect="1"/>
          </p:cNvPicPr>
          <p:nvPr/>
        </p:nvPicPr>
        <p:blipFill>
          <a:blip r:embed="rId2"/>
          <a:stretch>
            <a:fillRect/>
          </a:stretch>
        </p:blipFill>
        <p:spPr>
          <a:xfrm>
            <a:off x="113872" y="163959"/>
            <a:ext cx="7669480" cy="4726540"/>
          </a:xfrm>
          <a:prstGeom prst="rect">
            <a:avLst/>
          </a:prstGeom>
        </p:spPr>
      </p:pic>
      <p:pic>
        <p:nvPicPr>
          <p:cNvPr id="5" name="Imagem 4">
            <a:extLst>
              <a:ext uri="{FF2B5EF4-FFF2-40B4-BE49-F238E27FC236}">
                <a16:creationId xmlns:a16="http://schemas.microsoft.com/office/drawing/2014/main" id="{BC6C5B94-ACB3-B8EF-C82C-25322C04D506}"/>
              </a:ext>
            </a:extLst>
          </p:cNvPr>
          <p:cNvPicPr>
            <a:picLocks noChangeAspect="1"/>
          </p:cNvPicPr>
          <p:nvPr/>
        </p:nvPicPr>
        <p:blipFill>
          <a:blip r:embed="rId3"/>
          <a:stretch>
            <a:fillRect/>
          </a:stretch>
        </p:blipFill>
        <p:spPr>
          <a:xfrm>
            <a:off x="7886094" y="163959"/>
            <a:ext cx="6397746" cy="4726540"/>
          </a:xfrm>
          <a:prstGeom prst="rect">
            <a:avLst/>
          </a:prstGeom>
        </p:spPr>
      </p:pic>
      <p:pic>
        <p:nvPicPr>
          <p:cNvPr id="7" name="Imagem 6">
            <a:extLst>
              <a:ext uri="{FF2B5EF4-FFF2-40B4-BE49-F238E27FC236}">
                <a16:creationId xmlns:a16="http://schemas.microsoft.com/office/drawing/2014/main" id="{F9E99FC3-C777-4D28-B1B4-A7DA53B798DC}"/>
              </a:ext>
            </a:extLst>
          </p:cNvPr>
          <p:cNvPicPr>
            <a:picLocks noChangeAspect="1"/>
          </p:cNvPicPr>
          <p:nvPr/>
        </p:nvPicPr>
        <p:blipFill>
          <a:blip r:embed="rId4"/>
          <a:stretch>
            <a:fillRect/>
          </a:stretch>
        </p:blipFill>
        <p:spPr>
          <a:xfrm>
            <a:off x="113872" y="5160837"/>
            <a:ext cx="14317257" cy="1805041"/>
          </a:xfrm>
          <a:prstGeom prst="rect">
            <a:avLst/>
          </a:prstGeom>
        </p:spPr>
      </p:pic>
    </p:spTree>
    <p:extLst>
      <p:ext uri="{BB962C8B-B14F-4D97-AF65-F5344CB8AC3E}">
        <p14:creationId xmlns:p14="http://schemas.microsoft.com/office/powerpoint/2010/main" val="224707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F755ED9E-25B0-3468-7F6B-08BAFC4437A5}"/>
              </a:ext>
            </a:extLst>
          </p:cNvPr>
          <p:cNvSpPr txBox="1"/>
          <p:nvPr/>
        </p:nvSpPr>
        <p:spPr>
          <a:xfrm>
            <a:off x="400692" y="821932"/>
            <a:ext cx="12729681" cy="5878532"/>
          </a:xfrm>
          <a:prstGeom prst="rect">
            <a:avLst/>
          </a:prstGeom>
          <a:noFill/>
        </p:spPr>
        <p:txBody>
          <a:bodyPr wrap="square" rtlCol="0">
            <a:spAutoFit/>
          </a:bodyPr>
          <a:lstStyle/>
          <a:p>
            <a:r>
              <a:rPr lang="pt-BR" sz="2800" dirty="0">
                <a:solidFill>
                  <a:schemeClr val="bg1"/>
                </a:solidFill>
              </a:rPr>
              <a:t>1. O comportamento observado na simulação está de acordo com o esperado pela lógica descrita? Justifique com base em pelo menos um exemplo específico.</a:t>
            </a:r>
          </a:p>
          <a:p>
            <a:endParaRPr lang="pt-BR" sz="2000" dirty="0">
              <a:solidFill>
                <a:schemeClr val="bg1"/>
              </a:solidFill>
            </a:endParaRPr>
          </a:p>
          <a:p>
            <a:r>
              <a:rPr lang="pt-BR" sz="2000" dirty="0">
                <a:solidFill>
                  <a:schemeClr val="bg1"/>
                </a:solidFill>
              </a:rPr>
              <a:t>Sim, o comportamento que seria observado na simulação está perfeitamente de acordo com a lógica descrita no decodificador. </a:t>
            </a:r>
          </a:p>
          <a:p>
            <a:r>
              <a:rPr lang="pt-BR" sz="2000" dirty="0">
                <a:solidFill>
                  <a:schemeClr val="bg1"/>
                </a:solidFill>
              </a:rPr>
              <a:t>O </a:t>
            </a:r>
            <a:r>
              <a:rPr lang="pt-BR" sz="2000" dirty="0" err="1">
                <a:solidFill>
                  <a:schemeClr val="bg1"/>
                </a:solidFill>
              </a:rPr>
              <a:t>testbench</a:t>
            </a:r>
            <a:r>
              <a:rPr lang="pt-BR" sz="2000" dirty="0">
                <a:solidFill>
                  <a:schemeClr val="bg1"/>
                </a:solidFill>
              </a:rPr>
              <a:t> (tb_decodificador_3a8.vhd) foi projetado para testar sistematicamente todas as funcionalidades do componente decodificador_3a8.</a:t>
            </a:r>
          </a:p>
          <a:p>
            <a:endParaRPr lang="pt-BR" sz="2000" dirty="0">
              <a:solidFill>
                <a:schemeClr val="bg1"/>
              </a:solidFill>
            </a:endParaRPr>
          </a:p>
          <a:p>
            <a:r>
              <a:rPr lang="pt-BR" sz="2000" dirty="0">
                <a:solidFill>
                  <a:schemeClr val="bg1"/>
                </a:solidFill>
              </a:rPr>
              <a:t>Justificativa com Exemplo:</a:t>
            </a:r>
          </a:p>
          <a:p>
            <a:r>
              <a:rPr lang="pt-BR" sz="2000" dirty="0">
                <a:solidFill>
                  <a:schemeClr val="bg1"/>
                </a:solidFill>
              </a:rPr>
              <a:t>Lógica Esperada: No arquivo decodificador_3a8.vhd, a lógica para a entrada </a:t>
            </a:r>
            <a:r>
              <a:rPr lang="pt-BR" sz="2000" dirty="0" err="1">
                <a:solidFill>
                  <a:schemeClr val="bg1"/>
                </a:solidFill>
              </a:rPr>
              <a:t>sel</a:t>
            </a:r>
            <a:r>
              <a:rPr lang="pt-BR" sz="2000" dirty="0">
                <a:solidFill>
                  <a:schemeClr val="bg1"/>
                </a:solidFill>
              </a:rPr>
              <a:t> com valor "011" é que:</a:t>
            </a:r>
          </a:p>
          <a:p>
            <a:r>
              <a:rPr lang="pt-BR" sz="2000" dirty="0">
                <a:solidFill>
                  <a:schemeClr val="bg1"/>
                </a:solidFill>
              </a:rPr>
              <a:t>Se o pino de habilitação </a:t>
            </a:r>
            <a:r>
              <a:rPr lang="pt-BR" sz="2000" dirty="0" err="1">
                <a:solidFill>
                  <a:schemeClr val="bg1"/>
                </a:solidFill>
              </a:rPr>
              <a:t>en</a:t>
            </a:r>
            <a:r>
              <a:rPr lang="pt-BR" sz="2000" dirty="0">
                <a:solidFill>
                  <a:schemeClr val="bg1"/>
                </a:solidFill>
              </a:rPr>
              <a:t> estiver em '1', a saída deve ser "00001000". </a:t>
            </a:r>
          </a:p>
          <a:p>
            <a:r>
              <a:rPr lang="pt-BR" sz="2000" dirty="0">
                <a:solidFill>
                  <a:schemeClr val="bg1"/>
                </a:solidFill>
              </a:rPr>
              <a:t>Se </a:t>
            </a:r>
            <a:r>
              <a:rPr lang="pt-BR" sz="2000" dirty="0" err="1">
                <a:solidFill>
                  <a:schemeClr val="bg1"/>
                </a:solidFill>
              </a:rPr>
              <a:t>en</a:t>
            </a:r>
            <a:r>
              <a:rPr lang="pt-BR" sz="2000" dirty="0">
                <a:solidFill>
                  <a:schemeClr val="bg1"/>
                </a:solidFill>
              </a:rPr>
              <a:t> estiver em '0', a saída deve ser "00000000".</a:t>
            </a:r>
          </a:p>
          <a:p>
            <a:endParaRPr lang="pt-BR" sz="2000" dirty="0">
              <a:solidFill>
                <a:schemeClr val="bg1"/>
              </a:solidFill>
            </a:endParaRPr>
          </a:p>
          <a:p>
            <a:r>
              <a:rPr lang="pt-BR" sz="2000" dirty="0">
                <a:solidFill>
                  <a:schemeClr val="bg1"/>
                </a:solidFill>
              </a:rPr>
              <a:t>Comportamento na Simulação: O </a:t>
            </a:r>
            <a:r>
              <a:rPr lang="pt-BR" sz="2000" dirty="0" err="1">
                <a:solidFill>
                  <a:schemeClr val="bg1"/>
                </a:solidFill>
              </a:rPr>
              <a:t>testbench</a:t>
            </a:r>
            <a:r>
              <a:rPr lang="pt-BR" sz="2000" dirty="0">
                <a:solidFill>
                  <a:schemeClr val="bg1"/>
                </a:solidFill>
              </a:rPr>
              <a:t> primeiro desabilita o decodificador com </a:t>
            </a:r>
            <a:r>
              <a:rPr lang="pt-BR" sz="2000" dirty="0" err="1">
                <a:solidFill>
                  <a:schemeClr val="bg1"/>
                </a:solidFill>
              </a:rPr>
              <a:t>en_tb</a:t>
            </a:r>
            <a:r>
              <a:rPr lang="pt-BR" sz="2000" dirty="0">
                <a:solidFill>
                  <a:schemeClr val="bg1"/>
                </a:solidFill>
              </a:rPr>
              <a:t> &lt;= '0'. </a:t>
            </a:r>
          </a:p>
          <a:p>
            <a:r>
              <a:rPr lang="pt-BR" sz="2000" dirty="0">
                <a:solidFill>
                  <a:schemeClr val="bg1"/>
                </a:solidFill>
              </a:rPr>
              <a:t>Em seguida, ele o habilita (</a:t>
            </a:r>
            <a:r>
              <a:rPr lang="pt-BR" sz="2000" dirty="0" err="1">
                <a:solidFill>
                  <a:schemeClr val="bg1"/>
                </a:solidFill>
              </a:rPr>
              <a:t>en_tb</a:t>
            </a:r>
            <a:r>
              <a:rPr lang="pt-BR" sz="2000" dirty="0">
                <a:solidFill>
                  <a:schemeClr val="bg1"/>
                </a:solidFill>
              </a:rPr>
              <a:t> &lt;= '1') e, após alguns passos, aplica o valor </a:t>
            </a:r>
            <a:r>
              <a:rPr lang="pt-BR" sz="2000" dirty="0" err="1">
                <a:solidFill>
                  <a:schemeClr val="bg1"/>
                </a:solidFill>
              </a:rPr>
              <a:t>sel_tb</a:t>
            </a:r>
            <a:r>
              <a:rPr lang="pt-BR" sz="2000" dirty="0">
                <a:solidFill>
                  <a:schemeClr val="bg1"/>
                </a:solidFill>
              </a:rPr>
              <a:t> &lt;= "011". </a:t>
            </a:r>
          </a:p>
          <a:p>
            <a:r>
              <a:rPr lang="pt-BR" sz="2000" dirty="0">
                <a:solidFill>
                  <a:schemeClr val="bg1"/>
                </a:solidFill>
              </a:rPr>
              <a:t>Durante os 40 </a:t>
            </a:r>
            <a:r>
              <a:rPr lang="pt-BR" sz="2000" dirty="0" err="1">
                <a:solidFill>
                  <a:schemeClr val="bg1"/>
                </a:solidFill>
              </a:rPr>
              <a:t>ns</a:t>
            </a:r>
            <a:r>
              <a:rPr lang="pt-BR" sz="2000" dirty="0">
                <a:solidFill>
                  <a:schemeClr val="bg1"/>
                </a:solidFill>
              </a:rPr>
              <a:t> seguintes, a simulação mostraria que o sinal </a:t>
            </a:r>
            <a:r>
              <a:rPr lang="pt-BR" sz="2000" dirty="0" err="1">
                <a:solidFill>
                  <a:schemeClr val="bg1"/>
                </a:solidFill>
              </a:rPr>
              <a:t>saida_tb</a:t>
            </a:r>
            <a:r>
              <a:rPr lang="pt-BR" sz="2000" dirty="0">
                <a:solidFill>
                  <a:schemeClr val="bg1"/>
                </a:solidFill>
              </a:rPr>
              <a:t> se tornaria "00001000", correspondendo exatamente ao comportamento esperado. </a:t>
            </a:r>
          </a:p>
          <a:p>
            <a:r>
              <a:rPr lang="pt-BR" sz="2000" dirty="0">
                <a:solidFill>
                  <a:schemeClr val="bg1"/>
                </a:solidFill>
              </a:rPr>
              <a:t>Por fim, ao desabilitar o componente novamente, a saída retornaria a "00000000", validando ambas as condições.</a:t>
            </a:r>
          </a:p>
        </p:txBody>
      </p:sp>
    </p:spTree>
    <p:extLst>
      <p:ext uri="{BB962C8B-B14F-4D97-AF65-F5344CB8AC3E}">
        <p14:creationId xmlns:p14="http://schemas.microsoft.com/office/powerpoint/2010/main" val="879629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47E679B-65EF-2835-5BBE-B7DA7519BD3A}"/>
              </a:ext>
            </a:extLst>
          </p:cNvPr>
          <p:cNvSpPr txBox="1"/>
          <p:nvPr/>
        </p:nvSpPr>
        <p:spPr>
          <a:xfrm>
            <a:off x="154113" y="657545"/>
            <a:ext cx="11599523" cy="954107"/>
          </a:xfrm>
          <a:prstGeom prst="rect">
            <a:avLst/>
          </a:prstGeom>
          <a:noFill/>
        </p:spPr>
        <p:txBody>
          <a:bodyPr wrap="square" rtlCol="0">
            <a:spAutoFit/>
          </a:bodyPr>
          <a:lstStyle/>
          <a:p>
            <a:r>
              <a:rPr lang="pt-BR" sz="2800" dirty="0">
                <a:solidFill>
                  <a:schemeClr val="bg1"/>
                </a:solidFill>
              </a:rPr>
              <a:t>2. Quais sinais intermediários (não visíveis diretamente na saída final) são fundamentais para entender o funcionamento interno do projeto?</a:t>
            </a:r>
          </a:p>
        </p:txBody>
      </p:sp>
      <p:sp>
        <p:nvSpPr>
          <p:cNvPr id="3" name="CaixaDeTexto 2">
            <a:extLst>
              <a:ext uri="{FF2B5EF4-FFF2-40B4-BE49-F238E27FC236}">
                <a16:creationId xmlns:a16="http://schemas.microsoft.com/office/drawing/2014/main" id="{EDF6E701-8894-92E0-F5CB-57A330622A72}"/>
              </a:ext>
            </a:extLst>
          </p:cNvPr>
          <p:cNvSpPr txBox="1"/>
          <p:nvPr/>
        </p:nvSpPr>
        <p:spPr>
          <a:xfrm>
            <a:off x="154113" y="3256908"/>
            <a:ext cx="13805987" cy="3539430"/>
          </a:xfrm>
          <a:prstGeom prst="rect">
            <a:avLst/>
          </a:prstGeom>
          <a:noFill/>
        </p:spPr>
        <p:txBody>
          <a:bodyPr wrap="square" rtlCol="0">
            <a:spAutoFit/>
          </a:bodyPr>
          <a:lstStyle/>
          <a:p>
            <a:r>
              <a:rPr lang="pt-BR" sz="2800" dirty="0">
                <a:solidFill>
                  <a:schemeClr val="bg1"/>
                </a:solidFill>
              </a:rPr>
              <a:t>Neste projeto específico, devido à sua implementação com uma arquitetura puramente comportamental (</a:t>
            </a:r>
            <a:r>
              <a:rPr lang="pt-BR" sz="2800" dirty="0" err="1">
                <a:solidFill>
                  <a:schemeClr val="bg1"/>
                </a:solidFill>
              </a:rPr>
              <a:t>behavioral</a:t>
            </a:r>
            <a:r>
              <a:rPr lang="pt-BR" sz="2800" dirty="0">
                <a:solidFill>
                  <a:schemeClr val="bg1"/>
                </a:solidFill>
              </a:rPr>
              <a:t>), não existem sinais intermediários.</a:t>
            </a:r>
          </a:p>
          <a:p>
            <a:endParaRPr lang="pt-BR" sz="2800" dirty="0">
              <a:solidFill>
                <a:schemeClr val="bg1"/>
              </a:solidFill>
            </a:endParaRPr>
          </a:p>
          <a:p>
            <a:r>
              <a:rPr lang="pt-BR" sz="2800" dirty="0">
                <a:solidFill>
                  <a:schemeClr val="bg1"/>
                </a:solidFill>
              </a:rPr>
              <a:t>A lógica do decodificador é descrita dentro de um único bloco </a:t>
            </a:r>
            <a:r>
              <a:rPr lang="pt-BR" sz="2800" dirty="0" err="1">
                <a:solidFill>
                  <a:schemeClr val="bg1"/>
                </a:solidFill>
              </a:rPr>
              <a:t>process</a:t>
            </a:r>
            <a:r>
              <a:rPr lang="pt-BR" sz="2800" dirty="0">
                <a:solidFill>
                  <a:schemeClr val="bg1"/>
                </a:solidFill>
              </a:rPr>
              <a:t>. Este processo lê os sinais de entrada (</a:t>
            </a:r>
            <a:r>
              <a:rPr lang="pt-BR" sz="2800" dirty="0" err="1">
                <a:solidFill>
                  <a:schemeClr val="bg1"/>
                </a:solidFill>
              </a:rPr>
              <a:t>sel</a:t>
            </a:r>
            <a:r>
              <a:rPr lang="pt-BR" sz="2800" dirty="0">
                <a:solidFill>
                  <a:schemeClr val="bg1"/>
                </a:solidFill>
              </a:rPr>
              <a:t> e </a:t>
            </a:r>
            <a:r>
              <a:rPr lang="pt-BR" sz="2800" dirty="0" err="1">
                <a:solidFill>
                  <a:schemeClr val="bg1"/>
                </a:solidFill>
              </a:rPr>
              <a:t>en</a:t>
            </a:r>
            <a:r>
              <a:rPr lang="pt-BR" sz="2800" dirty="0">
                <a:solidFill>
                  <a:schemeClr val="bg1"/>
                </a:solidFill>
              </a:rPr>
              <a:t>) e atribui um valor diretamente ao sinal de saída (</a:t>
            </a:r>
            <a:r>
              <a:rPr lang="pt-BR" sz="2800" dirty="0" err="1">
                <a:solidFill>
                  <a:schemeClr val="bg1"/>
                </a:solidFill>
              </a:rPr>
              <a:t>saida</a:t>
            </a:r>
            <a:r>
              <a:rPr lang="pt-BR" sz="2800" dirty="0">
                <a:solidFill>
                  <a:schemeClr val="bg1"/>
                </a:solidFill>
              </a:rPr>
              <a:t>) com base em suas condições. Portanto, os sinais fundamentais para entender o funcionamento são as próprias entradas, </a:t>
            </a:r>
            <a:r>
              <a:rPr lang="pt-BR" sz="2800" dirty="0" err="1">
                <a:solidFill>
                  <a:schemeClr val="bg1"/>
                </a:solidFill>
              </a:rPr>
              <a:t>sel</a:t>
            </a:r>
            <a:r>
              <a:rPr lang="pt-BR" sz="2800" dirty="0">
                <a:solidFill>
                  <a:schemeClr val="bg1"/>
                </a:solidFill>
              </a:rPr>
              <a:t> e </a:t>
            </a:r>
            <a:r>
              <a:rPr lang="pt-BR" sz="2800" dirty="0" err="1">
                <a:solidFill>
                  <a:schemeClr val="bg1"/>
                </a:solidFill>
              </a:rPr>
              <a:t>en</a:t>
            </a:r>
            <a:r>
              <a:rPr lang="pt-BR" sz="2800" dirty="0">
                <a:solidFill>
                  <a:schemeClr val="bg1"/>
                </a:solidFill>
              </a:rPr>
              <a:t>, pois seus valores determinam o fluxo de controle dentro das estruturas </a:t>
            </a:r>
            <a:r>
              <a:rPr lang="pt-BR" sz="2800" dirty="0" err="1">
                <a:solidFill>
                  <a:schemeClr val="bg1"/>
                </a:solidFill>
              </a:rPr>
              <a:t>if</a:t>
            </a:r>
            <a:r>
              <a:rPr lang="pt-BR" sz="2800" dirty="0">
                <a:solidFill>
                  <a:schemeClr val="bg1"/>
                </a:solidFill>
              </a:rPr>
              <a:t> e case.</a:t>
            </a:r>
          </a:p>
        </p:txBody>
      </p:sp>
    </p:spTree>
    <p:extLst>
      <p:ext uri="{BB962C8B-B14F-4D97-AF65-F5344CB8AC3E}">
        <p14:creationId xmlns:p14="http://schemas.microsoft.com/office/powerpoint/2010/main" val="304001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4ED7865-D919-C137-D92B-6E5E3FAB5C45}"/>
              </a:ext>
            </a:extLst>
          </p:cNvPr>
          <p:cNvSpPr txBox="1"/>
          <p:nvPr/>
        </p:nvSpPr>
        <p:spPr>
          <a:xfrm>
            <a:off x="287676" y="801383"/>
            <a:ext cx="13613259" cy="954107"/>
          </a:xfrm>
          <a:prstGeom prst="rect">
            <a:avLst/>
          </a:prstGeom>
          <a:noFill/>
        </p:spPr>
        <p:txBody>
          <a:bodyPr wrap="square" rtlCol="0">
            <a:spAutoFit/>
          </a:bodyPr>
          <a:lstStyle/>
          <a:p>
            <a:r>
              <a:rPr lang="pt-BR" sz="2800" dirty="0">
                <a:solidFill>
                  <a:schemeClr val="bg1"/>
                </a:solidFill>
              </a:rPr>
              <a:t>3. Quais construções VHDL (</a:t>
            </a:r>
            <a:r>
              <a:rPr lang="pt-BR" sz="2800" dirty="0" err="1">
                <a:solidFill>
                  <a:schemeClr val="bg1"/>
                </a:solidFill>
              </a:rPr>
              <a:t>ex</a:t>
            </a:r>
            <a:r>
              <a:rPr lang="pt-BR" sz="2800" dirty="0">
                <a:solidFill>
                  <a:schemeClr val="bg1"/>
                </a:solidFill>
              </a:rPr>
              <a:t>: </a:t>
            </a:r>
            <a:r>
              <a:rPr lang="pt-BR" sz="2800" dirty="0" err="1">
                <a:solidFill>
                  <a:schemeClr val="bg1"/>
                </a:solidFill>
              </a:rPr>
              <a:t>if</a:t>
            </a:r>
            <a:r>
              <a:rPr lang="pt-BR" sz="2800" dirty="0">
                <a:solidFill>
                  <a:schemeClr val="bg1"/>
                </a:solidFill>
              </a:rPr>
              <a:t>, case, </a:t>
            </a:r>
            <a:r>
              <a:rPr lang="pt-BR" sz="2800" dirty="0" err="1">
                <a:solidFill>
                  <a:schemeClr val="bg1"/>
                </a:solidFill>
              </a:rPr>
              <a:t>with</a:t>
            </a:r>
            <a:r>
              <a:rPr lang="pt-BR" sz="2800" dirty="0">
                <a:solidFill>
                  <a:schemeClr val="bg1"/>
                </a:solidFill>
              </a:rPr>
              <a:t>/</a:t>
            </a:r>
            <a:r>
              <a:rPr lang="pt-BR" sz="2800" dirty="0" err="1">
                <a:solidFill>
                  <a:schemeClr val="bg1"/>
                </a:solidFill>
              </a:rPr>
              <a:t>select</a:t>
            </a:r>
            <a:r>
              <a:rPr lang="pt-BR" sz="2800" dirty="0">
                <a:solidFill>
                  <a:schemeClr val="bg1"/>
                </a:solidFill>
              </a:rPr>
              <a:t>, </a:t>
            </a:r>
            <a:r>
              <a:rPr lang="pt-BR" sz="2800" dirty="0" err="1">
                <a:solidFill>
                  <a:schemeClr val="bg1"/>
                </a:solidFill>
              </a:rPr>
              <a:t>process</a:t>
            </a:r>
            <a:r>
              <a:rPr lang="pt-BR" sz="2800" dirty="0">
                <a:solidFill>
                  <a:schemeClr val="bg1"/>
                </a:solidFill>
              </a:rPr>
              <a:t>, </a:t>
            </a:r>
            <a:r>
              <a:rPr lang="pt-BR" sz="2800" dirty="0" err="1">
                <a:solidFill>
                  <a:schemeClr val="bg1"/>
                </a:solidFill>
              </a:rPr>
              <a:t>port</a:t>
            </a:r>
            <a:r>
              <a:rPr lang="pt-BR" sz="2800" dirty="0">
                <a:solidFill>
                  <a:schemeClr val="bg1"/>
                </a:solidFill>
              </a:rPr>
              <a:t> </a:t>
            </a:r>
            <a:r>
              <a:rPr lang="pt-BR" sz="2800" dirty="0" err="1">
                <a:solidFill>
                  <a:schemeClr val="bg1"/>
                </a:solidFill>
              </a:rPr>
              <a:t>map</a:t>
            </a:r>
            <a:r>
              <a:rPr lang="pt-BR" sz="2800" dirty="0">
                <a:solidFill>
                  <a:schemeClr val="bg1"/>
                </a:solidFill>
              </a:rPr>
              <a:t>) foram mais importantes neste projeto e por quê?</a:t>
            </a:r>
          </a:p>
        </p:txBody>
      </p:sp>
      <p:sp>
        <p:nvSpPr>
          <p:cNvPr id="3" name="CaixaDeTexto 2">
            <a:extLst>
              <a:ext uri="{FF2B5EF4-FFF2-40B4-BE49-F238E27FC236}">
                <a16:creationId xmlns:a16="http://schemas.microsoft.com/office/drawing/2014/main" id="{3CADF180-5CE2-D211-9DE0-A9498A4AC31C}"/>
              </a:ext>
            </a:extLst>
          </p:cNvPr>
          <p:cNvSpPr txBox="1"/>
          <p:nvPr/>
        </p:nvSpPr>
        <p:spPr>
          <a:xfrm>
            <a:off x="441789" y="1921267"/>
            <a:ext cx="13459146" cy="5232202"/>
          </a:xfrm>
          <a:prstGeom prst="rect">
            <a:avLst/>
          </a:prstGeom>
          <a:noFill/>
        </p:spPr>
        <p:txBody>
          <a:bodyPr wrap="square" rtlCol="0">
            <a:spAutoFit/>
          </a:bodyPr>
          <a:lstStyle/>
          <a:p>
            <a:r>
              <a:rPr lang="pt-BR" sz="2400" b="1" dirty="0" err="1">
                <a:solidFill>
                  <a:schemeClr val="bg1"/>
                </a:solidFill>
              </a:rPr>
              <a:t>port</a:t>
            </a:r>
            <a:r>
              <a:rPr lang="pt-BR" sz="2400" b="1" dirty="0">
                <a:solidFill>
                  <a:schemeClr val="bg1"/>
                </a:solidFill>
              </a:rPr>
              <a:t> </a:t>
            </a:r>
            <a:r>
              <a:rPr lang="pt-BR" sz="2400" b="1" dirty="0" err="1">
                <a:solidFill>
                  <a:schemeClr val="bg1"/>
                </a:solidFill>
              </a:rPr>
              <a:t>map</a:t>
            </a:r>
            <a:r>
              <a:rPr lang="pt-BR" dirty="0">
                <a:solidFill>
                  <a:schemeClr val="bg1"/>
                </a:solidFill>
              </a:rPr>
              <a:t>: É fundamental para a hierarquia e simulação do projeto. </a:t>
            </a:r>
          </a:p>
          <a:p>
            <a:r>
              <a:rPr lang="pt-BR" dirty="0">
                <a:solidFill>
                  <a:schemeClr val="bg1"/>
                </a:solidFill>
              </a:rPr>
              <a:t>É através do </a:t>
            </a:r>
            <a:r>
              <a:rPr lang="pt-BR" dirty="0" err="1">
                <a:solidFill>
                  <a:schemeClr val="bg1"/>
                </a:solidFill>
              </a:rPr>
              <a:t>port</a:t>
            </a:r>
            <a:r>
              <a:rPr lang="pt-BR" dirty="0">
                <a:solidFill>
                  <a:schemeClr val="bg1"/>
                </a:solidFill>
              </a:rPr>
              <a:t> </a:t>
            </a:r>
            <a:r>
              <a:rPr lang="pt-BR" dirty="0" err="1">
                <a:solidFill>
                  <a:schemeClr val="bg1"/>
                </a:solidFill>
              </a:rPr>
              <a:t>map</a:t>
            </a:r>
            <a:r>
              <a:rPr lang="pt-BR" dirty="0">
                <a:solidFill>
                  <a:schemeClr val="bg1"/>
                </a:solidFill>
              </a:rPr>
              <a:t> que o </a:t>
            </a:r>
            <a:r>
              <a:rPr lang="pt-BR" dirty="0" err="1">
                <a:solidFill>
                  <a:schemeClr val="bg1"/>
                </a:solidFill>
              </a:rPr>
              <a:t>testbench</a:t>
            </a:r>
            <a:r>
              <a:rPr lang="pt-BR" dirty="0">
                <a:solidFill>
                  <a:schemeClr val="bg1"/>
                </a:solidFill>
              </a:rPr>
              <a:t> se conecta à unidade sob teste (o decodificador), </a:t>
            </a:r>
          </a:p>
          <a:p>
            <a:r>
              <a:rPr lang="pt-BR" dirty="0">
                <a:solidFill>
                  <a:schemeClr val="bg1"/>
                </a:solidFill>
              </a:rPr>
              <a:t>mapeando os sinais de estímulo (</a:t>
            </a:r>
            <a:r>
              <a:rPr lang="pt-BR" dirty="0" err="1">
                <a:solidFill>
                  <a:schemeClr val="bg1"/>
                </a:solidFill>
              </a:rPr>
              <a:t>sel_tb</a:t>
            </a:r>
            <a:r>
              <a:rPr lang="pt-BR" dirty="0">
                <a:solidFill>
                  <a:schemeClr val="bg1"/>
                </a:solidFill>
              </a:rPr>
              <a:t>, </a:t>
            </a:r>
            <a:r>
              <a:rPr lang="pt-BR" dirty="0" err="1">
                <a:solidFill>
                  <a:schemeClr val="bg1"/>
                </a:solidFill>
              </a:rPr>
              <a:t>en_tb</a:t>
            </a:r>
            <a:r>
              <a:rPr lang="pt-BR" dirty="0">
                <a:solidFill>
                  <a:schemeClr val="bg1"/>
                </a:solidFill>
              </a:rPr>
              <a:t>) e de observação (</a:t>
            </a:r>
            <a:r>
              <a:rPr lang="pt-BR" dirty="0" err="1">
                <a:solidFill>
                  <a:schemeClr val="bg1"/>
                </a:solidFill>
              </a:rPr>
              <a:t>saida_tb</a:t>
            </a:r>
            <a:r>
              <a:rPr lang="pt-BR" dirty="0">
                <a:solidFill>
                  <a:schemeClr val="bg1"/>
                </a:solidFill>
              </a:rPr>
              <a:t>) às portas correspondentes do componente.</a:t>
            </a:r>
          </a:p>
          <a:p>
            <a:endParaRPr lang="pt-BR" dirty="0">
              <a:solidFill>
                <a:schemeClr val="bg1"/>
              </a:solidFill>
            </a:endParaRPr>
          </a:p>
          <a:p>
            <a:r>
              <a:rPr lang="pt-BR" sz="2400" dirty="0" err="1">
                <a:solidFill>
                  <a:schemeClr val="bg1"/>
                </a:solidFill>
              </a:rPr>
              <a:t>process</a:t>
            </a:r>
            <a:r>
              <a:rPr lang="pt-BR" sz="2400" dirty="0">
                <a:solidFill>
                  <a:schemeClr val="bg1"/>
                </a:solidFill>
              </a:rPr>
              <a:t>: </a:t>
            </a:r>
            <a:r>
              <a:rPr lang="pt-BR" dirty="0">
                <a:solidFill>
                  <a:schemeClr val="bg1"/>
                </a:solidFill>
              </a:rPr>
              <a:t>É a base da descrição de comportamento em ambos os arquivos. </a:t>
            </a:r>
          </a:p>
          <a:p>
            <a:r>
              <a:rPr lang="pt-BR" dirty="0">
                <a:solidFill>
                  <a:schemeClr val="bg1"/>
                </a:solidFill>
              </a:rPr>
              <a:t>No decodificador, o </a:t>
            </a:r>
            <a:r>
              <a:rPr lang="pt-BR" dirty="0" err="1">
                <a:solidFill>
                  <a:schemeClr val="bg1"/>
                </a:solidFill>
              </a:rPr>
              <a:t>process</a:t>
            </a:r>
            <a:r>
              <a:rPr lang="pt-BR" dirty="0">
                <a:solidFill>
                  <a:schemeClr val="bg1"/>
                </a:solidFill>
              </a:rPr>
              <a:t> contém toda a lógica </a:t>
            </a:r>
            <a:r>
              <a:rPr lang="pt-BR" dirty="0" err="1">
                <a:solidFill>
                  <a:schemeClr val="bg1"/>
                </a:solidFill>
              </a:rPr>
              <a:t>combinacional</a:t>
            </a:r>
            <a:r>
              <a:rPr lang="pt-BR" dirty="0">
                <a:solidFill>
                  <a:schemeClr val="bg1"/>
                </a:solidFill>
              </a:rPr>
              <a:t> que define como as saídas reagem às entradas. </a:t>
            </a:r>
          </a:p>
          <a:p>
            <a:r>
              <a:rPr lang="pt-BR" dirty="0">
                <a:solidFill>
                  <a:schemeClr val="bg1"/>
                </a:solidFill>
              </a:rPr>
              <a:t>No </a:t>
            </a:r>
            <a:r>
              <a:rPr lang="pt-BR" dirty="0" err="1">
                <a:solidFill>
                  <a:schemeClr val="bg1"/>
                </a:solidFill>
              </a:rPr>
              <a:t>testbench</a:t>
            </a:r>
            <a:r>
              <a:rPr lang="pt-BR" dirty="0">
                <a:solidFill>
                  <a:schemeClr val="bg1"/>
                </a:solidFill>
              </a:rPr>
              <a:t>, ele é usado para criar a sequência de estímulos ao longo do tempo.</a:t>
            </a:r>
          </a:p>
          <a:p>
            <a:endParaRPr lang="pt-BR" dirty="0">
              <a:solidFill>
                <a:schemeClr val="bg1"/>
              </a:solidFill>
            </a:endParaRPr>
          </a:p>
          <a:p>
            <a:endParaRPr lang="pt-BR" dirty="0">
              <a:solidFill>
                <a:schemeClr val="bg1"/>
              </a:solidFill>
            </a:endParaRPr>
          </a:p>
          <a:p>
            <a:r>
              <a:rPr lang="pt-BR" sz="2400" b="1" dirty="0">
                <a:solidFill>
                  <a:schemeClr val="bg1"/>
                </a:solidFill>
              </a:rPr>
              <a:t>case</a:t>
            </a:r>
            <a:r>
              <a:rPr lang="pt-BR" sz="2000" b="1" dirty="0">
                <a:solidFill>
                  <a:schemeClr val="bg1"/>
                </a:solidFill>
              </a:rPr>
              <a:t>: </a:t>
            </a:r>
            <a:r>
              <a:rPr lang="pt-BR" dirty="0">
                <a:solidFill>
                  <a:schemeClr val="bg1"/>
                </a:solidFill>
              </a:rPr>
              <a:t>Esta construção é o coração da lógica do decodificador. </a:t>
            </a:r>
          </a:p>
          <a:p>
            <a:r>
              <a:rPr lang="pt-BR" dirty="0">
                <a:solidFill>
                  <a:schemeClr val="bg1"/>
                </a:solidFill>
              </a:rPr>
              <a:t>Ela permite descrever de forma clara, legível e eficiente como cada valor da entrada </a:t>
            </a:r>
          </a:p>
          <a:p>
            <a:endParaRPr lang="pt-BR" dirty="0">
              <a:solidFill>
                <a:schemeClr val="bg1"/>
              </a:solidFill>
            </a:endParaRPr>
          </a:p>
          <a:p>
            <a:r>
              <a:rPr lang="pt-BR" sz="2400" b="1" dirty="0" err="1">
                <a:solidFill>
                  <a:schemeClr val="bg1"/>
                </a:solidFill>
              </a:rPr>
              <a:t>sel</a:t>
            </a:r>
            <a:r>
              <a:rPr lang="pt-BR" dirty="0">
                <a:solidFill>
                  <a:schemeClr val="bg1"/>
                </a:solidFill>
              </a:rPr>
              <a:t> mapeia para uma saída única, que é a definição exata de um decodificador.</a:t>
            </a:r>
          </a:p>
          <a:p>
            <a:endParaRPr lang="pt-BR" dirty="0">
              <a:solidFill>
                <a:schemeClr val="bg1"/>
              </a:solidFill>
            </a:endParaRPr>
          </a:p>
          <a:p>
            <a:r>
              <a:rPr lang="pt-BR" sz="2400" b="1" dirty="0" err="1">
                <a:solidFill>
                  <a:schemeClr val="bg1"/>
                </a:solidFill>
              </a:rPr>
              <a:t>if</a:t>
            </a:r>
            <a:r>
              <a:rPr lang="pt-BR" dirty="0">
                <a:solidFill>
                  <a:schemeClr val="bg1"/>
                </a:solidFill>
              </a:rPr>
              <a:t>: Foi crucial para implementar a funcionalidade do pino de habilitação (</a:t>
            </a:r>
            <a:r>
              <a:rPr lang="pt-BR" dirty="0" err="1">
                <a:solidFill>
                  <a:schemeClr val="bg1"/>
                </a:solidFill>
              </a:rPr>
              <a:t>en</a:t>
            </a:r>
            <a:r>
              <a:rPr lang="pt-BR" dirty="0">
                <a:solidFill>
                  <a:schemeClr val="bg1"/>
                </a:solidFill>
              </a:rPr>
              <a:t>). </a:t>
            </a:r>
          </a:p>
          <a:p>
            <a:r>
              <a:rPr lang="pt-BR" dirty="0">
                <a:solidFill>
                  <a:schemeClr val="bg1"/>
                </a:solidFill>
              </a:rPr>
              <a:t>A estrutura  </a:t>
            </a:r>
            <a:r>
              <a:rPr lang="pt-BR" dirty="0" err="1">
                <a:solidFill>
                  <a:schemeClr val="bg1"/>
                </a:solidFill>
              </a:rPr>
              <a:t>if</a:t>
            </a:r>
            <a:r>
              <a:rPr lang="pt-BR" dirty="0">
                <a:solidFill>
                  <a:schemeClr val="bg1"/>
                </a:solidFill>
              </a:rPr>
              <a:t> </a:t>
            </a:r>
            <a:r>
              <a:rPr lang="pt-BR" dirty="0" err="1">
                <a:solidFill>
                  <a:schemeClr val="bg1"/>
                </a:solidFill>
              </a:rPr>
              <a:t>en</a:t>
            </a:r>
            <a:r>
              <a:rPr lang="pt-BR" dirty="0">
                <a:solidFill>
                  <a:schemeClr val="bg1"/>
                </a:solidFill>
              </a:rPr>
              <a:t> = '1' </a:t>
            </a:r>
            <a:r>
              <a:rPr lang="pt-BR" dirty="0" err="1">
                <a:solidFill>
                  <a:schemeClr val="bg1"/>
                </a:solidFill>
              </a:rPr>
              <a:t>then</a:t>
            </a:r>
            <a:r>
              <a:rPr lang="pt-BR" dirty="0">
                <a:solidFill>
                  <a:schemeClr val="bg1"/>
                </a:solidFill>
              </a:rPr>
              <a:t> ... </a:t>
            </a:r>
            <a:r>
              <a:rPr lang="pt-BR" dirty="0" err="1">
                <a:solidFill>
                  <a:schemeClr val="bg1"/>
                </a:solidFill>
              </a:rPr>
              <a:t>else</a:t>
            </a:r>
            <a:r>
              <a:rPr lang="pt-BR" dirty="0">
                <a:solidFill>
                  <a:schemeClr val="bg1"/>
                </a:solidFill>
              </a:rPr>
              <a:t> ... </a:t>
            </a:r>
            <a:r>
              <a:rPr lang="pt-BR" dirty="0" err="1">
                <a:solidFill>
                  <a:schemeClr val="bg1"/>
                </a:solidFill>
              </a:rPr>
              <a:t>end</a:t>
            </a:r>
            <a:r>
              <a:rPr lang="pt-BR" dirty="0">
                <a:solidFill>
                  <a:schemeClr val="bg1"/>
                </a:solidFill>
              </a:rPr>
              <a:t> </a:t>
            </a:r>
            <a:r>
              <a:rPr lang="pt-BR" dirty="0" err="1">
                <a:solidFill>
                  <a:schemeClr val="bg1"/>
                </a:solidFill>
              </a:rPr>
              <a:t>if</a:t>
            </a:r>
            <a:r>
              <a:rPr lang="pt-BR" dirty="0">
                <a:solidFill>
                  <a:schemeClr val="bg1"/>
                </a:solidFill>
              </a:rPr>
              <a:t>; </a:t>
            </a:r>
          </a:p>
          <a:p>
            <a:r>
              <a:rPr lang="pt-BR" dirty="0">
                <a:solidFill>
                  <a:schemeClr val="bg1"/>
                </a:solidFill>
              </a:rPr>
              <a:t>separa de forma limpa o estado habilitado do desabilitado, garantindo que o decodificador só funcione quando ativado.</a:t>
            </a:r>
          </a:p>
        </p:txBody>
      </p:sp>
    </p:spTree>
    <p:extLst>
      <p:ext uri="{BB962C8B-B14F-4D97-AF65-F5344CB8AC3E}">
        <p14:creationId xmlns:p14="http://schemas.microsoft.com/office/powerpoint/2010/main" val="304709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8E40D558-D1EE-1AF6-F2BA-111CF56BF7A3}"/>
              </a:ext>
            </a:extLst>
          </p:cNvPr>
          <p:cNvSpPr txBox="1"/>
          <p:nvPr/>
        </p:nvSpPr>
        <p:spPr>
          <a:xfrm>
            <a:off x="318500" y="811658"/>
            <a:ext cx="13429032" cy="1231106"/>
          </a:xfrm>
          <a:prstGeom prst="rect">
            <a:avLst/>
          </a:prstGeom>
          <a:noFill/>
        </p:spPr>
        <p:txBody>
          <a:bodyPr wrap="square" rtlCol="0">
            <a:spAutoFit/>
          </a:bodyPr>
          <a:lstStyle/>
          <a:p>
            <a:r>
              <a:rPr lang="pt-BR" sz="2800" dirty="0">
                <a:solidFill>
                  <a:schemeClr val="bg1"/>
                </a:solidFill>
              </a:rPr>
              <a:t>4. Se este projeto fosse integrado a um sistema maior (como um controlador, processador ou periférico), quais sinais você exporia como interface e quais manteria internos?</a:t>
            </a:r>
          </a:p>
          <a:p>
            <a:endParaRPr lang="pt-BR" dirty="0"/>
          </a:p>
        </p:txBody>
      </p:sp>
      <p:sp>
        <p:nvSpPr>
          <p:cNvPr id="3" name="CaixaDeTexto 2">
            <a:extLst>
              <a:ext uri="{FF2B5EF4-FFF2-40B4-BE49-F238E27FC236}">
                <a16:creationId xmlns:a16="http://schemas.microsoft.com/office/drawing/2014/main" id="{4D1FDFC0-E3C1-CC45-2595-036B808C9DA4}"/>
              </a:ext>
            </a:extLst>
          </p:cNvPr>
          <p:cNvSpPr txBox="1"/>
          <p:nvPr/>
        </p:nvSpPr>
        <p:spPr>
          <a:xfrm>
            <a:off x="421240" y="2198669"/>
            <a:ext cx="13510517" cy="4370427"/>
          </a:xfrm>
          <a:prstGeom prst="rect">
            <a:avLst/>
          </a:prstGeom>
          <a:noFill/>
        </p:spPr>
        <p:txBody>
          <a:bodyPr wrap="square" rtlCol="0">
            <a:spAutoFit/>
          </a:bodyPr>
          <a:lstStyle/>
          <a:p>
            <a:r>
              <a:rPr lang="pt-BR" sz="2000" dirty="0">
                <a:solidFill>
                  <a:schemeClr val="bg1"/>
                </a:solidFill>
              </a:rPr>
              <a:t>Se este decodificador fosse integrado a um sistema maior, os sinais que seriam expostos como interface são exatamente aqueles definidos na sua porta (</a:t>
            </a:r>
            <a:r>
              <a:rPr lang="pt-BR" sz="2000" dirty="0" err="1">
                <a:solidFill>
                  <a:schemeClr val="bg1"/>
                </a:solidFill>
              </a:rPr>
              <a:t>port</a:t>
            </a:r>
            <a:r>
              <a:rPr lang="pt-BR" sz="2000" dirty="0">
                <a:solidFill>
                  <a:schemeClr val="bg1"/>
                </a:solidFill>
              </a:rPr>
              <a:t>):</a:t>
            </a:r>
          </a:p>
          <a:p>
            <a:endParaRPr lang="pt-BR" sz="2000" dirty="0">
              <a:solidFill>
                <a:schemeClr val="bg1"/>
              </a:solidFill>
            </a:endParaRPr>
          </a:p>
          <a:p>
            <a:pPr marL="342900" indent="-342900">
              <a:buFont typeface="Arial" panose="020B0604020202020204" pitchFamily="34" charset="0"/>
              <a:buChar char="•"/>
            </a:pPr>
            <a:r>
              <a:rPr lang="pt-BR" sz="2000" dirty="0" err="1">
                <a:solidFill>
                  <a:schemeClr val="bg1"/>
                </a:solidFill>
              </a:rPr>
              <a:t>sel</a:t>
            </a:r>
            <a:r>
              <a:rPr lang="pt-BR" sz="2000" dirty="0">
                <a:solidFill>
                  <a:schemeClr val="bg1"/>
                </a:solidFill>
              </a:rPr>
              <a:t> (in </a:t>
            </a:r>
            <a:r>
              <a:rPr lang="pt-BR" sz="2000" dirty="0" err="1">
                <a:solidFill>
                  <a:schemeClr val="bg1"/>
                </a:solidFill>
              </a:rPr>
              <a:t>std_logic_vector</a:t>
            </a:r>
            <a:r>
              <a:rPr lang="pt-BR" sz="2000" dirty="0">
                <a:solidFill>
                  <a:schemeClr val="bg1"/>
                </a:solidFill>
              </a:rPr>
              <a:t>(2 </a:t>
            </a:r>
            <a:r>
              <a:rPr lang="pt-BR" sz="2000" dirty="0" err="1">
                <a:solidFill>
                  <a:schemeClr val="bg1"/>
                </a:solidFill>
              </a:rPr>
              <a:t>downto</a:t>
            </a:r>
            <a:r>
              <a:rPr lang="pt-BR" sz="2000" dirty="0">
                <a:solidFill>
                  <a:schemeClr val="bg1"/>
                </a:solidFill>
              </a:rPr>
              <a:t> 0)): </a:t>
            </a:r>
          </a:p>
          <a:p>
            <a:r>
              <a:rPr lang="pt-BR" sz="2000" dirty="0">
                <a:solidFill>
                  <a:schemeClr val="bg1"/>
                </a:solidFill>
              </a:rPr>
              <a:t>      A entrada de seleção de 3 bits, que o sistema maior usaria para escolher qual linha de saída ativar.</a:t>
            </a:r>
          </a:p>
          <a:p>
            <a:pPr marL="342900" indent="-342900">
              <a:buFont typeface="Arial" panose="020B0604020202020204" pitchFamily="34" charset="0"/>
              <a:buChar char="•"/>
            </a:pPr>
            <a:endParaRPr lang="pt-BR" sz="2000" dirty="0">
              <a:solidFill>
                <a:schemeClr val="bg1"/>
              </a:solidFill>
            </a:endParaRPr>
          </a:p>
          <a:p>
            <a:pPr marL="342900" indent="-342900">
              <a:buFont typeface="Arial" panose="020B0604020202020204" pitchFamily="34" charset="0"/>
              <a:buChar char="•"/>
            </a:pPr>
            <a:r>
              <a:rPr lang="pt-BR" sz="2000" dirty="0" err="1">
                <a:solidFill>
                  <a:schemeClr val="bg1"/>
                </a:solidFill>
              </a:rPr>
              <a:t>en</a:t>
            </a:r>
            <a:r>
              <a:rPr lang="pt-BR" sz="2000" dirty="0">
                <a:solidFill>
                  <a:schemeClr val="bg1"/>
                </a:solidFill>
              </a:rPr>
              <a:t> (in </a:t>
            </a:r>
            <a:r>
              <a:rPr lang="pt-BR" sz="2000" dirty="0" err="1">
                <a:solidFill>
                  <a:schemeClr val="bg1"/>
                </a:solidFill>
              </a:rPr>
              <a:t>std_logic</a:t>
            </a:r>
            <a:r>
              <a:rPr lang="pt-BR" sz="2000" dirty="0">
                <a:solidFill>
                  <a:schemeClr val="bg1"/>
                </a:solidFill>
              </a:rPr>
              <a:t>): A entrada de habilitação, que o sistema maior usaria para ligar ou desligar o decodificador.</a:t>
            </a:r>
          </a:p>
          <a:p>
            <a:pPr marL="342900" indent="-342900">
              <a:buFont typeface="Arial" panose="020B0604020202020204" pitchFamily="34" charset="0"/>
              <a:buChar char="•"/>
            </a:pPr>
            <a:endParaRPr lang="pt-BR" sz="2000" dirty="0">
              <a:solidFill>
                <a:schemeClr val="bg1"/>
              </a:solidFill>
            </a:endParaRPr>
          </a:p>
          <a:p>
            <a:pPr marL="342900" indent="-342900">
              <a:buFont typeface="Arial" panose="020B0604020202020204" pitchFamily="34" charset="0"/>
              <a:buChar char="•"/>
            </a:pPr>
            <a:r>
              <a:rPr lang="pt-BR" sz="2000" dirty="0" err="1">
                <a:solidFill>
                  <a:schemeClr val="bg1"/>
                </a:solidFill>
              </a:rPr>
              <a:t>saida</a:t>
            </a:r>
            <a:r>
              <a:rPr lang="pt-BR" sz="2000" dirty="0">
                <a:solidFill>
                  <a:schemeClr val="bg1"/>
                </a:solidFill>
              </a:rPr>
              <a:t> (out </a:t>
            </a:r>
            <a:r>
              <a:rPr lang="pt-BR" sz="2000" dirty="0" err="1">
                <a:solidFill>
                  <a:schemeClr val="bg1"/>
                </a:solidFill>
              </a:rPr>
              <a:t>std_logic_vector</a:t>
            </a:r>
            <a:r>
              <a:rPr lang="pt-BR" sz="2000" dirty="0">
                <a:solidFill>
                  <a:schemeClr val="bg1"/>
                </a:solidFill>
              </a:rPr>
              <a:t>(7 </a:t>
            </a:r>
            <a:r>
              <a:rPr lang="pt-BR" sz="2000" dirty="0" err="1">
                <a:solidFill>
                  <a:schemeClr val="bg1"/>
                </a:solidFill>
              </a:rPr>
              <a:t>downto</a:t>
            </a:r>
            <a:r>
              <a:rPr lang="pt-BR" sz="2000" dirty="0">
                <a:solidFill>
                  <a:schemeClr val="bg1"/>
                </a:solidFill>
              </a:rPr>
              <a:t> 0)): A saída de 8 bits, que o sistema maior leria para obter o resultado da decodificação.</a:t>
            </a:r>
          </a:p>
          <a:p>
            <a:endParaRPr lang="pt-BR" sz="2000" dirty="0">
              <a:solidFill>
                <a:schemeClr val="bg1"/>
              </a:solidFill>
            </a:endParaRPr>
          </a:p>
          <a:p>
            <a:pPr algn="just"/>
            <a:r>
              <a:rPr lang="pt-BR" sz="2000" dirty="0">
                <a:solidFill>
                  <a:schemeClr val="bg1"/>
                </a:solidFill>
              </a:rPr>
              <a:t>Conforme mencionado na pergunta 2, este projeto em sua forma atual não possui sinais internos. Todos os seus sinais são de interface. Se ele fosse reescrito de forma estrutural (usando portas lógicas), os fios conectando essas portas seriam sinais internos e não seriam expostos.</a:t>
            </a:r>
          </a:p>
          <a:p>
            <a:endParaRPr lang="pt-BR" dirty="0"/>
          </a:p>
        </p:txBody>
      </p:sp>
    </p:spTree>
    <p:extLst>
      <p:ext uri="{BB962C8B-B14F-4D97-AF65-F5344CB8AC3E}">
        <p14:creationId xmlns:p14="http://schemas.microsoft.com/office/powerpoint/2010/main" val="112737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D245544-E703-8B0C-5285-A001630E536F}"/>
              </a:ext>
            </a:extLst>
          </p:cNvPr>
          <p:cNvSpPr txBox="1"/>
          <p:nvPr/>
        </p:nvSpPr>
        <p:spPr>
          <a:xfrm>
            <a:off x="400693" y="1130157"/>
            <a:ext cx="13451942" cy="830997"/>
          </a:xfrm>
          <a:prstGeom prst="rect">
            <a:avLst/>
          </a:prstGeom>
          <a:noFill/>
        </p:spPr>
        <p:txBody>
          <a:bodyPr wrap="square" rtlCol="0">
            <a:spAutoFit/>
          </a:bodyPr>
          <a:lstStyle/>
          <a:p>
            <a:r>
              <a:rPr lang="pt-BR" sz="2400" dirty="0">
                <a:solidFill>
                  <a:schemeClr val="bg1"/>
                </a:solidFill>
              </a:rPr>
              <a:t>5. Qual parte da descrição ou simulação mais exigiu atenção para evitar erro lógico ou sintático? </a:t>
            </a:r>
          </a:p>
          <a:p>
            <a:r>
              <a:rPr lang="pt-BR" sz="2400" dirty="0">
                <a:solidFill>
                  <a:schemeClr val="bg1"/>
                </a:solidFill>
              </a:rPr>
              <a:t>Como você validou que estava correta?</a:t>
            </a:r>
          </a:p>
        </p:txBody>
      </p:sp>
      <p:sp>
        <p:nvSpPr>
          <p:cNvPr id="3" name="CaixaDeTexto 2">
            <a:extLst>
              <a:ext uri="{FF2B5EF4-FFF2-40B4-BE49-F238E27FC236}">
                <a16:creationId xmlns:a16="http://schemas.microsoft.com/office/drawing/2014/main" id="{785566F7-8E9C-7A63-FB7D-F0D09C50B25D}"/>
              </a:ext>
            </a:extLst>
          </p:cNvPr>
          <p:cNvSpPr txBox="1"/>
          <p:nvPr/>
        </p:nvSpPr>
        <p:spPr>
          <a:xfrm>
            <a:off x="400693" y="2619909"/>
            <a:ext cx="13829016" cy="3970318"/>
          </a:xfrm>
          <a:prstGeom prst="rect">
            <a:avLst/>
          </a:prstGeom>
          <a:noFill/>
        </p:spPr>
        <p:txBody>
          <a:bodyPr wrap="square" rtlCol="0">
            <a:spAutoFit/>
          </a:bodyPr>
          <a:lstStyle/>
          <a:p>
            <a:r>
              <a:rPr lang="pt-BR" dirty="0">
                <a:solidFill>
                  <a:schemeClr val="bg1"/>
                </a:solidFill>
              </a:rPr>
              <a:t>Ponto Crítico: A lista de sensibilidade </a:t>
            </a:r>
            <a:r>
              <a:rPr lang="pt-BR" dirty="0" err="1">
                <a:solidFill>
                  <a:schemeClr val="bg1"/>
                </a:solidFill>
              </a:rPr>
              <a:t>process</a:t>
            </a:r>
            <a:r>
              <a:rPr lang="pt-BR" dirty="0">
                <a:solidFill>
                  <a:schemeClr val="bg1"/>
                </a:solidFill>
              </a:rPr>
              <a:t>(</a:t>
            </a:r>
            <a:r>
              <a:rPr lang="pt-BR" dirty="0" err="1">
                <a:solidFill>
                  <a:schemeClr val="bg1"/>
                </a:solidFill>
              </a:rPr>
              <a:t>sel</a:t>
            </a:r>
            <a:r>
              <a:rPr lang="pt-BR" dirty="0">
                <a:solidFill>
                  <a:schemeClr val="bg1"/>
                </a:solidFill>
              </a:rPr>
              <a:t>, </a:t>
            </a:r>
            <a:r>
              <a:rPr lang="pt-BR" dirty="0" err="1">
                <a:solidFill>
                  <a:schemeClr val="bg1"/>
                </a:solidFill>
              </a:rPr>
              <a:t>en</a:t>
            </a:r>
            <a:r>
              <a:rPr lang="pt-BR" dirty="0">
                <a:solidFill>
                  <a:schemeClr val="bg1"/>
                </a:solidFill>
              </a:rPr>
              <a:t>) é crucial.</a:t>
            </a:r>
          </a:p>
          <a:p>
            <a:endParaRPr lang="pt-BR" dirty="0">
              <a:solidFill>
                <a:schemeClr val="bg1"/>
              </a:solidFill>
            </a:endParaRPr>
          </a:p>
          <a:p>
            <a:r>
              <a:rPr lang="pt-BR" dirty="0">
                <a:solidFill>
                  <a:schemeClr val="bg1"/>
                </a:solidFill>
              </a:rPr>
              <a:t>Se um sinal lido dentro do processo (como </a:t>
            </a:r>
            <a:r>
              <a:rPr lang="pt-BR" dirty="0" err="1">
                <a:solidFill>
                  <a:schemeClr val="bg1"/>
                </a:solidFill>
              </a:rPr>
              <a:t>sel</a:t>
            </a:r>
            <a:r>
              <a:rPr lang="pt-BR" dirty="0">
                <a:solidFill>
                  <a:schemeClr val="bg1"/>
                </a:solidFill>
              </a:rPr>
              <a:t> ou </a:t>
            </a:r>
            <a:r>
              <a:rPr lang="pt-BR" dirty="0" err="1">
                <a:solidFill>
                  <a:schemeClr val="bg1"/>
                </a:solidFill>
              </a:rPr>
              <a:t>en</a:t>
            </a:r>
            <a:r>
              <a:rPr lang="pt-BR" dirty="0">
                <a:solidFill>
                  <a:schemeClr val="bg1"/>
                </a:solidFill>
              </a:rPr>
              <a:t>) for omitido da lista, o simulador não atualizará a saída quando esse sinal mudar, criando um comportamento incorreto que não corresponde a um hardware </a:t>
            </a:r>
            <a:r>
              <a:rPr lang="pt-BR" dirty="0" err="1">
                <a:solidFill>
                  <a:schemeClr val="bg1"/>
                </a:solidFill>
              </a:rPr>
              <a:t>combinacional</a:t>
            </a:r>
            <a:r>
              <a:rPr lang="pt-BR" dirty="0">
                <a:solidFill>
                  <a:schemeClr val="bg1"/>
                </a:solidFill>
              </a:rPr>
              <a:t> real (resultando na inferência de um </a:t>
            </a:r>
            <a:r>
              <a:rPr lang="pt-BR" dirty="0" err="1">
                <a:solidFill>
                  <a:schemeClr val="bg1"/>
                </a:solidFill>
              </a:rPr>
              <a:t>latch</a:t>
            </a:r>
            <a:r>
              <a:rPr lang="pt-BR" dirty="0">
                <a:solidFill>
                  <a:schemeClr val="bg1"/>
                </a:solidFill>
              </a:rPr>
              <a:t> indesejado). </a:t>
            </a:r>
          </a:p>
          <a:p>
            <a:r>
              <a:rPr lang="pt-BR" dirty="0">
                <a:solidFill>
                  <a:schemeClr val="bg1"/>
                </a:solidFill>
              </a:rPr>
              <a:t>Além disso, era preciso garantir que a lógica </a:t>
            </a:r>
            <a:r>
              <a:rPr lang="pt-BR" dirty="0" err="1">
                <a:solidFill>
                  <a:schemeClr val="bg1"/>
                </a:solidFill>
              </a:rPr>
              <a:t>if</a:t>
            </a:r>
            <a:r>
              <a:rPr lang="pt-BR" dirty="0">
                <a:solidFill>
                  <a:schemeClr val="bg1"/>
                </a:solidFill>
              </a:rPr>
              <a:t>/case cobrisse todas as condições possíveis para evitar a mesma inferência de </a:t>
            </a:r>
            <a:r>
              <a:rPr lang="pt-BR" dirty="0" err="1">
                <a:solidFill>
                  <a:schemeClr val="bg1"/>
                </a:solidFill>
              </a:rPr>
              <a:t>latch</a:t>
            </a:r>
            <a:r>
              <a:rPr lang="pt-BR" dirty="0">
                <a:solidFill>
                  <a:schemeClr val="bg1"/>
                </a:solidFill>
              </a:rPr>
              <a:t>.</a:t>
            </a:r>
          </a:p>
          <a:p>
            <a:endParaRPr lang="pt-BR" dirty="0">
              <a:solidFill>
                <a:schemeClr val="bg1"/>
              </a:solidFill>
            </a:endParaRPr>
          </a:p>
          <a:p>
            <a:r>
              <a:rPr lang="pt-BR" dirty="0">
                <a:solidFill>
                  <a:schemeClr val="bg1"/>
                </a:solidFill>
              </a:rPr>
              <a:t>Validação: A correção foi validada através da simulação com o </a:t>
            </a:r>
            <a:r>
              <a:rPr lang="pt-BR" dirty="0" err="1">
                <a:solidFill>
                  <a:schemeClr val="bg1"/>
                </a:solidFill>
              </a:rPr>
              <a:t>testbench</a:t>
            </a:r>
            <a:r>
              <a:rPr lang="pt-BR" dirty="0">
                <a:solidFill>
                  <a:schemeClr val="bg1"/>
                </a:solidFill>
              </a:rPr>
              <a:t>. </a:t>
            </a:r>
          </a:p>
          <a:p>
            <a:r>
              <a:rPr lang="pt-BR" dirty="0">
                <a:solidFill>
                  <a:schemeClr val="bg1"/>
                </a:solidFill>
              </a:rPr>
              <a:t>O </a:t>
            </a:r>
            <a:r>
              <a:rPr lang="pt-BR" dirty="0" err="1">
                <a:solidFill>
                  <a:schemeClr val="bg1"/>
                </a:solidFill>
              </a:rPr>
              <a:t>testbench</a:t>
            </a:r>
            <a:r>
              <a:rPr lang="pt-BR" dirty="0">
                <a:solidFill>
                  <a:schemeClr val="bg1"/>
                </a:solidFill>
              </a:rPr>
              <a:t> foi cuidadosamente escrito para: Testar o estado desabilitado (</a:t>
            </a:r>
            <a:r>
              <a:rPr lang="pt-BR" dirty="0" err="1">
                <a:solidFill>
                  <a:schemeClr val="bg1"/>
                </a:solidFill>
              </a:rPr>
              <a:t>en_tb</a:t>
            </a:r>
            <a:r>
              <a:rPr lang="pt-BR" dirty="0">
                <a:solidFill>
                  <a:schemeClr val="bg1"/>
                </a:solidFill>
              </a:rPr>
              <a:t> &lt;= '0') no início e no fim.</a:t>
            </a:r>
          </a:p>
          <a:p>
            <a:endParaRPr lang="pt-BR" dirty="0">
              <a:solidFill>
                <a:schemeClr val="bg1"/>
              </a:solidFill>
            </a:endParaRPr>
          </a:p>
          <a:p>
            <a:r>
              <a:rPr lang="pt-BR" dirty="0">
                <a:solidFill>
                  <a:schemeClr val="bg1"/>
                </a:solidFill>
              </a:rPr>
              <a:t>Percorrer todas as 8 combinações possíveis da entrada </a:t>
            </a:r>
            <a:r>
              <a:rPr lang="pt-BR" dirty="0" err="1">
                <a:solidFill>
                  <a:schemeClr val="bg1"/>
                </a:solidFill>
              </a:rPr>
              <a:t>sel</a:t>
            </a:r>
            <a:r>
              <a:rPr lang="pt-BR" dirty="0">
                <a:solidFill>
                  <a:schemeClr val="bg1"/>
                </a:solidFill>
              </a:rPr>
              <a:t> ("000" a "111") enquanto o decodificador está habilitado.</a:t>
            </a:r>
          </a:p>
          <a:p>
            <a:endParaRPr lang="pt-BR" dirty="0">
              <a:solidFill>
                <a:schemeClr val="bg1"/>
              </a:solidFill>
            </a:endParaRPr>
          </a:p>
          <a:p>
            <a:r>
              <a:rPr lang="pt-BR" dirty="0">
                <a:solidFill>
                  <a:schemeClr val="bg1"/>
                </a:solidFill>
              </a:rPr>
              <a:t>Ao executar a simulação e observar as formas de onda, poderíamos verificar visualmente se para cada estímulo de entrada gerado pelo </a:t>
            </a:r>
            <a:r>
              <a:rPr lang="pt-BR" dirty="0" err="1">
                <a:solidFill>
                  <a:schemeClr val="bg1"/>
                </a:solidFill>
              </a:rPr>
              <a:t>testbench</a:t>
            </a:r>
            <a:r>
              <a:rPr lang="pt-BR" dirty="0">
                <a:solidFill>
                  <a:schemeClr val="bg1"/>
                </a:solidFill>
              </a:rPr>
              <a:t>, a saída (</a:t>
            </a:r>
            <a:r>
              <a:rPr lang="pt-BR" dirty="0" err="1">
                <a:solidFill>
                  <a:schemeClr val="bg1"/>
                </a:solidFill>
              </a:rPr>
              <a:t>saida_tb</a:t>
            </a:r>
            <a:r>
              <a:rPr lang="pt-BR" dirty="0">
                <a:solidFill>
                  <a:schemeClr val="bg1"/>
                </a:solidFill>
              </a:rPr>
              <a:t>) correspondia exatamente ao valor esperado pela especificação lógica do decodificador. Essa cobertura completa garante a validação do componente.</a:t>
            </a:r>
          </a:p>
        </p:txBody>
      </p:sp>
    </p:spTree>
    <p:extLst>
      <p:ext uri="{BB962C8B-B14F-4D97-AF65-F5344CB8AC3E}">
        <p14:creationId xmlns:p14="http://schemas.microsoft.com/office/powerpoint/2010/main" val="1648820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4067</TotalTime>
  <Words>1083</Words>
  <Application>Microsoft Office PowerPoint</Application>
  <PresentationFormat>Personalizar</PresentationFormat>
  <Paragraphs>73</Paragraphs>
  <Slides>10</Slides>
  <Notes>2</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10</vt:i4>
      </vt:variant>
    </vt:vector>
  </HeadingPairs>
  <TitlesOfParts>
    <vt:vector size="13" baseType="lpstr">
      <vt:lpstr>Roboto Slab</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Manoel Felipe Costa Furtado</dc:creator>
  <cp:lastModifiedBy>Manoel Felipe Costa Furtado</cp:lastModifiedBy>
  <cp:revision>4</cp:revision>
  <dcterms:created xsi:type="dcterms:W3CDTF">2025-07-15T20:20:59Z</dcterms:created>
  <dcterms:modified xsi:type="dcterms:W3CDTF">2025-09-02T23:38:38Z</dcterms:modified>
</cp:coreProperties>
</file>