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1" r:id="rId7"/>
    <p:sldId id="25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0A6CF-B056-1A6B-7A01-306A65194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98D0C0-584F-7E91-19F4-F8D73ED5C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A6E58-22AA-09E3-A690-4343B95F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A1E7-AF76-4C5F-A094-ED900C2426FF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BD7EA1-EBD6-E998-BCD6-2C1A1C78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71595A-8DC4-BA27-5341-86BE273E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E5A4-0AC5-433C-91A9-E32A32500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71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5ACC8-A7F1-F422-5804-B80AFBAA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FAE6DA-3AB9-6030-EC33-0B5F93DBA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6D6C12-5726-F301-8813-64E58D56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A1E7-AF76-4C5F-A094-ED900C2426FF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B93F45-2280-C9B0-AE5D-5862395B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8A0CB7-A963-7F59-0D69-271F3D1E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E5A4-0AC5-433C-91A9-E32A32500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92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D5E828-829B-FE60-B222-EBD7E08DF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BB361D-EC82-BFD8-8E87-518712664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BA01D6-77B6-73F6-B3C1-A3A1CAD4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A1E7-AF76-4C5F-A094-ED900C2426FF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73D7D2-7B7B-B85C-57DE-BC410B62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86ADE6-CC7D-016A-CBA6-90805E5B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E5A4-0AC5-433C-91A9-E32A32500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58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A326C-919C-9FD2-FDAC-1180995F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0563F9-CCDE-BC5B-1F7B-A7C8E59D5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662EDC-D108-6B61-6B25-310190F4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A1E7-AF76-4C5F-A094-ED900C2426FF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20201-DA67-DC85-3A41-93C299E8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B7B9CE-6E41-DF93-EFBB-2228D944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E5A4-0AC5-433C-91A9-E32A32500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4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2A609-AFE0-08A5-92BE-9AA2132D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05C295-D7A8-A78E-B433-5D853A2E4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13271-AACD-6409-2ECA-006E579E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A1E7-AF76-4C5F-A094-ED900C2426FF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BEBD7D-18EE-0C36-7A36-1F20652D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620B78-92F1-91A0-78D9-7BC4549F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E5A4-0AC5-433C-91A9-E32A32500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16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E6693-025E-770B-BC62-C324937D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10969F-2A55-56C5-7A20-EE106B295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3D756E-4769-AB36-2DAE-2E640B414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D7F0F5-D8D9-C246-D884-00165C5A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A1E7-AF76-4C5F-A094-ED900C2426FF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3C9B36-0D17-05AE-658E-81D1D891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CF3C99-793D-AD35-0BDB-346CFF4D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E5A4-0AC5-433C-91A9-E32A32500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33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B5968-1B9F-A5F3-855A-D0EF740F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951BCE-D31A-3728-9B27-9EE65EF92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03E193-6D3E-D7D9-3AB9-9B07FE96F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25BDE0-5178-1906-9F42-CE092EB6C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2AA1CD-24F4-AAD1-8EB9-D960ABAB3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9BF3AC-7A30-BE71-D6E5-AF92C6C0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A1E7-AF76-4C5F-A094-ED900C2426FF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C8F9D4-87AE-879A-0550-2D980765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87BE07-93BF-B55D-48FE-14685113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E5A4-0AC5-433C-91A9-E32A32500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79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417FC-75F4-C067-5E93-C3101439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A6BF55-B4F5-7CF4-8319-429C91B0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A1E7-AF76-4C5F-A094-ED900C2426FF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E7EEB9-0669-567D-F312-719BBA85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20114A-2843-0875-50A1-B8D49E99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E5A4-0AC5-433C-91A9-E32A32500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36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ECCA4E-68AF-C852-6221-219630FB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A1E7-AF76-4C5F-A094-ED900C2426FF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EE1A3F-B3AA-4FA3-3B6B-1CA6056F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0CD090-E0F5-1749-E026-1EA98FEA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E5A4-0AC5-433C-91A9-E32A32500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0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303B1-6E63-3CE0-4062-27B4EC62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802D1-507A-EE72-CF83-FFB0F09D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E94FD2-FD47-937F-396F-3602BD8F9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2DD7F3-8502-49C5-734A-2BE19671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A1E7-AF76-4C5F-A094-ED900C2426FF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317E1A-086A-4D2B-448E-85D28ACD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CC4511-C85D-7C02-DFB0-B5C7D6D1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E5A4-0AC5-433C-91A9-E32A32500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91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37EC4-E4DB-4297-40C1-7DC04AA6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3B8C36-A79F-72A9-B137-835B97D43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DCEC22-F48E-FB03-C5F6-849A9DA00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8E4346-F66A-E354-A81E-7699A133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A1E7-AF76-4C5F-A094-ED900C2426FF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A50E73-B6BD-5047-484B-BE6C1B37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81A74E-7E3F-EB71-FC26-2F0F9326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E5A4-0AC5-433C-91A9-E32A32500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95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9359BA-B9DC-0AE5-958B-61CAAC5F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B877EA-E049-4770-43FB-6AA8CA087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1B537-C2F3-4615-E389-0F4E5FD2E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FEA1E7-AF76-4C5F-A094-ED900C2426FF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568F32-EE6A-C305-4729-44447F32A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37671D-D85C-0473-74A6-CF72F1AD2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3DE5A4-0AC5-433C-91A9-E32A325000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38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26930319-1F11-3403-D05C-2141B28FB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170" y="1667059"/>
            <a:ext cx="4753276" cy="268663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D59A389-1AEC-121A-5F8F-9A98D4A661B9}"/>
              </a:ext>
            </a:extLst>
          </p:cNvPr>
          <p:cNvSpPr txBox="1"/>
          <p:nvPr/>
        </p:nvSpPr>
        <p:spPr>
          <a:xfrm>
            <a:off x="240890" y="606352"/>
            <a:ext cx="117102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Revolucione a Forma como sua Instituição Avalia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73D7E3E-890C-F87B-DA76-E8FFA286CE42}"/>
              </a:ext>
            </a:extLst>
          </p:cNvPr>
          <p:cNvSpPr txBox="1"/>
          <p:nvPr/>
        </p:nvSpPr>
        <p:spPr>
          <a:xfrm>
            <a:off x="1415844" y="4706514"/>
            <a:ext cx="93603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Simplificando a criação, aplicação e gestão de provas e simulados.</a:t>
            </a:r>
          </a:p>
        </p:txBody>
      </p:sp>
    </p:spTree>
    <p:extLst>
      <p:ext uri="{BB962C8B-B14F-4D97-AF65-F5344CB8AC3E}">
        <p14:creationId xmlns:p14="http://schemas.microsoft.com/office/powerpoint/2010/main" val="12161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E3BF0-2E18-894C-CF23-A568F1D34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4DD2B86-9561-85D3-0D54-F018389AA834}"/>
              </a:ext>
            </a:extLst>
          </p:cNvPr>
          <p:cNvSpPr txBox="1"/>
          <p:nvPr/>
        </p:nvSpPr>
        <p:spPr>
          <a:xfrm>
            <a:off x="1676400" y="306947"/>
            <a:ext cx="883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Avaliações consomem seu tempo e recursos?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1C8FAD-C9B4-5EF8-419F-C87A46786E8C}"/>
              </a:ext>
            </a:extLst>
          </p:cNvPr>
          <p:cNvSpPr txBox="1"/>
          <p:nvPr/>
        </p:nvSpPr>
        <p:spPr>
          <a:xfrm>
            <a:off x="604683" y="1316891"/>
            <a:ext cx="11282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Sabemos que o processo de avaliação em uma instituição de ensino pode ser: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94314C-ABCB-78CD-3F60-D9BBDDE5A290}"/>
              </a:ext>
            </a:extLst>
          </p:cNvPr>
          <p:cNvSpPr txBox="1"/>
          <p:nvPr/>
        </p:nvSpPr>
        <p:spPr>
          <a:xfrm>
            <a:off x="1111042" y="2070831"/>
            <a:ext cx="104615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/>
              <a:t>Lento e Burocrático:</a:t>
            </a:r>
            <a:r>
              <a:rPr lang="pt-BR" sz="2400" dirty="0"/>
              <a:t> Horas gastas com digitação, impressão, distribuição e recolhimento de provas.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7F7BE2F-6A79-1CA7-008B-1B1AB085B658}"/>
              </a:ext>
            </a:extLst>
          </p:cNvPr>
          <p:cNvSpPr txBox="1"/>
          <p:nvPr/>
        </p:nvSpPr>
        <p:spPr>
          <a:xfrm>
            <a:off x="1111042" y="3099128"/>
            <a:ext cx="8377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/>
              <a:t>Caro:</a:t>
            </a:r>
            <a:r>
              <a:rPr lang="pt-BR" sz="2400" dirty="0"/>
              <a:t> Custos elevados com papel, impressão e logística.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621674E-9B93-1A77-BE63-A3A20CD31DDF}"/>
              </a:ext>
            </a:extLst>
          </p:cNvPr>
          <p:cNvSpPr txBox="1"/>
          <p:nvPr/>
        </p:nvSpPr>
        <p:spPr>
          <a:xfrm>
            <a:off x="1111042" y="3758482"/>
            <a:ext cx="104615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/>
              <a:t>Ineficiente na Análise:</a:t>
            </a:r>
            <a:r>
              <a:rPr lang="pt-BR" sz="2400" dirty="0"/>
              <a:t> Dificuldade para extrair dados de desempenho dos alunos e turmas de forma rápida e precisa.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A0D9777-99BB-CBD2-25AC-100B5144070A}"/>
              </a:ext>
            </a:extLst>
          </p:cNvPr>
          <p:cNvSpPr txBox="1"/>
          <p:nvPr/>
        </p:nvSpPr>
        <p:spPr>
          <a:xfrm>
            <a:off x="1111043" y="4787169"/>
            <a:ext cx="104615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Inflexível:</a:t>
            </a:r>
            <a:r>
              <a:rPr lang="pt-BR" sz="2400" dirty="0"/>
              <a:t> Pouca agilidade para criar diferentes tipos de avaliações, como simulados e testes rápidos.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EC1BEB7-4DC9-D57C-2A71-C4A403B90C24}"/>
              </a:ext>
            </a:extLst>
          </p:cNvPr>
          <p:cNvSpPr txBox="1"/>
          <p:nvPr/>
        </p:nvSpPr>
        <p:spPr>
          <a:xfrm>
            <a:off x="1297855" y="5815856"/>
            <a:ext cx="102747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Sua equipe pedagógica deveria focar no que realmente importa: ENSINAR.</a:t>
            </a:r>
          </a:p>
        </p:txBody>
      </p:sp>
    </p:spTree>
    <p:extLst>
      <p:ext uri="{BB962C8B-B14F-4D97-AF65-F5344CB8AC3E}">
        <p14:creationId xmlns:p14="http://schemas.microsoft.com/office/powerpoint/2010/main" val="4289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511FC-086C-61D9-48FC-4FFADFBC9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0CE5B39-34A3-C406-55CA-43121AFBB8B1}"/>
              </a:ext>
            </a:extLst>
          </p:cNvPr>
          <p:cNvSpPr txBox="1"/>
          <p:nvPr/>
        </p:nvSpPr>
        <p:spPr>
          <a:xfrm>
            <a:off x="1391264" y="227442"/>
            <a:ext cx="94094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Apresentamos o </a:t>
            </a:r>
            <a:r>
              <a:rPr lang="pt-BR" sz="3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OnlineTests</a:t>
            </a:r>
            <a:r>
              <a:rPr lang="pt-BR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</a:t>
            </a:r>
          </a:p>
          <a:p>
            <a:pPr algn="ctr"/>
            <a:r>
              <a:rPr lang="pt-BR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Plataforma Completa para Avaliações Digitais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CFB92C-FBD8-F436-711B-6FC3112B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31" y="1396242"/>
            <a:ext cx="11555727" cy="406551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4B7131F-2C16-3605-712E-150A2AC7215F}"/>
              </a:ext>
            </a:extLst>
          </p:cNvPr>
          <p:cNvSpPr txBox="1"/>
          <p:nvPr/>
        </p:nvSpPr>
        <p:spPr>
          <a:xfrm>
            <a:off x="410131" y="5553340"/>
            <a:ext cx="114279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</a:t>
            </a:r>
            <a:r>
              <a:rPr lang="pt-BR" sz="2400" dirty="0" err="1"/>
              <a:t>OnlineTests</a:t>
            </a:r>
            <a:r>
              <a:rPr lang="pt-BR" sz="2400" dirty="0"/>
              <a:t> centraliza todo o seu processo avaliativo em um ambiente digital, intuitivo, </a:t>
            </a:r>
            <a:r>
              <a:rPr lang="pt-BR" sz="2400" b="1" dirty="0"/>
              <a:t>acessível</a:t>
            </a:r>
            <a:r>
              <a:rPr lang="pt-BR" sz="2400" dirty="0"/>
              <a:t> e seguro.</a:t>
            </a:r>
          </a:p>
        </p:txBody>
      </p:sp>
    </p:spTree>
    <p:extLst>
      <p:ext uri="{BB962C8B-B14F-4D97-AF65-F5344CB8AC3E}">
        <p14:creationId xmlns:p14="http://schemas.microsoft.com/office/powerpoint/2010/main" val="240363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257C7-0C3B-0784-BE47-5D9256111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A6679FF-91BA-3044-92EE-3B86000D3CBB}"/>
              </a:ext>
            </a:extLst>
          </p:cNvPr>
          <p:cNvSpPr txBox="1"/>
          <p:nvPr/>
        </p:nvSpPr>
        <p:spPr>
          <a:xfrm>
            <a:off x="816078" y="12487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Nossa plataforma permite: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8E4307-7E96-0913-8E8C-7DC8FBE9271E}"/>
              </a:ext>
            </a:extLst>
          </p:cNvPr>
          <p:cNvSpPr txBox="1"/>
          <p:nvPr/>
        </p:nvSpPr>
        <p:spPr>
          <a:xfrm>
            <a:off x="1283104" y="640527"/>
            <a:ext cx="103828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CRIAR:</a:t>
            </a:r>
            <a:r>
              <a:rPr lang="pt-BR" sz="2400" dirty="0"/>
              <a:t> Elabore provas e simulados em minutos com um banco de questões reutilizável e diversos tipos de perguntas (múltipla escolha, dissertativa, verdadeiro ou falso, e mais).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3171252-A76C-B0D1-780F-1A8A40EA82F5}"/>
              </a:ext>
            </a:extLst>
          </p:cNvPr>
          <p:cNvSpPr txBox="1"/>
          <p:nvPr/>
        </p:nvSpPr>
        <p:spPr>
          <a:xfrm>
            <a:off x="1297848" y="1726998"/>
            <a:ext cx="103828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/>
              <a:t>GERENCIAR:</a:t>
            </a:r>
            <a:r>
              <a:rPr lang="pt-BR" sz="2400" dirty="0"/>
              <a:t> Organize suas avaliações por disciplina, turma e professor. Agende testes com datas e horários específicos e defina regras de segurança.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F50FDF5-4509-410D-254A-82F6433A5BCA}"/>
              </a:ext>
            </a:extLst>
          </p:cNvPr>
          <p:cNvSpPr txBox="1"/>
          <p:nvPr/>
        </p:nvSpPr>
        <p:spPr>
          <a:xfrm>
            <a:off x="1268362" y="2828835"/>
            <a:ext cx="103828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APLICAR:</a:t>
            </a:r>
            <a:r>
              <a:rPr lang="pt-BR" sz="2400" dirty="0"/>
              <a:t> Realize avaliações online que seus alunos podem acessar de qualquer dispositivo, com recursos que garantem a integridade do processo.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F55578-5CE0-BDF1-2626-A609CF9CA6AC}"/>
              </a:ext>
            </a:extLst>
          </p:cNvPr>
          <p:cNvSpPr txBox="1"/>
          <p:nvPr/>
        </p:nvSpPr>
        <p:spPr>
          <a:xfrm>
            <a:off x="1268362" y="4013798"/>
            <a:ext cx="103828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ANALISAR:</a:t>
            </a:r>
            <a:r>
              <a:rPr lang="pt-BR" sz="2400" dirty="0"/>
              <a:t> Obtenha correção automática para questões de múltipla escolha e acesse relatórios de desempenho instantâneos, identificando os pontos fortes e as dificuldades de cada aluno e turma.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37B817-E0ED-22FD-43AC-B208E216B6A0}"/>
              </a:ext>
            </a:extLst>
          </p:cNvPr>
          <p:cNvSpPr txBox="1"/>
          <p:nvPr/>
        </p:nvSpPr>
        <p:spPr>
          <a:xfrm>
            <a:off x="1238875" y="5214127"/>
            <a:ext cx="104123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INCLUIR:</a:t>
            </a:r>
            <a:r>
              <a:rPr lang="pt-BR" sz="2400" dirty="0"/>
              <a:t> Garanta uma experiência de avaliação justa para todos os alunos, incluindo aqueles com deficiência visual. Nossa plataforma é totalmente compatível com leitores de tela e permite que professores adicionem descrições detalhadas em imagens, promovendo a equidade.</a:t>
            </a:r>
          </a:p>
        </p:txBody>
      </p:sp>
    </p:spTree>
    <p:extLst>
      <p:ext uri="{BB962C8B-B14F-4D97-AF65-F5344CB8AC3E}">
        <p14:creationId xmlns:p14="http://schemas.microsoft.com/office/powerpoint/2010/main" val="49391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6194F-6DCA-8430-C598-D2362BAE1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CEFD752-7CBF-4AE1-9F3F-8D4A091E278B}"/>
              </a:ext>
            </a:extLst>
          </p:cNvPr>
          <p:cNvSpPr txBox="1"/>
          <p:nvPr/>
        </p:nvSpPr>
        <p:spPr>
          <a:xfrm>
            <a:off x="181897" y="227442"/>
            <a:ext cx="118282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Por que o </a:t>
            </a:r>
            <a:r>
              <a:rPr lang="pt-BR" sz="3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OnlineTests</a:t>
            </a:r>
            <a:r>
              <a:rPr lang="pt-BR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é a melhor escolha para sua instituição?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45A3FC-C4B6-0408-9920-97680C93F056}"/>
              </a:ext>
            </a:extLst>
          </p:cNvPr>
          <p:cNvSpPr txBox="1"/>
          <p:nvPr/>
        </p:nvSpPr>
        <p:spPr>
          <a:xfrm>
            <a:off x="103239" y="812217"/>
            <a:ext cx="11828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Entendemos o mercado e oferecemos vantagens claras sobre outras ferramentas: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303D34B-1912-0538-CBED-AE3AACF49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729156"/>
              </p:ext>
            </p:extLst>
          </p:nvPr>
        </p:nvGraphicFramePr>
        <p:xfrm>
          <a:off x="1513951" y="1290126"/>
          <a:ext cx="9164098" cy="5345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7558">
                  <a:extLst>
                    <a:ext uri="{9D8B030D-6E8A-4147-A177-3AD203B41FA5}">
                      <a16:colId xmlns:a16="http://schemas.microsoft.com/office/drawing/2014/main" val="339393469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48225469"/>
                    </a:ext>
                  </a:extLst>
                </a:gridCol>
                <a:gridCol w="1858296">
                  <a:extLst>
                    <a:ext uri="{9D8B030D-6E8A-4147-A177-3AD203B41FA5}">
                      <a16:colId xmlns:a16="http://schemas.microsoft.com/office/drawing/2014/main" val="4036290972"/>
                    </a:ext>
                  </a:extLst>
                </a:gridCol>
                <a:gridCol w="1553497">
                  <a:extLst>
                    <a:ext uri="{9D8B030D-6E8A-4147-A177-3AD203B41FA5}">
                      <a16:colId xmlns:a16="http://schemas.microsoft.com/office/drawing/2014/main" val="3344559370"/>
                    </a:ext>
                  </a:extLst>
                </a:gridCol>
                <a:gridCol w="1905947">
                  <a:extLst>
                    <a:ext uri="{9D8B030D-6E8A-4147-A177-3AD203B41FA5}">
                      <a16:colId xmlns:a16="http://schemas.microsoft.com/office/drawing/2014/main" val="904343746"/>
                    </a:ext>
                  </a:extLst>
                </a:gridCol>
              </a:tblGrid>
              <a:tr h="60201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Vantagem OnlineTests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OnlineTests</a:t>
                      </a:r>
                      <a:endParaRPr lang="pt-BR" sz="1400" b="1" i="0" u="none" strike="noStrike">
                        <a:solidFill>
                          <a:srgbClr val="215F9A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Google Forms (Gratuito)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Prova Fácil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Plataformas de Gamificação (Ex: Kahoot!)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extLst>
                  <a:ext uri="{0D108BD9-81ED-4DB2-BD59-A6C34878D82A}">
                    <a16:rowId xmlns:a16="http://schemas.microsoft.com/office/drawing/2014/main" val="2791472428"/>
                  </a:ext>
                </a:extLst>
              </a:tr>
              <a:tr h="53243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 dirty="0">
                          <a:effectLst/>
                        </a:rPr>
                        <a:t>Foco 100% Educacional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Sim</a:t>
                      </a:r>
                      <a:endParaRPr lang="pt-BR" sz="1400" b="1" i="0" u="none" strike="noStrike">
                        <a:solidFill>
                          <a:srgbClr val="215F9A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Não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Sim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Parcial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extLst>
                  <a:ext uri="{0D108BD9-81ED-4DB2-BD59-A6C34878D82A}">
                    <a16:rowId xmlns:a16="http://schemas.microsoft.com/office/drawing/2014/main" val="138785180"/>
                  </a:ext>
                </a:extLst>
              </a:tr>
              <a:tr h="955956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Modelo de Preço Simples e em Reais (R$)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 dirty="0">
                          <a:effectLst/>
                        </a:rPr>
                        <a:t>Sim</a:t>
                      </a:r>
                      <a:endParaRPr lang="pt-BR" sz="1400" b="1" i="0" u="none" strike="noStrike" dirty="0">
                        <a:solidFill>
                          <a:srgbClr val="215F9A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Não se aplica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Sim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Não (preços em dólar, por usuário)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extLst>
                  <a:ext uri="{0D108BD9-81ED-4DB2-BD59-A6C34878D82A}">
                    <a16:rowId xmlns:a16="http://schemas.microsoft.com/office/drawing/2014/main" val="1908009287"/>
                  </a:ext>
                </a:extLst>
              </a:tr>
              <a:tr h="102100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Suporte por Telefone em TODOS os planos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Sim, um diferencial chave!</a:t>
                      </a:r>
                      <a:endParaRPr lang="pt-BR" sz="1400" b="1" i="0" u="none" strike="noStrike">
                        <a:solidFill>
                          <a:srgbClr val="215F9A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Não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Geralmente em planos superiores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Não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extLst>
                  <a:ext uri="{0D108BD9-81ED-4DB2-BD59-A6C34878D82A}">
                    <a16:rowId xmlns:a16="http://schemas.microsoft.com/office/drawing/2014/main" val="1727457488"/>
                  </a:ext>
                </a:extLst>
              </a:tr>
              <a:tr h="816843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 dirty="0">
                          <a:effectLst/>
                        </a:rPr>
                        <a:t>Relatórios Pedagógicos Avançados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Sim</a:t>
                      </a:r>
                      <a:endParaRPr lang="pt-BR" sz="1400" b="1" i="0" u="none" strike="noStrike">
                        <a:solidFill>
                          <a:srgbClr val="215F9A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Limitado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Sim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Foco em engajamento, não em análise profunda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extLst>
                  <a:ext uri="{0D108BD9-81ED-4DB2-BD59-A6C34878D82A}">
                    <a16:rowId xmlns:a16="http://schemas.microsoft.com/office/drawing/2014/main" val="2586540727"/>
                  </a:ext>
                </a:extLst>
              </a:tr>
              <a:tr h="52111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 dirty="0">
                          <a:effectLst/>
                        </a:rPr>
                        <a:t>Segurança e </a:t>
                      </a:r>
                      <a:r>
                        <a:rPr lang="pt-BR" sz="1400" u="none" strike="noStrike" dirty="0" err="1">
                          <a:effectLst/>
                        </a:rPr>
                        <a:t>Anti-Cola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Sim</a:t>
                      </a:r>
                      <a:endParaRPr lang="pt-BR" sz="1400" b="1" i="0" u="none" strike="noStrike">
                        <a:solidFill>
                          <a:srgbClr val="215F9A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Recursos básicos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Sim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Não é o foco principal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546" marR="2546" marT="2546" marB="0" anchor="ctr"/>
                </a:tc>
                <a:extLst>
                  <a:ext uri="{0D108BD9-81ED-4DB2-BD59-A6C34878D82A}">
                    <a16:rowId xmlns:a16="http://schemas.microsoft.com/office/drawing/2014/main" val="4228624450"/>
                  </a:ext>
                </a:extLst>
              </a:tr>
              <a:tr h="54624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Plataforma Acessível </a:t>
                      </a:r>
                      <a:br>
                        <a:rPr lang="pt-BR" sz="1400" u="none" strike="noStrike">
                          <a:effectLst/>
                        </a:rPr>
                      </a:br>
                      <a:r>
                        <a:rPr lang="pt-BR" sz="1400" u="none" strike="noStrike">
                          <a:effectLst/>
                        </a:rPr>
                        <a:t>(Nativo para </a:t>
                      </a:r>
                      <a:br>
                        <a:rPr lang="pt-BR" sz="1400" u="none" strike="noStrike">
                          <a:effectLst/>
                        </a:rPr>
                      </a:br>
                      <a:r>
                        <a:rPr lang="pt-BR" sz="1400" u="none" strike="noStrike">
                          <a:effectLst/>
                        </a:rPr>
                        <a:t>leitores de tela)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46" marR="2546" marT="2546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Sim, um </a:t>
                      </a:r>
                      <a:br>
                        <a:rPr lang="pt-BR" sz="1400" u="none" strike="noStrike">
                          <a:effectLst/>
                        </a:rPr>
                      </a:br>
                      <a:r>
                        <a:rPr lang="pt-BR" sz="1400" u="none" strike="noStrike">
                          <a:effectLst/>
                        </a:rPr>
                        <a:t>diferencial </a:t>
                      </a:r>
                      <a:br>
                        <a:rPr lang="pt-BR" sz="1400" u="none" strike="noStrike">
                          <a:effectLst/>
                        </a:rPr>
                      </a:br>
                      <a:r>
                        <a:rPr lang="pt-BR" sz="1400" u="none" strike="noStrike">
                          <a:effectLst/>
                        </a:rPr>
                        <a:t>chave!</a:t>
                      </a:r>
                      <a:endParaRPr lang="pt-BR" sz="1400" b="1" i="0" u="none" strike="noStrike">
                        <a:solidFill>
                          <a:srgbClr val="215C98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46" marR="2546" marT="2546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Parcialmente </a:t>
                      </a:r>
                      <a:br>
                        <a:rPr lang="pt-BR" sz="1400" u="none" strike="noStrike">
                          <a:effectLst/>
                        </a:rPr>
                      </a:br>
                      <a:r>
                        <a:rPr lang="pt-BR" sz="1400" u="none" strike="noStrike">
                          <a:effectLst/>
                        </a:rPr>
                        <a:t>(Depende da criação, </a:t>
                      </a:r>
                      <a:br>
                        <a:rPr lang="pt-BR" sz="1400" u="none" strike="noStrike">
                          <a:effectLst/>
                        </a:rPr>
                      </a:br>
                      <a:r>
                        <a:rPr lang="pt-BR" sz="1400" u="none" strike="noStrike">
                          <a:effectLst/>
                        </a:rPr>
                        <a:t>sem recursos dedicados)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46" marR="2546" marT="2546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400" u="none" strike="noStrike">
                          <a:effectLst/>
                        </a:rPr>
                        <a:t>Geralmente em </a:t>
                      </a:r>
                      <a:br>
                        <a:rPr lang="pt-BR" sz="1400" u="none" strike="noStrike">
                          <a:effectLst/>
                        </a:rPr>
                      </a:br>
                      <a:r>
                        <a:rPr lang="pt-BR" sz="1400" u="none" strike="noStrike">
                          <a:effectLst/>
                        </a:rPr>
                        <a:t>planos superiore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46" marR="2546" marT="2546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400" u="none" strike="noStrike" dirty="0">
                          <a:effectLst/>
                        </a:rPr>
                        <a:t>Não (Foco </a:t>
                      </a:r>
                      <a:br>
                        <a:rPr lang="pt-BR" sz="1400" u="none" strike="noStrike" dirty="0">
                          <a:effectLst/>
                        </a:rPr>
                      </a:br>
                      <a:r>
                        <a:rPr lang="pt-BR" sz="1400" u="none" strike="noStrike" dirty="0">
                          <a:effectLst/>
                        </a:rPr>
                        <a:t>em estímulos </a:t>
                      </a:r>
                      <a:br>
                        <a:rPr lang="pt-BR" sz="1400" u="none" strike="noStrike" dirty="0">
                          <a:effectLst/>
                        </a:rPr>
                      </a:br>
                      <a:r>
                        <a:rPr lang="pt-BR" sz="1400" u="none" strike="noStrike" dirty="0">
                          <a:effectLst/>
                        </a:rPr>
                        <a:t>visuais rápidos)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46" marR="2546" marT="2546" marB="0" anchor="b"/>
                </a:tc>
                <a:extLst>
                  <a:ext uri="{0D108BD9-81ED-4DB2-BD59-A6C34878D82A}">
                    <a16:rowId xmlns:a16="http://schemas.microsoft.com/office/drawing/2014/main" val="2863113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1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DDA23-CBCC-6012-98D8-FCA6CFC45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10FF0B5-4395-B14A-38BE-4510C68C6DF2}"/>
              </a:ext>
            </a:extLst>
          </p:cNvPr>
          <p:cNvSpPr txBox="1"/>
          <p:nvPr/>
        </p:nvSpPr>
        <p:spPr>
          <a:xfrm>
            <a:off x="737419" y="67074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Com o </a:t>
            </a:r>
            <a:r>
              <a:rPr lang="pt-BR" sz="2400" b="1" dirty="0" err="1"/>
              <a:t>OnlineTests</a:t>
            </a:r>
            <a:r>
              <a:rPr lang="pt-BR" sz="2400" b="1" dirty="0"/>
              <a:t>, sua instituição ganha: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5A514B-7363-D488-5CDF-2A56D7181542}"/>
              </a:ext>
            </a:extLst>
          </p:cNvPr>
          <p:cNvSpPr txBox="1"/>
          <p:nvPr/>
        </p:nvSpPr>
        <p:spPr>
          <a:xfrm>
            <a:off x="1120874" y="1475880"/>
            <a:ext cx="10432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/>
              <a:t>Eficiência Operacional:</a:t>
            </a:r>
            <a:r>
              <a:rPr lang="pt-BR" sz="2400" dirty="0"/>
              <a:t> Reduza em até 90% o tempo gasto com a logística de provas.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A8E17BB-31A7-FC60-C5EF-E064E01A56A0}"/>
              </a:ext>
            </a:extLst>
          </p:cNvPr>
          <p:cNvSpPr txBox="1"/>
          <p:nvPr/>
        </p:nvSpPr>
        <p:spPr>
          <a:xfrm>
            <a:off x="1120873" y="2306877"/>
            <a:ext cx="10432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Economia Financeira:</a:t>
            </a:r>
            <a:r>
              <a:rPr lang="pt-BR" sz="2400" dirty="0"/>
              <a:t> Elimine custos com impressão e economize o tempo valioso da sua equipe.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8BCF78-7011-D40F-36D9-539C7A9B4D0E}"/>
              </a:ext>
            </a:extLst>
          </p:cNvPr>
          <p:cNvSpPr txBox="1"/>
          <p:nvPr/>
        </p:nvSpPr>
        <p:spPr>
          <a:xfrm>
            <a:off x="1120875" y="3137874"/>
            <a:ext cx="105008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Inteligência Pedagógica:</a:t>
            </a:r>
            <a:r>
              <a:rPr lang="pt-BR" sz="2400" dirty="0"/>
              <a:t> Tome decisões baseadas em dados concretos sobre o aprendizado dos seus alunos.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C389B7-ED70-E601-1E5C-F437A1664527}"/>
              </a:ext>
            </a:extLst>
          </p:cNvPr>
          <p:cNvSpPr txBox="1"/>
          <p:nvPr/>
        </p:nvSpPr>
        <p:spPr>
          <a:xfrm>
            <a:off x="1120875" y="3968871"/>
            <a:ext cx="105008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/>
              <a:t>Segurança e Confiança:</a:t>
            </a:r>
            <a:r>
              <a:rPr lang="pt-BR" sz="2400" dirty="0"/>
              <a:t> Um parceiro de negócio com suporte dedicado e acessível, que entende suas necessidades.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248DBF-0750-AB2A-2B37-3E2BFAA32012}"/>
              </a:ext>
            </a:extLst>
          </p:cNvPr>
          <p:cNvSpPr txBox="1"/>
          <p:nvPr/>
        </p:nvSpPr>
        <p:spPr>
          <a:xfrm>
            <a:off x="1120873" y="4799868"/>
            <a:ext cx="104320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b="1" dirty="0"/>
              <a:t>Inclusão e Conformidade Social:</a:t>
            </a:r>
            <a:r>
              <a:rPr lang="pt-BR" sz="2400" dirty="0"/>
              <a:t> Demonstre o compromisso da sua instituição com a educação equitativa, atendendo às necessidades de todos os alunos e alinhando-se à Lei Brasileira de Inclusão (LBI).</a:t>
            </a:r>
          </a:p>
        </p:txBody>
      </p:sp>
    </p:spTree>
    <p:extLst>
      <p:ext uri="{BB962C8B-B14F-4D97-AF65-F5344CB8AC3E}">
        <p14:creationId xmlns:p14="http://schemas.microsoft.com/office/powerpoint/2010/main" val="411720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D2211-F658-7868-6D46-5FD77DA99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C2C64B3-3F3E-3A8A-5CF8-971CBDE0B2AC}"/>
              </a:ext>
            </a:extLst>
          </p:cNvPr>
          <p:cNvSpPr txBox="1"/>
          <p:nvPr/>
        </p:nvSpPr>
        <p:spPr>
          <a:xfrm>
            <a:off x="-363793" y="286436"/>
            <a:ext cx="131850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Vamos modernizar juntos</a:t>
            </a:r>
          </a:p>
          <a:p>
            <a:pPr algn="ctr"/>
            <a:r>
              <a:rPr lang="pt-BR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 processo de avaliação da sua instituição?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B0A45CC-9FC9-AB8B-D025-AEBDF8ABF4CF}"/>
              </a:ext>
            </a:extLst>
          </p:cNvPr>
          <p:cNvSpPr txBox="1"/>
          <p:nvPr/>
        </p:nvSpPr>
        <p:spPr>
          <a:xfrm>
            <a:off x="925461" y="2134898"/>
            <a:ext cx="103410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/>
              <a:t>Agende uma demonstração gratuita e veja na prática como o </a:t>
            </a:r>
            <a:r>
              <a:rPr lang="pt-BR" sz="2400" b="1" dirty="0" err="1"/>
              <a:t>OnlineTests</a:t>
            </a:r>
            <a:r>
              <a:rPr lang="pt-BR" sz="2400" b="1" dirty="0"/>
              <a:t> pode transformar sua gestão pedagógica.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2CF94F-020A-D1CC-86E7-B6E3A65C0EE1}"/>
              </a:ext>
            </a:extLst>
          </p:cNvPr>
          <p:cNvSpPr txBox="1"/>
          <p:nvPr/>
        </p:nvSpPr>
        <p:spPr>
          <a:xfrm>
            <a:off x="925461" y="4933530"/>
            <a:ext cx="65925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Manoel Feitosa</a:t>
            </a:r>
            <a:endParaRPr lang="pt-BR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pt-BR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86 99950-3815 </a:t>
            </a:r>
          </a:p>
          <a:p>
            <a:pPr>
              <a:buNone/>
            </a:pPr>
            <a:r>
              <a:rPr lang="pt-BR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www.onlinetests.com.br</a:t>
            </a:r>
            <a:endParaRPr lang="pt-BR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Imagem 7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ED041EEE-3349-B1CD-0CE8-0A5D8C879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61" y="3627098"/>
            <a:ext cx="1911753" cy="10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6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614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Aptos Narrow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MANOEL JOSÉ FEITOSA NETO</dc:creator>
  <cp:lastModifiedBy>MANOEL JOSÉ FEITOSA NETO</cp:lastModifiedBy>
  <cp:revision>21</cp:revision>
  <dcterms:created xsi:type="dcterms:W3CDTF">2025-07-07T12:49:03Z</dcterms:created>
  <dcterms:modified xsi:type="dcterms:W3CDTF">2025-07-09T12:19:42Z</dcterms:modified>
</cp:coreProperties>
</file>