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8" r:id="rId9"/>
    <p:sldId id="269" r:id="rId10"/>
    <p:sldId id="262" r:id="rId11"/>
    <p:sldId id="263" r:id="rId12"/>
    <p:sldId id="264" r:id="rId13"/>
    <p:sldId id="265" r:id="rId14"/>
    <p:sldId id="266"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hyperlink" Target="https://diveintopython3.problemsolving.io/" TargetMode="External" /><Relationship Id="rId2" Type="http://schemas.openxmlformats.org/officeDocument/2006/relationships/hyperlink" Target="https://docs.python.org/" TargetMode="External" /><Relationship Id="rId1" Type="http://schemas.openxmlformats.org/officeDocument/2006/relationships/slideLayout" Target="../slideLayouts/slideLayout4.xml" /><Relationship Id="rId5" Type="http://schemas.openxmlformats.org/officeDocument/2006/relationships/hyperlink" Target="https://developer.paypal.com/docs" TargetMode="External" /><Relationship Id="rId4" Type="http://schemas.openxmlformats.org/officeDocument/2006/relationships/hyperlink" Target="https://stripe.com/docs/api" TargetMode="Externa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33383" y="1766226"/>
            <a:ext cx="8236325" cy="1121461"/>
          </a:xfrm>
          <a:prstGeom prst="rect">
            <a:avLst/>
          </a:prstGeom>
        </p:spPr>
        <p:txBody>
          <a:bodyPr vert="horz" wrap="square" lIns="0" tIns="13335" rIns="0" bIns="0" rtlCol="0">
            <a:spAutoFit/>
          </a:bodyPr>
          <a:lstStyle/>
          <a:p>
            <a:pPr marL="12700">
              <a:lnSpc>
                <a:spcPct val="100000"/>
              </a:lnSpc>
              <a:spcBef>
                <a:spcPts val="105"/>
              </a:spcBef>
            </a:pPr>
            <a:r>
              <a:rPr lang="en-US" sz="3600" b="1" spc="5" dirty="0">
                <a:solidFill>
                  <a:srgbClr val="1CACE3"/>
                </a:solidFill>
                <a:latin typeface="Arial"/>
                <a:cs typeface="Arial"/>
              </a:rPr>
              <a:t>DATA SCIENCE PROJECT ON BILLING SYSTEM USING PYTHON</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530798"/>
            <a:ext cx="11296650" cy="2277547"/>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marL="2763520">
              <a:lnSpc>
                <a:spcPct val="100000"/>
              </a:lnSpc>
            </a:pPr>
            <a:endParaRPr lang="en-US" sz="220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lang="en-IN" sz="2000" b="1" spc="10" dirty="0">
                <a:solidFill>
                  <a:srgbClr val="1382AC"/>
                </a:solidFill>
                <a:latin typeface="Arial"/>
                <a:cs typeface="Arial"/>
              </a:rPr>
              <a:t>1.</a:t>
            </a:r>
            <a:r>
              <a:rPr lang="en-GB" sz="2000" b="1" spc="10" dirty="0">
                <a:solidFill>
                  <a:srgbClr val="1382AC"/>
                </a:solidFill>
                <a:latin typeface="Arial"/>
                <a:cs typeface="Arial"/>
              </a:rPr>
              <a:t> </a:t>
            </a:r>
            <a:r>
              <a:rPr lang="en-GB" sz="2000" b="1" spc="10" dirty="0" err="1">
                <a:solidFill>
                  <a:srgbClr val="1382AC"/>
                </a:solidFill>
                <a:latin typeface="Arial"/>
                <a:cs typeface="Arial"/>
              </a:rPr>
              <a:t>Manogaran</a:t>
            </a:r>
            <a:r>
              <a:rPr lang="en-GB" sz="2000" b="1" spc="10" dirty="0">
                <a:solidFill>
                  <a:srgbClr val="1382AC"/>
                </a:solidFill>
                <a:latin typeface="Arial"/>
                <a:cs typeface="Arial"/>
              </a:rPr>
              <a:t> N</a:t>
            </a:r>
            <a:r>
              <a:rPr lang="en-US" sz="2000" b="1" spc="-75" dirty="0">
                <a:solidFill>
                  <a:srgbClr val="1382AC"/>
                </a:solidFill>
                <a:latin typeface="Arial"/>
                <a:cs typeface="Arial"/>
              </a:rPr>
              <a:t>(20213</a:t>
            </a:r>
            <a:r>
              <a:rPr lang="en-GB" sz="2000" b="1" spc="-75" dirty="0">
                <a:solidFill>
                  <a:srgbClr val="1382AC"/>
                </a:solidFill>
                <a:latin typeface="Arial"/>
                <a:cs typeface="Arial"/>
              </a:rPr>
              <a:t>10011</a:t>
            </a:r>
            <a:r>
              <a:rPr lang="en-US" sz="2000" b="1" spc="-75" dirty="0">
                <a:solidFill>
                  <a:srgbClr val="1382AC"/>
                </a:solidFill>
                <a:latin typeface="Arial"/>
                <a:cs typeface="Arial"/>
              </a:rPr>
              <a:t>)-</a:t>
            </a:r>
            <a:r>
              <a:rPr lang="en-US" sz="2000" b="1" spc="-75" dirty="0" err="1">
                <a:solidFill>
                  <a:srgbClr val="1382AC"/>
                </a:solidFill>
                <a:latin typeface="Arial"/>
                <a:cs typeface="Arial"/>
              </a:rPr>
              <a:t>Alagappa</a:t>
            </a:r>
            <a:r>
              <a:rPr lang="en-US" sz="2000" b="1" spc="-75" dirty="0">
                <a:solidFill>
                  <a:srgbClr val="1382AC"/>
                </a:solidFill>
                <a:latin typeface="Arial"/>
                <a:cs typeface="Arial"/>
              </a:rPr>
              <a:t> college of technology, Anna University –De</a:t>
            </a:r>
            <a:r>
              <a:rPr sz="2000" b="1" spc="-25" dirty="0">
                <a:solidFill>
                  <a:srgbClr val="1382AC"/>
                </a:solidFill>
                <a:latin typeface="Arial"/>
                <a:cs typeface="Arial"/>
              </a:rPr>
              <a:t>p</a:t>
            </a:r>
            <a:r>
              <a:rPr sz="2000" b="1" spc="10" dirty="0">
                <a:solidFill>
                  <a:srgbClr val="1382AC"/>
                </a:solidFill>
                <a:latin typeface="Arial"/>
                <a:cs typeface="Arial"/>
              </a:rPr>
              <a:t>a</a:t>
            </a:r>
            <a:r>
              <a:rPr sz="2000" b="1" spc="-30" dirty="0">
                <a:solidFill>
                  <a:srgbClr val="1382AC"/>
                </a:solidFill>
                <a:latin typeface="Arial"/>
                <a:cs typeface="Arial"/>
              </a:rPr>
              <a:t>r</a:t>
            </a:r>
            <a:r>
              <a:rPr sz="2000" b="1" spc="-70" dirty="0">
                <a:solidFill>
                  <a:srgbClr val="1382AC"/>
                </a:solidFill>
                <a:latin typeface="Arial"/>
                <a:cs typeface="Arial"/>
              </a:rPr>
              <a:t>t</a:t>
            </a:r>
            <a:r>
              <a:rPr sz="2000" b="1" spc="90" dirty="0">
                <a:solidFill>
                  <a:srgbClr val="1382AC"/>
                </a:solidFill>
                <a:latin typeface="Arial"/>
                <a:cs typeface="Arial"/>
              </a:rPr>
              <a:t>m</a:t>
            </a:r>
            <a:r>
              <a:rPr sz="2000" b="1" spc="15" dirty="0">
                <a:solidFill>
                  <a:srgbClr val="1382AC"/>
                </a:solidFill>
                <a:latin typeface="Arial"/>
                <a:cs typeface="Arial"/>
              </a:rPr>
              <a:t>e</a:t>
            </a:r>
            <a:r>
              <a:rPr sz="2000" b="1" spc="-25" dirty="0">
                <a:solidFill>
                  <a:srgbClr val="1382AC"/>
                </a:solidFill>
                <a:latin typeface="Arial"/>
                <a:cs typeface="Arial"/>
              </a:rPr>
              <a:t>n</a:t>
            </a:r>
            <a:r>
              <a:rPr sz="2000" b="1" spc="5" dirty="0">
                <a:solidFill>
                  <a:srgbClr val="1382AC"/>
                </a:solidFill>
                <a:latin typeface="Arial"/>
                <a:cs typeface="Arial"/>
              </a:rPr>
              <a:t>t</a:t>
            </a:r>
            <a:r>
              <a:rPr lang="en-US" sz="2000" b="1" spc="5" dirty="0">
                <a:solidFill>
                  <a:srgbClr val="1382AC"/>
                </a:solidFill>
                <a:latin typeface="Arial"/>
                <a:cs typeface="Arial"/>
              </a:rPr>
              <a:t> of </a:t>
            </a:r>
            <a:r>
              <a:rPr lang="en-GB" sz="2000" b="1" spc="5" dirty="0">
                <a:solidFill>
                  <a:srgbClr val="1382AC"/>
                </a:solidFill>
                <a:latin typeface="Arial"/>
                <a:cs typeface="Arial"/>
              </a:rPr>
              <a:t>Apparel</a:t>
            </a:r>
            <a:r>
              <a:rPr lang="en-US" sz="2000" b="1" spc="5" dirty="0">
                <a:solidFill>
                  <a:srgbClr val="1382AC"/>
                </a:solidFill>
                <a:latin typeface="Arial"/>
                <a:cs typeface="Arial"/>
              </a:rPr>
              <a:t> technology.</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6" name="Picture 5">
            <a:extLst>
              <a:ext uri="{FF2B5EF4-FFF2-40B4-BE49-F238E27FC236}">
                <a16:creationId xmlns:a16="http://schemas.microsoft.com/office/drawing/2014/main" id="{93B59EBC-F128-7813-2DB7-937D3C4099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8671" y="1434513"/>
            <a:ext cx="3838388" cy="2614660"/>
          </a:xfrm>
          <a:prstGeom prst="rect">
            <a:avLst/>
          </a:prstGeom>
        </p:spPr>
      </p:pic>
      <p:pic>
        <p:nvPicPr>
          <p:cNvPr id="9" name="Picture 8">
            <a:extLst>
              <a:ext uri="{FF2B5EF4-FFF2-40B4-BE49-F238E27FC236}">
                <a16:creationId xmlns:a16="http://schemas.microsoft.com/office/drawing/2014/main" id="{96E1CC38-8E87-E099-B1D3-C07C553051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9678" y="1434513"/>
            <a:ext cx="6857364" cy="2614660"/>
          </a:xfrm>
          <a:prstGeom prst="rect">
            <a:avLst/>
          </a:prstGeom>
        </p:spPr>
      </p:pic>
      <p:sp>
        <p:nvSpPr>
          <p:cNvPr id="10" name="TextBox 9">
            <a:extLst>
              <a:ext uri="{FF2B5EF4-FFF2-40B4-BE49-F238E27FC236}">
                <a16:creationId xmlns:a16="http://schemas.microsoft.com/office/drawing/2014/main" id="{4E782B90-2B98-E84C-C780-B3D62EE5EE0A}"/>
              </a:ext>
            </a:extLst>
          </p:cNvPr>
          <p:cNvSpPr txBox="1"/>
          <p:nvPr/>
        </p:nvSpPr>
        <p:spPr>
          <a:xfrm>
            <a:off x="5183467" y="2512732"/>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CDF9303-8BE0-2051-950F-C28EF45BD10F}"/>
              </a:ext>
            </a:extLst>
          </p:cNvPr>
          <p:cNvSpPr txBox="1"/>
          <p:nvPr/>
        </p:nvSpPr>
        <p:spPr>
          <a:xfrm>
            <a:off x="660400" y="4527227"/>
            <a:ext cx="10730005" cy="1200329"/>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This implementation serves as a starting point and can be extended with additional features such as handling discounts, taxes, multiple payment methods, and database integration for storing transaction history.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6" name="TextBox 5">
            <a:extLst>
              <a:ext uri="{FF2B5EF4-FFF2-40B4-BE49-F238E27FC236}">
                <a16:creationId xmlns:a16="http://schemas.microsoft.com/office/drawing/2014/main" id="{0D8D0C58-5369-B460-7BC0-60F770239F4C}"/>
              </a:ext>
            </a:extLst>
          </p:cNvPr>
          <p:cNvSpPr txBox="1"/>
          <p:nvPr/>
        </p:nvSpPr>
        <p:spPr>
          <a:xfrm>
            <a:off x="1176618" y="1187767"/>
            <a:ext cx="10664265" cy="4893647"/>
          </a:xfrm>
          <a:prstGeom prst="rect">
            <a:avLst/>
          </a:prstGeom>
          <a:noFill/>
        </p:spPr>
        <p:txBody>
          <a:bodyPr wrap="square">
            <a:spAutoFit/>
          </a:bodyPr>
          <a:lstStyle/>
          <a:p>
            <a:pPr algn="l"/>
            <a:r>
              <a:rPr lang="en-US" sz="2400" b="0" i="0" dirty="0">
                <a:effectLst/>
                <a:latin typeface="Söhne"/>
              </a:rPr>
              <a:t>In conclusion, the billing system implemented in Python provides a basic framework for managing products, a shopping cart, and generating bills. The system consists of three main classes: Product, ShoppingCart, and BillingSystem.</a:t>
            </a:r>
          </a:p>
          <a:p>
            <a:pPr algn="l"/>
            <a:endParaRPr lang="en-US" sz="2400" b="0" i="0" dirty="0">
              <a:effectLst/>
              <a:latin typeface="Söhne"/>
            </a:endParaRPr>
          </a:p>
          <a:p>
            <a:pPr marL="457200" indent="-457200" algn="l">
              <a:buFont typeface="+mj-lt"/>
              <a:buAutoNum type="arabicPeriod"/>
            </a:pPr>
            <a:r>
              <a:rPr lang="en-US" sz="2400" b="0" i="0" dirty="0">
                <a:effectLst/>
                <a:latin typeface="Söhne"/>
              </a:rPr>
              <a:t>The Product class represents individual items with their name and price.</a:t>
            </a:r>
          </a:p>
          <a:p>
            <a:pPr marL="457200" indent="-457200" algn="l">
              <a:buFont typeface="+mj-lt"/>
              <a:buAutoNum type="arabicPeriod"/>
            </a:pPr>
            <a:r>
              <a:rPr lang="en-US" sz="2400" b="0" i="0" dirty="0">
                <a:effectLst/>
                <a:latin typeface="Söhne"/>
              </a:rPr>
              <a:t>The ShoppingCart class manages the items added by the user along with their quantities and calculates the total amount.</a:t>
            </a:r>
          </a:p>
          <a:p>
            <a:pPr marL="457200" indent="-457200" algn="l">
              <a:buFont typeface="+mj-lt"/>
              <a:buAutoNum type="arabicPeriod"/>
            </a:pPr>
            <a:r>
              <a:rPr lang="en-US" sz="2400" b="0" i="0" dirty="0">
                <a:effectLst/>
                <a:latin typeface="Söhne"/>
              </a:rPr>
              <a:t>The BillingSystem class acts as a controller for adding items to the cart and generating the bill.</a:t>
            </a:r>
          </a:p>
          <a:p>
            <a:pPr algn="l"/>
            <a:r>
              <a:rPr lang="en-US" sz="2400" b="0" i="0" dirty="0">
                <a:effectLst/>
                <a:latin typeface="Söhne"/>
              </a:rPr>
              <a:t>This implementation serves as a starting point and can be extended with additional features such as handling discounts, taxes, multiple payment methods, and database integration for storing transaction history. Overall, it provides a foundation for building more complex billing systems tailored to specific business needs.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4" name="TextBox 3">
            <a:extLst>
              <a:ext uri="{FF2B5EF4-FFF2-40B4-BE49-F238E27FC236}">
                <a16:creationId xmlns:a16="http://schemas.microsoft.com/office/drawing/2014/main" id="{55CF13AC-3932-F9C2-27E0-1A0A61796BAE}"/>
              </a:ext>
            </a:extLst>
          </p:cNvPr>
          <p:cNvSpPr txBox="1"/>
          <p:nvPr/>
        </p:nvSpPr>
        <p:spPr>
          <a:xfrm>
            <a:off x="915147" y="1479989"/>
            <a:ext cx="11276853" cy="4893647"/>
          </a:xfrm>
          <a:prstGeom prst="rect">
            <a:avLst/>
          </a:prstGeom>
          <a:noFill/>
        </p:spPr>
        <p:txBody>
          <a:bodyPr wrap="square">
            <a:spAutoFit/>
          </a:bodyPr>
          <a:lstStyle/>
          <a:p>
            <a:pPr marL="342900" indent="-342900" algn="l">
              <a:buFont typeface="Arial" panose="020B0604020202020204" pitchFamily="34" charset="0"/>
              <a:buChar char="•"/>
            </a:pPr>
            <a:r>
              <a:rPr lang="en-US" sz="2400" b="1" i="0" dirty="0">
                <a:effectLst/>
                <a:latin typeface="Söhne"/>
              </a:rPr>
              <a:t>User Interface Enhancements</a:t>
            </a:r>
            <a:r>
              <a:rPr lang="en-US" sz="2400" b="0" i="0" dirty="0">
                <a:effectLst/>
                <a:latin typeface="Söhne"/>
              </a:rPr>
              <a:t>: Improve the user interface for better usability.</a:t>
            </a:r>
          </a:p>
          <a:p>
            <a:pPr marL="342900" indent="-342900" algn="l">
              <a:buFont typeface="Arial" panose="020B0604020202020204" pitchFamily="34" charset="0"/>
              <a:buChar char="•"/>
            </a:pPr>
            <a:r>
              <a:rPr lang="en-US" sz="2400" b="1" i="0" dirty="0">
                <a:effectLst/>
                <a:latin typeface="Söhne"/>
              </a:rPr>
              <a:t>Database Integration</a:t>
            </a:r>
            <a:r>
              <a:rPr lang="en-US" sz="2400" b="0" i="0" dirty="0">
                <a:effectLst/>
                <a:latin typeface="Söhne"/>
              </a:rPr>
              <a:t>: Integrate with databases for data management and analysis.</a:t>
            </a:r>
          </a:p>
          <a:p>
            <a:pPr marL="342900" indent="-342900" algn="l">
              <a:buFont typeface="Arial" panose="020B0604020202020204" pitchFamily="34" charset="0"/>
              <a:buChar char="•"/>
            </a:pPr>
            <a:r>
              <a:rPr lang="en-US" sz="2400" b="1" i="0" dirty="0">
                <a:effectLst/>
                <a:latin typeface="Söhne"/>
              </a:rPr>
              <a:t>Inventory Management</a:t>
            </a:r>
            <a:r>
              <a:rPr lang="en-US" sz="2400" b="0" i="0" dirty="0">
                <a:effectLst/>
                <a:latin typeface="Söhne"/>
              </a:rPr>
              <a:t>: Add features to manage inventory levels and stock.</a:t>
            </a:r>
          </a:p>
          <a:p>
            <a:pPr marL="342900" indent="-342900" algn="l">
              <a:buFont typeface="Arial" panose="020B0604020202020204" pitchFamily="34" charset="0"/>
              <a:buChar char="•"/>
            </a:pPr>
            <a:r>
              <a:rPr lang="en-US" sz="2400" b="1" i="0" dirty="0">
                <a:effectLst/>
                <a:latin typeface="Söhne"/>
              </a:rPr>
              <a:t>Billing Features</a:t>
            </a:r>
            <a:r>
              <a:rPr lang="en-US" sz="2400" b="0" i="0" dirty="0">
                <a:effectLst/>
                <a:latin typeface="Söhne"/>
              </a:rPr>
              <a:t>: Enhance billing capabilities with support for various payment methods, discounts, and taxes.</a:t>
            </a:r>
          </a:p>
          <a:p>
            <a:pPr marL="342900" indent="-342900" algn="l">
              <a:buFont typeface="Arial" panose="020B0604020202020204" pitchFamily="34" charset="0"/>
              <a:buChar char="•"/>
            </a:pPr>
            <a:r>
              <a:rPr lang="en-US" sz="2400" b="1" i="0" dirty="0">
                <a:effectLst/>
                <a:latin typeface="Söhne"/>
              </a:rPr>
              <a:t>Localization and Internationalization</a:t>
            </a:r>
            <a:r>
              <a:rPr lang="en-US" sz="2400" b="0" i="0" dirty="0">
                <a:effectLst/>
                <a:latin typeface="Söhne"/>
              </a:rPr>
              <a:t>: Support multiple languages, currencies, and regional preferences.</a:t>
            </a:r>
          </a:p>
          <a:p>
            <a:pPr marL="342900" indent="-342900" algn="l">
              <a:buFont typeface="Arial" panose="020B0604020202020204" pitchFamily="34" charset="0"/>
              <a:buChar char="•"/>
            </a:pPr>
            <a:r>
              <a:rPr lang="en-US" sz="2400" b="1" i="0" dirty="0">
                <a:effectLst/>
                <a:latin typeface="Söhne"/>
              </a:rPr>
              <a:t>Mobile Application Development</a:t>
            </a:r>
            <a:r>
              <a:rPr lang="en-US" sz="2400" b="0" i="0" dirty="0">
                <a:effectLst/>
                <a:latin typeface="Söhne"/>
              </a:rPr>
              <a:t>: Develop mobile applications for increased accessibility.</a:t>
            </a:r>
          </a:p>
          <a:p>
            <a:pPr marL="342900" indent="-342900" algn="l">
              <a:buFont typeface="Arial" panose="020B0604020202020204" pitchFamily="34" charset="0"/>
              <a:buChar char="•"/>
            </a:pPr>
            <a:r>
              <a:rPr lang="en-US" sz="2400" b="1" i="0" dirty="0">
                <a:effectLst/>
                <a:latin typeface="Söhne"/>
              </a:rPr>
              <a:t>Customer Relationship Management (CRM)</a:t>
            </a:r>
            <a:r>
              <a:rPr lang="en-US" sz="2400" b="0" i="0" dirty="0">
                <a:effectLst/>
                <a:latin typeface="Söhne"/>
              </a:rPr>
              <a:t>: Integrate CRM functionalities for managing customer interactions and marketing efforts.</a:t>
            </a:r>
          </a:p>
          <a:p>
            <a:pPr algn="l"/>
            <a:r>
              <a:rPr lang="en-US" sz="2400" b="0" i="0" dirty="0">
                <a:effectLst/>
                <a:latin typeface="Söhne"/>
              </a:rPr>
              <a:t>These enhancements can make the billing system more efficient, adaptable, and user-friendly, catering to the evolving needs of businesses and customers.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a:extLst>
              <a:ext uri="{FF2B5EF4-FFF2-40B4-BE49-F238E27FC236}">
                <a16:creationId xmlns:a16="http://schemas.microsoft.com/office/drawing/2014/main" id="{663DD509-CD45-D639-B6B7-8F8FDD58A663}"/>
              </a:ext>
            </a:extLst>
          </p:cNvPr>
          <p:cNvSpPr txBox="1"/>
          <p:nvPr/>
        </p:nvSpPr>
        <p:spPr>
          <a:xfrm>
            <a:off x="1512793" y="1625758"/>
            <a:ext cx="10421471" cy="4062651"/>
          </a:xfrm>
          <a:prstGeom prst="rect">
            <a:avLst/>
          </a:prstGeom>
          <a:noFill/>
        </p:spPr>
        <p:txBody>
          <a:bodyPr wrap="square">
            <a:spAutoFit/>
          </a:bodyPr>
          <a:lstStyle/>
          <a:p>
            <a:pPr marL="342900" indent="-342900" algn="l">
              <a:buFont typeface="+mj-lt"/>
              <a:buAutoNum type="arabicPeriod"/>
            </a:pPr>
            <a:r>
              <a:rPr lang="en-US" sz="2400" b="1" i="0" dirty="0">
                <a:effectLst/>
                <a:latin typeface="Söhne"/>
              </a:rPr>
              <a:t>Python Documentation:</a:t>
            </a:r>
          </a:p>
          <a:p>
            <a:pPr marL="342900" indent="-342900" algn="l">
              <a:buFont typeface="Arial" panose="020B0604020202020204" pitchFamily="34" charset="0"/>
              <a:buChar char="•"/>
            </a:pPr>
            <a:r>
              <a:rPr lang="en-US" sz="2400" b="0" i="0" u="none" strike="noStrike" dirty="0">
                <a:effectLst/>
                <a:latin typeface="Söhne"/>
              </a:rPr>
              <a:t>Official Python documentation: </a:t>
            </a:r>
            <a:r>
              <a:rPr lang="en-US" sz="2400" b="0" i="0" u="none" strike="noStrike" dirty="0">
                <a:effectLst/>
                <a:latin typeface="Söhne"/>
                <a:hlinkClick r:id="rId2"/>
              </a:rPr>
              <a:t>https://docs.python.org/</a:t>
            </a:r>
            <a:endParaRPr lang="en-US" sz="2400" b="0" i="0" u="none" strike="noStrike" dirty="0">
              <a:effectLst/>
              <a:latin typeface="Söhne"/>
            </a:endParaRPr>
          </a:p>
          <a:p>
            <a:pPr marL="285750" indent="-285750" algn="l">
              <a:buFont typeface="Arial" panose="020B0604020202020204" pitchFamily="34" charset="0"/>
              <a:buChar char="•"/>
            </a:pPr>
            <a:r>
              <a:rPr lang="en-US" sz="2400" b="0" i="0" dirty="0">
                <a:effectLst/>
                <a:latin typeface="Söhne"/>
              </a:rPr>
              <a:t>Dive Into Python: A free Python tutorial for experienced programmers:  </a:t>
            </a:r>
            <a:r>
              <a:rPr lang="en-US" sz="2400" b="0" i="0" u="none" strike="noStrike" dirty="0">
                <a:effectLst/>
                <a:latin typeface="Söhne"/>
                <a:hlinkClick r:id="rId3"/>
              </a:rPr>
              <a:t>https://diveintopython3.problemsolving.io/</a:t>
            </a:r>
            <a:endParaRPr lang="en-US" sz="2400" b="0" i="0" u="none" strike="noStrike" dirty="0">
              <a:effectLst/>
              <a:latin typeface="Söhne"/>
            </a:endParaRPr>
          </a:p>
          <a:p>
            <a:pPr marL="285750" indent="-285750" algn="l">
              <a:buFont typeface="Arial" panose="020B0604020202020204" pitchFamily="34" charset="0"/>
              <a:buChar char="•"/>
            </a:pPr>
            <a:endParaRPr lang="en-US" sz="2400" b="0" i="0" u="none" strike="noStrike" dirty="0">
              <a:effectLst/>
              <a:latin typeface="Söhne"/>
            </a:endParaRPr>
          </a:p>
          <a:p>
            <a:pPr marL="342900" indent="-342900" algn="l">
              <a:buAutoNum type="arabicPeriod" startAt="2"/>
            </a:pPr>
            <a:r>
              <a:rPr lang="en-US" sz="2400" b="1" dirty="0">
                <a:latin typeface="Söhne"/>
              </a:rPr>
              <a:t>Payment Processing:</a:t>
            </a:r>
          </a:p>
          <a:p>
            <a:pPr marL="285750" indent="-285750" algn="l">
              <a:buFont typeface="Arial" panose="020B0604020202020204" pitchFamily="34" charset="0"/>
              <a:buChar char="•"/>
            </a:pPr>
            <a:r>
              <a:rPr lang="en-US" sz="2400" dirty="0">
                <a:latin typeface="Söhne"/>
              </a:rPr>
              <a:t>Stripe API Documentation: A popular payment processing platform with comprehensive API documentation: </a:t>
            </a:r>
            <a:r>
              <a:rPr lang="en-US" sz="2400" dirty="0">
                <a:latin typeface="Söhne"/>
                <a:hlinkClick r:id="rId4"/>
              </a:rPr>
              <a:t>https://stripe.com/docs/api</a:t>
            </a:r>
            <a:endParaRPr lang="en-US" sz="2400" dirty="0">
              <a:latin typeface="Söhne"/>
            </a:endParaRPr>
          </a:p>
          <a:p>
            <a:pPr marL="285750" indent="-285750" algn="l">
              <a:buFont typeface="Arial" panose="020B0604020202020204" pitchFamily="34" charset="0"/>
              <a:buChar char="•"/>
            </a:pPr>
            <a:r>
              <a:rPr lang="en-US" sz="2400" dirty="0">
                <a:latin typeface="Söhne"/>
              </a:rPr>
              <a:t>PayPal Developer Documentation: PayPal’s developer documentation for integrating payment processing: </a:t>
            </a:r>
            <a:r>
              <a:rPr lang="en-US" sz="2400" dirty="0">
                <a:latin typeface="Söhne"/>
                <a:hlinkClick r:id="rId5"/>
              </a:rPr>
              <a:t>https://developer.paypal.com/docs</a:t>
            </a:r>
            <a:endParaRPr lang="en-US" sz="2400" dirty="0">
              <a:latin typeface="Söhne"/>
            </a:endParaRPr>
          </a:p>
          <a:p>
            <a:pPr algn="l"/>
            <a:endParaRPr lang="en-US" b="0" i="0" dirty="0">
              <a:effectLst/>
              <a:latin typeface="Söhn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16" name="TextBox 15">
            <a:extLst>
              <a:ext uri="{FF2B5EF4-FFF2-40B4-BE49-F238E27FC236}">
                <a16:creationId xmlns:a16="http://schemas.microsoft.com/office/drawing/2014/main" id="{F3A38D47-2478-0F39-6021-F20DA89E9FA6}"/>
              </a:ext>
            </a:extLst>
          </p:cNvPr>
          <p:cNvSpPr txBox="1"/>
          <p:nvPr/>
        </p:nvSpPr>
        <p:spPr>
          <a:xfrm>
            <a:off x="1813522" y="1736129"/>
            <a:ext cx="9076765" cy="3108543"/>
          </a:xfrm>
          <a:prstGeom prst="rect">
            <a:avLst/>
          </a:prstGeom>
          <a:noFill/>
        </p:spPr>
        <p:txBody>
          <a:bodyPr wrap="square" anchor="t">
            <a:spAutoFit/>
          </a:bodyPr>
          <a:lstStyle/>
          <a:p>
            <a:r>
              <a:rPr lang="en-US" sz="2800" dirty="0">
                <a:latin typeface="Söhne"/>
              </a:rPr>
              <a:t>“</a:t>
            </a:r>
            <a:r>
              <a:rPr lang="en-US" sz="2400" dirty="0">
                <a:effectLst/>
                <a:latin typeface="Söhne"/>
              </a:rPr>
              <a:t>Develop a python program for a billing system for a retail store. The program should allow the cashier to input the items purchased by the customer along with their quantities and prices. It should then calculate the total bill amount, including any applicable taxes. Additionally, the program should provide options for applying discounts if available. Finally, it should generate a detailed bill receipt showing the itemized list of purchases, their prices, quantities, subtotal, taxes, discounts (if any), and the final total amount payable by the customer.”</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5" name="TextBox 4">
            <a:extLst>
              <a:ext uri="{FF2B5EF4-FFF2-40B4-BE49-F238E27FC236}">
                <a16:creationId xmlns:a16="http://schemas.microsoft.com/office/drawing/2014/main" id="{51D5B499-6E6E-FB25-253F-73B02944ADB5}"/>
              </a:ext>
            </a:extLst>
          </p:cNvPr>
          <p:cNvSpPr txBox="1"/>
          <p:nvPr/>
        </p:nvSpPr>
        <p:spPr>
          <a:xfrm>
            <a:off x="5183467" y="2512732"/>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47A8AC99-4BF6-0469-6DDE-25B366C27CFA}"/>
              </a:ext>
            </a:extLst>
          </p:cNvPr>
          <p:cNvSpPr txBox="1"/>
          <p:nvPr/>
        </p:nvSpPr>
        <p:spPr>
          <a:xfrm>
            <a:off x="1120924" y="1187767"/>
            <a:ext cx="10828282" cy="5262979"/>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Define Classes: Create classes to represent items and the billing system.
Input Handling: Implement functions to handle user input for adding items to the bill.
Tax Calculation: Implement methods within the ‘BillingSystem’ class to calculate taxes based on the subtotal.
Discount Application: Implement methods within the ‘BillingSystem’ class to apply discounts based on predefined rules or conditions.
Generate Receipt: Implement a method to generate a detailed bill receipt.
User Interface: Depending on the preference, you can implement a command-line interface (CLI) or a graphical user interface (GUI) to interact with the billing system.
This is a basic outline to get you started. You can expand upon this solution by adding more features such as handling discounts, taxes, and generating a more detailed receipt. Additionally, you can enhance the user interface to make it more interactive and user-friendly.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7" name="TextBox 6">
            <a:extLst>
              <a:ext uri="{FF2B5EF4-FFF2-40B4-BE49-F238E27FC236}">
                <a16:creationId xmlns:a16="http://schemas.microsoft.com/office/drawing/2014/main" id="{DA5D443B-0CC5-4033-045B-16BED1B7F5A7}"/>
              </a:ext>
            </a:extLst>
          </p:cNvPr>
          <p:cNvSpPr txBox="1"/>
          <p:nvPr/>
        </p:nvSpPr>
        <p:spPr>
          <a:xfrm>
            <a:off x="1307352" y="1467148"/>
            <a:ext cx="10664266" cy="4893647"/>
          </a:xfrm>
          <a:prstGeom prst="rect">
            <a:avLst/>
          </a:prstGeom>
          <a:noFill/>
        </p:spPr>
        <p:txBody>
          <a:bodyPr wrap="square">
            <a:spAutoFit/>
          </a:bodyPr>
          <a:lstStyle/>
          <a:p>
            <a:pPr marL="457200" indent="-457200">
              <a:buFont typeface="+mj-lt"/>
              <a:buAutoNum type="arabicPeriod"/>
            </a:pPr>
            <a:r>
              <a:rPr lang="en-US" sz="2400" dirty="0"/>
              <a:t>Requirement Gathering: Understand the requirements of the billing system. Identify the features and functionalities it should have. </a:t>
            </a:r>
          </a:p>
          <a:p>
            <a:pPr marL="457200" indent="-457200">
              <a:buFont typeface="+mj-lt"/>
              <a:buAutoNum type="arabicPeriod"/>
            </a:pPr>
            <a:endParaRPr lang="en-US" sz="2400" dirty="0"/>
          </a:p>
          <a:p>
            <a:pPr marL="457200" indent="-457200">
              <a:buFont typeface="+mj-lt"/>
              <a:buAutoNum type="arabicPeriod"/>
            </a:pPr>
            <a:r>
              <a:rPr lang="en-US" sz="2400" dirty="0"/>
              <a:t>Design: Design the system architecture. This includes deciding on the components, their interactions, and the data flow within the system.</a:t>
            </a:r>
          </a:p>
          <a:p>
            <a:pPr marL="457200" indent="-457200">
              <a:buFont typeface="+mj-lt"/>
              <a:buAutoNum type="arabicPeriod"/>
            </a:pPr>
            <a:endParaRPr lang="en-US" sz="2400" dirty="0"/>
          </a:p>
          <a:p>
            <a:pPr marL="457200" indent="-457200">
              <a:buFont typeface="+mj-lt"/>
              <a:buAutoNum type="arabicPeriod"/>
            </a:pPr>
            <a:r>
              <a:rPr lang="en-US" sz="2400" dirty="0"/>
              <a:t>Database Design: Design the database schema to store information such as customer details, products, invoices, etc.</a:t>
            </a:r>
          </a:p>
          <a:p>
            <a:pPr marL="457200" indent="-457200">
              <a:buFont typeface="+mj-lt"/>
              <a:buAutoNum type="arabicPeriod"/>
            </a:pPr>
            <a:endParaRPr lang="en-US" sz="2400" dirty="0"/>
          </a:p>
          <a:p>
            <a:pPr marL="457200" indent="-457200">
              <a:buFont typeface="+mj-lt"/>
              <a:buAutoNum type="arabicPeriod"/>
            </a:pPr>
            <a:r>
              <a:rPr lang="en-US" sz="2400" dirty="0"/>
              <a:t>User Interface Design: Design the user interface for the billing system. This could be a command-line interface, a graphical user interface, or a web-based interface.</a:t>
            </a:r>
          </a:p>
          <a:p>
            <a:pPr marL="457200" indent="-457200">
              <a:buFont typeface="+mj-lt"/>
              <a:buAutoNum type="arabicPeriod"/>
            </a:pP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A1B8DED7-18DD-A177-C265-2ED8083CFFA1}"/>
              </a:ext>
            </a:extLst>
          </p:cNvPr>
          <p:cNvSpPr txBox="1">
            <a:spLocks/>
          </p:cNvSpPr>
          <p:nvPr/>
        </p:nvSpPr>
        <p:spPr>
          <a:xfrm>
            <a:off x="660400" y="616324"/>
            <a:ext cx="8565776" cy="624530"/>
          </a:xfrm>
          <a:prstGeom prst="rect">
            <a:avLst/>
          </a:prstGeom>
        </p:spPr>
        <p:txBody>
          <a:bodyPr vert="horz" wrap="square" lIns="0" tIns="16510" rIns="0" bIns="0" rtlCol="0">
            <a:spAutoFit/>
          </a:bodyPr>
          <a:lstStyle>
            <a:lvl1pPr>
              <a:defRPr sz="2750" b="1" i="0">
                <a:solidFill>
                  <a:srgbClr val="001F5F"/>
                </a:solidFill>
                <a:latin typeface="Arial"/>
                <a:ea typeface="+mj-ea"/>
                <a:cs typeface="Arial"/>
              </a:defRPr>
            </a:lvl1pPr>
          </a:lstStyle>
          <a:p>
            <a:pPr marL="12700">
              <a:spcBef>
                <a:spcPts val="130"/>
              </a:spcBef>
              <a:tabLst>
                <a:tab pos="2366645" algn="l"/>
              </a:tabLst>
            </a:pPr>
            <a:r>
              <a:rPr lang="en-US" sz="3950" kern="0" spc="-5" dirty="0">
                <a:solidFill>
                  <a:srgbClr val="1CACE3"/>
                </a:solidFill>
              </a:rPr>
              <a:t>SYSTEM </a:t>
            </a:r>
            <a:r>
              <a:rPr lang="en-US" sz="3950" kern="0" spc="-15" dirty="0">
                <a:solidFill>
                  <a:srgbClr val="1CACE3"/>
                </a:solidFill>
              </a:rPr>
              <a:t>APPROACH(CONTD)</a:t>
            </a:r>
            <a:endParaRPr lang="en-US" sz="3950" kern="0" dirty="0"/>
          </a:p>
        </p:txBody>
      </p:sp>
      <p:sp>
        <p:nvSpPr>
          <p:cNvPr id="8" name="TextBox 7">
            <a:extLst>
              <a:ext uri="{FF2B5EF4-FFF2-40B4-BE49-F238E27FC236}">
                <a16:creationId xmlns:a16="http://schemas.microsoft.com/office/drawing/2014/main" id="{D19FFD65-457F-F34F-94F9-2E9F9BD7192D}"/>
              </a:ext>
            </a:extLst>
          </p:cNvPr>
          <p:cNvSpPr txBox="1"/>
          <p:nvPr/>
        </p:nvSpPr>
        <p:spPr>
          <a:xfrm>
            <a:off x="1215651" y="1240854"/>
            <a:ext cx="10267390" cy="5262979"/>
          </a:xfrm>
          <a:prstGeom prst="rect">
            <a:avLst/>
          </a:prstGeom>
          <a:noFill/>
        </p:spPr>
        <p:txBody>
          <a:bodyPr wrap="square" anchor="b">
            <a:spAutoFit/>
          </a:bodyPr>
          <a:lstStyle/>
          <a:p>
            <a:pPr marL="457200" indent="-457200">
              <a:buAutoNum type="arabicPeriod" startAt="5"/>
            </a:pPr>
            <a:r>
              <a:rPr lang="en-US" sz="2400" dirty="0"/>
              <a:t>Development: Develop the billing system using Python. Break down the     development process into smaller tasks and implement them one by one.</a:t>
            </a:r>
          </a:p>
          <a:p>
            <a:pPr marL="457200" indent="-457200">
              <a:buAutoNum type="arabicPeriod" startAt="5"/>
            </a:pPr>
            <a:endParaRPr lang="en-US" sz="2400" dirty="0"/>
          </a:p>
          <a:p>
            <a:pPr marL="457200" indent="-457200">
              <a:buAutoNum type="arabicPeriod" startAt="6"/>
            </a:pPr>
            <a:r>
              <a:rPr lang="en-US" sz="2400" dirty="0"/>
              <a:t>Testing: Test the system thoroughly to ensure that it works as expected. This includes unit testing, integration testing, and system testing.</a:t>
            </a:r>
          </a:p>
          <a:p>
            <a:pPr marL="457200" indent="-457200">
              <a:buAutoNum type="arabicPeriod" startAt="6"/>
            </a:pPr>
            <a:endParaRPr lang="en-US" sz="2400" dirty="0"/>
          </a:p>
          <a:p>
            <a:pPr marL="457200" indent="-457200">
              <a:buAutoNum type="arabicPeriod" startAt="6"/>
            </a:pPr>
            <a:r>
              <a:rPr lang="en-US" sz="2400" dirty="0"/>
              <a:t>Documentation: Document the system including its architecture,  components, functionalities, and usage instructions.</a:t>
            </a:r>
          </a:p>
          <a:p>
            <a:pPr marL="457200" indent="-457200">
              <a:buAutoNum type="arabicPeriod" startAt="7"/>
            </a:pPr>
            <a:endParaRPr lang="en-US" sz="2400" dirty="0"/>
          </a:p>
          <a:p>
            <a:pPr marL="457200" indent="-457200">
              <a:buAutoNum type="arabicPeriod" startAt="8"/>
            </a:pPr>
            <a:r>
              <a:rPr lang="en-US" sz="2400" dirty="0"/>
              <a:t>Deployment: Deploy the billing system in the desired environment. This could be on-premise or on the cloud.</a:t>
            </a:r>
          </a:p>
          <a:p>
            <a:pPr marL="457200" indent="-457200">
              <a:buAutoNum type="arabicPeriod" startAt="8"/>
            </a:pPr>
            <a:endParaRPr lang="en-US" sz="2400" dirty="0"/>
          </a:p>
          <a:p>
            <a:pPr marL="457200" indent="-457200">
              <a:buAutoNum type="arabicPeriod" startAt="8"/>
            </a:pPr>
            <a:r>
              <a:rPr lang="en-US" sz="2400" dirty="0"/>
              <a:t>Maintenance: Maintain the billing system by fixing bugs, adding new features, and updating it as required.</a:t>
            </a:r>
          </a:p>
        </p:txBody>
      </p:sp>
    </p:spTree>
    <p:extLst>
      <p:ext uri="{BB962C8B-B14F-4D97-AF65-F5344CB8AC3E}">
        <p14:creationId xmlns:p14="http://schemas.microsoft.com/office/powerpoint/2010/main" val="3166504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642432"/>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a:extLst>
              <a:ext uri="{FF2B5EF4-FFF2-40B4-BE49-F238E27FC236}">
                <a16:creationId xmlns:a16="http://schemas.microsoft.com/office/drawing/2014/main" id="{7E543A87-C5DF-33D5-7169-57F955616A1F}"/>
              </a:ext>
            </a:extLst>
          </p:cNvPr>
          <p:cNvSpPr txBox="1"/>
          <p:nvPr/>
        </p:nvSpPr>
        <p:spPr>
          <a:xfrm>
            <a:off x="1042148" y="1318502"/>
            <a:ext cx="10981764" cy="5262979"/>
          </a:xfrm>
          <a:prstGeom prst="rect">
            <a:avLst/>
          </a:prstGeom>
          <a:noFill/>
        </p:spPr>
        <p:txBody>
          <a:bodyPr wrap="square">
            <a:spAutoFit/>
          </a:bodyPr>
          <a:lstStyle/>
          <a:p>
            <a:pPr algn="l"/>
            <a:r>
              <a:rPr lang="en-US" sz="2400" b="0" i="0" dirty="0">
                <a:effectLst/>
                <a:latin typeface="Söhne"/>
              </a:rPr>
              <a:t>Designing a billing system involves several steps, including algorithm development and deployment. </a:t>
            </a:r>
          </a:p>
          <a:p>
            <a:pPr marL="342900" indent="-342900" algn="l">
              <a:buFont typeface="Arial" panose="020B0604020202020204" pitchFamily="34" charset="0"/>
              <a:buChar char="•"/>
            </a:pPr>
            <a:r>
              <a:rPr lang="en-US" sz="2400" b="1" i="0" dirty="0">
                <a:effectLst/>
                <a:latin typeface="Söhne"/>
              </a:rPr>
              <a:t>Requirements Gathering</a:t>
            </a:r>
            <a:r>
              <a:rPr lang="en-US" sz="2400" b="0" i="0" dirty="0">
                <a:effectLst/>
                <a:latin typeface="Söhne"/>
              </a:rPr>
              <a:t>: Understand the requirements of the billing system, such as types of products or services, pricing models, billing frequency, etc.</a:t>
            </a:r>
          </a:p>
          <a:p>
            <a:pPr marL="342900" indent="-342900" algn="l">
              <a:buFont typeface="Arial" panose="020B0604020202020204" pitchFamily="34" charset="0"/>
              <a:buChar char="•"/>
            </a:pPr>
            <a:r>
              <a:rPr lang="en-US" sz="2400" b="1" i="0" dirty="0">
                <a:effectLst/>
                <a:latin typeface="Söhne"/>
              </a:rPr>
              <a:t>Data Modeling</a:t>
            </a:r>
            <a:r>
              <a:rPr lang="en-US" sz="2400" b="0" i="0" dirty="0">
                <a:effectLst/>
                <a:latin typeface="Söhne"/>
              </a:rPr>
              <a:t>: Design the database schema to store customer information, products/services, pricing details, transactions, etc.</a:t>
            </a:r>
          </a:p>
          <a:p>
            <a:pPr marL="342900" indent="-342900" algn="l">
              <a:buFont typeface="Arial" panose="020B0604020202020204" pitchFamily="34" charset="0"/>
              <a:buChar char="•"/>
            </a:pPr>
            <a:r>
              <a:rPr lang="en-US" sz="2400" b="1" i="0" dirty="0">
                <a:effectLst/>
                <a:latin typeface="Söhne"/>
              </a:rPr>
              <a:t>Algorithm Development</a:t>
            </a:r>
            <a:r>
              <a:rPr lang="en-US" sz="2400" b="0" i="0" dirty="0">
                <a:effectLst/>
                <a:latin typeface="Söhne"/>
              </a:rPr>
              <a:t>:</a:t>
            </a:r>
          </a:p>
          <a:p>
            <a:pPr marL="800100" lvl="1" indent="-342900" algn="l">
              <a:buFont typeface="Arial" panose="020B0604020202020204" pitchFamily="34" charset="0"/>
              <a:buChar char="•"/>
            </a:pPr>
            <a:r>
              <a:rPr lang="en-US" sz="2400" b="1" i="0" dirty="0">
                <a:effectLst/>
                <a:latin typeface="Söhne"/>
              </a:rPr>
              <a:t>Billing Calculation</a:t>
            </a:r>
            <a:r>
              <a:rPr lang="en-US" sz="2400" b="0" i="0" dirty="0">
                <a:effectLst/>
                <a:latin typeface="Söhne"/>
              </a:rPr>
              <a:t>: Develop algorithms to calculate bills based on the usage of products/services, applying any discounts or taxes as necessary.</a:t>
            </a:r>
          </a:p>
          <a:p>
            <a:pPr marL="800100" lvl="1" indent="-342900" algn="l">
              <a:buFont typeface="Arial" panose="020B0604020202020204" pitchFamily="34" charset="0"/>
              <a:buChar char="•"/>
            </a:pPr>
            <a:r>
              <a:rPr lang="en-US" sz="2400" b="1" i="0" dirty="0">
                <a:effectLst/>
                <a:latin typeface="Söhne"/>
              </a:rPr>
              <a:t>Invoice Generation</a:t>
            </a:r>
            <a:r>
              <a:rPr lang="en-US" sz="2400" b="0" i="0" dirty="0">
                <a:effectLst/>
                <a:latin typeface="Söhne"/>
              </a:rPr>
              <a:t>: Create algorithms to generate invoices, including itemized details of charges.</a:t>
            </a:r>
          </a:p>
          <a:p>
            <a:pPr marL="800100" lvl="1" indent="-342900" algn="l">
              <a:buFont typeface="Arial" panose="020B0604020202020204" pitchFamily="34" charset="0"/>
              <a:buChar char="•"/>
            </a:pPr>
            <a:r>
              <a:rPr lang="en-US" sz="2400" b="1" i="0" dirty="0">
                <a:effectLst/>
                <a:latin typeface="Söhne"/>
              </a:rPr>
              <a:t>Payment Processing</a:t>
            </a:r>
            <a:r>
              <a:rPr lang="en-US" sz="2400" b="0" i="0" dirty="0">
                <a:effectLst/>
                <a:latin typeface="Söhne"/>
              </a:rPr>
              <a:t>: Implement algorithms for processing payments, including tracking outstanding balances, handling partial payments, and generating receipts.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4B2903A-3FA2-F436-C025-B61EF7E625BE}"/>
              </a:ext>
            </a:extLst>
          </p:cNvPr>
          <p:cNvSpPr txBox="1">
            <a:spLocks noGrp="1"/>
          </p:cNvSpPr>
          <p:nvPr>
            <p:ph type="title"/>
          </p:nvPr>
        </p:nvSpPr>
        <p:spPr>
          <a:xfrm>
            <a:off x="529665" y="493021"/>
            <a:ext cx="9798424" cy="62453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r>
              <a:rPr lang="en-US" sz="3950" spc="5" dirty="0">
                <a:solidFill>
                  <a:srgbClr val="1CACE3"/>
                </a:solidFill>
              </a:rPr>
              <a:t>(CONTD)</a:t>
            </a:r>
            <a:endParaRPr sz="3950" dirty="0"/>
          </a:p>
        </p:txBody>
      </p:sp>
      <p:sp>
        <p:nvSpPr>
          <p:cNvPr id="6" name="TextBox 5">
            <a:extLst>
              <a:ext uri="{FF2B5EF4-FFF2-40B4-BE49-F238E27FC236}">
                <a16:creationId xmlns:a16="http://schemas.microsoft.com/office/drawing/2014/main" id="{A57C8096-122D-F3C4-2136-7E244A5A1777}"/>
              </a:ext>
            </a:extLst>
          </p:cNvPr>
          <p:cNvSpPr txBox="1"/>
          <p:nvPr/>
        </p:nvSpPr>
        <p:spPr>
          <a:xfrm>
            <a:off x="945961" y="1117551"/>
            <a:ext cx="10716374" cy="6278642"/>
          </a:xfrm>
          <a:prstGeom prst="rect">
            <a:avLst/>
          </a:prstGeom>
          <a:noFill/>
        </p:spPr>
        <p:txBody>
          <a:bodyPr wrap="square">
            <a:spAutoFit/>
          </a:bodyPr>
          <a:lstStyle/>
          <a:p>
            <a:pPr marL="342900" indent="-342900">
              <a:buFont typeface="Arial" panose="020B0604020202020204" pitchFamily="34" charset="0"/>
              <a:buChar char="•"/>
            </a:pPr>
            <a:r>
              <a:rPr lang="en-US" sz="2400" b="1" i="0" dirty="0">
                <a:effectLst/>
                <a:latin typeface="Söhne"/>
              </a:rPr>
              <a:t>Security</a:t>
            </a:r>
            <a:r>
              <a:rPr lang="en-US" sz="2400" b="0" i="0" dirty="0">
                <a:effectLst/>
                <a:latin typeface="Söhne"/>
              </a:rPr>
              <a:t>: Implement security measures to protect sensitive customer information and financial transactions, such as encryption, access control, and data integrity checks.</a:t>
            </a:r>
          </a:p>
          <a:p>
            <a:pPr marL="342900" indent="-342900">
              <a:buFont typeface="Arial" panose="020B0604020202020204" pitchFamily="34" charset="0"/>
              <a:buChar char="•"/>
            </a:pPr>
            <a:r>
              <a:rPr lang="en-US" sz="2400" b="1" i="0" dirty="0">
                <a:effectLst/>
                <a:latin typeface="Söhne"/>
              </a:rPr>
              <a:t>Testing</a:t>
            </a:r>
            <a:r>
              <a:rPr lang="en-US" sz="2400" b="0" i="0" dirty="0">
                <a:effectLst/>
                <a:latin typeface="Söhne"/>
              </a:rPr>
              <a:t>: Thoroughly test the billing system to ensure accuracy in billing calculations, invoice generation, and payment processing.</a:t>
            </a:r>
          </a:p>
          <a:p>
            <a:pPr marL="342900" indent="-342900">
              <a:buFont typeface="Arial" panose="020B0604020202020204" pitchFamily="34" charset="0"/>
              <a:buChar char="•"/>
            </a:pPr>
            <a:r>
              <a:rPr lang="en-US" sz="2400" b="1" i="0" dirty="0">
                <a:effectLst/>
                <a:latin typeface="Söhne"/>
              </a:rPr>
              <a:t>Deployment</a:t>
            </a:r>
            <a:r>
              <a:rPr lang="en-US" sz="2400" b="0" i="0" dirty="0">
                <a:effectLst/>
                <a:latin typeface="Söhne"/>
              </a:rPr>
              <a:t>:</a:t>
            </a:r>
          </a:p>
          <a:p>
            <a:pPr marL="800100" lvl="1" indent="-342900">
              <a:buFont typeface="Arial" panose="020B0604020202020204" pitchFamily="34" charset="0"/>
              <a:buChar char="•"/>
            </a:pPr>
            <a:r>
              <a:rPr lang="en-US" sz="2400" b="1" i="0" dirty="0">
                <a:effectLst/>
                <a:latin typeface="Söhne"/>
              </a:rPr>
              <a:t>Choose Deployment Environment</a:t>
            </a:r>
            <a:r>
              <a:rPr lang="en-US" sz="2400" b="0" i="0" dirty="0">
                <a:effectLst/>
                <a:latin typeface="Söhne"/>
              </a:rPr>
              <a:t>: Decide whether to deploy the billing system on-premises or in the cloud.</a:t>
            </a:r>
          </a:p>
          <a:p>
            <a:pPr marL="800100" lvl="1" indent="-342900">
              <a:buFont typeface="Arial" panose="020B0604020202020204" pitchFamily="34" charset="0"/>
              <a:buChar char="•"/>
            </a:pPr>
            <a:r>
              <a:rPr lang="en-US" sz="2400" b="1" i="0" dirty="0">
                <a:effectLst/>
                <a:latin typeface="Söhne"/>
              </a:rPr>
              <a:t>Setup Infrastructure</a:t>
            </a:r>
            <a:r>
              <a:rPr lang="en-US" sz="2400" b="0" i="0" dirty="0">
                <a:effectLst/>
                <a:latin typeface="Söhne"/>
              </a:rPr>
              <a:t>: Configure servers, databases, and other necessary infrastructure components.</a:t>
            </a:r>
          </a:p>
          <a:p>
            <a:pPr marL="800100" lvl="1" indent="-342900">
              <a:buFont typeface="Arial" panose="020B0604020202020204" pitchFamily="34" charset="0"/>
              <a:buChar char="•"/>
            </a:pPr>
            <a:r>
              <a:rPr lang="en-US" sz="2400" b="1" i="0" dirty="0">
                <a:effectLst/>
                <a:latin typeface="Söhne"/>
              </a:rPr>
              <a:t>Deploy Application</a:t>
            </a:r>
            <a:r>
              <a:rPr lang="en-US" sz="2400" b="0" i="0" dirty="0">
                <a:effectLst/>
                <a:latin typeface="Söhne"/>
              </a:rPr>
              <a:t>: Deploy the billing system application, ensuring that it is accessible to authorized users.</a:t>
            </a:r>
          </a:p>
          <a:p>
            <a:pPr marL="800100" lvl="1" indent="-342900">
              <a:buFont typeface="Arial" panose="020B0604020202020204" pitchFamily="34" charset="0"/>
              <a:buChar char="•"/>
            </a:pPr>
            <a:r>
              <a:rPr lang="en-US" sz="2400" b="1" i="0" dirty="0">
                <a:effectLst/>
                <a:latin typeface="Söhne"/>
              </a:rPr>
              <a:t>Monitoring and Maintenance</a:t>
            </a:r>
            <a:r>
              <a:rPr lang="en-US" sz="2400" b="0" i="0" dirty="0">
                <a:effectLst/>
                <a:latin typeface="Söhne"/>
              </a:rPr>
              <a:t>: Set up monitoring tools to track system performance and address any issues that arise. Regularly maintain the system to apply updates and security patches.</a:t>
            </a:r>
          </a:p>
          <a:p>
            <a:endParaRPr lang="en-US" sz="2400" b="0" i="0" dirty="0">
              <a:effectLst/>
              <a:latin typeface="Söhne"/>
            </a:endParaRPr>
          </a:p>
          <a:p>
            <a:pPr algn="l">
              <a:buFont typeface="+mj-lt"/>
              <a:buAutoNum type="arabicPeriod"/>
            </a:pPr>
            <a:endParaRPr lang="en-US" b="0" i="0" dirty="0">
              <a:solidFill>
                <a:srgbClr val="ECECEC"/>
              </a:solidFill>
              <a:effectLst/>
              <a:latin typeface="Söhne"/>
            </a:endParaRPr>
          </a:p>
        </p:txBody>
      </p:sp>
    </p:spTree>
    <p:extLst>
      <p:ext uri="{BB962C8B-B14F-4D97-AF65-F5344CB8AC3E}">
        <p14:creationId xmlns:p14="http://schemas.microsoft.com/office/powerpoint/2010/main" val="4177648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C374B75-2851-7961-7EB3-F0A7DA2A377D}"/>
              </a:ext>
            </a:extLst>
          </p:cNvPr>
          <p:cNvSpPr txBox="1">
            <a:spLocks noGrp="1"/>
          </p:cNvSpPr>
          <p:nvPr>
            <p:ph type="title"/>
          </p:nvPr>
        </p:nvSpPr>
        <p:spPr>
          <a:xfrm>
            <a:off x="529665" y="493021"/>
            <a:ext cx="9798424" cy="62453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r>
              <a:rPr lang="en-US" sz="3950" spc="5" dirty="0">
                <a:solidFill>
                  <a:srgbClr val="1CACE3"/>
                </a:solidFill>
              </a:rPr>
              <a:t>(CONTD)</a:t>
            </a:r>
            <a:endParaRPr sz="3950" dirty="0"/>
          </a:p>
        </p:txBody>
      </p:sp>
      <p:sp>
        <p:nvSpPr>
          <p:cNvPr id="6" name="TextBox 5">
            <a:extLst>
              <a:ext uri="{FF2B5EF4-FFF2-40B4-BE49-F238E27FC236}">
                <a16:creationId xmlns:a16="http://schemas.microsoft.com/office/drawing/2014/main" id="{FE962701-466B-B001-1FF5-5DA24637164B}"/>
              </a:ext>
            </a:extLst>
          </p:cNvPr>
          <p:cNvSpPr txBox="1"/>
          <p:nvPr/>
        </p:nvSpPr>
        <p:spPr>
          <a:xfrm>
            <a:off x="1196788" y="1639420"/>
            <a:ext cx="9798424" cy="4154984"/>
          </a:xfrm>
          <a:prstGeom prst="rect">
            <a:avLst/>
          </a:prstGeom>
          <a:noFill/>
        </p:spPr>
        <p:txBody>
          <a:bodyPr wrap="square">
            <a:spAutoFit/>
          </a:bodyPr>
          <a:lstStyle/>
          <a:p>
            <a:pPr marL="285750" indent="-285750" algn="l">
              <a:buFont typeface="Arial" panose="020B0604020202020204" pitchFamily="34" charset="0"/>
              <a:buChar char="•"/>
            </a:pPr>
            <a:r>
              <a:rPr lang="en-US" sz="2400" b="1" i="0" dirty="0">
                <a:effectLst/>
                <a:latin typeface="Söhne"/>
              </a:rPr>
              <a:t>Integration</a:t>
            </a:r>
            <a:r>
              <a:rPr lang="en-US" sz="2400" b="0" i="0" dirty="0">
                <a:effectLst/>
                <a:latin typeface="Söhne"/>
              </a:rPr>
              <a:t>: Integrate the billing system with other systems such as CRM (Customer Relationship Management), accounting software, and payment gateways for seamless operation.</a:t>
            </a:r>
          </a:p>
          <a:p>
            <a:pPr marL="285750" indent="-285750" algn="l">
              <a:buFont typeface="Arial" panose="020B0604020202020204" pitchFamily="34" charset="0"/>
              <a:buChar char="•"/>
            </a:pPr>
            <a:r>
              <a:rPr lang="en-US" sz="2400" b="1" i="0" dirty="0">
                <a:effectLst/>
                <a:latin typeface="Söhne"/>
              </a:rPr>
              <a:t>Documentation</a:t>
            </a:r>
            <a:r>
              <a:rPr lang="en-US" sz="2400" b="0" i="0" dirty="0">
                <a:effectLst/>
                <a:latin typeface="Söhne"/>
              </a:rPr>
              <a:t>: Document the system architecture, algorithms, deployment procedures, and user manuals to aid in system understanding and troubleshooting.</a:t>
            </a:r>
          </a:p>
          <a:p>
            <a:pPr marL="285750" indent="-285750" algn="l">
              <a:buFont typeface="Arial" panose="020B0604020202020204" pitchFamily="34" charset="0"/>
              <a:buChar char="•"/>
            </a:pPr>
            <a:r>
              <a:rPr lang="en-US" sz="2400" b="1" i="0" dirty="0">
                <a:effectLst/>
                <a:latin typeface="Söhne"/>
              </a:rPr>
              <a:t>Training</a:t>
            </a:r>
            <a:r>
              <a:rPr lang="en-US" sz="2400" b="0" i="0" dirty="0">
                <a:effectLst/>
                <a:latin typeface="Söhne"/>
              </a:rPr>
              <a:t>: Provide training to users on how to use the billing system effectively, including entering data, generating invoices, and processing payments.</a:t>
            </a:r>
          </a:p>
          <a:p>
            <a:pPr marL="285750" indent="-285750" algn="l">
              <a:buFont typeface="Arial" panose="020B0604020202020204" pitchFamily="34" charset="0"/>
              <a:buChar char="•"/>
            </a:pPr>
            <a:r>
              <a:rPr lang="en-US" sz="2400" b="1" i="0" dirty="0">
                <a:effectLst/>
                <a:latin typeface="Söhne"/>
              </a:rPr>
              <a:t>Support</a:t>
            </a:r>
            <a:r>
              <a:rPr lang="en-US" sz="2400" b="0" i="0" dirty="0">
                <a:effectLst/>
                <a:latin typeface="Söhne"/>
              </a:rPr>
              <a:t>: Offer ongoing support to users to address any issues or questions they may have regarding the billing system.</a:t>
            </a:r>
          </a:p>
        </p:txBody>
      </p:sp>
    </p:spTree>
    <p:extLst>
      <p:ext uri="{BB962C8B-B14F-4D97-AF65-F5344CB8AC3E}">
        <p14:creationId xmlns:p14="http://schemas.microsoft.com/office/powerpoint/2010/main" val="1535666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1293</Words>
  <Application>Microsoft Office PowerPoint</Application>
  <PresentationFormat>Widescreen</PresentationFormat>
  <Paragraphs>87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CAPSTONE PROJECT</vt:lpstr>
      <vt:lpstr>OUTLINE</vt:lpstr>
      <vt:lpstr>PROBLEM STATEMENT</vt:lpstr>
      <vt:lpstr>PROPOSED SOLUTION</vt:lpstr>
      <vt:lpstr>SYSTEM APPROACH</vt:lpstr>
      <vt:lpstr>PowerPoint Presentation</vt:lpstr>
      <vt:lpstr>ALGORITHM &amp; DEPLOYMENT</vt:lpstr>
      <vt:lpstr>ALGORITHM &amp; DEPLOYMENT(CONTD)</vt:lpstr>
      <vt:lpstr>ALGORITHM &amp; DEPLOYMENT(CONTD)</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thurga thurga G</dc:creator>
  <cp:lastModifiedBy>manonatraj03@gmail.com</cp:lastModifiedBy>
  <cp:revision>5</cp:revision>
  <dcterms:created xsi:type="dcterms:W3CDTF">2024-04-04T19:22:38Z</dcterms:created>
  <dcterms:modified xsi:type="dcterms:W3CDTF">2024-04-23T11:16:43Z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