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4"/>
  </p:notesMasterIdLst>
  <p:sldIdLst>
    <p:sldId id="256" r:id="rId2"/>
    <p:sldId id="281" r:id="rId3"/>
    <p:sldId id="264" r:id="rId4"/>
    <p:sldId id="268" r:id="rId5"/>
    <p:sldId id="269" r:id="rId6"/>
    <p:sldId id="270" r:id="rId7"/>
    <p:sldId id="257" r:id="rId8"/>
    <p:sldId id="272" r:id="rId9"/>
    <p:sldId id="271" r:id="rId10"/>
    <p:sldId id="258" r:id="rId11"/>
    <p:sldId id="274" r:id="rId12"/>
    <p:sldId id="275" r:id="rId13"/>
    <p:sldId id="260" r:id="rId14"/>
    <p:sldId id="276" r:id="rId15"/>
    <p:sldId id="262" r:id="rId16"/>
    <p:sldId id="279" r:id="rId17"/>
    <p:sldId id="277" r:id="rId18"/>
    <p:sldId id="280" r:id="rId19"/>
    <p:sldId id="263" r:id="rId20"/>
    <p:sldId id="278"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71253" autoAdjust="0"/>
  </p:normalViewPr>
  <p:slideViewPr>
    <p:cSldViewPr snapToGrid="0">
      <p:cViewPr varScale="1">
        <p:scale>
          <a:sx n="36" d="100"/>
          <a:sy n="36" d="100"/>
        </p:scale>
        <p:origin x="1421" y="2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9AEC6-35BB-401D-85B3-1FD80D6E6364}" type="datetimeFigureOut">
              <a:rPr lang="en-US" smtClean="0"/>
              <a:t>5/1/2024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0FF93-1011-4918-87F8-901F659DCD2F}" type="slidenum">
              <a:rPr lang="en-US" smtClean="0"/>
              <a:t>‹#›</a:t>
            </a:fld>
            <a:endParaRPr lang="en-US"/>
          </a:p>
        </p:txBody>
      </p:sp>
    </p:spTree>
    <p:extLst>
      <p:ext uri="{BB962C8B-B14F-4D97-AF65-F5344CB8AC3E}">
        <p14:creationId xmlns:p14="http://schemas.microsoft.com/office/powerpoint/2010/main" val="236686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ackboard.saumag.edu/webapps/blackboard/content/listContent.jsp?course_id=_43588_1&amp;content_id=_2959106_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E0FF93-1011-4918-87F8-901F659DCD2F}" type="slidenum">
              <a:rPr lang="en-US" smtClean="0"/>
              <a:t>1</a:t>
            </a:fld>
            <a:endParaRPr lang="en-US"/>
          </a:p>
        </p:txBody>
      </p:sp>
    </p:spTree>
    <p:extLst>
      <p:ext uri="{BB962C8B-B14F-4D97-AF65-F5344CB8AC3E}">
        <p14:creationId xmlns:p14="http://schemas.microsoft.com/office/powerpoint/2010/main" val="3754745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2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4 (OR4)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4 (OR4):</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(O4):</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average usage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print media types among your client's target customers?</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average usage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video media types among your client's target customers?</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average usage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audio media types among your client's target customers?</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the predominant attributes that your client's target customers want in the product or service that your use case is based on? (Hint: Use your D4-2 dataset).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(R4):</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usage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variables in Python.</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usage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variables in R.</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data in Python.</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2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data in 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12</a:t>
            </a:fld>
            <a:endParaRPr lang="en-US"/>
          </a:p>
        </p:txBody>
      </p:sp>
    </p:spTree>
    <p:extLst>
      <p:ext uri="{BB962C8B-B14F-4D97-AF65-F5344CB8AC3E}">
        <p14:creationId xmlns:p14="http://schemas.microsoft.com/office/powerpoint/2010/main" val="192732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4 (OR4)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4 (OR4):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(O4):</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the predominant attributes that your client's target customers want in the product or service that your use case is based on? (Hint: Use your D4-2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(R4):</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variables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variables in 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data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data in 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13</a:t>
            </a:fld>
            <a:endParaRPr lang="en-US"/>
          </a:p>
        </p:txBody>
      </p:sp>
    </p:spTree>
    <p:extLst>
      <p:ext uri="{BB962C8B-B14F-4D97-AF65-F5344CB8AC3E}">
        <p14:creationId xmlns:p14="http://schemas.microsoft.com/office/powerpoint/2010/main" val="3492779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4 (OR4)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4 (OR4):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(O4):</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the predominant attributes that your client's target customers want in the product or service that your use case is based on? (Hint: Use your D4-2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(R4):</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variables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variables in 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data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data in 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14</a:t>
            </a:fld>
            <a:endParaRPr lang="en-US"/>
          </a:p>
        </p:txBody>
      </p:sp>
    </p:spTree>
    <p:extLst>
      <p:ext uri="{BB962C8B-B14F-4D97-AF65-F5344CB8AC3E}">
        <p14:creationId xmlns:p14="http://schemas.microsoft.com/office/powerpoint/2010/main" val="3456352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5 (OR5):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(O5):</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Provide actionable decision-making-value-oriented written data insights based on target customer demographics.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gender regarding the interest in, likelihood of using, intended frequency of use, and amount will to pay for your client's proposed product or service?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ethnicity regarding the interest in, likelihood of using, intended frequency of use, and amount will to pay for your client's proposed product or service?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target customer income level categories regarding the interest in, likelihood of using, intended frequency of use, and amount will to pay for your client's proposed product or service?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(R5):</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a variety of Data Visualization (DV) types to summarize D3, D5, and D6 variables based on D1 variables.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br>
              <a:rPr lang="en-IN" sz="1800" kern="0" dirty="0">
                <a:solidFill>
                  <a:srgbClr val="000000"/>
                </a:solidFill>
                <a:effectLst/>
                <a:latin typeface="Arial" panose="020B0604020202020204" pitchFamily="34" charset="0"/>
                <a:ea typeface="Times New Roman" panose="02020603050405020304" pitchFamily="18" charset="0"/>
              </a:rPr>
            </a:br>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15</a:t>
            </a:fld>
            <a:endParaRPr lang="en-US"/>
          </a:p>
        </p:txBody>
      </p:sp>
    </p:spTree>
    <p:extLst>
      <p:ext uri="{BB962C8B-B14F-4D97-AF65-F5344CB8AC3E}">
        <p14:creationId xmlns:p14="http://schemas.microsoft.com/office/powerpoint/2010/main" val="1464652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5 (OR5):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(O5):</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Provide actionable decision-making-value-oriented written data insights based on target customer demographics.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gender regarding the interest in, likelihood of using, intended frequency of use, and amount will to pay for your client's proposed product or service?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ethnicity regarding the interest in, likelihood of using, intended frequency of use, and amount will to pay for your client's proposed product or service?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target customer income level categories regarding the interest in, likelihood of using, intended frequency of use, and amount will to pay for your client's proposed product or service?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(R5):</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a variety of Data Visualization (DV) types to summarize D3, D5, and D6 variables based on D1 variables.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br>
              <a:rPr lang="en-IN" sz="1800" kern="0" dirty="0">
                <a:solidFill>
                  <a:srgbClr val="000000"/>
                </a:solidFill>
                <a:effectLst/>
                <a:latin typeface="Arial" panose="020B0604020202020204" pitchFamily="34" charset="0"/>
                <a:ea typeface="Times New Roman" panose="02020603050405020304" pitchFamily="18" charset="0"/>
              </a:rPr>
            </a:br>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16</a:t>
            </a:fld>
            <a:endParaRPr lang="en-US"/>
          </a:p>
        </p:txBody>
      </p:sp>
    </p:spTree>
    <p:extLst>
      <p:ext uri="{BB962C8B-B14F-4D97-AF65-F5344CB8AC3E}">
        <p14:creationId xmlns:p14="http://schemas.microsoft.com/office/powerpoint/2010/main" val="2707227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5 (OR5):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(O5):</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Provide actionable decision-making-value-oriented written data insights based on target customer demographics.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gender regarding the interest in, likelihood of using, intended frequency of use, and amount will to pay for your client's proposed product or service?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ethnicity regarding the interest in, likelihood of using, intended frequency of use, and amount will to pay for your client's proposed product or service?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target customer income level categories regarding the interest in, likelihood of using, intended frequency of use, and amount will to pay for your client's proposed product or service?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(R5):</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a variety of Data Visualization (DV) types to summarize D3, D5, and D6 variables based on D1 variables.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br>
              <a:rPr lang="en-IN" sz="1800" kern="0" dirty="0">
                <a:solidFill>
                  <a:srgbClr val="000000"/>
                </a:solidFill>
                <a:effectLst/>
                <a:latin typeface="Arial" panose="020B0604020202020204" pitchFamily="34" charset="0"/>
                <a:ea typeface="Times New Roman" panose="02020603050405020304" pitchFamily="18" charset="0"/>
              </a:rPr>
            </a:br>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17</a:t>
            </a:fld>
            <a:endParaRPr lang="en-US"/>
          </a:p>
        </p:txBody>
      </p:sp>
    </p:spTree>
    <p:extLst>
      <p:ext uri="{BB962C8B-B14F-4D97-AF65-F5344CB8AC3E}">
        <p14:creationId xmlns:p14="http://schemas.microsoft.com/office/powerpoint/2010/main" val="2867684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5 (OR5):</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(O5):</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Provide actionable decision-making-value-oriented written data insights based on target customer demographics.</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gender regarding the interest in, likelihood of using, intended frequency of use, and amount will to pay for your client's proposed product or service?</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ethnicity regarding the interest in, likelihood of using, intended frequency of use, and amount will to pay for your client's proposed product or service?</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target customer income level categories regarding the interest in, likelihood of using, intended frequency of use, and amount will to pay for your client's proposed product or service?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(R5):</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a variety of Data Visualization (DV) types to summarize D3, D5, and D6 variables based on D1 variables.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br>
              <a:rPr lang="en-IN" sz="1200" kern="0" dirty="0">
                <a:solidFill>
                  <a:srgbClr val="000000"/>
                </a:solidFill>
                <a:effectLst/>
                <a:latin typeface="Arial" panose="020B0604020202020204" pitchFamily="34" charset="0"/>
                <a:ea typeface="Times New Roman" panose="02020603050405020304" pitchFamily="18" charset="0"/>
              </a:rPr>
            </a:br>
            <a:endParaRPr lang="en-US" dirty="0"/>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19</a:t>
            </a:fld>
            <a:endParaRPr lang="en-US"/>
          </a:p>
        </p:txBody>
      </p:sp>
    </p:spTree>
    <p:extLst>
      <p:ext uri="{BB962C8B-B14F-4D97-AF65-F5344CB8AC3E}">
        <p14:creationId xmlns:p14="http://schemas.microsoft.com/office/powerpoint/2010/main" val="2423528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5 (OR5):</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(O5):</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Provide actionable decision-making-value-oriented written data insights based on target customer demographics.</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gender regarding the interest in, likelihood of using, intended frequency of use, and amount will to pay for your client's proposed product or service?</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ethnicity regarding the interest in, likelihood of using, intended frequency of use, and amount will to pay for your client's proposed product or service?</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some key differences based on target customer income level categories regarding the interest in, likelihood of using, intended frequency of use, and amount will to pay for your client's proposed product or service?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(R5):</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a variety of Data Visualization (DV) types to summarize D3, D5, and D6 variables based on D1 variables.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br>
              <a:rPr lang="en-IN" sz="1200" kern="0" dirty="0">
                <a:solidFill>
                  <a:srgbClr val="000000"/>
                </a:solidFill>
                <a:effectLst/>
                <a:latin typeface="Arial" panose="020B0604020202020204" pitchFamily="34" charset="0"/>
                <a:ea typeface="Times New Roman" panose="02020603050405020304" pitchFamily="18" charset="0"/>
              </a:rPr>
            </a:br>
            <a:endParaRPr lang="en-US" dirty="0"/>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20</a:t>
            </a:fld>
            <a:endParaRPr lang="en-US"/>
          </a:p>
        </p:txBody>
      </p:sp>
    </p:spTree>
    <p:extLst>
      <p:ext uri="{BB962C8B-B14F-4D97-AF65-F5344CB8AC3E}">
        <p14:creationId xmlns:p14="http://schemas.microsoft.com/office/powerpoint/2010/main" val="3987376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E0FF93-1011-4918-87F8-901F659DCD2F}" type="slidenum">
              <a:rPr lang="en-US" smtClean="0"/>
              <a:t>21</a:t>
            </a:fld>
            <a:endParaRPr lang="en-US"/>
          </a:p>
        </p:txBody>
      </p:sp>
    </p:spTree>
    <p:extLst>
      <p:ext uri="{BB962C8B-B14F-4D97-AF65-F5344CB8AC3E}">
        <p14:creationId xmlns:p14="http://schemas.microsoft.com/office/powerpoint/2010/main" val="3653742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200" b="1" kern="0" dirty="0">
                <a:solidFill>
                  <a:srgbClr val="000000"/>
                </a:solidFill>
                <a:effectLst/>
                <a:latin typeface="inherit"/>
                <a:ea typeface="Times New Roman" panose="02020603050405020304" pitchFamily="18" charset="0"/>
                <a:cs typeface="Open Sans" panose="020B0606030504020204" pitchFamily="34" charset="0"/>
              </a:rPr>
              <a:t>Objectives &amp; Requirements 1 (OR1)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1 (OR1):</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(O1):</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gender of your client's target customers?</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income level of your client's target customers?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(R1):</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"Gender" variable.</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"Income" variable. (Note: some Use Cases contain monthly income, while others contain annual income.)</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describe() function in Python.</a:t>
            </a:r>
            <a:b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2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summary() function in 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4</a:t>
            </a:fld>
            <a:endParaRPr lang="en-US"/>
          </a:p>
        </p:txBody>
      </p:sp>
    </p:spTree>
    <p:extLst>
      <p:ext uri="{BB962C8B-B14F-4D97-AF65-F5344CB8AC3E}">
        <p14:creationId xmlns:p14="http://schemas.microsoft.com/office/powerpoint/2010/main" val="3925964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kern="0" dirty="0">
                <a:solidFill>
                  <a:srgbClr val="000000"/>
                </a:solidFill>
                <a:effectLst/>
                <a:latin typeface="inherit"/>
                <a:ea typeface="Times New Roman" panose="02020603050405020304" pitchFamily="18" charset="0"/>
                <a:cs typeface="Open Sans" panose="020B0606030504020204" pitchFamily="34" charset="0"/>
              </a:rPr>
              <a:t>Objectives &amp; Requirements 1 (OR1)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1 (OR1)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1 (OR1):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(O1):</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gender of your client's target customers?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income level of your client's target customers?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(R1):</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"Gender" variable.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"Income" variable. (Note: some Use Cases contain monthly income, while others contain annual income.)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describe() function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summary() function in 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5</a:t>
            </a:fld>
            <a:endParaRPr lang="en-US"/>
          </a:p>
        </p:txBody>
      </p:sp>
    </p:spTree>
    <p:extLst>
      <p:ext uri="{BB962C8B-B14F-4D97-AF65-F5344CB8AC3E}">
        <p14:creationId xmlns:p14="http://schemas.microsoft.com/office/powerpoint/2010/main" val="3277795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IN" sz="1800" b="1" kern="0" dirty="0">
                <a:solidFill>
                  <a:srgbClr val="000000"/>
                </a:solidFill>
                <a:effectLst/>
                <a:latin typeface="inherit"/>
                <a:ea typeface="Times New Roman" panose="02020603050405020304" pitchFamily="18" charset="0"/>
                <a:cs typeface="Open Sans" panose="020B0606030504020204" pitchFamily="34" charset="0"/>
              </a:rPr>
              <a:t>Objectives &amp; Requirements 1 (OR1)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1 (OR1)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1 (OR1):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(O1):</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gender of your client's target customers?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income level of your client's target customers?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52425"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(R1):</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"Gender" variable.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"Income" variable. (Note: some Use Cases contain monthly income, while others contain annual income.)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describe() function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summary() function in 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6</a:t>
            </a:fld>
            <a:endParaRPr lang="en-US"/>
          </a:p>
        </p:txBody>
      </p:sp>
    </p:spTree>
    <p:extLst>
      <p:ext uri="{BB962C8B-B14F-4D97-AF65-F5344CB8AC3E}">
        <p14:creationId xmlns:p14="http://schemas.microsoft.com/office/powerpoint/2010/main" val="336280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2 (OR2)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2 (OR2):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(O2):</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average age of your client's target customers based on the Age variable in your client's D2 (Dataset 2)?</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Did the average age of your client's target customers vary over time? For example, were those target customers who responded to the survey during the summer months different in age than those customers who responded to the survey during the winter months?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(R2):</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"Age" variable.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"Date" variable.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describe() function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summary() function in 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Group data by Date and calculate the average Age by Date.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Note: All teams are required to meet these OR2 in the final submission of their DVP TCP.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7</a:t>
            </a:fld>
            <a:endParaRPr lang="en-US"/>
          </a:p>
        </p:txBody>
      </p:sp>
    </p:spTree>
    <p:extLst>
      <p:ext uri="{BB962C8B-B14F-4D97-AF65-F5344CB8AC3E}">
        <p14:creationId xmlns:p14="http://schemas.microsoft.com/office/powerpoint/2010/main" val="4231767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2 (OR2)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2 (OR2):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(O2):</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average age of your client's target customers based on the Age variable in your client's D2 (Dataset 2)?</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Did the average age of your client's target customers vary over time? For example, were those target customers who responded to the survey during the summer months different in age than those customers who responded to the survey during the winter months?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(R2):</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"Age" variable.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"Date" variable.</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describe() function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summary() function in 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Group data by Date and calculate the average Age by Date.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Note: All teams are required to meet these OR2 in the final submission of their DVP TCP.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8</a:t>
            </a:fld>
            <a:endParaRPr lang="en-US"/>
          </a:p>
        </p:txBody>
      </p:sp>
    </p:spTree>
    <p:extLst>
      <p:ext uri="{BB962C8B-B14F-4D97-AF65-F5344CB8AC3E}">
        <p14:creationId xmlns:p14="http://schemas.microsoft.com/office/powerpoint/2010/main" val="4005058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3 (OR3)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3 (OR3):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(O3):</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education level of your client's target customers (based on education classification; e.g., freshman?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educational interest area of your client's target customers (based on college major)?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(R3):</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"Classification" variable (in some datasets it has a long title such as "What is your student classification?").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"Major" variable (in some datasets it has a long title such as "What college does your major fall under?").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frequency tables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frequency tables in 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based on frequency tables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based on frequency tables in 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9</a:t>
            </a:fld>
            <a:endParaRPr lang="en-US"/>
          </a:p>
        </p:txBody>
      </p:sp>
    </p:spTree>
    <p:extLst>
      <p:ext uri="{BB962C8B-B14F-4D97-AF65-F5344CB8AC3E}">
        <p14:creationId xmlns:p14="http://schemas.microsoft.com/office/powerpoint/2010/main" val="2791063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3 (OR3)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3 (OR3):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(O3):</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education level of your client's target customers (based on education classification; e.g., freshman?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predominant educational interest area of your client's target customers (based on college major)?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(R3):</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"Classification" variable (in some datasets it has a long title such as "What is your student classification?").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 the "Major" variable (in some datasets it has a long title such as "What college does your major fall under?").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frequency tables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frequency tables in 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based on frequency tables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based on frequency tables in 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10</a:t>
            </a:fld>
            <a:endParaRPr lang="en-US"/>
          </a:p>
        </p:txBody>
      </p:sp>
    </p:spTree>
    <p:extLst>
      <p:ext uri="{BB962C8B-B14F-4D97-AF65-F5344CB8AC3E}">
        <p14:creationId xmlns:p14="http://schemas.microsoft.com/office/powerpoint/2010/main" val="344109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N" sz="1800" u="none" strike="noStrike" kern="0" dirty="0">
                <a:solidFill>
                  <a:srgbClr val="1874A4"/>
                </a:solidFill>
                <a:effectLst/>
                <a:latin typeface="inherit"/>
                <a:ea typeface="Times New Roman" panose="02020603050405020304" pitchFamily="18" charset="0"/>
                <a:cs typeface="Open Sans" panose="020B0606030504020204" pitchFamily="34" charset="0"/>
                <a:hlinkClick r:id="rId3" tooltip="Alternative formats"/>
              </a:rPr>
              <a:t>Objectives &amp; Requirements 4 (OR4)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DVP TCP Objectives &amp; Requirements 4 (OR4):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Objectives (O4):</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average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print media types among your client's target customers?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average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video media types among your client's target customers?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is the average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audio media types among your client's target customers?</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What are the predominant attributes that your client's target customers want in the product or service that your use case is based on? (Hint: Use your D4-2 dataset).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Requirements (R4):</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variables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usage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behavior</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variables in R.</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data in Python.</a:t>
            </a:r>
            <a:b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DVs to </a:t>
            </a:r>
            <a:r>
              <a:rPr lang="en-IN" sz="1800"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data in 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EE0FF93-1011-4918-87F8-901F659DCD2F}" type="slidenum">
              <a:rPr lang="en-US" smtClean="0"/>
              <a:t>11</a:t>
            </a:fld>
            <a:endParaRPr lang="en-US"/>
          </a:p>
        </p:txBody>
      </p:sp>
    </p:spTree>
    <p:extLst>
      <p:ext uri="{BB962C8B-B14F-4D97-AF65-F5344CB8AC3E}">
        <p14:creationId xmlns:p14="http://schemas.microsoft.com/office/powerpoint/2010/main" val="395791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BAE3F9F-C31B-4F75-A0F7-83E664874652}"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2F234-230C-44E6-AF9F-7F0572E0F71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5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E3F9F-C31B-4F75-A0F7-83E664874652}"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2F234-230C-44E6-AF9F-7F0572E0F71D}" type="slidenum">
              <a:rPr lang="en-US" smtClean="0"/>
              <a:t>‹#›</a:t>
            </a:fld>
            <a:endParaRPr lang="en-US"/>
          </a:p>
        </p:txBody>
      </p:sp>
    </p:spTree>
    <p:extLst>
      <p:ext uri="{BB962C8B-B14F-4D97-AF65-F5344CB8AC3E}">
        <p14:creationId xmlns:p14="http://schemas.microsoft.com/office/powerpoint/2010/main" val="39956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E3F9F-C31B-4F75-A0F7-83E664874652}"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2F234-230C-44E6-AF9F-7F0572E0F71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4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E3F9F-C31B-4F75-A0F7-83E664874652}"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2F234-230C-44E6-AF9F-7F0572E0F71D}" type="slidenum">
              <a:rPr lang="en-US" smtClean="0"/>
              <a:t>‹#›</a:t>
            </a:fld>
            <a:endParaRPr lang="en-US"/>
          </a:p>
        </p:txBody>
      </p:sp>
    </p:spTree>
    <p:extLst>
      <p:ext uri="{BB962C8B-B14F-4D97-AF65-F5344CB8AC3E}">
        <p14:creationId xmlns:p14="http://schemas.microsoft.com/office/powerpoint/2010/main" val="369153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E3F9F-C31B-4F75-A0F7-83E664874652}"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2F234-230C-44E6-AF9F-7F0572E0F71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35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AE3F9F-C31B-4F75-A0F7-83E664874652}"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2F234-230C-44E6-AF9F-7F0572E0F71D}" type="slidenum">
              <a:rPr lang="en-US" smtClean="0"/>
              <a:t>‹#›</a:t>
            </a:fld>
            <a:endParaRPr lang="en-US"/>
          </a:p>
        </p:txBody>
      </p:sp>
    </p:spTree>
    <p:extLst>
      <p:ext uri="{BB962C8B-B14F-4D97-AF65-F5344CB8AC3E}">
        <p14:creationId xmlns:p14="http://schemas.microsoft.com/office/powerpoint/2010/main" val="1361024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AE3F9F-C31B-4F75-A0F7-83E664874652}"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2F234-230C-44E6-AF9F-7F0572E0F71D}" type="slidenum">
              <a:rPr lang="en-US" smtClean="0"/>
              <a:t>‹#›</a:t>
            </a:fld>
            <a:endParaRPr lang="en-US"/>
          </a:p>
        </p:txBody>
      </p:sp>
    </p:spTree>
    <p:extLst>
      <p:ext uri="{BB962C8B-B14F-4D97-AF65-F5344CB8AC3E}">
        <p14:creationId xmlns:p14="http://schemas.microsoft.com/office/powerpoint/2010/main" val="104969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AE3F9F-C31B-4F75-A0F7-83E664874652}"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2F234-230C-44E6-AF9F-7F0572E0F71D}" type="slidenum">
              <a:rPr lang="en-US" smtClean="0"/>
              <a:t>‹#›</a:t>
            </a:fld>
            <a:endParaRPr lang="en-US"/>
          </a:p>
        </p:txBody>
      </p:sp>
    </p:spTree>
    <p:extLst>
      <p:ext uri="{BB962C8B-B14F-4D97-AF65-F5344CB8AC3E}">
        <p14:creationId xmlns:p14="http://schemas.microsoft.com/office/powerpoint/2010/main" val="179584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E3F9F-C31B-4F75-A0F7-83E664874652}"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2F234-230C-44E6-AF9F-7F0572E0F71D}" type="slidenum">
              <a:rPr lang="en-US" smtClean="0"/>
              <a:t>‹#›</a:t>
            </a:fld>
            <a:endParaRPr lang="en-US"/>
          </a:p>
        </p:txBody>
      </p:sp>
    </p:spTree>
    <p:extLst>
      <p:ext uri="{BB962C8B-B14F-4D97-AF65-F5344CB8AC3E}">
        <p14:creationId xmlns:p14="http://schemas.microsoft.com/office/powerpoint/2010/main" val="256758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E3F9F-C31B-4F75-A0F7-83E664874652}"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2F234-230C-44E6-AF9F-7F0572E0F71D}" type="slidenum">
              <a:rPr lang="en-US" smtClean="0"/>
              <a:t>‹#›</a:t>
            </a:fld>
            <a:endParaRPr lang="en-US"/>
          </a:p>
        </p:txBody>
      </p:sp>
    </p:spTree>
    <p:extLst>
      <p:ext uri="{BB962C8B-B14F-4D97-AF65-F5344CB8AC3E}">
        <p14:creationId xmlns:p14="http://schemas.microsoft.com/office/powerpoint/2010/main" val="318425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AE3F9F-C31B-4F75-A0F7-83E664874652}"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2F234-230C-44E6-AF9F-7F0572E0F71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9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AE3F9F-C31B-4F75-A0F7-83E664874652}" type="datetimeFigureOut">
              <a:rPr lang="en-US" smtClean="0"/>
              <a:t>5/1/2024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A2F234-230C-44E6-AF9F-7F0572E0F71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10808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35E31-40AE-FD59-8AC3-39F6DB6F8801}"/>
              </a:ext>
            </a:extLst>
          </p:cNvPr>
          <p:cNvSpPr>
            <a:spLocks noGrp="1"/>
          </p:cNvSpPr>
          <p:nvPr>
            <p:ph type="ctrTitle"/>
          </p:nvPr>
        </p:nvSpPr>
        <p:spPr>
          <a:xfrm>
            <a:off x="4713224" y="1105351"/>
            <a:ext cx="6353967" cy="3023981"/>
          </a:xfrm>
        </p:spPr>
        <p:txBody>
          <a:bodyPr anchor="b">
            <a:normAutofit/>
          </a:bodyPr>
          <a:lstStyle/>
          <a:p>
            <a:pPr algn="l"/>
            <a:r>
              <a:rPr lang="en-US" sz="4800" dirty="0" err="1">
                <a:solidFill>
                  <a:srgbClr val="FFFFFF"/>
                </a:solidFill>
              </a:rPr>
              <a:t>MessagING</a:t>
            </a:r>
            <a:r>
              <a:rPr lang="en-US" sz="4800" dirty="0">
                <a:solidFill>
                  <a:srgbClr val="FFFFFF"/>
                </a:solidFill>
              </a:rPr>
              <a:t> App</a:t>
            </a:r>
          </a:p>
        </p:txBody>
      </p:sp>
      <p:sp>
        <p:nvSpPr>
          <p:cNvPr id="3" name="Subtitle 2">
            <a:extLst>
              <a:ext uri="{FF2B5EF4-FFF2-40B4-BE49-F238E27FC236}">
                <a16:creationId xmlns:a16="http://schemas.microsoft.com/office/drawing/2014/main" id="{458DE187-164D-1B49-A945-DB386B9FFE36}"/>
              </a:ext>
            </a:extLst>
          </p:cNvPr>
          <p:cNvSpPr>
            <a:spLocks noGrp="1"/>
          </p:cNvSpPr>
          <p:nvPr>
            <p:ph type="subTitle" idx="1"/>
          </p:nvPr>
        </p:nvSpPr>
        <p:spPr>
          <a:xfrm>
            <a:off x="4713224" y="4297556"/>
            <a:ext cx="6353968" cy="1433391"/>
          </a:xfrm>
        </p:spPr>
        <p:txBody>
          <a:bodyPr anchor="t">
            <a:normAutofit/>
          </a:bodyPr>
          <a:lstStyle/>
          <a:p>
            <a:pPr marL="0" indent="0">
              <a:buNone/>
            </a:pPr>
            <a:r>
              <a:rPr lang="en-US">
                <a:solidFill>
                  <a:srgbClr val="FFFFFF"/>
                </a:solidFill>
              </a:rPr>
              <a:t>First team member: Supraja Abburi </a:t>
            </a:r>
          </a:p>
          <a:p>
            <a:pPr marL="0" indent="0">
              <a:buNone/>
            </a:pPr>
            <a:r>
              <a:rPr lang="en-US">
                <a:solidFill>
                  <a:srgbClr val="FFFFFF"/>
                </a:solidFill>
              </a:rPr>
              <a:t>Second team member: Manogna Arla </a:t>
            </a:r>
          </a:p>
          <a:p>
            <a:pPr marL="0" indent="0">
              <a:buNone/>
            </a:pPr>
            <a:r>
              <a:rPr lang="en-US">
                <a:solidFill>
                  <a:srgbClr val="FFFFFF"/>
                </a:solidFill>
              </a:rPr>
              <a:t>Third team member: Tarak Nadh Naidu</a:t>
            </a:r>
          </a:p>
          <a:p>
            <a:endParaRPr lang="en-US">
              <a:solidFill>
                <a:srgbClr val="FFFFFF"/>
              </a:solidFill>
            </a:endParaRPr>
          </a:p>
        </p:txBody>
      </p:sp>
      <p:cxnSp>
        <p:nvCxnSpPr>
          <p:cNvPr id="21" name="Straight Connector 2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08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8931-D613-9AAA-FF76-19C46D85D00C}"/>
              </a:ext>
            </a:extLst>
          </p:cNvPr>
          <p:cNvSpPr>
            <a:spLocks noGrp="1"/>
          </p:cNvSpPr>
          <p:nvPr>
            <p:ph type="title"/>
          </p:nvPr>
        </p:nvSpPr>
        <p:spPr/>
        <p:txBody>
          <a:bodyPr>
            <a:normAutofit/>
          </a:bodyPr>
          <a:lstStyle/>
          <a:p>
            <a:r>
              <a:rPr lang="en-IN" dirty="0"/>
              <a:t>PREDOMINANT MESSAGE EXCHANGE FREQUENCY </a:t>
            </a:r>
            <a:endParaRPr lang="en-US" dirty="0"/>
          </a:p>
        </p:txBody>
      </p:sp>
      <p:sp>
        <p:nvSpPr>
          <p:cNvPr id="3" name="Content Placeholder 2">
            <a:extLst>
              <a:ext uri="{FF2B5EF4-FFF2-40B4-BE49-F238E27FC236}">
                <a16:creationId xmlns:a16="http://schemas.microsoft.com/office/drawing/2014/main" id="{4F965185-C032-B342-9CDE-57862EEF2319}"/>
              </a:ext>
            </a:extLst>
          </p:cNvPr>
          <p:cNvSpPr>
            <a:spLocks noGrp="1"/>
          </p:cNvSpPr>
          <p:nvPr>
            <p:ph idx="1"/>
          </p:nvPr>
        </p:nvSpPr>
        <p:spPr>
          <a:xfrm>
            <a:off x="838200" y="2506662"/>
            <a:ext cx="5630333" cy="3679649"/>
          </a:xfrm>
        </p:spPr>
        <p:txBody>
          <a:bodyPr>
            <a:normAutofit/>
          </a:bodyPr>
          <a:lstStyle/>
          <a:p>
            <a:pPr marL="0" indent="0" algn="just">
              <a:buNone/>
            </a:pPr>
            <a:r>
              <a:rPr lang="en-US" dirty="0"/>
              <a:t>The predominant message exchange frequency among users is several times a year, with 60 individuals falling into this category</a:t>
            </a:r>
          </a:p>
          <a:p>
            <a:pPr marL="0" indent="0" algn="just">
              <a:buNone/>
            </a:pPr>
            <a:r>
              <a:rPr lang="en-US" dirty="0"/>
              <a:t>.This suggests that the majority of users engage in messaging activities periodically throughout the year rather than on a daily, weekly, or monthly basis.</a:t>
            </a:r>
          </a:p>
        </p:txBody>
      </p:sp>
      <p:pic>
        <p:nvPicPr>
          <p:cNvPr id="4" name="Picture 1">
            <a:extLst>
              <a:ext uri="{FF2B5EF4-FFF2-40B4-BE49-F238E27FC236}">
                <a16:creationId xmlns:a16="http://schemas.microsoft.com/office/drawing/2014/main" id="{9BA65EED-4B61-6098-1B42-29CA4FA26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613931" y="2427111"/>
            <a:ext cx="4888257"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16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E960-4CE3-8571-D0FE-9977E6C5352D}"/>
              </a:ext>
            </a:extLst>
          </p:cNvPr>
          <p:cNvSpPr>
            <a:spLocks noGrp="1"/>
          </p:cNvSpPr>
          <p:nvPr>
            <p:ph type="title"/>
          </p:nvPr>
        </p:nvSpPr>
        <p:spPr/>
        <p:txBody>
          <a:bodyPr/>
          <a:lstStyle/>
          <a:p>
            <a:r>
              <a:rPr lang="en-IN" dirty="0"/>
              <a:t>AVERAGE USAGE BEHAVIOR OF MEDIA TYPES </a:t>
            </a:r>
            <a:endParaRPr lang="en-US" dirty="0"/>
          </a:p>
        </p:txBody>
      </p:sp>
      <p:pic>
        <p:nvPicPr>
          <p:cNvPr id="5" name="Picture 4">
            <a:extLst>
              <a:ext uri="{FF2B5EF4-FFF2-40B4-BE49-F238E27FC236}">
                <a16:creationId xmlns:a16="http://schemas.microsoft.com/office/drawing/2014/main" id="{88893E22-C138-12D8-AB3E-71DBF0B1F553}"/>
              </a:ext>
            </a:extLst>
          </p:cNvPr>
          <p:cNvPicPr>
            <a:picLocks noChangeAspect="1"/>
          </p:cNvPicPr>
          <p:nvPr/>
        </p:nvPicPr>
        <p:blipFill>
          <a:blip r:embed="rId3"/>
          <a:stretch>
            <a:fillRect/>
          </a:stretch>
        </p:blipFill>
        <p:spPr>
          <a:xfrm>
            <a:off x="1447800" y="2084832"/>
            <a:ext cx="7858584" cy="4187952"/>
          </a:xfrm>
          <a:prstGeom prst="rect">
            <a:avLst/>
          </a:prstGeom>
        </p:spPr>
      </p:pic>
    </p:spTree>
    <p:extLst>
      <p:ext uri="{BB962C8B-B14F-4D97-AF65-F5344CB8AC3E}">
        <p14:creationId xmlns:p14="http://schemas.microsoft.com/office/powerpoint/2010/main" val="172639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83A8845D-246E-4705-DFA2-B1FEB6DF0130}"/>
              </a:ext>
            </a:extLst>
          </p:cNvPr>
          <p:cNvSpPr>
            <a:spLocks noGrp="1"/>
          </p:cNvSpPr>
          <p:nvPr>
            <p:ph type="title"/>
          </p:nvPr>
        </p:nvSpPr>
        <p:spPr/>
        <p:txBody>
          <a:bodyPr/>
          <a:lstStyle/>
          <a:p>
            <a:r>
              <a:rPr lang="en-IN" dirty="0"/>
              <a:t>AVERAGE USAGE BEHAVIOR OF MEDIA TYPES </a:t>
            </a:r>
            <a:endParaRPr lang="en-US" dirty="0"/>
          </a:p>
        </p:txBody>
      </p:sp>
      <p:sp>
        <p:nvSpPr>
          <p:cNvPr id="26" name="Content Placeholder 25">
            <a:extLst>
              <a:ext uri="{FF2B5EF4-FFF2-40B4-BE49-F238E27FC236}">
                <a16:creationId xmlns:a16="http://schemas.microsoft.com/office/drawing/2014/main" id="{1086BAB2-E0B8-01DC-138D-45A2B0AA6360}"/>
              </a:ext>
            </a:extLst>
          </p:cNvPr>
          <p:cNvSpPr>
            <a:spLocks noGrp="1"/>
          </p:cNvSpPr>
          <p:nvPr>
            <p:ph idx="1"/>
          </p:nvPr>
        </p:nvSpPr>
        <p:spPr/>
        <p:txBody>
          <a:bodyPr>
            <a:normAutofit lnSpcReduction="10000"/>
          </a:bodyPr>
          <a:lstStyle/>
          <a:p>
            <a:pPr marL="514350" indent="-514350">
              <a:buFont typeface="+mj-lt"/>
              <a:buAutoNum type="romanLcPeriod"/>
            </a:pPr>
            <a:r>
              <a:rPr lang="en-US" dirty="0"/>
              <a:t>Average Magazine Reading Frequency: 0.8627451 </a:t>
            </a:r>
          </a:p>
          <a:p>
            <a:pPr marL="514350" indent="-514350">
              <a:buFont typeface="+mj-lt"/>
              <a:buAutoNum type="romanLcPeriod"/>
            </a:pPr>
            <a:r>
              <a:rPr lang="en-US" dirty="0"/>
              <a:t>Average TV Watching Frequency: 1.699346 </a:t>
            </a:r>
          </a:p>
          <a:p>
            <a:pPr marL="514350" indent="-514350">
              <a:buFont typeface="+mj-lt"/>
              <a:buAutoNum type="romanLcPeriod"/>
            </a:pPr>
            <a:r>
              <a:rPr lang="en-US" dirty="0"/>
              <a:t>Average Radio Listening Frequency: 1.509804 </a:t>
            </a:r>
          </a:p>
          <a:p>
            <a:pPr algn="l"/>
            <a:r>
              <a:rPr lang="en-US" dirty="0"/>
              <a:t>Average Magazine Reading Frequency (0.8627451): This indicates a moderate level of engagement with magazine reading among users. While not as high as some other media consumption activities, it still suggests that a segment of users is interested in reading magazines</a:t>
            </a:r>
          </a:p>
          <a:p>
            <a:pPr algn="l"/>
            <a:r>
              <a:rPr lang="en-US" dirty="0"/>
              <a:t>Average TV Watching Frequency (1.699346): The higher frequency of TV watching suggests that a significant portion of users also spends time watching television.</a:t>
            </a:r>
          </a:p>
          <a:p>
            <a:pPr algn="l"/>
            <a:r>
              <a:rPr lang="en-US" dirty="0"/>
              <a:t>Average Radio Listening Frequency (1.509804): Similar to TV watching, radio listening shows a substantial engagement level among users.</a:t>
            </a:r>
          </a:p>
          <a:p>
            <a:pPr algn="l">
              <a:buFont typeface="Arial" panose="020B0604020202020204" pitchFamily="34" charset="0"/>
              <a:buChar char="•"/>
            </a:pPr>
            <a:endParaRPr lang="en-US" dirty="0"/>
          </a:p>
          <a:p>
            <a:pPr algn="l">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8156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833E-605F-D532-CB48-988F1E82F42C}"/>
              </a:ext>
            </a:extLst>
          </p:cNvPr>
          <p:cNvSpPr>
            <a:spLocks noGrp="1"/>
          </p:cNvSpPr>
          <p:nvPr>
            <p:ph type="title"/>
          </p:nvPr>
        </p:nvSpPr>
        <p:spPr/>
        <p:txBody>
          <a:bodyPr>
            <a:normAutofit/>
          </a:bodyPr>
          <a:lstStyle/>
          <a:p>
            <a:r>
              <a:rPr lang="en-IN" dirty="0"/>
              <a:t>CUSTOMERS PREDOMINANT ATTRIBUTES</a:t>
            </a:r>
            <a:endParaRPr lang="en-US" dirty="0"/>
          </a:p>
        </p:txBody>
      </p:sp>
      <p:pic>
        <p:nvPicPr>
          <p:cNvPr id="4" name="Picture 3">
            <a:extLst>
              <a:ext uri="{FF2B5EF4-FFF2-40B4-BE49-F238E27FC236}">
                <a16:creationId xmlns:a16="http://schemas.microsoft.com/office/drawing/2014/main" id="{9B999AC5-9BD2-400C-84D4-64CFBFA510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24069" y="2537583"/>
            <a:ext cx="6654802" cy="3557221"/>
          </a:xfrm>
          <a:prstGeom prst="rect">
            <a:avLst/>
          </a:prstGeom>
        </p:spPr>
      </p:pic>
    </p:spTree>
    <p:extLst>
      <p:ext uri="{BB962C8B-B14F-4D97-AF65-F5344CB8AC3E}">
        <p14:creationId xmlns:p14="http://schemas.microsoft.com/office/powerpoint/2010/main" val="3210895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833E-605F-D532-CB48-988F1E82F42C}"/>
              </a:ext>
            </a:extLst>
          </p:cNvPr>
          <p:cNvSpPr>
            <a:spLocks noGrp="1"/>
          </p:cNvSpPr>
          <p:nvPr>
            <p:ph type="title"/>
          </p:nvPr>
        </p:nvSpPr>
        <p:spPr/>
        <p:txBody>
          <a:bodyPr>
            <a:normAutofit/>
          </a:bodyPr>
          <a:lstStyle/>
          <a:p>
            <a:r>
              <a:rPr lang="en-IN" dirty="0"/>
              <a:t>CUSTOMERS PREDOMINANT ATTRIBUTES</a:t>
            </a:r>
            <a:endParaRPr lang="en-US" dirty="0"/>
          </a:p>
        </p:txBody>
      </p:sp>
      <p:sp>
        <p:nvSpPr>
          <p:cNvPr id="3" name="Content Placeholder 2">
            <a:extLst>
              <a:ext uri="{FF2B5EF4-FFF2-40B4-BE49-F238E27FC236}">
                <a16:creationId xmlns:a16="http://schemas.microsoft.com/office/drawing/2014/main" id="{C4FCC1B0-4EAB-D5B8-5698-24DDAB9348D0}"/>
              </a:ext>
            </a:extLst>
          </p:cNvPr>
          <p:cNvSpPr>
            <a:spLocks noGrp="1"/>
          </p:cNvSpPr>
          <p:nvPr>
            <p:ph idx="1"/>
          </p:nvPr>
        </p:nvSpPr>
        <p:spPr>
          <a:xfrm>
            <a:off x="796090" y="2506662"/>
            <a:ext cx="10865332" cy="3882849"/>
          </a:xfrm>
        </p:spPr>
        <p:txBody>
          <a:bodyPr>
            <a:normAutofit/>
          </a:bodyPr>
          <a:lstStyle/>
          <a:p>
            <a:r>
              <a:rPr lang="en-US" dirty="0"/>
              <a:t>The predominant attributes that "Easier Life's" target customers seek in a new messaging app include robust privacy and security features ensuring their conversations remain secure, intuitive design for ease of use across multiple devices, seamless integration with Google services for enhanced productivity, responsive customer support channels, customizable notifications, and a rich set of features encompassing voice and video calling, file sharing, and expressive emojis. </a:t>
            </a:r>
          </a:p>
          <a:p>
            <a:r>
              <a:rPr lang="en-US" dirty="0"/>
              <a:t>User experience is paramount, emphasizing a visually appealing interface, smooth navigation, and optimal performance. </a:t>
            </a:r>
          </a:p>
          <a:p>
            <a:r>
              <a:rPr lang="en-US" dirty="0"/>
              <a:t>By prioritizing these attributes, "</a:t>
            </a:r>
            <a:r>
              <a:rPr lang="en-US" dirty="0" err="1"/>
              <a:t>MyPosts</a:t>
            </a:r>
            <a:r>
              <a:rPr lang="en-US" dirty="0"/>
              <a:t>" can meet user expectations, foster trust, and deliver a compelling messaging app experience, driving user adoption and satisfaction in a competitive market landscape.</a:t>
            </a:r>
          </a:p>
        </p:txBody>
      </p:sp>
    </p:spTree>
    <p:extLst>
      <p:ext uri="{BB962C8B-B14F-4D97-AF65-F5344CB8AC3E}">
        <p14:creationId xmlns:p14="http://schemas.microsoft.com/office/powerpoint/2010/main" val="3100928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CE61-FBA9-0E48-156D-051486B7A3AE}"/>
              </a:ext>
            </a:extLst>
          </p:cNvPr>
          <p:cNvSpPr>
            <a:spLocks noGrp="1"/>
          </p:cNvSpPr>
          <p:nvPr>
            <p:ph type="title"/>
          </p:nvPr>
        </p:nvSpPr>
        <p:spPr/>
        <p:txBody>
          <a:bodyPr>
            <a:normAutofit/>
          </a:bodyPr>
          <a:lstStyle/>
          <a:p>
            <a:r>
              <a:rPr lang="en-IN" dirty="0"/>
              <a:t>KEY DIFFERENCES  ON GENDER REGARDING INTEREST AND OTHER FACTORS</a:t>
            </a:r>
            <a:endParaRPr lang="en-US" dirty="0"/>
          </a:p>
        </p:txBody>
      </p:sp>
      <p:pic>
        <p:nvPicPr>
          <p:cNvPr id="6" name="Picture 5">
            <a:extLst>
              <a:ext uri="{FF2B5EF4-FFF2-40B4-BE49-F238E27FC236}">
                <a16:creationId xmlns:a16="http://schemas.microsoft.com/office/drawing/2014/main" id="{57937D26-AE12-905F-668C-ECFE67776487}"/>
              </a:ext>
            </a:extLst>
          </p:cNvPr>
          <p:cNvPicPr>
            <a:picLocks noChangeAspect="1"/>
          </p:cNvPicPr>
          <p:nvPr/>
        </p:nvPicPr>
        <p:blipFill>
          <a:blip r:embed="rId3"/>
          <a:stretch>
            <a:fillRect/>
          </a:stretch>
        </p:blipFill>
        <p:spPr>
          <a:xfrm>
            <a:off x="3149600" y="2405674"/>
            <a:ext cx="6427537" cy="3938826"/>
          </a:xfrm>
          <a:prstGeom prst="rect">
            <a:avLst/>
          </a:prstGeom>
        </p:spPr>
      </p:pic>
    </p:spTree>
    <p:extLst>
      <p:ext uri="{BB962C8B-B14F-4D97-AF65-F5344CB8AC3E}">
        <p14:creationId xmlns:p14="http://schemas.microsoft.com/office/powerpoint/2010/main" val="256550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CE61-FBA9-0E48-156D-051486B7A3AE}"/>
              </a:ext>
            </a:extLst>
          </p:cNvPr>
          <p:cNvSpPr>
            <a:spLocks noGrp="1"/>
          </p:cNvSpPr>
          <p:nvPr>
            <p:ph type="title"/>
          </p:nvPr>
        </p:nvSpPr>
        <p:spPr/>
        <p:txBody>
          <a:bodyPr>
            <a:normAutofit/>
          </a:bodyPr>
          <a:lstStyle/>
          <a:p>
            <a:r>
              <a:rPr lang="en-IN" dirty="0"/>
              <a:t>KEY DIFFERENCES ON GENDER REGARDING INTEREST AND OTHER FACTORS</a:t>
            </a:r>
            <a:endParaRPr lang="en-US" dirty="0"/>
          </a:p>
        </p:txBody>
      </p:sp>
      <p:sp>
        <p:nvSpPr>
          <p:cNvPr id="3" name="Content Placeholder 2">
            <a:extLst>
              <a:ext uri="{FF2B5EF4-FFF2-40B4-BE49-F238E27FC236}">
                <a16:creationId xmlns:a16="http://schemas.microsoft.com/office/drawing/2014/main" id="{F2D1B2BF-8247-826D-9020-9AFFF45C2E70}"/>
              </a:ext>
            </a:extLst>
          </p:cNvPr>
          <p:cNvSpPr>
            <a:spLocks noGrp="1"/>
          </p:cNvSpPr>
          <p:nvPr>
            <p:ph idx="1"/>
          </p:nvPr>
        </p:nvSpPr>
        <p:spPr>
          <a:xfrm>
            <a:off x="868279" y="2084832"/>
            <a:ext cx="10455442" cy="4351338"/>
          </a:xfrm>
        </p:spPr>
        <p:txBody>
          <a:bodyPr>
            <a:normAutofit fontScale="92500" lnSpcReduction="10000"/>
          </a:bodyPr>
          <a:lstStyle/>
          <a:p>
            <a:pPr marL="0" indent="0" algn="l">
              <a:buNone/>
            </a:pPr>
            <a:r>
              <a:rPr lang="en-US" dirty="0"/>
              <a:t>Key differences between males and females in terms of their usage and engagement with the message app.</a:t>
            </a:r>
          </a:p>
          <a:p>
            <a:pPr algn="l">
              <a:buFont typeface="+mj-lt"/>
              <a:buAutoNum type="arabicPeriod"/>
            </a:pPr>
            <a:r>
              <a:rPr lang="en-US" dirty="0"/>
              <a:t>Message Exchange Frequency: The data points for males and females show distinct patterns, with females generally exhibiting a higher message exchange frequency compared to males.</a:t>
            </a:r>
          </a:p>
          <a:p>
            <a:pPr algn="l">
              <a:buFont typeface="+mj-lt"/>
              <a:buAutoNum type="arabicPeriod"/>
            </a:pPr>
            <a:r>
              <a:rPr lang="en-US" dirty="0"/>
              <a:t>Importance of Permanent Storage: The importance placed on permanent storage seems to vary more significantly between genders, with females placing a higher emphasis on this feature compared to males.</a:t>
            </a:r>
          </a:p>
          <a:p>
            <a:pPr algn="l">
              <a:buFont typeface="+mj-lt"/>
              <a:buAutoNum type="arabicPeriod"/>
            </a:pPr>
            <a:r>
              <a:rPr lang="en-US" dirty="0"/>
              <a:t>Ethnicity: The differences in data points between males and females appear to be influenced by ethnicity, with some ethnic groups showing more pronounced gender-based disparities in various metrics.</a:t>
            </a:r>
          </a:p>
          <a:p>
            <a:pPr algn="l">
              <a:buFont typeface="+mj-lt"/>
              <a:buAutoNum type="arabicPeriod"/>
            </a:pPr>
            <a:r>
              <a:rPr lang="en-US" dirty="0"/>
              <a:t>TV Watching Frequency: The graph suggests that males and females have different patterns in terms of TV watching frequency, with females potentially spending more time watching TV compared to males.</a:t>
            </a:r>
          </a:p>
          <a:p>
            <a:pPr marL="0" indent="0">
              <a:buNone/>
            </a:pPr>
            <a:endParaRPr lang="en-US" dirty="0"/>
          </a:p>
        </p:txBody>
      </p:sp>
    </p:spTree>
    <p:extLst>
      <p:ext uri="{BB962C8B-B14F-4D97-AF65-F5344CB8AC3E}">
        <p14:creationId xmlns:p14="http://schemas.microsoft.com/office/powerpoint/2010/main" val="426511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CE61-FBA9-0E48-156D-051486B7A3AE}"/>
              </a:ext>
            </a:extLst>
          </p:cNvPr>
          <p:cNvSpPr>
            <a:spLocks noGrp="1"/>
          </p:cNvSpPr>
          <p:nvPr>
            <p:ph type="title"/>
          </p:nvPr>
        </p:nvSpPr>
        <p:spPr/>
        <p:txBody>
          <a:bodyPr>
            <a:normAutofit/>
          </a:bodyPr>
          <a:lstStyle/>
          <a:p>
            <a:r>
              <a:rPr lang="en-IN" dirty="0"/>
              <a:t>KEY DIFFERENCES  ON ETHNICITY REGARDING INTEREST AND OTHER FACTORS</a:t>
            </a:r>
            <a:endParaRPr lang="en-US" dirty="0"/>
          </a:p>
        </p:txBody>
      </p:sp>
      <p:pic>
        <p:nvPicPr>
          <p:cNvPr id="6" name="Picture 5">
            <a:extLst>
              <a:ext uri="{FF2B5EF4-FFF2-40B4-BE49-F238E27FC236}">
                <a16:creationId xmlns:a16="http://schemas.microsoft.com/office/drawing/2014/main" id="{57937D26-AE12-905F-668C-ECFE6777648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04277" y="2542033"/>
            <a:ext cx="6767329" cy="3333835"/>
          </a:xfrm>
          <a:prstGeom prst="rect">
            <a:avLst/>
          </a:prstGeom>
        </p:spPr>
      </p:pic>
    </p:spTree>
    <p:extLst>
      <p:ext uri="{BB962C8B-B14F-4D97-AF65-F5344CB8AC3E}">
        <p14:creationId xmlns:p14="http://schemas.microsoft.com/office/powerpoint/2010/main" val="1677982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4883-6F71-0F10-A324-6747700710DC}"/>
              </a:ext>
            </a:extLst>
          </p:cNvPr>
          <p:cNvSpPr>
            <a:spLocks noGrp="1"/>
          </p:cNvSpPr>
          <p:nvPr>
            <p:ph type="title"/>
          </p:nvPr>
        </p:nvSpPr>
        <p:spPr/>
        <p:txBody>
          <a:bodyPr>
            <a:normAutofit/>
          </a:bodyPr>
          <a:lstStyle/>
          <a:p>
            <a:r>
              <a:rPr lang="en-IN" dirty="0"/>
              <a:t>KEY DIFFERENCESON ETHNICITY REGARDING INTEREST AND OTHER FACTORS</a:t>
            </a:r>
            <a:endParaRPr lang="en-US" dirty="0"/>
          </a:p>
        </p:txBody>
      </p:sp>
      <p:sp>
        <p:nvSpPr>
          <p:cNvPr id="3" name="Content Placeholder 2">
            <a:extLst>
              <a:ext uri="{FF2B5EF4-FFF2-40B4-BE49-F238E27FC236}">
                <a16:creationId xmlns:a16="http://schemas.microsoft.com/office/drawing/2014/main" id="{2D366DDE-8BF3-9412-1C05-3D40B0CAB670}"/>
              </a:ext>
            </a:extLst>
          </p:cNvPr>
          <p:cNvSpPr>
            <a:spLocks noGrp="1"/>
          </p:cNvSpPr>
          <p:nvPr>
            <p:ph idx="1"/>
          </p:nvPr>
        </p:nvSpPr>
        <p:spPr/>
        <p:txBody>
          <a:bodyPr>
            <a:normAutofit fontScale="92500"/>
          </a:bodyPr>
          <a:lstStyle/>
          <a:p>
            <a:pPr algn="l"/>
            <a:r>
              <a:rPr lang="en-US" dirty="0"/>
              <a:t>Key differences in interest and usage factors across different ethnic groups:</a:t>
            </a:r>
          </a:p>
          <a:p>
            <a:pPr algn="l">
              <a:buFont typeface="+mj-lt"/>
              <a:buAutoNum type="arabicPeriod"/>
            </a:pPr>
            <a:r>
              <a:rPr lang="en-US" dirty="0"/>
              <a:t>Message Exchange Frequency: The data points show distinct patterns for different ethnic groups, indicating varying levels of message exchange frequency.</a:t>
            </a:r>
          </a:p>
          <a:p>
            <a:pPr algn="l">
              <a:buFont typeface="+mj-lt"/>
              <a:buAutoNum type="arabicPeriod"/>
            </a:pPr>
            <a:r>
              <a:rPr lang="en-US" dirty="0"/>
              <a:t>Importance of Permanent Storage: The importance placed on permanent storage feature seems to differ significantly across ethnic groups, with some groups placing higher emphasis on this aspect than others.</a:t>
            </a:r>
          </a:p>
          <a:p>
            <a:pPr algn="l">
              <a:buFont typeface="+mj-lt"/>
              <a:buAutoNum type="arabicPeriod"/>
            </a:pPr>
            <a:r>
              <a:rPr lang="en-US" dirty="0"/>
              <a:t>Ethnicity: The graph directly compares the data points for different ethnic groups, highlighting the distinct differences in their preferences and behaviors related to the message app.</a:t>
            </a:r>
          </a:p>
          <a:p>
            <a:pPr algn="l">
              <a:buFont typeface="+mj-lt"/>
              <a:buAutoNum type="arabicPeriod"/>
            </a:pPr>
            <a:r>
              <a:rPr lang="en-US" dirty="0"/>
              <a:t>TV Watching Frequency: The graph suggests that different ethnic groups have varying patterns in terms of TV watching frequency, potentially pointing to cultural or lifestyle differences</a:t>
            </a:r>
          </a:p>
          <a:p>
            <a:endParaRPr lang="en-US" dirty="0"/>
          </a:p>
        </p:txBody>
      </p:sp>
    </p:spTree>
    <p:extLst>
      <p:ext uri="{BB962C8B-B14F-4D97-AF65-F5344CB8AC3E}">
        <p14:creationId xmlns:p14="http://schemas.microsoft.com/office/powerpoint/2010/main" val="1466237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FDB5-A4A2-CC10-FFD9-E9105EC84528}"/>
              </a:ext>
            </a:extLst>
          </p:cNvPr>
          <p:cNvSpPr>
            <a:spLocks noGrp="1"/>
          </p:cNvSpPr>
          <p:nvPr>
            <p:ph type="title"/>
          </p:nvPr>
        </p:nvSpPr>
        <p:spPr/>
        <p:txBody>
          <a:bodyPr>
            <a:normAutofit/>
          </a:bodyPr>
          <a:lstStyle/>
          <a:p>
            <a:r>
              <a:rPr lang="en-IN" dirty="0"/>
              <a:t>KEY DIFFERENCES ON INCOME LEVEL REGARDING INTEREST AND OTHER FACTORS</a:t>
            </a:r>
            <a:endParaRPr lang="en-US" dirty="0"/>
          </a:p>
        </p:txBody>
      </p:sp>
      <p:pic>
        <p:nvPicPr>
          <p:cNvPr id="6" name="Picture 5">
            <a:extLst>
              <a:ext uri="{FF2B5EF4-FFF2-40B4-BE49-F238E27FC236}">
                <a16:creationId xmlns:a16="http://schemas.microsoft.com/office/drawing/2014/main" id="{BB45DEBA-7F1D-C4D1-FC23-872C48EFC763}"/>
              </a:ext>
            </a:extLst>
          </p:cNvPr>
          <p:cNvPicPr>
            <a:picLocks noChangeAspect="1"/>
          </p:cNvPicPr>
          <p:nvPr/>
        </p:nvPicPr>
        <p:blipFill>
          <a:blip r:embed="rId3"/>
          <a:stretch>
            <a:fillRect/>
          </a:stretch>
        </p:blipFill>
        <p:spPr>
          <a:xfrm>
            <a:off x="3183467" y="2442560"/>
            <a:ext cx="5656079" cy="3761737"/>
          </a:xfrm>
          <a:prstGeom prst="rect">
            <a:avLst/>
          </a:prstGeom>
        </p:spPr>
      </p:pic>
    </p:spTree>
    <p:extLst>
      <p:ext uri="{BB962C8B-B14F-4D97-AF65-F5344CB8AC3E}">
        <p14:creationId xmlns:p14="http://schemas.microsoft.com/office/powerpoint/2010/main" val="356857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5E6A-D112-57C6-8EF7-1E41456C9EFF}"/>
              </a:ext>
            </a:extLst>
          </p:cNvPr>
          <p:cNvSpPr>
            <a:spLocks noGrp="1"/>
          </p:cNvSpPr>
          <p:nvPr>
            <p:ph type="title"/>
          </p:nvPr>
        </p:nvSpPr>
        <p:spPr/>
        <p:txBody>
          <a:bodyPr/>
          <a:lstStyle/>
          <a:p>
            <a:r>
              <a:rPr lang="en-US" dirty="0"/>
              <a:t>DETAILS</a:t>
            </a:r>
          </a:p>
        </p:txBody>
      </p:sp>
      <p:sp>
        <p:nvSpPr>
          <p:cNvPr id="3" name="Content Placeholder 2">
            <a:extLst>
              <a:ext uri="{FF2B5EF4-FFF2-40B4-BE49-F238E27FC236}">
                <a16:creationId xmlns:a16="http://schemas.microsoft.com/office/drawing/2014/main" id="{C5047F13-0C74-AE61-4371-437E9001BB73}"/>
              </a:ext>
            </a:extLst>
          </p:cNvPr>
          <p:cNvSpPr>
            <a:spLocks noGrp="1"/>
          </p:cNvSpPr>
          <p:nvPr>
            <p:ph idx="1"/>
          </p:nvPr>
        </p:nvSpPr>
        <p:spPr>
          <a:xfrm>
            <a:off x="1215889" y="1959602"/>
            <a:ext cx="10286998" cy="3844850"/>
          </a:xfrm>
        </p:spPr>
        <p:txBody>
          <a:bodyPr>
            <a:noAutofit/>
          </a:bodyPr>
          <a:lstStyle/>
          <a:p>
            <a:pPr marL="0" indent="0">
              <a:buNone/>
            </a:pPr>
            <a:r>
              <a:rPr lang="en-US" sz="2000" dirty="0"/>
              <a:t>Team Number: 0</a:t>
            </a:r>
            <a:r>
              <a:rPr lang="en-US" sz="2000" i="1" dirty="0"/>
              <a:t>4</a:t>
            </a:r>
          </a:p>
          <a:p>
            <a:pPr marL="0" indent="0">
              <a:buNone/>
            </a:pPr>
            <a:r>
              <a:rPr lang="en-US" sz="2000" dirty="0"/>
              <a:t>Team Name: </a:t>
            </a:r>
            <a:r>
              <a:rPr lang="en-US" sz="2000" i="1" dirty="0"/>
              <a:t>The Aggregators</a:t>
            </a:r>
          </a:p>
          <a:p>
            <a:pPr marL="0" indent="0">
              <a:buNone/>
            </a:pPr>
            <a:r>
              <a:rPr lang="en-US" sz="2000" dirty="0"/>
              <a:t>Full name of assigned Use Case: </a:t>
            </a:r>
            <a:r>
              <a:rPr lang="en-US" sz="2000" i="1" dirty="0"/>
              <a:t>Messaging App</a:t>
            </a:r>
          </a:p>
          <a:p>
            <a:pPr marL="0" indent="0">
              <a:buNone/>
            </a:pPr>
            <a:r>
              <a:rPr lang="en-US" sz="2000" dirty="0"/>
              <a:t>Client Company: </a:t>
            </a:r>
            <a:r>
              <a:rPr lang="en-US" sz="2000" i="1" dirty="0"/>
              <a:t>Easier Life </a:t>
            </a:r>
          </a:p>
          <a:p>
            <a:pPr marL="0" indent="0">
              <a:buNone/>
            </a:pPr>
            <a:r>
              <a:rPr lang="en-US" sz="2000" dirty="0"/>
              <a:t>Brand name in mind for the product or service: </a:t>
            </a:r>
            <a:r>
              <a:rPr lang="en-US" sz="2000" i="1" dirty="0" err="1"/>
              <a:t>MyPosts</a:t>
            </a:r>
            <a:endParaRPr lang="en-US" sz="2000" dirty="0"/>
          </a:p>
          <a:p>
            <a:pPr marL="0" indent="0">
              <a:buNone/>
            </a:pPr>
            <a:r>
              <a:rPr lang="en-US" sz="2000" dirty="0"/>
              <a:t>Full name of first team member: </a:t>
            </a:r>
            <a:r>
              <a:rPr lang="en-US" sz="2000" i="1" dirty="0" err="1"/>
              <a:t>Supraja</a:t>
            </a:r>
            <a:r>
              <a:rPr lang="en-US" sz="2000" i="1" dirty="0"/>
              <a:t> Abburi </a:t>
            </a:r>
          </a:p>
          <a:p>
            <a:pPr marL="0" indent="0">
              <a:buNone/>
            </a:pPr>
            <a:r>
              <a:rPr lang="en-US" sz="2000" dirty="0"/>
              <a:t>Full name of second team member: </a:t>
            </a:r>
            <a:r>
              <a:rPr lang="en-US" sz="2000" i="1" dirty="0" err="1"/>
              <a:t>Manogna</a:t>
            </a:r>
            <a:r>
              <a:rPr lang="en-US" sz="2000" i="1" dirty="0"/>
              <a:t> Arla </a:t>
            </a:r>
          </a:p>
          <a:p>
            <a:pPr marL="0" indent="0">
              <a:buNone/>
            </a:pPr>
            <a:r>
              <a:rPr lang="en-US" sz="2000" dirty="0"/>
              <a:t>Full name of third team member: </a:t>
            </a:r>
            <a:r>
              <a:rPr lang="en-US" sz="2000" i="1" dirty="0"/>
              <a:t>Tarak </a:t>
            </a:r>
            <a:r>
              <a:rPr lang="en-US" sz="2000" i="1" dirty="0" err="1"/>
              <a:t>Nadh</a:t>
            </a:r>
            <a:r>
              <a:rPr lang="en-US" sz="2000" i="1" dirty="0"/>
              <a:t> Naidu</a:t>
            </a:r>
          </a:p>
          <a:p>
            <a:endParaRPr lang="en-US" sz="2000" dirty="0"/>
          </a:p>
        </p:txBody>
      </p:sp>
    </p:spTree>
    <p:extLst>
      <p:ext uri="{BB962C8B-B14F-4D97-AF65-F5344CB8AC3E}">
        <p14:creationId xmlns:p14="http://schemas.microsoft.com/office/powerpoint/2010/main" val="3698327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FDB5-A4A2-CC10-FFD9-E9105EC84528}"/>
              </a:ext>
            </a:extLst>
          </p:cNvPr>
          <p:cNvSpPr>
            <a:spLocks noGrp="1"/>
          </p:cNvSpPr>
          <p:nvPr>
            <p:ph type="title"/>
          </p:nvPr>
        </p:nvSpPr>
        <p:spPr/>
        <p:txBody>
          <a:bodyPr>
            <a:normAutofit/>
          </a:bodyPr>
          <a:lstStyle/>
          <a:p>
            <a:r>
              <a:rPr lang="en-IN" dirty="0"/>
              <a:t>KEY DIFFERENCES  ON INCOME LEVEL REGARDING INTEREST AND OTHER FACTORS</a:t>
            </a:r>
            <a:endParaRPr lang="en-US" dirty="0"/>
          </a:p>
        </p:txBody>
      </p:sp>
      <p:sp>
        <p:nvSpPr>
          <p:cNvPr id="3" name="Content Placeholder 2">
            <a:extLst>
              <a:ext uri="{FF2B5EF4-FFF2-40B4-BE49-F238E27FC236}">
                <a16:creationId xmlns:a16="http://schemas.microsoft.com/office/drawing/2014/main" id="{5A35E203-A231-7636-84B4-3AE1FDEFC410}"/>
              </a:ext>
            </a:extLst>
          </p:cNvPr>
          <p:cNvSpPr>
            <a:spLocks noGrp="1"/>
          </p:cNvSpPr>
          <p:nvPr>
            <p:ph idx="1"/>
          </p:nvPr>
        </p:nvSpPr>
        <p:spPr>
          <a:xfrm>
            <a:off x="1157109" y="2472266"/>
            <a:ext cx="9739489" cy="3766651"/>
          </a:xfrm>
        </p:spPr>
        <p:txBody>
          <a:bodyPr>
            <a:normAutofit fontScale="92500" lnSpcReduction="10000"/>
          </a:bodyPr>
          <a:lstStyle/>
          <a:p>
            <a:pPr marL="0" indent="0">
              <a:buNone/>
            </a:pPr>
            <a:r>
              <a:rPr lang="en-US" dirty="0"/>
              <a:t>The chart indicates a positive correlation between annual income and messaging app usage frequency. In other words, people with higher incomes tend to use messaging apps more often than those with lower incomes. </a:t>
            </a:r>
          </a:p>
          <a:p>
            <a:r>
              <a:rPr lang="en-US" dirty="0"/>
              <a:t>There are a few reasons why this might be the case:</a:t>
            </a:r>
          </a:p>
          <a:p>
            <a:pPr marL="514350" indent="-514350">
              <a:buFont typeface="+mj-lt"/>
              <a:buAutoNum type="romanLcPeriod"/>
            </a:pPr>
            <a:r>
              <a:rPr lang="en-US" dirty="0"/>
              <a:t>People with higher incomes are more likely to own smartphones which are necessary to use most messaging apps.</a:t>
            </a:r>
          </a:p>
          <a:p>
            <a:pPr marL="514350" indent="-514350">
              <a:buFont typeface="+mj-lt"/>
              <a:buAutoNum type="romanLcPeriod"/>
            </a:pPr>
            <a:r>
              <a:rPr lang="en-US" dirty="0"/>
              <a:t>People with higher incomes may have more disposable income, which means they can afford to pay for data plans that allow them to use messaging apps more frequently.</a:t>
            </a:r>
          </a:p>
          <a:p>
            <a:pPr marL="514350" indent="-514350">
              <a:buFont typeface="+mj-lt"/>
              <a:buAutoNum type="romanLcPeriod"/>
            </a:pPr>
            <a:r>
              <a:rPr lang="en-US" dirty="0"/>
              <a:t>People with higher incomes may also be more likely to work in jobs that require them to communicate with colleagues or clients outside of regular business hours. Messaging apps can be a convenient way to do this.</a:t>
            </a:r>
          </a:p>
          <a:p>
            <a:pPr marL="0" indent="0">
              <a:buNone/>
            </a:pPr>
            <a:endParaRPr lang="en-US" dirty="0"/>
          </a:p>
        </p:txBody>
      </p:sp>
    </p:spTree>
    <p:extLst>
      <p:ext uri="{BB962C8B-B14F-4D97-AF65-F5344CB8AC3E}">
        <p14:creationId xmlns:p14="http://schemas.microsoft.com/office/powerpoint/2010/main" val="121623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CCBF0F-BD14-3B67-5529-A38482BBFE44}"/>
              </a:ext>
            </a:extLst>
          </p:cNvPr>
          <p:cNvPicPr>
            <a:picLocks noChangeAspect="1"/>
          </p:cNvPicPr>
          <p:nvPr/>
        </p:nvPicPr>
        <p:blipFill>
          <a:blip r:embed="rId3"/>
          <a:srcRect/>
          <a:stretch/>
        </p:blipFill>
        <p:spPr>
          <a:xfrm>
            <a:off x="9754772" y="4341456"/>
            <a:ext cx="1872531" cy="928406"/>
          </a:xfrm>
          <a:prstGeom prst="rect">
            <a:avLst/>
          </a:prstGeom>
        </p:spPr>
      </p:pic>
      <p:pic>
        <p:nvPicPr>
          <p:cNvPr id="3" name="Picture 2">
            <a:extLst>
              <a:ext uri="{FF2B5EF4-FFF2-40B4-BE49-F238E27FC236}">
                <a16:creationId xmlns:a16="http://schemas.microsoft.com/office/drawing/2014/main" id="{F162D133-12D5-DA7B-4A1D-BD2BEEA73EE2}"/>
              </a:ext>
            </a:extLst>
          </p:cNvPr>
          <p:cNvPicPr>
            <a:picLocks noChangeAspect="1"/>
          </p:cNvPicPr>
          <p:nvPr/>
        </p:nvPicPr>
        <p:blipFill>
          <a:blip r:embed="rId4"/>
          <a:srcRect/>
          <a:stretch/>
        </p:blipFill>
        <p:spPr>
          <a:xfrm>
            <a:off x="1651952" y="5460948"/>
            <a:ext cx="2012441" cy="1243106"/>
          </a:xfrm>
          <a:prstGeom prst="rect">
            <a:avLst/>
          </a:prstGeom>
        </p:spPr>
      </p:pic>
      <p:pic>
        <p:nvPicPr>
          <p:cNvPr id="4" name="Picture 3">
            <a:extLst>
              <a:ext uri="{FF2B5EF4-FFF2-40B4-BE49-F238E27FC236}">
                <a16:creationId xmlns:a16="http://schemas.microsoft.com/office/drawing/2014/main" id="{2D407D7C-6047-EFB4-4C14-14D0DB776225}"/>
              </a:ext>
            </a:extLst>
          </p:cNvPr>
          <p:cNvPicPr>
            <a:picLocks noChangeAspect="1"/>
          </p:cNvPicPr>
          <p:nvPr/>
        </p:nvPicPr>
        <p:blipFill>
          <a:blip r:embed="rId5"/>
          <a:srcRect/>
          <a:stretch/>
        </p:blipFill>
        <p:spPr>
          <a:xfrm>
            <a:off x="4071295" y="5411473"/>
            <a:ext cx="1518959" cy="1297900"/>
          </a:xfrm>
          <a:prstGeom prst="rect">
            <a:avLst/>
          </a:prstGeom>
        </p:spPr>
      </p:pic>
      <p:pic>
        <p:nvPicPr>
          <p:cNvPr id="5" name="Picture 4">
            <a:extLst>
              <a:ext uri="{FF2B5EF4-FFF2-40B4-BE49-F238E27FC236}">
                <a16:creationId xmlns:a16="http://schemas.microsoft.com/office/drawing/2014/main" id="{90C0FFFB-C9A6-7A2D-3E70-FFE3D2904C85}"/>
              </a:ext>
            </a:extLst>
          </p:cNvPr>
          <p:cNvPicPr>
            <a:picLocks noChangeAspect="1"/>
          </p:cNvPicPr>
          <p:nvPr/>
        </p:nvPicPr>
        <p:blipFill>
          <a:blip r:embed="rId6"/>
          <a:srcRect/>
          <a:stretch/>
        </p:blipFill>
        <p:spPr>
          <a:xfrm>
            <a:off x="5509497" y="173504"/>
            <a:ext cx="1535754" cy="1569722"/>
          </a:xfrm>
          <a:prstGeom prst="rect">
            <a:avLst/>
          </a:prstGeom>
        </p:spPr>
      </p:pic>
      <p:pic>
        <p:nvPicPr>
          <p:cNvPr id="6" name="Picture 2">
            <a:extLst>
              <a:ext uri="{FF2B5EF4-FFF2-40B4-BE49-F238E27FC236}">
                <a16:creationId xmlns:a16="http://schemas.microsoft.com/office/drawing/2014/main" id="{157AB156-14DB-788C-F18E-8FFADD3AF71A}"/>
              </a:ext>
            </a:extLst>
          </p:cNvPr>
          <p:cNvPicPr>
            <a:picLocks noChangeAspect="1" noChangeArrowheads="1"/>
          </p:cNvPicPr>
          <p:nvPr/>
        </p:nvPicPr>
        <p:blipFill rotWithShape="1">
          <a:blip r:embed="rId7"/>
          <a:srcRect l="11851" t="3514" r="21250" b="-3514"/>
          <a:stretch/>
        </p:blipFill>
        <p:spPr bwMode="auto">
          <a:xfrm>
            <a:off x="266164" y="2897914"/>
            <a:ext cx="1421234" cy="143271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a:extLst>
              <a:ext uri="{FF2B5EF4-FFF2-40B4-BE49-F238E27FC236}">
                <a16:creationId xmlns:a16="http://schemas.microsoft.com/office/drawing/2014/main" id="{38127AC4-362B-FC22-B2A2-14224999999B}"/>
              </a:ext>
            </a:extLst>
          </p:cNvPr>
          <p:cNvPicPr>
            <a:picLocks noChangeAspect="1" noChangeArrowheads="1"/>
          </p:cNvPicPr>
          <p:nvPr/>
        </p:nvPicPr>
        <p:blipFill>
          <a:blip r:embed="rId8"/>
          <a:srcRect/>
          <a:stretch/>
        </p:blipFill>
        <p:spPr bwMode="auto">
          <a:xfrm>
            <a:off x="6266480" y="5188329"/>
            <a:ext cx="1627712" cy="11968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C579122-9AF7-B9A5-BC24-2E55CDC29AC2}"/>
              </a:ext>
            </a:extLst>
          </p:cNvPr>
          <p:cNvSpPr txBox="1"/>
          <p:nvPr/>
        </p:nvSpPr>
        <p:spPr>
          <a:xfrm>
            <a:off x="1181063" y="3317694"/>
            <a:ext cx="2310235" cy="1815882"/>
          </a:xfrm>
          <a:prstGeom prst="rect">
            <a:avLst/>
          </a:prstGeom>
          <a:noFill/>
          <a:ln>
            <a:solidFill>
              <a:schemeClr val="accent1"/>
            </a:solidFill>
          </a:ln>
        </p:spPr>
        <p:txBody>
          <a:bodyPr wrap="square" rtlCol="0">
            <a:spAutoFit/>
          </a:bodyPr>
          <a:lstStyle/>
          <a:p>
            <a:pPr algn="just"/>
            <a:r>
              <a:rPr lang="en-US" sz="800" dirty="0"/>
              <a:t>The predominant gender among the client's target customers for the messaging app appears to be slightly skewed towards males, with a mean gender value of approximately 1.59 out of 2. This suggests that there may be a slightly higher representation of males compared to females among the users. Regarding income levels, the predominant income bracket among the client's target customers falls within the lower to middle range, as indicated by the quartile breakdown. Therefore, the client's target customers for the messaging app predominantly consist of males with income levels concentrated in the lower to middle ranges</a:t>
            </a:r>
          </a:p>
        </p:txBody>
      </p:sp>
      <p:pic>
        <p:nvPicPr>
          <p:cNvPr id="9" name="Picture 7">
            <a:extLst>
              <a:ext uri="{FF2B5EF4-FFF2-40B4-BE49-F238E27FC236}">
                <a16:creationId xmlns:a16="http://schemas.microsoft.com/office/drawing/2014/main" id="{D23ACA7D-F625-AB48-E37F-E1ED6E956EBA}"/>
              </a:ext>
            </a:extLst>
          </p:cNvPr>
          <p:cNvPicPr>
            <a:picLocks noChangeAspect="1" noChangeArrowheads="1"/>
          </p:cNvPicPr>
          <p:nvPr/>
        </p:nvPicPr>
        <p:blipFill>
          <a:blip r:embed="rId9"/>
          <a:srcRect/>
          <a:stretch/>
        </p:blipFill>
        <p:spPr bwMode="auto">
          <a:xfrm rot="21377320">
            <a:off x="7207963" y="244612"/>
            <a:ext cx="1770872" cy="155031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AB36E57-D0B8-4C4F-804B-DB0522E4804F}"/>
              </a:ext>
            </a:extLst>
          </p:cNvPr>
          <p:cNvSpPr txBox="1"/>
          <p:nvPr/>
        </p:nvSpPr>
        <p:spPr>
          <a:xfrm>
            <a:off x="97780" y="971466"/>
            <a:ext cx="2639101" cy="1615827"/>
          </a:xfrm>
          <a:prstGeom prst="rect">
            <a:avLst/>
          </a:prstGeom>
          <a:noFill/>
          <a:ln>
            <a:solidFill>
              <a:schemeClr val="accent1"/>
            </a:solidFill>
          </a:ln>
        </p:spPr>
        <p:txBody>
          <a:bodyPr wrap="square" rtlCol="0">
            <a:spAutoFit/>
          </a:bodyPr>
          <a:lstStyle/>
          <a:p>
            <a:r>
              <a:rPr lang="en-US" sz="900" dirty="0"/>
              <a:t>The company is aiming to identify the most promising customers for its messaging app and has shared several datasets for analysis. The Message App team needs help in interpreting the data to guide decisions that match their defined goals and objectives. The DVP team will analyze seven datasets systematically, focusing on deriving meaningful insights. The goal is to conduct a comprehensive DVP analysis and articulate the resulting insights clearly, with the potential for future collaborations and recommendations</a:t>
            </a:r>
          </a:p>
        </p:txBody>
      </p:sp>
      <p:pic>
        <p:nvPicPr>
          <p:cNvPr id="11" name="Picture 8">
            <a:extLst>
              <a:ext uri="{FF2B5EF4-FFF2-40B4-BE49-F238E27FC236}">
                <a16:creationId xmlns:a16="http://schemas.microsoft.com/office/drawing/2014/main" id="{AFBF8E31-46B3-D394-FAEA-56F691EAC2EA}"/>
              </a:ext>
            </a:extLst>
          </p:cNvPr>
          <p:cNvPicPr>
            <a:picLocks noChangeAspect="1" noChangeArrowheads="1"/>
          </p:cNvPicPr>
          <p:nvPr/>
        </p:nvPicPr>
        <p:blipFill>
          <a:blip r:embed="rId10"/>
          <a:srcRect/>
          <a:stretch/>
        </p:blipFill>
        <p:spPr bwMode="auto">
          <a:xfrm rot="274783">
            <a:off x="8076733" y="2260056"/>
            <a:ext cx="1154162" cy="11062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a:extLst>
              <a:ext uri="{FF2B5EF4-FFF2-40B4-BE49-F238E27FC236}">
                <a16:creationId xmlns:a16="http://schemas.microsoft.com/office/drawing/2014/main" id="{CAF26E9F-B1A1-18C1-751D-654BA6AE4406}"/>
              </a:ext>
            </a:extLst>
          </p:cNvPr>
          <p:cNvPicPr>
            <a:picLocks noChangeAspect="1" noChangeArrowheads="1"/>
          </p:cNvPicPr>
          <p:nvPr/>
        </p:nvPicPr>
        <p:blipFill>
          <a:blip r:embed="rId11"/>
          <a:srcRect/>
          <a:stretch/>
        </p:blipFill>
        <p:spPr bwMode="auto">
          <a:xfrm rot="1041168">
            <a:off x="10068505" y="1821831"/>
            <a:ext cx="1923472" cy="109912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29217B3-735B-243E-E046-5000FF259308}"/>
              </a:ext>
            </a:extLst>
          </p:cNvPr>
          <p:cNvSpPr/>
          <p:nvPr/>
        </p:nvSpPr>
        <p:spPr>
          <a:xfrm rot="21042352">
            <a:off x="-608535" y="354423"/>
            <a:ext cx="4117518" cy="461665"/>
          </a:xfrm>
          <a:prstGeom prst="rect">
            <a:avLst/>
          </a:prstGeom>
          <a:noFill/>
          <a:scene3d>
            <a:camera prst="perspectiveHeroicExtremeLeftFacing"/>
            <a:lightRig rig="threePt" dir="t"/>
          </a:scene3d>
          <a:sp3d/>
        </p:spPr>
        <p:txBody>
          <a:bodyPr wrap="square" lIns="91440" tIns="45720" rIns="91440" bIns="45720">
            <a:spAutoFit/>
          </a:bodyPr>
          <a:lstStyle/>
          <a:p>
            <a:pPr algn="ctr"/>
            <a:r>
              <a:rPr lang="en-US" sz="2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Message App</a:t>
            </a:r>
          </a:p>
        </p:txBody>
      </p:sp>
      <p:sp>
        <p:nvSpPr>
          <p:cNvPr id="14" name="TextBox 13">
            <a:extLst>
              <a:ext uri="{FF2B5EF4-FFF2-40B4-BE49-F238E27FC236}">
                <a16:creationId xmlns:a16="http://schemas.microsoft.com/office/drawing/2014/main" id="{5E56B1A4-F193-1B2C-686B-4F32147C11EE}"/>
              </a:ext>
            </a:extLst>
          </p:cNvPr>
          <p:cNvSpPr txBox="1"/>
          <p:nvPr/>
        </p:nvSpPr>
        <p:spPr>
          <a:xfrm>
            <a:off x="97780" y="5411473"/>
            <a:ext cx="1661047" cy="1477328"/>
          </a:xfrm>
          <a:prstGeom prst="rect">
            <a:avLst/>
          </a:prstGeom>
          <a:noFill/>
          <a:ln>
            <a:solidFill>
              <a:schemeClr val="accent1"/>
            </a:solidFill>
          </a:ln>
        </p:spPr>
        <p:txBody>
          <a:bodyPr wrap="square" rtlCol="0">
            <a:spAutoFit/>
          </a:bodyPr>
          <a:lstStyle/>
          <a:p>
            <a:pPr algn="just"/>
            <a:r>
              <a:rPr lang="en-US" sz="900" dirty="0"/>
              <a:t>Message APP user; Looking at the graph itself, it seems like the average age of Target customers has been increasing over time. In 2022, the average customer appeared to be around 40 years old. </a:t>
            </a:r>
            <a:r>
              <a:rPr lang="en-US" sz="900" b="0" i="0" dirty="0">
                <a:solidFill>
                  <a:srgbClr val="0D0D0D"/>
                </a:solidFill>
                <a:effectLst/>
                <a:highlight>
                  <a:srgbClr val="FFFFFF"/>
                </a:highlight>
                <a:latin typeface="Söhne"/>
              </a:rPr>
              <a:t>Average Age of Message App Users: 25.95</a:t>
            </a:r>
            <a:endParaRPr lang="en-US" sz="900" dirty="0"/>
          </a:p>
          <a:p>
            <a:pPr algn="just"/>
            <a:endParaRPr lang="en-US" sz="900" dirty="0"/>
          </a:p>
        </p:txBody>
      </p:sp>
      <p:sp>
        <p:nvSpPr>
          <p:cNvPr id="15" name="TextBox 14">
            <a:extLst>
              <a:ext uri="{FF2B5EF4-FFF2-40B4-BE49-F238E27FC236}">
                <a16:creationId xmlns:a16="http://schemas.microsoft.com/office/drawing/2014/main" id="{373877EC-CC67-8BDB-A59C-2B2A5C0436ED}"/>
              </a:ext>
            </a:extLst>
          </p:cNvPr>
          <p:cNvSpPr txBox="1"/>
          <p:nvPr/>
        </p:nvSpPr>
        <p:spPr>
          <a:xfrm>
            <a:off x="3199444" y="92558"/>
            <a:ext cx="2278701" cy="1754326"/>
          </a:xfrm>
          <a:prstGeom prst="rect">
            <a:avLst/>
          </a:prstGeom>
          <a:noFill/>
          <a:ln>
            <a:solidFill>
              <a:schemeClr val="accent1"/>
            </a:solidFill>
          </a:ln>
        </p:spPr>
        <p:txBody>
          <a:bodyPr wrap="square" rtlCol="0">
            <a:spAutoFit/>
          </a:bodyPr>
          <a:lstStyle/>
          <a:p>
            <a:pPr algn="just"/>
            <a:r>
              <a:rPr lang="en-US" sz="900" dirty="0"/>
              <a:t>Messaging app users prioritize core messaging functionalities, emphasizing reliability, ease of use, and timely notifications for new messages. They also value cross-platform compatibility, seeking seamless access across various devices such as phones, tablets, and computers. Additionally, users highly appreciate features like emojis and file sharing, enhancing their communication experience with expressive elements and efficient data exchange.</a:t>
            </a:r>
          </a:p>
        </p:txBody>
      </p:sp>
      <p:sp>
        <p:nvSpPr>
          <p:cNvPr id="16" name="TextBox 15">
            <a:extLst>
              <a:ext uri="{FF2B5EF4-FFF2-40B4-BE49-F238E27FC236}">
                <a16:creationId xmlns:a16="http://schemas.microsoft.com/office/drawing/2014/main" id="{81DD0725-58B8-34A7-FBC7-D4792C749F1C}"/>
              </a:ext>
            </a:extLst>
          </p:cNvPr>
          <p:cNvSpPr txBox="1"/>
          <p:nvPr/>
        </p:nvSpPr>
        <p:spPr>
          <a:xfrm rot="660585">
            <a:off x="4498007" y="1870040"/>
            <a:ext cx="2015735" cy="2585323"/>
          </a:xfrm>
          <a:prstGeom prst="rect">
            <a:avLst/>
          </a:prstGeom>
          <a:noFill/>
          <a:ln>
            <a:solidFill>
              <a:schemeClr val="accent1"/>
            </a:solidFill>
          </a:ln>
        </p:spPr>
        <p:txBody>
          <a:bodyPr wrap="square" rtlCol="0">
            <a:spAutoFit/>
          </a:bodyPr>
          <a:lstStyle/>
          <a:p>
            <a:pPr algn="just"/>
            <a:r>
              <a:rPr lang="en-US" sz="900" dirty="0"/>
              <a:t>The predominant education level among users is a Bachelor's degree, with a frequency of 73 individuals. Following Bachelor's degree, the next most common education level is a Master's degree with a frequency of 54 individuals. Doctorate holders represent a smaller but notable group with a frequency of 9 individuals, indicating a presence of highly educated individuals among the user base. High school diploma and Some college are less represented with frequencies of 2 and 2 respectively. GED holders account for a higher frequency compared to high school diploma and some college, with 12 individuals.</a:t>
            </a:r>
          </a:p>
        </p:txBody>
      </p:sp>
      <p:sp>
        <p:nvSpPr>
          <p:cNvPr id="17" name="TextBox 16">
            <a:extLst>
              <a:ext uri="{FF2B5EF4-FFF2-40B4-BE49-F238E27FC236}">
                <a16:creationId xmlns:a16="http://schemas.microsoft.com/office/drawing/2014/main" id="{637C0DBE-FB96-EDBB-728F-2ED79C873160}"/>
              </a:ext>
            </a:extLst>
          </p:cNvPr>
          <p:cNvSpPr txBox="1"/>
          <p:nvPr/>
        </p:nvSpPr>
        <p:spPr>
          <a:xfrm>
            <a:off x="3786142" y="4492477"/>
            <a:ext cx="1936474" cy="1338828"/>
          </a:xfrm>
          <a:prstGeom prst="rect">
            <a:avLst/>
          </a:prstGeom>
          <a:noFill/>
          <a:ln>
            <a:solidFill>
              <a:schemeClr val="accent1"/>
            </a:solidFill>
          </a:ln>
        </p:spPr>
        <p:txBody>
          <a:bodyPr wrap="square" rtlCol="0">
            <a:spAutoFit/>
          </a:bodyPr>
          <a:lstStyle/>
          <a:p>
            <a:pPr algn="just"/>
            <a:r>
              <a:rPr lang="en-US" sz="900" dirty="0"/>
              <a:t>The predominant message exchange frequency among users is several times a year, with 60 individuals falling into this category. This suggests that the majority of users engage in messaging activities periodically throughout the year rather than on a daily, weekly, or monthly basis.</a:t>
            </a:r>
          </a:p>
        </p:txBody>
      </p:sp>
      <p:sp>
        <p:nvSpPr>
          <p:cNvPr id="18" name="TextBox 17">
            <a:extLst>
              <a:ext uri="{FF2B5EF4-FFF2-40B4-BE49-F238E27FC236}">
                <a16:creationId xmlns:a16="http://schemas.microsoft.com/office/drawing/2014/main" id="{D209021B-81E0-F013-D5C2-C37B9024DDB1}"/>
              </a:ext>
            </a:extLst>
          </p:cNvPr>
          <p:cNvSpPr txBox="1"/>
          <p:nvPr/>
        </p:nvSpPr>
        <p:spPr>
          <a:xfrm rot="21377320">
            <a:off x="8966834" y="101393"/>
            <a:ext cx="2609295" cy="1785104"/>
          </a:xfrm>
          <a:prstGeom prst="rect">
            <a:avLst/>
          </a:prstGeom>
          <a:noFill/>
          <a:ln>
            <a:solidFill>
              <a:schemeClr val="accent1"/>
            </a:solidFill>
          </a:ln>
        </p:spPr>
        <p:txBody>
          <a:bodyPr wrap="square" rtlCol="0">
            <a:spAutoFit/>
          </a:bodyPr>
          <a:lstStyle/>
          <a:p>
            <a:pPr algn="just"/>
            <a:r>
              <a:rPr lang="en-US" sz="1000" dirty="0"/>
              <a:t>The box plot illustrates significant variability in the number of people users exchange messages with.  The majority of users fall within a range of small to moderate message exchanges, as indicated by the median line positioned in the lower half. Notably, outliers exist in message exchange frequency, visible as data points beyond the top whisker, signifying a subset of users with exceptionally high message exchange rates compared to the broader user base.</a:t>
            </a:r>
          </a:p>
        </p:txBody>
      </p:sp>
      <p:sp>
        <p:nvSpPr>
          <p:cNvPr id="19" name="TextBox 18">
            <a:extLst>
              <a:ext uri="{FF2B5EF4-FFF2-40B4-BE49-F238E27FC236}">
                <a16:creationId xmlns:a16="http://schemas.microsoft.com/office/drawing/2014/main" id="{8C3D98BF-7803-5E65-7E0A-F288C819599F}"/>
              </a:ext>
            </a:extLst>
          </p:cNvPr>
          <p:cNvSpPr txBox="1"/>
          <p:nvPr/>
        </p:nvSpPr>
        <p:spPr>
          <a:xfrm rot="274783">
            <a:off x="6717452" y="2456806"/>
            <a:ext cx="1243499" cy="1892826"/>
          </a:xfrm>
          <a:prstGeom prst="rect">
            <a:avLst/>
          </a:prstGeom>
          <a:noFill/>
          <a:ln>
            <a:solidFill>
              <a:schemeClr val="accent1"/>
            </a:solidFill>
          </a:ln>
        </p:spPr>
        <p:txBody>
          <a:bodyPr wrap="square" rtlCol="0">
            <a:spAutoFit/>
          </a:bodyPr>
          <a:lstStyle/>
          <a:p>
            <a:r>
              <a:rPr lang="en-US" sz="900" dirty="0"/>
              <a:t>The histogram provides insight into message distribution among various user groups, revealing the frequency and patterns of message exchange. Despite high overall usage of the messaging app, it highlights a segment of users who do not engage with it.</a:t>
            </a:r>
          </a:p>
        </p:txBody>
      </p:sp>
      <p:sp>
        <p:nvSpPr>
          <p:cNvPr id="20" name="TextBox 19">
            <a:extLst>
              <a:ext uri="{FF2B5EF4-FFF2-40B4-BE49-F238E27FC236}">
                <a16:creationId xmlns:a16="http://schemas.microsoft.com/office/drawing/2014/main" id="{8D2FE556-ADFF-5144-3343-C51753608723}"/>
              </a:ext>
            </a:extLst>
          </p:cNvPr>
          <p:cNvSpPr txBox="1"/>
          <p:nvPr/>
        </p:nvSpPr>
        <p:spPr>
          <a:xfrm rot="947409">
            <a:off x="9313211" y="2882744"/>
            <a:ext cx="2472638" cy="1338828"/>
          </a:xfrm>
          <a:prstGeom prst="rect">
            <a:avLst/>
          </a:prstGeom>
          <a:noFill/>
          <a:ln>
            <a:solidFill>
              <a:schemeClr val="accent1"/>
            </a:solidFill>
          </a:ln>
        </p:spPr>
        <p:txBody>
          <a:bodyPr wrap="square" rtlCol="0">
            <a:spAutoFit/>
          </a:bodyPr>
          <a:lstStyle/>
          <a:p>
            <a:r>
              <a:rPr lang="en-US" sz="900" dirty="0"/>
              <a:t>The graph provides insights into the daily active users (DAU) of the app over a specific timeframe, reflecting its popularity and user engagement levels. Analysis of the data can reveal several key aspects. Firstly, observing trends in DAU can highlight periods of user growth or decline, indicating the app's overall health and potential areas for improvement in user retention strategies. </a:t>
            </a:r>
          </a:p>
        </p:txBody>
      </p:sp>
      <p:sp>
        <p:nvSpPr>
          <p:cNvPr id="21" name="TextBox 20">
            <a:extLst>
              <a:ext uri="{FF2B5EF4-FFF2-40B4-BE49-F238E27FC236}">
                <a16:creationId xmlns:a16="http://schemas.microsoft.com/office/drawing/2014/main" id="{BD38C419-7E8D-19AA-C63A-905FFD39D712}"/>
              </a:ext>
            </a:extLst>
          </p:cNvPr>
          <p:cNvSpPr txBox="1"/>
          <p:nvPr/>
        </p:nvSpPr>
        <p:spPr>
          <a:xfrm>
            <a:off x="7979606" y="4140846"/>
            <a:ext cx="1180228" cy="2446824"/>
          </a:xfrm>
          <a:prstGeom prst="rect">
            <a:avLst/>
          </a:prstGeom>
          <a:noFill/>
          <a:ln>
            <a:solidFill>
              <a:schemeClr val="accent1"/>
            </a:solidFill>
          </a:ln>
        </p:spPr>
        <p:txBody>
          <a:bodyPr wrap="square" rtlCol="0">
            <a:spAutoFit/>
          </a:bodyPr>
          <a:lstStyle/>
          <a:p>
            <a:r>
              <a:rPr lang="en-US" sz="900" dirty="0"/>
              <a:t>The parallel plot depicts Message App users across several factors, including ethnicity, annual income, message app exchange frequency, importance of the app, and usage frequency. It reveals a strong correlation between users and ethnicity, suggesting a notable association between the two variables.</a:t>
            </a:r>
          </a:p>
        </p:txBody>
      </p:sp>
      <p:sp>
        <p:nvSpPr>
          <p:cNvPr id="22" name="TextBox 21">
            <a:extLst>
              <a:ext uri="{FF2B5EF4-FFF2-40B4-BE49-F238E27FC236}">
                <a16:creationId xmlns:a16="http://schemas.microsoft.com/office/drawing/2014/main" id="{AA942F54-9310-18B2-F27E-E8CD3458468B}"/>
              </a:ext>
            </a:extLst>
          </p:cNvPr>
          <p:cNvSpPr txBox="1"/>
          <p:nvPr/>
        </p:nvSpPr>
        <p:spPr>
          <a:xfrm>
            <a:off x="9273218" y="5268609"/>
            <a:ext cx="2746138" cy="1477328"/>
          </a:xfrm>
          <a:prstGeom prst="rect">
            <a:avLst/>
          </a:prstGeom>
          <a:noFill/>
          <a:ln>
            <a:solidFill>
              <a:schemeClr val="accent1"/>
            </a:solidFill>
          </a:ln>
        </p:spPr>
        <p:txBody>
          <a:bodyPr wrap="square" rtlCol="0">
            <a:spAutoFit/>
          </a:bodyPr>
          <a:lstStyle/>
          <a:p>
            <a:pPr algn="just"/>
            <a:r>
              <a:rPr lang="en-US" sz="900" dirty="0"/>
              <a:t>Analyzing the heatmap for the messaging app reveals valuable insights. It  uncover correlations between user demographics like age and ethnicity with features such as </a:t>
            </a:r>
            <a:r>
              <a:rPr lang="en-US" sz="900" dirty="0" err="1"/>
              <a:t>Message_Exchange_People_Count</a:t>
            </a:r>
            <a:r>
              <a:rPr lang="en-US" sz="900" dirty="0"/>
              <a:t>, </a:t>
            </a:r>
            <a:r>
              <a:rPr lang="en-US" sz="900" dirty="0" err="1"/>
              <a:t>Likelihood_to_Try_for_Superior_Security</a:t>
            </a:r>
            <a:r>
              <a:rPr lang="en-US" sz="900" dirty="0"/>
              <a:t>, and </a:t>
            </a:r>
            <a:r>
              <a:rPr lang="en-US" sz="900" dirty="0" err="1"/>
              <a:t>Likelihood_to_Try_for_Superior_Privacy_Controls</a:t>
            </a:r>
            <a:r>
              <a:rPr lang="en-US" sz="900" dirty="0"/>
              <a:t>. These correlations can indicate if certain age groups or ethnicities are more inclined towards trying advanced security or privacy features, as well as their engagement level in terms of message exchanges.</a:t>
            </a:r>
          </a:p>
        </p:txBody>
      </p:sp>
      <p:sp>
        <p:nvSpPr>
          <p:cNvPr id="23" name="Freeform 19">
            <a:extLst>
              <a:ext uri="{FF2B5EF4-FFF2-40B4-BE49-F238E27FC236}">
                <a16:creationId xmlns:a16="http://schemas.microsoft.com/office/drawing/2014/main" id="{2A121B07-BB68-6C12-ED9F-721AA1D87187}"/>
              </a:ext>
            </a:extLst>
          </p:cNvPr>
          <p:cNvSpPr/>
          <p:nvPr/>
        </p:nvSpPr>
        <p:spPr>
          <a:xfrm>
            <a:off x="141723" y="248272"/>
            <a:ext cx="11859761" cy="5958289"/>
          </a:xfrm>
          <a:custGeom>
            <a:avLst/>
            <a:gdLst>
              <a:gd name="connsiteX0" fmla="*/ 247077 w 11859761"/>
              <a:gd name="connsiteY0" fmla="*/ 853328 h 5958289"/>
              <a:gd name="connsiteX1" fmla="*/ 9477 w 11859761"/>
              <a:gd name="connsiteY1" fmla="*/ 1436528 h 5958289"/>
              <a:gd name="connsiteX2" fmla="*/ 535077 w 11859761"/>
              <a:gd name="connsiteY2" fmla="*/ 2991728 h 5958289"/>
              <a:gd name="connsiteX3" fmla="*/ 2227077 w 11859761"/>
              <a:gd name="connsiteY3" fmla="*/ 3092528 h 5958289"/>
              <a:gd name="connsiteX4" fmla="*/ 2241477 w 11859761"/>
              <a:gd name="connsiteY4" fmla="*/ 4957328 h 5958289"/>
              <a:gd name="connsiteX5" fmla="*/ 1377477 w 11859761"/>
              <a:gd name="connsiteY5" fmla="*/ 5958128 h 5958289"/>
              <a:gd name="connsiteX6" fmla="*/ 4300677 w 11859761"/>
              <a:gd name="connsiteY6" fmla="*/ 4892528 h 5958289"/>
              <a:gd name="connsiteX7" fmla="*/ 5308677 w 11859761"/>
              <a:gd name="connsiteY7" fmla="*/ 4294928 h 5958289"/>
              <a:gd name="connsiteX8" fmla="*/ 4120677 w 11859761"/>
              <a:gd name="connsiteY8" fmla="*/ 2070128 h 5958289"/>
              <a:gd name="connsiteX9" fmla="*/ 5135877 w 11859761"/>
              <a:gd name="connsiteY9" fmla="*/ 1846928 h 5958289"/>
              <a:gd name="connsiteX10" fmla="*/ 5596677 w 11859761"/>
              <a:gd name="connsiteY10" fmla="*/ 910928 h 5958289"/>
              <a:gd name="connsiteX11" fmla="*/ 4797477 w 11859761"/>
              <a:gd name="connsiteY11" fmla="*/ 118928 h 5958289"/>
              <a:gd name="connsiteX12" fmla="*/ 7533477 w 11859761"/>
              <a:gd name="connsiteY12" fmla="*/ 421328 h 5958289"/>
              <a:gd name="connsiteX13" fmla="*/ 9247077 w 11859761"/>
              <a:gd name="connsiteY13" fmla="*/ 68528 h 5958289"/>
              <a:gd name="connsiteX14" fmla="*/ 8483877 w 11859761"/>
              <a:gd name="connsiteY14" fmla="*/ 2041328 h 5958289"/>
              <a:gd name="connsiteX15" fmla="*/ 7648677 w 11859761"/>
              <a:gd name="connsiteY15" fmla="*/ 2581328 h 5958289"/>
              <a:gd name="connsiteX16" fmla="*/ 7281477 w 11859761"/>
              <a:gd name="connsiteY16" fmla="*/ 5079728 h 5958289"/>
              <a:gd name="connsiteX17" fmla="*/ 8116677 w 11859761"/>
              <a:gd name="connsiteY17" fmla="*/ 4309328 h 5958289"/>
              <a:gd name="connsiteX18" fmla="*/ 10442277 w 11859761"/>
              <a:gd name="connsiteY18" fmla="*/ 2034128 h 5958289"/>
              <a:gd name="connsiteX19" fmla="*/ 10247877 w 11859761"/>
              <a:gd name="connsiteY19" fmla="*/ 2725328 h 5958289"/>
              <a:gd name="connsiteX20" fmla="*/ 10125477 w 11859761"/>
              <a:gd name="connsiteY20" fmla="*/ 4496528 h 5958289"/>
              <a:gd name="connsiteX21" fmla="*/ 11594277 w 11859761"/>
              <a:gd name="connsiteY21" fmla="*/ 5569328 h 5958289"/>
              <a:gd name="connsiteX22" fmla="*/ 11853477 w 11859761"/>
              <a:gd name="connsiteY22" fmla="*/ 5569328 h 595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859761" h="5958289">
                <a:moveTo>
                  <a:pt x="247077" y="853328"/>
                </a:moveTo>
                <a:cubicBezTo>
                  <a:pt x="104277" y="966728"/>
                  <a:pt x="-38523" y="1080128"/>
                  <a:pt x="9477" y="1436528"/>
                </a:cubicBezTo>
                <a:cubicBezTo>
                  <a:pt x="57477" y="1792928"/>
                  <a:pt x="165477" y="2715728"/>
                  <a:pt x="535077" y="2991728"/>
                </a:cubicBezTo>
                <a:cubicBezTo>
                  <a:pt x="904677" y="3267728"/>
                  <a:pt x="1942677" y="2764928"/>
                  <a:pt x="2227077" y="3092528"/>
                </a:cubicBezTo>
                <a:cubicBezTo>
                  <a:pt x="2511477" y="3420128"/>
                  <a:pt x="2383077" y="4479728"/>
                  <a:pt x="2241477" y="4957328"/>
                </a:cubicBezTo>
                <a:cubicBezTo>
                  <a:pt x="2099877" y="5434928"/>
                  <a:pt x="1034277" y="5968928"/>
                  <a:pt x="1377477" y="5958128"/>
                </a:cubicBezTo>
                <a:cubicBezTo>
                  <a:pt x="1720677" y="5947328"/>
                  <a:pt x="3645477" y="5169728"/>
                  <a:pt x="4300677" y="4892528"/>
                </a:cubicBezTo>
                <a:cubicBezTo>
                  <a:pt x="4955877" y="4615328"/>
                  <a:pt x="5338677" y="4765328"/>
                  <a:pt x="5308677" y="4294928"/>
                </a:cubicBezTo>
                <a:cubicBezTo>
                  <a:pt x="5278677" y="3824528"/>
                  <a:pt x="4149477" y="2478128"/>
                  <a:pt x="4120677" y="2070128"/>
                </a:cubicBezTo>
                <a:cubicBezTo>
                  <a:pt x="4091877" y="1662128"/>
                  <a:pt x="4889877" y="2040128"/>
                  <a:pt x="5135877" y="1846928"/>
                </a:cubicBezTo>
                <a:cubicBezTo>
                  <a:pt x="5381877" y="1653728"/>
                  <a:pt x="5653077" y="1198928"/>
                  <a:pt x="5596677" y="910928"/>
                </a:cubicBezTo>
                <a:cubicBezTo>
                  <a:pt x="5540277" y="622928"/>
                  <a:pt x="4474677" y="200528"/>
                  <a:pt x="4797477" y="118928"/>
                </a:cubicBezTo>
                <a:cubicBezTo>
                  <a:pt x="5120277" y="37328"/>
                  <a:pt x="6791877" y="429728"/>
                  <a:pt x="7533477" y="421328"/>
                </a:cubicBezTo>
                <a:cubicBezTo>
                  <a:pt x="8275077" y="412928"/>
                  <a:pt x="9088677" y="-201472"/>
                  <a:pt x="9247077" y="68528"/>
                </a:cubicBezTo>
                <a:cubicBezTo>
                  <a:pt x="9405477" y="338528"/>
                  <a:pt x="8750277" y="1622528"/>
                  <a:pt x="8483877" y="2041328"/>
                </a:cubicBezTo>
                <a:cubicBezTo>
                  <a:pt x="8217477" y="2460128"/>
                  <a:pt x="7849077" y="2074928"/>
                  <a:pt x="7648677" y="2581328"/>
                </a:cubicBezTo>
                <a:cubicBezTo>
                  <a:pt x="7448277" y="3087728"/>
                  <a:pt x="7203477" y="4791728"/>
                  <a:pt x="7281477" y="5079728"/>
                </a:cubicBezTo>
                <a:cubicBezTo>
                  <a:pt x="7359477" y="5367728"/>
                  <a:pt x="7589877" y="4816928"/>
                  <a:pt x="8116677" y="4309328"/>
                </a:cubicBezTo>
                <a:cubicBezTo>
                  <a:pt x="8643477" y="3801728"/>
                  <a:pt x="10087077" y="2298128"/>
                  <a:pt x="10442277" y="2034128"/>
                </a:cubicBezTo>
                <a:cubicBezTo>
                  <a:pt x="10797477" y="1770128"/>
                  <a:pt x="10300677" y="2314928"/>
                  <a:pt x="10247877" y="2725328"/>
                </a:cubicBezTo>
                <a:cubicBezTo>
                  <a:pt x="10195077" y="3135728"/>
                  <a:pt x="9901077" y="4022528"/>
                  <a:pt x="10125477" y="4496528"/>
                </a:cubicBezTo>
                <a:cubicBezTo>
                  <a:pt x="10349877" y="4970528"/>
                  <a:pt x="11306277" y="5390528"/>
                  <a:pt x="11594277" y="5569328"/>
                </a:cubicBezTo>
                <a:cubicBezTo>
                  <a:pt x="11882277" y="5748128"/>
                  <a:pt x="11867877" y="5658728"/>
                  <a:pt x="11853477" y="5569328"/>
                </a:cubicBezTo>
              </a:path>
            </a:pathLst>
          </a:custGeom>
          <a:noFill/>
          <a:ln>
            <a:solidFill>
              <a:srgbClr val="00B05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D4DED7A-26B3-BF26-A5C6-4B9BEDA24CFA}"/>
              </a:ext>
            </a:extLst>
          </p:cNvPr>
          <p:cNvSpPr/>
          <p:nvPr/>
        </p:nvSpPr>
        <p:spPr>
          <a:xfrm>
            <a:off x="361353" y="954064"/>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6C42534-966F-9EC7-4A5F-AD8DEC838827}"/>
              </a:ext>
            </a:extLst>
          </p:cNvPr>
          <p:cNvSpPr/>
          <p:nvPr/>
        </p:nvSpPr>
        <p:spPr>
          <a:xfrm>
            <a:off x="407208" y="2790968"/>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687C33A-5239-17AD-30D2-82F6A7AFF231}"/>
              </a:ext>
            </a:extLst>
          </p:cNvPr>
          <p:cNvSpPr/>
          <p:nvPr/>
        </p:nvSpPr>
        <p:spPr>
          <a:xfrm>
            <a:off x="37047" y="1602527"/>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6E5087D-33A9-67B5-E4C5-224BF69535F7}"/>
              </a:ext>
            </a:extLst>
          </p:cNvPr>
          <p:cNvSpPr/>
          <p:nvPr/>
        </p:nvSpPr>
        <p:spPr>
          <a:xfrm>
            <a:off x="2333573" y="3251615"/>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C426369-3D87-BF71-9C85-2DB83223D808}"/>
              </a:ext>
            </a:extLst>
          </p:cNvPr>
          <p:cNvSpPr/>
          <p:nvPr/>
        </p:nvSpPr>
        <p:spPr>
          <a:xfrm>
            <a:off x="1355241" y="6187659"/>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08387298-A942-4312-8233-30FE4830F5B6}"/>
              </a:ext>
            </a:extLst>
          </p:cNvPr>
          <p:cNvSpPr/>
          <p:nvPr/>
        </p:nvSpPr>
        <p:spPr>
          <a:xfrm>
            <a:off x="2041947" y="5968397"/>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BDABE7B4-6EC0-16CF-7036-F91DF232CA2F}"/>
              </a:ext>
            </a:extLst>
          </p:cNvPr>
          <p:cNvSpPr/>
          <p:nvPr/>
        </p:nvSpPr>
        <p:spPr>
          <a:xfrm>
            <a:off x="4315887" y="5092703"/>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5B3A8029-644E-2BCD-C0A7-C431BDBC7AC9}"/>
              </a:ext>
            </a:extLst>
          </p:cNvPr>
          <p:cNvSpPr/>
          <p:nvPr/>
        </p:nvSpPr>
        <p:spPr>
          <a:xfrm>
            <a:off x="5389512" y="4571989"/>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BAD40A08-EDB0-5926-BC63-A7E73764D01C}"/>
              </a:ext>
            </a:extLst>
          </p:cNvPr>
          <p:cNvSpPr/>
          <p:nvPr/>
        </p:nvSpPr>
        <p:spPr>
          <a:xfrm>
            <a:off x="4191607" y="2271818"/>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E8BC164C-02AD-B11A-22BB-6A34B7AC6DA1}"/>
              </a:ext>
            </a:extLst>
          </p:cNvPr>
          <p:cNvSpPr/>
          <p:nvPr/>
        </p:nvSpPr>
        <p:spPr>
          <a:xfrm>
            <a:off x="5454831" y="1884603"/>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343A4545-6A98-FA04-53D4-3E80C891DF1E}"/>
              </a:ext>
            </a:extLst>
          </p:cNvPr>
          <p:cNvSpPr/>
          <p:nvPr/>
        </p:nvSpPr>
        <p:spPr>
          <a:xfrm>
            <a:off x="5656974" y="1105825"/>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76853120-145E-E695-0CE4-3B7B2291C443}"/>
              </a:ext>
            </a:extLst>
          </p:cNvPr>
          <p:cNvSpPr/>
          <p:nvPr/>
        </p:nvSpPr>
        <p:spPr>
          <a:xfrm>
            <a:off x="4914056" y="283115"/>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4E570705-F888-0216-8080-500108384FDE}"/>
              </a:ext>
            </a:extLst>
          </p:cNvPr>
          <p:cNvSpPr/>
          <p:nvPr/>
        </p:nvSpPr>
        <p:spPr>
          <a:xfrm>
            <a:off x="8454934" y="396466"/>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F27742A3-03DC-7423-FDFE-DC45C7FCE8BF}"/>
              </a:ext>
            </a:extLst>
          </p:cNvPr>
          <p:cNvSpPr/>
          <p:nvPr/>
        </p:nvSpPr>
        <p:spPr>
          <a:xfrm>
            <a:off x="9099357" y="154827"/>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00D829B6-CDE9-1512-DF00-FACC3A717A59}"/>
              </a:ext>
            </a:extLst>
          </p:cNvPr>
          <p:cNvSpPr/>
          <p:nvPr/>
        </p:nvSpPr>
        <p:spPr>
          <a:xfrm>
            <a:off x="8613117" y="2201424"/>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BDCFB38-566E-4792-D9A5-E8FE3F2A6A3A}"/>
              </a:ext>
            </a:extLst>
          </p:cNvPr>
          <p:cNvSpPr/>
          <p:nvPr/>
        </p:nvSpPr>
        <p:spPr>
          <a:xfrm>
            <a:off x="7692069" y="2911555"/>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8A40374F-766F-EA08-6160-873B87608282}"/>
              </a:ext>
            </a:extLst>
          </p:cNvPr>
          <p:cNvSpPr/>
          <p:nvPr/>
        </p:nvSpPr>
        <p:spPr>
          <a:xfrm>
            <a:off x="7365439" y="5233402"/>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97597AEA-1F41-E3AC-6DC2-796497DE618F}"/>
              </a:ext>
            </a:extLst>
          </p:cNvPr>
          <p:cNvSpPr/>
          <p:nvPr/>
        </p:nvSpPr>
        <p:spPr>
          <a:xfrm>
            <a:off x="8134292" y="4514268"/>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077327E6-FB30-BDA8-AF8D-6B75048955FC}"/>
              </a:ext>
            </a:extLst>
          </p:cNvPr>
          <p:cNvSpPr/>
          <p:nvPr/>
        </p:nvSpPr>
        <p:spPr>
          <a:xfrm>
            <a:off x="10639919" y="2169863"/>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86B835A3-6C5C-3D94-98F6-BB62EF5B8E02}"/>
              </a:ext>
            </a:extLst>
          </p:cNvPr>
          <p:cNvSpPr/>
          <p:nvPr/>
        </p:nvSpPr>
        <p:spPr>
          <a:xfrm>
            <a:off x="10334745" y="2841205"/>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8DEAF0B3-DAFC-F0D5-6945-5DED1614BB85}"/>
              </a:ext>
            </a:extLst>
          </p:cNvPr>
          <p:cNvSpPr/>
          <p:nvPr/>
        </p:nvSpPr>
        <p:spPr>
          <a:xfrm>
            <a:off x="10200015" y="4624156"/>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67BFC639-0BF8-A9AF-DC83-6E306FC3112C}"/>
              </a:ext>
            </a:extLst>
          </p:cNvPr>
          <p:cNvSpPr/>
          <p:nvPr/>
        </p:nvSpPr>
        <p:spPr>
          <a:xfrm>
            <a:off x="11938204" y="5829800"/>
            <a:ext cx="132216" cy="140699"/>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0AA26DB2-2FCC-1217-DCA1-6BF046816074}"/>
              </a:ext>
            </a:extLst>
          </p:cNvPr>
          <p:cNvSpPr txBox="1"/>
          <p:nvPr/>
        </p:nvSpPr>
        <p:spPr>
          <a:xfrm>
            <a:off x="341100" y="908166"/>
            <a:ext cx="132216" cy="215444"/>
          </a:xfrm>
          <a:prstGeom prst="rect">
            <a:avLst/>
          </a:prstGeom>
          <a:noFill/>
        </p:spPr>
        <p:txBody>
          <a:bodyPr wrap="square" rtlCol="0">
            <a:spAutoFit/>
          </a:bodyPr>
          <a:lstStyle/>
          <a:p>
            <a:r>
              <a:rPr lang="en-US" sz="800" dirty="0"/>
              <a:t>1</a:t>
            </a:r>
            <a:endParaRPr lang="en-US" sz="1400" dirty="0"/>
          </a:p>
        </p:txBody>
      </p:sp>
      <p:sp>
        <p:nvSpPr>
          <p:cNvPr id="47" name="TextBox 46">
            <a:extLst>
              <a:ext uri="{FF2B5EF4-FFF2-40B4-BE49-F238E27FC236}">
                <a16:creationId xmlns:a16="http://schemas.microsoft.com/office/drawing/2014/main" id="{7B8B2B52-98D8-A6D0-E42E-3C07EBF61F12}"/>
              </a:ext>
            </a:extLst>
          </p:cNvPr>
          <p:cNvSpPr txBox="1"/>
          <p:nvPr/>
        </p:nvSpPr>
        <p:spPr>
          <a:xfrm>
            <a:off x="12292" y="1569878"/>
            <a:ext cx="132216" cy="215444"/>
          </a:xfrm>
          <a:prstGeom prst="rect">
            <a:avLst/>
          </a:prstGeom>
          <a:noFill/>
        </p:spPr>
        <p:txBody>
          <a:bodyPr wrap="square" rtlCol="0">
            <a:spAutoFit/>
          </a:bodyPr>
          <a:lstStyle/>
          <a:p>
            <a:r>
              <a:rPr lang="en-US" sz="800" dirty="0"/>
              <a:t>2</a:t>
            </a:r>
            <a:endParaRPr lang="en-US" sz="1400" dirty="0"/>
          </a:p>
        </p:txBody>
      </p:sp>
      <p:sp>
        <p:nvSpPr>
          <p:cNvPr id="48" name="TextBox 47">
            <a:extLst>
              <a:ext uri="{FF2B5EF4-FFF2-40B4-BE49-F238E27FC236}">
                <a16:creationId xmlns:a16="http://schemas.microsoft.com/office/drawing/2014/main" id="{C6811B75-3709-07CE-6756-37483BD79D24}"/>
              </a:ext>
            </a:extLst>
          </p:cNvPr>
          <p:cNvSpPr txBox="1"/>
          <p:nvPr/>
        </p:nvSpPr>
        <p:spPr>
          <a:xfrm>
            <a:off x="812463" y="3162702"/>
            <a:ext cx="132216" cy="215444"/>
          </a:xfrm>
          <a:prstGeom prst="rect">
            <a:avLst/>
          </a:prstGeom>
          <a:noFill/>
        </p:spPr>
        <p:txBody>
          <a:bodyPr wrap="square" rtlCol="0">
            <a:spAutoFit/>
          </a:bodyPr>
          <a:lstStyle/>
          <a:p>
            <a:r>
              <a:rPr lang="en-US" sz="800" dirty="0"/>
              <a:t>3</a:t>
            </a:r>
            <a:endParaRPr lang="en-US" sz="1400" dirty="0"/>
          </a:p>
        </p:txBody>
      </p:sp>
      <p:sp>
        <p:nvSpPr>
          <p:cNvPr id="49" name="TextBox 48">
            <a:extLst>
              <a:ext uri="{FF2B5EF4-FFF2-40B4-BE49-F238E27FC236}">
                <a16:creationId xmlns:a16="http://schemas.microsoft.com/office/drawing/2014/main" id="{3DD0707A-5522-439A-C41B-5C31211CFC10}"/>
              </a:ext>
            </a:extLst>
          </p:cNvPr>
          <p:cNvSpPr txBox="1"/>
          <p:nvPr/>
        </p:nvSpPr>
        <p:spPr>
          <a:xfrm>
            <a:off x="2312730" y="3205597"/>
            <a:ext cx="132216" cy="215444"/>
          </a:xfrm>
          <a:prstGeom prst="rect">
            <a:avLst/>
          </a:prstGeom>
          <a:noFill/>
        </p:spPr>
        <p:txBody>
          <a:bodyPr wrap="square" rtlCol="0">
            <a:spAutoFit/>
          </a:bodyPr>
          <a:lstStyle/>
          <a:p>
            <a:r>
              <a:rPr lang="en-US" sz="800" dirty="0"/>
              <a:t>4</a:t>
            </a:r>
            <a:endParaRPr lang="en-US" sz="1400" dirty="0"/>
          </a:p>
        </p:txBody>
      </p:sp>
      <p:sp>
        <p:nvSpPr>
          <p:cNvPr id="50" name="TextBox 49">
            <a:extLst>
              <a:ext uri="{FF2B5EF4-FFF2-40B4-BE49-F238E27FC236}">
                <a16:creationId xmlns:a16="http://schemas.microsoft.com/office/drawing/2014/main" id="{7298BB9A-36C2-A843-5306-6A228B5E0C64}"/>
              </a:ext>
            </a:extLst>
          </p:cNvPr>
          <p:cNvSpPr txBox="1"/>
          <p:nvPr/>
        </p:nvSpPr>
        <p:spPr>
          <a:xfrm>
            <a:off x="1324874" y="6140437"/>
            <a:ext cx="132216" cy="215444"/>
          </a:xfrm>
          <a:prstGeom prst="rect">
            <a:avLst/>
          </a:prstGeom>
          <a:noFill/>
        </p:spPr>
        <p:txBody>
          <a:bodyPr wrap="square" rtlCol="0">
            <a:spAutoFit/>
          </a:bodyPr>
          <a:lstStyle/>
          <a:p>
            <a:r>
              <a:rPr lang="en-US" sz="800" dirty="0"/>
              <a:t>5</a:t>
            </a:r>
            <a:endParaRPr lang="en-US" sz="1400" dirty="0"/>
          </a:p>
        </p:txBody>
      </p:sp>
      <p:sp>
        <p:nvSpPr>
          <p:cNvPr id="51" name="TextBox 50">
            <a:extLst>
              <a:ext uri="{FF2B5EF4-FFF2-40B4-BE49-F238E27FC236}">
                <a16:creationId xmlns:a16="http://schemas.microsoft.com/office/drawing/2014/main" id="{868694AB-0C7D-20D7-45E4-287A372BB905}"/>
              </a:ext>
            </a:extLst>
          </p:cNvPr>
          <p:cNvSpPr txBox="1"/>
          <p:nvPr/>
        </p:nvSpPr>
        <p:spPr>
          <a:xfrm>
            <a:off x="2019509" y="5931024"/>
            <a:ext cx="132216" cy="215444"/>
          </a:xfrm>
          <a:prstGeom prst="rect">
            <a:avLst/>
          </a:prstGeom>
          <a:noFill/>
        </p:spPr>
        <p:txBody>
          <a:bodyPr wrap="square" rtlCol="0">
            <a:spAutoFit/>
          </a:bodyPr>
          <a:lstStyle/>
          <a:p>
            <a:r>
              <a:rPr lang="en-US" sz="800" dirty="0"/>
              <a:t>6</a:t>
            </a:r>
            <a:endParaRPr lang="en-US" sz="1400" dirty="0"/>
          </a:p>
        </p:txBody>
      </p:sp>
      <p:sp>
        <p:nvSpPr>
          <p:cNvPr id="52" name="TextBox 51">
            <a:extLst>
              <a:ext uri="{FF2B5EF4-FFF2-40B4-BE49-F238E27FC236}">
                <a16:creationId xmlns:a16="http://schemas.microsoft.com/office/drawing/2014/main" id="{EB3D69FF-B4A9-57E0-234C-67DA1032BE70}"/>
              </a:ext>
            </a:extLst>
          </p:cNvPr>
          <p:cNvSpPr txBox="1"/>
          <p:nvPr/>
        </p:nvSpPr>
        <p:spPr>
          <a:xfrm>
            <a:off x="4288985" y="5055330"/>
            <a:ext cx="132216" cy="215444"/>
          </a:xfrm>
          <a:prstGeom prst="rect">
            <a:avLst/>
          </a:prstGeom>
          <a:noFill/>
        </p:spPr>
        <p:txBody>
          <a:bodyPr wrap="square" rtlCol="0">
            <a:spAutoFit/>
          </a:bodyPr>
          <a:lstStyle/>
          <a:p>
            <a:r>
              <a:rPr lang="en-US" sz="800" dirty="0"/>
              <a:t>7</a:t>
            </a:r>
            <a:endParaRPr lang="en-US" sz="1400" dirty="0"/>
          </a:p>
        </p:txBody>
      </p:sp>
      <p:sp>
        <p:nvSpPr>
          <p:cNvPr id="53" name="TextBox 52">
            <a:extLst>
              <a:ext uri="{FF2B5EF4-FFF2-40B4-BE49-F238E27FC236}">
                <a16:creationId xmlns:a16="http://schemas.microsoft.com/office/drawing/2014/main" id="{9FFD8D68-777A-53AD-8F1A-51E2680EEDAA}"/>
              </a:ext>
            </a:extLst>
          </p:cNvPr>
          <p:cNvSpPr txBox="1"/>
          <p:nvPr/>
        </p:nvSpPr>
        <p:spPr>
          <a:xfrm>
            <a:off x="5366995" y="4534617"/>
            <a:ext cx="132216" cy="215444"/>
          </a:xfrm>
          <a:prstGeom prst="rect">
            <a:avLst/>
          </a:prstGeom>
          <a:noFill/>
        </p:spPr>
        <p:txBody>
          <a:bodyPr wrap="square" rtlCol="0">
            <a:spAutoFit/>
          </a:bodyPr>
          <a:lstStyle/>
          <a:p>
            <a:r>
              <a:rPr lang="en-US" sz="800" dirty="0"/>
              <a:t>8</a:t>
            </a:r>
            <a:endParaRPr lang="en-US" sz="1400" dirty="0"/>
          </a:p>
        </p:txBody>
      </p:sp>
      <p:sp>
        <p:nvSpPr>
          <p:cNvPr id="54" name="TextBox 53">
            <a:extLst>
              <a:ext uri="{FF2B5EF4-FFF2-40B4-BE49-F238E27FC236}">
                <a16:creationId xmlns:a16="http://schemas.microsoft.com/office/drawing/2014/main" id="{B82909D0-6282-EB72-6826-DD756BEC59B5}"/>
              </a:ext>
            </a:extLst>
          </p:cNvPr>
          <p:cNvSpPr txBox="1"/>
          <p:nvPr/>
        </p:nvSpPr>
        <p:spPr>
          <a:xfrm>
            <a:off x="4172987" y="2234401"/>
            <a:ext cx="132216" cy="215444"/>
          </a:xfrm>
          <a:prstGeom prst="rect">
            <a:avLst/>
          </a:prstGeom>
          <a:noFill/>
        </p:spPr>
        <p:txBody>
          <a:bodyPr wrap="square" rtlCol="0">
            <a:spAutoFit/>
          </a:bodyPr>
          <a:lstStyle/>
          <a:p>
            <a:r>
              <a:rPr lang="en-US" sz="800" dirty="0"/>
              <a:t>9</a:t>
            </a:r>
            <a:endParaRPr lang="en-US" sz="1400" dirty="0"/>
          </a:p>
        </p:txBody>
      </p:sp>
      <p:sp>
        <p:nvSpPr>
          <p:cNvPr id="55" name="TextBox 54">
            <a:extLst>
              <a:ext uri="{FF2B5EF4-FFF2-40B4-BE49-F238E27FC236}">
                <a16:creationId xmlns:a16="http://schemas.microsoft.com/office/drawing/2014/main" id="{F396EA14-6D40-44B3-A070-E623CC8A82A3}"/>
              </a:ext>
            </a:extLst>
          </p:cNvPr>
          <p:cNvSpPr txBox="1"/>
          <p:nvPr/>
        </p:nvSpPr>
        <p:spPr>
          <a:xfrm>
            <a:off x="5376017" y="1851221"/>
            <a:ext cx="330654" cy="215444"/>
          </a:xfrm>
          <a:prstGeom prst="rect">
            <a:avLst/>
          </a:prstGeom>
          <a:noFill/>
        </p:spPr>
        <p:txBody>
          <a:bodyPr wrap="square" rtlCol="0">
            <a:spAutoFit/>
          </a:bodyPr>
          <a:lstStyle/>
          <a:p>
            <a:r>
              <a:rPr lang="en-US" sz="800" dirty="0"/>
              <a:t>10</a:t>
            </a:r>
            <a:endParaRPr lang="en-US" sz="1400" dirty="0"/>
          </a:p>
        </p:txBody>
      </p:sp>
      <p:sp>
        <p:nvSpPr>
          <p:cNvPr id="56" name="TextBox 55">
            <a:extLst>
              <a:ext uri="{FF2B5EF4-FFF2-40B4-BE49-F238E27FC236}">
                <a16:creationId xmlns:a16="http://schemas.microsoft.com/office/drawing/2014/main" id="{E9A1510A-0C45-CC0B-CE29-5D538C45840F}"/>
              </a:ext>
            </a:extLst>
          </p:cNvPr>
          <p:cNvSpPr txBox="1"/>
          <p:nvPr/>
        </p:nvSpPr>
        <p:spPr>
          <a:xfrm>
            <a:off x="5571683" y="1068452"/>
            <a:ext cx="330654" cy="215444"/>
          </a:xfrm>
          <a:prstGeom prst="rect">
            <a:avLst/>
          </a:prstGeom>
          <a:noFill/>
        </p:spPr>
        <p:txBody>
          <a:bodyPr wrap="square" rtlCol="0">
            <a:spAutoFit/>
          </a:bodyPr>
          <a:lstStyle/>
          <a:p>
            <a:r>
              <a:rPr lang="en-US" sz="800" dirty="0"/>
              <a:t>11</a:t>
            </a:r>
            <a:endParaRPr lang="en-US" sz="1400" dirty="0"/>
          </a:p>
        </p:txBody>
      </p:sp>
      <p:sp>
        <p:nvSpPr>
          <p:cNvPr id="57" name="TextBox 56">
            <a:extLst>
              <a:ext uri="{FF2B5EF4-FFF2-40B4-BE49-F238E27FC236}">
                <a16:creationId xmlns:a16="http://schemas.microsoft.com/office/drawing/2014/main" id="{933651BF-6B5B-C7BA-9672-A62FEFFBBE0A}"/>
              </a:ext>
            </a:extLst>
          </p:cNvPr>
          <p:cNvSpPr txBox="1"/>
          <p:nvPr/>
        </p:nvSpPr>
        <p:spPr>
          <a:xfrm>
            <a:off x="4832219" y="245742"/>
            <a:ext cx="330654" cy="215444"/>
          </a:xfrm>
          <a:prstGeom prst="rect">
            <a:avLst/>
          </a:prstGeom>
          <a:noFill/>
        </p:spPr>
        <p:txBody>
          <a:bodyPr wrap="square" rtlCol="0">
            <a:spAutoFit/>
          </a:bodyPr>
          <a:lstStyle/>
          <a:p>
            <a:r>
              <a:rPr lang="en-US" sz="800" dirty="0"/>
              <a:t>12</a:t>
            </a:r>
            <a:endParaRPr lang="en-US" sz="1400" dirty="0"/>
          </a:p>
        </p:txBody>
      </p:sp>
      <p:sp>
        <p:nvSpPr>
          <p:cNvPr id="58" name="TextBox 57">
            <a:extLst>
              <a:ext uri="{FF2B5EF4-FFF2-40B4-BE49-F238E27FC236}">
                <a16:creationId xmlns:a16="http://schemas.microsoft.com/office/drawing/2014/main" id="{684E3FAC-FF27-28D5-69C1-F0DF4ED451E1}"/>
              </a:ext>
            </a:extLst>
          </p:cNvPr>
          <p:cNvSpPr txBox="1"/>
          <p:nvPr/>
        </p:nvSpPr>
        <p:spPr>
          <a:xfrm>
            <a:off x="8375282" y="358387"/>
            <a:ext cx="330654" cy="215444"/>
          </a:xfrm>
          <a:prstGeom prst="rect">
            <a:avLst/>
          </a:prstGeom>
          <a:noFill/>
        </p:spPr>
        <p:txBody>
          <a:bodyPr wrap="square" rtlCol="0">
            <a:spAutoFit/>
          </a:bodyPr>
          <a:lstStyle/>
          <a:p>
            <a:r>
              <a:rPr lang="en-US" sz="800" dirty="0"/>
              <a:t>13</a:t>
            </a:r>
            <a:endParaRPr lang="en-US" sz="1400" dirty="0"/>
          </a:p>
        </p:txBody>
      </p:sp>
      <p:sp>
        <p:nvSpPr>
          <p:cNvPr id="59" name="TextBox 58">
            <a:extLst>
              <a:ext uri="{FF2B5EF4-FFF2-40B4-BE49-F238E27FC236}">
                <a16:creationId xmlns:a16="http://schemas.microsoft.com/office/drawing/2014/main" id="{45A6F9F2-8F01-2645-6621-93396D587257}"/>
              </a:ext>
            </a:extLst>
          </p:cNvPr>
          <p:cNvSpPr txBox="1"/>
          <p:nvPr/>
        </p:nvSpPr>
        <p:spPr>
          <a:xfrm>
            <a:off x="9016241" y="113080"/>
            <a:ext cx="330654" cy="215444"/>
          </a:xfrm>
          <a:prstGeom prst="rect">
            <a:avLst/>
          </a:prstGeom>
          <a:noFill/>
        </p:spPr>
        <p:txBody>
          <a:bodyPr wrap="square" rtlCol="0">
            <a:spAutoFit/>
          </a:bodyPr>
          <a:lstStyle/>
          <a:p>
            <a:r>
              <a:rPr lang="en-US" sz="800" dirty="0"/>
              <a:t>14</a:t>
            </a:r>
            <a:endParaRPr lang="en-US" sz="1400" dirty="0"/>
          </a:p>
        </p:txBody>
      </p:sp>
      <p:sp>
        <p:nvSpPr>
          <p:cNvPr id="60" name="TextBox 59">
            <a:extLst>
              <a:ext uri="{FF2B5EF4-FFF2-40B4-BE49-F238E27FC236}">
                <a16:creationId xmlns:a16="http://schemas.microsoft.com/office/drawing/2014/main" id="{7876CDBF-8662-1560-C4F8-2062B1EB2F5A}"/>
              </a:ext>
            </a:extLst>
          </p:cNvPr>
          <p:cNvSpPr txBox="1"/>
          <p:nvPr/>
        </p:nvSpPr>
        <p:spPr>
          <a:xfrm>
            <a:off x="8538603" y="2152507"/>
            <a:ext cx="330654" cy="215444"/>
          </a:xfrm>
          <a:prstGeom prst="rect">
            <a:avLst/>
          </a:prstGeom>
          <a:noFill/>
        </p:spPr>
        <p:txBody>
          <a:bodyPr wrap="square" rtlCol="0">
            <a:spAutoFit/>
          </a:bodyPr>
          <a:lstStyle/>
          <a:p>
            <a:r>
              <a:rPr lang="en-US" sz="800" dirty="0"/>
              <a:t>15</a:t>
            </a:r>
            <a:endParaRPr lang="en-US" sz="1400" dirty="0"/>
          </a:p>
        </p:txBody>
      </p:sp>
      <p:sp>
        <p:nvSpPr>
          <p:cNvPr id="61" name="TextBox 60">
            <a:extLst>
              <a:ext uri="{FF2B5EF4-FFF2-40B4-BE49-F238E27FC236}">
                <a16:creationId xmlns:a16="http://schemas.microsoft.com/office/drawing/2014/main" id="{DA624A59-E043-9779-205E-4B4D1547490E}"/>
              </a:ext>
            </a:extLst>
          </p:cNvPr>
          <p:cNvSpPr txBox="1"/>
          <p:nvPr/>
        </p:nvSpPr>
        <p:spPr>
          <a:xfrm>
            <a:off x="7614244" y="2872218"/>
            <a:ext cx="330654" cy="215444"/>
          </a:xfrm>
          <a:prstGeom prst="rect">
            <a:avLst/>
          </a:prstGeom>
          <a:noFill/>
        </p:spPr>
        <p:txBody>
          <a:bodyPr wrap="square" rtlCol="0">
            <a:spAutoFit/>
          </a:bodyPr>
          <a:lstStyle/>
          <a:p>
            <a:r>
              <a:rPr lang="en-US" sz="800" dirty="0"/>
              <a:t>16</a:t>
            </a:r>
            <a:endParaRPr lang="en-US" sz="1400" dirty="0"/>
          </a:p>
        </p:txBody>
      </p:sp>
      <p:sp>
        <p:nvSpPr>
          <p:cNvPr id="62" name="TextBox 61">
            <a:extLst>
              <a:ext uri="{FF2B5EF4-FFF2-40B4-BE49-F238E27FC236}">
                <a16:creationId xmlns:a16="http://schemas.microsoft.com/office/drawing/2014/main" id="{DF9BB400-61EC-A647-F3F0-CB86EDF4A08A}"/>
              </a:ext>
            </a:extLst>
          </p:cNvPr>
          <p:cNvSpPr txBox="1"/>
          <p:nvPr/>
        </p:nvSpPr>
        <p:spPr>
          <a:xfrm>
            <a:off x="7289094" y="5196029"/>
            <a:ext cx="330654" cy="215444"/>
          </a:xfrm>
          <a:prstGeom prst="rect">
            <a:avLst/>
          </a:prstGeom>
          <a:noFill/>
        </p:spPr>
        <p:txBody>
          <a:bodyPr wrap="square" rtlCol="0">
            <a:spAutoFit/>
          </a:bodyPr>
          <a:lstStyle/>
          <a:p>
            <a:r>
              <a:rPr lang="en-US" sz="800" dirty="0"/>
              <a:t>17</a:t>
            </a:r>
            <a:endParaRPr lang="en-US" sz="1400" dirty="0"/>
          </a:p>
        </p:txBody>
      </p:sp>
      <p:sp>
        <p:nvSpPr>
          <p:cNvPr id="63" name="TextBox 62">
            <a:extLst>
              <a:ext uri="{FF2B5EF4-FFF2-40B4-BE49-F238E27FC236}">
                <a16:creationId xmlns:a16="http://schemas.microsoft.com/office/drawing/2014/main" id="{D1CBF4A4-774B-BB14-A871-DA6070D36594}"/>
              </a:ext>
            </a:extLst>
          </p:cNvPr>
          <p:cNvSpPr txBox="1"/>
          <p:nvPr/>
        </p:nvSpPr>
        <p:spPr>
          <a:xfrm>
            <a:off x="8052329" y="4479061"/>
            <a:ext cx="330654" cy="215444"/>
          </a:xfrm>
          <a:prstGeom prst="rect">
            <a:avLst/>
          </a:prstGeom>
          <a:noFill/>
        </p:spPr>
        <p:txBody>
          <a:bodyPr wrap="square" rtlCol="0">
            <a:spAutoFit/>
          </a:bodyPr>
          <a:lstStyle/>
          <a:p>
            <a:r>
              <a:rPr lang="en-US" sz="800" dirty="0"/>
              <a:t>18</a:t>
            </a:r>
            <a:endParaRPr lang="en-US" sz="1400" dirty="0"/>
          </a:p>
        </p:txBody>
      </p:sp>
      <p:sp>
        <p:nvSpPr>
          <p:cNvPr id="64" name="TextBox 63">
            <a:extLst>
              <a:ext uri="{FF2B5EF4-FFF2-40B4-BE49-F238E27FC236}">
                <a16:creationId xmlns:a16="http://schemas.microsoft.com/office/drawing/2014/main" id="{23819611-31D6-0D44-0795-2761EB9938BF}"/>
              </a:ext>
            </a:extLst>
          </p:cNvPr>
          <p:cNvSpPr txBox="1"/>
          <p:nvPr/>
        </p:nvSpPr>
        <p:spPr>
          <a:xfrm>
            <a:off x="10560758" y="2127354"/>
            <a:ext cx="330654" cy="215444"/>
          </a:xfrm>
          <a:prstGeom prst="rect">
            <a:avLst/>
          </a:prstGeom>
          <a:noFill/>
        </p:spPr>
        <p:txBody>
          <a:bodyPr wrap="square" rtlCol="0">
            <a:spAutoFit/>
          </a:bodyPr>
          <a:lstStyle/>
          <a:p>
            <a:r>
              <a:rPr lang="en-US" sz="800" dirty="0"/>
              <a:t>19</a:t>
            </a:r>
            <a:endParaRPr lang="en-US" sz="1400" dirty="0"/>
          </a:p>
        </p:txBody>
      </p:sp>
      <p:sp>
        <p:nvSpPr>
          <p:cNvPr id="65" name="TextBox 64">
            <a:extLst>
              <a:ext uri="{FF2B5EF4-FFF2-40B4-BE49-F238E27FC236}">
                <a16:creationId xmlns:a16="http://schemas.microsoft.com/office/drawing/2014/main" id="{80658531-BEED-F92E-7FCC-D45179404CB2}"/>
              </a:ext>
            </a:extLst>
          </p:cNvPr>
          <p:cNvSpPr txBox="1"/>
          <p:nvPr/>
        </p:nvSpPr>
        <p:spPr>
          <a:xfrm>
            <a:off x="10258523" y="2803832"/>
            <a:ext cx="330654" cy="215444"/>
          </a:xfrm>
          <a:prstGeom prst="rect">
            <a:avLst/>
          </a:prstGeom>
          <a:noFill/>
        </p:spPr>
        <p:txBody>
          <a:bodyPr wrap="square" rtlCol="0">
            <a:spAutoFit/>
          </a:bodyPr>
          <a:lstStyle/>
          <a:p>
            <a:r>
              <a:rPr lang="en-US" sz="800" dirty="0"/>
              <a:t>20</a:t>
            </a:r>
            <a:endParaRPr lang="en-US" sz="1400" dirty="0"/>
          </a:p>
        </p:txBody>
      </p:sp>
      <p:sp>
        <p:nvSpPr>
          <p:cNvPr id="66" name="TextBox 65">
            <a:extLst>
              <a:ext uri="{FF2B5EF4-FFF2-40B4-BE49-F238E27FC236}">
                <a16:creationId xmlns:a16="http://schemas.microsoft.com/office/drawing/2014/main" id="{6C29C11C-9921-CCBD-427B-C9415ABD87D6}"/>
              </a:ext>
            </a:extLst>
          </p:cNvPr>
          <p:cNvSpPr txBox="1"/>
          <p:nvPr/>
        </p:nvSpPr>
        <p:spPr>
          <a:xfrm>
            <a:off x="10121731" y="4579578"/>
            <a:ext cx="330654" cy="215444"/>
          </a:xfrm>
          <a:prstGeom prst="rect">
            <a:avLst/>
          </a:prstGeom>
          <a:noFill/>
        </p:spPr>
        <p:txBody>
          <a:bodyPr wrap="square" rtlCol="0">
            <a:spAutoFit/>
          </a:bodyPr>
          <a:lstStyle/>
          <a:p>
            <a:r>
              <a:rPr lang="en-US" sz="800" dirty="0"/>
              <a:t>21</a:t>
            </a:r>
            <a:endParaRPr lang="en-US" sz="1400" dirty="0"/>
          </a:p>
        </p:txBody>
      </p:sp>
      <p:sp>
        <p:nvSpPr>
          <p:cNvPr id="67" name="TextBox 66">
            <a:extLst>
              <a:ext uri="{FF2B5EF4-FFF2-40B4-BE49-F238E27FC236}">
                <a16:creationId xmlns:a16="http://schemas.microsoft.com/office/drawing/2014/main" id="{59D78D66-C74B-2F3D-6A50-E825E55D3AAB}"/>
              </a:ext>
            </a:extLst>
          </p:cNvPr>
          <p:cNvSpPr txBox="1"/>
          <p:nvPr/>
        </p:nvSpPr>
        <p:spPr>
          <a:xfrm>
            <a:off x="11864738" y="5786747"/>
            <a:ext cx="330654" cy="215444"/>
          </a:xfrm>
          <a:prstGeom prst="rect">
            <a:avLst/>
          </a:prstGeom>
          <a:noFill/>
        </p:spPr>
        <p:txBody>
          <a:bodyPr wrap="square" rtlCol="0">
            <a:spAutoFit/>
          </a:bodyPr>
          <a:lstStyle/>
          <a:p>
            <a:r>
              <a:rPr lang="en-US" sz="800" dirty="0"/>
              <a:t>22</a:t>
            </a:r>
            <a:endParaRPr lang="en-US" sz="1400" dirty="0"/>
          </a:p>
        </p:txBody>
      </p:sp>
      <p:pic>
        <p:nvPicPr>
          <p:cNvPr id="68" name="Picture 1">
            <a:extLst>
              <a:ext uri="{FF2B5EF4-FFF2-40B4-BE49-F238E27FC236}">
                <a16:creationId xmlns:a16="http://schemas.microsoft.com/office/drawing/2014/main" id="{ACA0903E-9566-C901-AA72-DC605AC0A0F0}"/>
              </a:ext>
            </a:extLst>
          </p:cNvPr>
          <p:cNvPicPr>
            <a:picLocks noChangeAspect="1" noChangeArrowheads="1"/>
          </p:cNvPicPr>
          <p:nvPr/>
        </p:nvPicPr>
        <p:blipFill>
          <a:blip r:embed="rId12"/>
          <a:srcRect/>
          <a:stretch/>
        </p:blipFill>
        <p:spPr bwMode="auto">
          <a:xfrm rot="660585">
            <a:off x="2784278" y="1968374"/>
            <a:ext cx="1869199" cy="125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364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774A-D711-169F-4AD7-42E362039177}"/>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134065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94EE-FBCB-6E99-05EF-E3CBFD837A8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59DC3B8-75D9-464F-07AA-BAAC1E79EC45}"/>
              </a:ext>
            </a:extLst>
          </p:cNvPr>
          <p:cNvSpPr>
            <a:spLocks noGrp="1"/>
          </p:cNvSpPr>
          <p:nvPr>
            <p:ph idx="1"/>
          </p:nvPr>
        </p:nvSpPr>
        <p:spPr/>
        <p:txBody>
          <a:bodyPr>
            <a:normAutofit/>
          </a:bodyPr>
          <a:lstStyle/>
          <a:p>
            <a:r>
              <a:rPr lang="en-US" dirty="0"/>
              <a:t>"Easier Life" is embarking on the creation of a new Messaging App, "</a:t>
            </a:r>
            <a:r>
              <a:rPr lang="en-US" dirty="0" err="1"/>
              <a:t>MyPosts</a:t>
            </a:r>
            <a:r>
              <a:rPr lang="en-US" dirty="0"/>
              <a:t>," and has obtained datasets from a Data Collection team. They are seeking assistance to unravel the story within this data. The company aims to understand whether the datasets can offer insights that align with their specific requirements and objectives. </a:t>
            </a:r>
          </a:p>
          <a:p>
            <a:r>
              <a:rPr lang="en-US" dirty="0"/>
              <a:t>These insights are crucial for making well-informed decisions about the direction and strategies for "</a:t>
            </a:r>
            <a:r>
              <a:rPr lang="en-US" dirty="0" err="1"/>
              <a:t>MyPosts</a:t>
            </a:r>
            <a:r>
              <a:rPr lang="en-US" dirty="0"/>
              <a:t>." By analyzing the datasets comprehensively, Easier Life intends to gain clarity on key aspects such as customer demographics, preferences, and behaviors related to messaging apps. This understanding will not only guide their decision-making process but also pave the way for potential collaborations and strategic recommendations to ensure the success of "</a:t>
            </a:r>
            <a:r>
              <a:rPr lang="en-US" dirty="0" err="1"/>
              <a:t>MyPosts</a:t>
            </a:r>
            <a:r>
              <a:rPr lang="en-US" dirty="0"/>
              <a:t>" in the competitive messaging app landscape.</a:t>
            </a:r>
          </a:p>
        </p:txBody>
      </p:sp>
    </p:spTree>
    <p:extLst>
      <p:ext uri="{BB962C8B-B14F-4D97-AF65-F5344CB8AC3E}">
        <p14:creationId xmlns:p14="http://schemas.microsoft.com/office/powerpoint/2010/main" val="353031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B08B-D040-C9CC-BEC1-194C085F91E7}"/>
              </a:ext>
            </a:extLst>
          </p:cNvPr>
          <p:cNvSpPr>
            <a:spLocks noGrp="1"/>
          </p:cNvSpPr>
          <p:nvPr>
            <p:ph type="title"/>
          </p:nvPr>
        </p:nvSpPr>
        <p:spPr/>
        <p:txBody>
          <a:bodyPr>
            <a:normAutofit/>
          </a:bodyPr>
          <a:lstStyle/>
          <a:p>
            <a:r>
              <a:rPr lang="en-US" dirty="0"/>
              <a:t>PREDOMINANT GENDER OF TARGET CUSTOMERS</a:t>
            </a:r>
          </a:p>
        </p:txBody>
      </p:sp>
      <p:sp>
        <p:nvSpPr>
          <p:cNvPr id="3" name="Content Placeholder 2">
            <a:extLst>
              <a:ext uri="{FF2B5EF4-FFF2-40B4-BE49-F238E27FC236}">
                <a16:creationId xmlns:a16="http://schemas.microsoft.com/office/drawing/2014/main" id="{93115788-15F7-12CD-985A-FA333700BCF0}"/>
              </a:ext>
            </a:extLst>
          </p:cNvPr>
          <p:cNvSpPr>
            <a:spLocks noGrp="1"/>
          </p:cNvSpPr>
          <p:nvPr>
            <p:ph idx="1"/>
          </p:nvPr>
        </p:nvSpPr>
        <p:spPr>
          <a:xfrm>
            <a:off x="6513095" y="2286000"/>
            <a:ext cx="4231106" cy="4023360"/>
          </a:xfrm>
        </p:spPr>
        <p:txBody>
          <a:bodyPr/>
          <a:lstStyle/>
          <a:p>
            <a:r>
              <a:rPr lang="en-US" dirty="0"/>
              <a:t>Based on the pie chart analysis, it appears that the predominant gender of target customers for the messaging app is female, with a higher percentage of female users (58.8%) compared to male users (41.2%).</a:t>
            </a:r>
          </a:p>
        </p:txBody>
      </p:sp>
      <p:pic>
        <p:nvPicPr>
          <p:cNvPr id="5" name="Picture 4">
            <a:extLst>
              <a:ext uri="{FF2B5EF4-FFF2-40B4-BE49-F238E27FC236}">
                <a16:creationId xmlns:a16="http://schemas.microsoft.com/office/drawing/2014/main" id="{5F2D2922-B7DC-DAB5-53A5-BBD5A591F3DF}"/>
              </a:ext>
            </a:extLst>
          </p:cNvPr>
          <p:cNvPicPr>
            <a:picLocks noChangeAspect="1"/>
          </p:cNvPicPr>
          <p:nvPr/>
        </p:nvPicPr>
        <p:blipFill>
          <a:blip r:embed="rId3"/>
          <a:stretch>
            <a:fillRect/>
          </a:stretch>
        </p:blipFill>
        <p:spPr>
          <a:xfrm>
            <a:off x="1168957" y="2500643"/>
            <a:ext cx="4927043" cy="3594073"/>
          </a:xfrm>
          <a:prstGeom prst="rect">
            <a:avLst/>
          </a:prstGeom>
        </p:spPr>
      </p:pic>
    </p:spTree>
    <p:extLst>
      <p:ext uri="{BB962C8B-B14F-4D97-AF65-F5344CB8AC3E}">
        <p14:creationId xmlns:p14="http://schemas.microsoft.com/office/powerpoint/2010/main" val="22989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DE76-955C-C42C-5A0B-CB4C136685D8}"/>
              </a:ext>
            </a:extLst>
          </p:cNvPr>
          <p:cNvSpPr>
            <a:spLocks noGrp="1"/>
          </p:cNvSpPr>
          <p:nvPr>
            <p:ph type="title"/>
          </p:nvPr>
        </p:nvSpPr>
        <p:spPr/>
        <p:txBody>
          <a:bodyPr>
            <a:normAutofit/>
          </a:bodyPr>
          <a:lstStyle/>
          <a:p>
            <a:r>
              <a:rPr lang="en-US" dirty="0"/>
              <a:t>PREDOMINANT INCOME LEVEL OF MESSAGE APP CUSTOMERS</a:t>
            </a:r>
          </a:p>
        </p:txBody>
      </p:sp>
      <p:pic>
        <p:nvPicPr>
          <p:cNvPr id="6" name="Picture 5">
            <a:extLst>
              <a:ext uri="{FF2B5EF4-FFF2-40B4-BE49-F238E27FC236}">
                <a16:creationId xmlns:a16="http://schemas.microsoft.com/office/drawing/2014/main" id="{BDFD7453-5B76-820E-7CA6-3A296D1107D3}"/>
              </a:ext>
            </a:extLst>
          </p:cNvPr>
          <p:cNvPicPr>
            <a:picLocks noChangeAspect="1"/>
          </p:cNvPicPr>
          <p:nvPr/>
        </p:nvPicPr>
        <p:blipFill>
          <a:blip r:embed="rId3"/>
          <a:stretch>
            <a:fillRect/>
          </a:stretch>
        </p:blipFill>
        <p:spPr>
          <a:xfrm>
            <a:off x="2152310" y="2506133"/>
            <a:ext cx="7632186" cy="3714045"/>
          </a:xfrm>
          <a:prstGeom prst="rect">
            <a:avLst/>
          </a:prstGeom>
        </p:spPr>
      </p:pic>
    </p:spTree>
    <p:extLst>
      <p:ext uri="{BB962C8B-B14F-4D97-AF65-F5344CB8AC3E}">
        <p14:creationId xmlns:p14="http://schemas.microsoft.com/office/powerpoint/2010/main" val="421673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DE76-955C-C42C-5A0B-CB4C136685D8}"/>
              </a:ext>
            </a:extLst>
          </p:cNvPr>
          <p:cNvSpPr>
            <a:spLocks noGrp="1"/>
          </p:cNvSpPr>
          <p:nvPr>
            <p:ph type="title"/>
          </p:nvPr>
        </p:nvSpPr>
        <p:spPr/>
        <p:txBody>
          <a:bodyPr>
            <a:normAutofit/>
          </a:bodyPr>
          <a:lstStyle/>
          <a:p>
            <a:r>
              <a:rPr lang="en-US" dirty="0"/>
              <a:t>PREDOMINANT INCOME LEVEL OF MESSAGE APP CUSTOMERS</a:t>
            </a:r>
          </a:p>
        </p:txBody>
      </p:sp>
      <p:sp>
        <p:nvSpPr>
          <p:cNvPr id="3" name="Content Placeholder 2">
            <a:extLst>
              <a:ext uri="{FF2B5EF4-FFF2-40B4-BE49-F238E27FC236}">
                <a16:creationId xmlns:a16="http://schemas.microsoft.com/office/drawing/2014/main" id="{59FB1CB3-2387-9E10-118B-DC33E1BE3AB5}"/>
              </a:ext>
            </a:extLst>
          </p:cNvPr>
          <p:cNvSpPr>
            <a:spLocks noGrp="1"/>
          </p:cNvSpPr>
          <p:nvPr>
            <p:ph idx="1"/>
          </p:nvPr>
        </p:nvSpPr>
        <p:spPr/>
        <p:txBody>
          <a:bodyPr>
            <a:normAutofit/>
          </a:bodyPr>
          <a:lstStyle/>
          <a:p>
            <a:pPr algn="just"/>
            <a:r>
              <a:rPr lang="en-US" dirty="0"/>
              <a:t>The analysis of income brackets within the dataset revealed interesting insights regarding the user base of '</a:t>
            </a:r>
            <a:r>
              <a:rPr lang="en-US" dirty="0" err="1"/>
              <a:t>MyPosts</a:t>
            </a:r>
            <a:r>
              <a:rPr lang="en-US" dirty="0"/>
              <a:t>,' Easier Life's new messaging app. The predominant income level of target customers is $29,999 or less, indicating a significant portion of the user demographic falls within this income range, making it the most prevalent income bracket among '</a:t>
            </a:r>
            <a:r>
              <a:rPr lang="en-US" dirty="0" err="1"/>
              <a:t>MyPosts</a:t>
            </a:r>
            <a:r>
              <a:rPr lang="en-US" dirty="0"/>
              <a:t>' users.</a:t>
            </a:r>
          </a:p>
          <a:p>
            <a:pPr algn="just"/>
            <a:r>
              <a:rPr lang="en-US" dirty="0"/>
              <a:t>There is a concentration of users in the mid-range income bracket of $70,000 to $89,999, while there are fewer users in the higher income brackets ($90,000 or more). This distribution across income levels suggests a varied user base in terms of income, with a focus on lower to mid-range income segments</a:t>
            </a:r>
          </a:p>
        </p:txBody>
      </p:sp>
    </p:spTree>
    <p:extLst>
      <p:ext uri="{BB962C8B-B14F-4D97-AF65-F5344CB8AC3E}">
        <p14:creationId xmlns:p14="http://schemas.microsoft.com/office/powerpoint/2010/main" val="96208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B425-8377-F24D-CE42-B2397593A5DF}"/>
              </a:ext>
            </a:extLst>
          </p:cNvPr>
          <p:cNvSpPr>
            <a:spLocks noGrp="1"/>
          </p:cNvSpPr>
          <p:nvPr>
            <p:ph type="title"/>
          </p:nvPr>
        </p:nvSpPr>
        <p:spPr/>
        <p:txBody>
          <a:bodyPr>
            <a:normAutofit/>
          </a:bodyPr>
          <a:lstStyle/>
          <a:p>
            <a:r>
              <a:rPr lang="en-US" dirty="0"/>
              <a:t>AVERAGE AGE OF MESSAGE APP USERS OVER TIME</a:t>
            </a:r>
          </a:p>
        </p:txBody>
      </p:sp>
      <p:pic>
        <p:nvPicPr>
          <p:cNvPr id="4" name="Picture 3">
            <a:extLst>
              <a:ext uri="{FF2B5EF4-FFF2-40B4-BE49-F238E27FC236}">
                <a16:creationId xmlns:a16="http://schemas.microsoft.com/office/drawing/2014/main" id="{64E6EBBC-32CB-D6EE-6D36-D136A80F89CA}"/>
              </a:ext>
            </a:extLst>
          </p:cNvPr>
          <p:cNvPicPr>
            <a:picLocks noChangeAspect="1"/>
          </p:cNvPicPr>
          <p:nvPr/>
        </p:nvPicPr>
        <p:blipFill>
          <a:blip r:embed="rId3"/>
          <a:srcRect/>
          <a:stretch/>
        </p:blipFill>
        <p:spPr>
          <a:xfrm>
            <a:off x="6308983" y="2185416"/>
            <a:ext cx="5229727" cy="3416969"/>
          </a:xfrm>
          <a:prstGeom prst="rect">
            <a:avLst/>
          </a:prstGeom>
        </p:spPr>
      </p:pic>
      <p:pic>
        <p:nvPicPr>
          <p:cNvPr id="8" name="Picture 7">
            <a:extLst>
              <a:ext uri="{FF2B5EF4-FFF2-40B4-BE49-F238E27FC236}">
                <a16:creationId xmlns:a16="http://schemas.microsoft.com/office/drawing/2014/main" id="{D7052876-31F3-96B1-59C0-31417B892E92}"/>
              </a:ext>
            </a:extLst>
          </p:cNvPr>
          <p:cNvPicPr>
            <a:picLocks noChangeAspect="1"/>
          </p:cNvPicPr>
          <p:nvPr/>
        </p:nvPicPr>
        <p:blipFill>
          <a:blip r:embed="rId4"/>
          <a:stretch>
            <a:fillRect/>
          </a:stretch>
        </p:blipFill>
        <p:spPr>
          <a:xfrm>
            <a:off x="653290" y="2084833"/>
            <a:ext cx="5442710" cy="3416968"/>
          </a:xfrm>
          <a:prstGeom prst="rect">
            <a:avLst/>
          </a:prstGeom>
        </p:spPr>
      </p:pic>
    </p:spTree>
    <p:extLst>
      <p:ext uri="{BB962C8B-B14F-4D97-AF65-F5344CB8AC3E}">
        <p14:creationId xmlns:p14="http://schemas.microsoft.com/office/powerpoint/2010/main" val="207357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B425-8377-F24D-CE42-B2397593A5DF}"/>
              </a:ext>
            </a:extLst>
          </p:cNvPr>
          <p:cNvSpPr>
            <a:spLocks noGrp="1"/>
          </p:cNvSpPr>
          <p:nvPr>
            <p:ph type="title"/>
          </p:nvPr>
        </p:nvSpPr>
        <p:spPr/>
        <p:txBody>
          <a:bodyPr>
            <a:normAutofit/>
          </a:bodyPr>
          <a:lstStyle/>
          <a:p>
            <a:r>
              <a:rPr lang="en-US" dirty="0"/>
              <a:t>AVERAGE AGE OF MESSAGE APP USERS OVER TIME</a:t>
            </a:r>
          </a:p>
        </p:txBody>
      </p:sp>
      <p:sp>
        <p:nvSpPr>
          <p:cNvPr id="3" name="Content Placeholder 2">
            <a:extLst>
              <a:ext uri="{FF2B5EF4-FFF2-40B4-BE49-F238E27FC236}">
                <a16:creationId xmlns:a16="http://schemas.microsoft.com/office/drawing/2014/main" id="{1F13FF9A-4FC7-0718-FDC7-57D66C000796}"/>
              </a:ext>
            </a:extLst>
          </p:cNvPr>
          <p:cNvSpPr>
            <a:spLocks noGrp="1"/>
          </p:cNvSpPr>
          <p:nvPr>
            <p:ph idx="1"/>
          </p:nvPr>
        </p:nvSpPr>
        <p:spPr>
          <a:xfrm>
            <a:off x="1018822" y="2420498"/>
            <a:ext cx="10329672" cy="4303007"/>
          </a:xfrm>
        </p:spPr>
        <p:txBody>
          <a:bodyPr>
            <a:normAutofit/>
          </a:bodyPr>
          <a:lstStyle/>
          <a:p>
            <a:pPr marL="0" indent="0">
              <a:buNone/>
            </a:pPr>
            <a:r>
              <a:rPr lang="en-US" dirty="0"/>
              <a:t>The average age appears to be slowly increasing over time. The average age is 25.95 this suggest that:  </a:t>
            </a:r>
          </a:p>
          <a:p>
            <a:pPr marL="514350" indent="-514350">
              <a:buFont typeface="+mj-lt"/>
              <a:buAutoNum type="romanLcPeriod"/>
            </a:pPr>
            <a:r>
              <a:rPr lang="en-US" dirty="0"/>
              <a:t>Messenger apps might be becoming more popular with older age groups.</a:t>
            </a:r>
          </a:p>
          <a:p>
            <a:pPr marL="514350" indent="-514350">
              <a:buFont typeface="+mj-lt"/>
              <a:buAutoNum type="romanLcPeriod"/>
            </a:pPr>
            <a:r>
              <a:rPr lang="en-US" dirty="0"/>
              <a:t>This could be due to a number of factors, such as increasing comfort with technology among older adults, or the growing popularity of features like video chat which can help family members stay connected.</a:t>
            </a:r>
          </a:p>
          <a:p>
            <a:pPr marL="514350" indent="-514350">
              <a:buFont typeface="+mj-lt"/>
              <a:buAutoNum type="romanLcPeriod"/>
            </a:pPr>
            <a:r>
              <a:rPr lang="en-US" dirty="0"/>
              <a:t>It is also possible that younger people are using messenger apps less frequently</a:t>
            </a:r>
          </a:p>
          <a:p>
            <a:pPr marL="0" indent="0">
              <a:buNone/>
            </a:pPr>
            <a:endParaRPr lang="en-US" dirty="0"/>
          </a:p>
        </p:txBody>
      </p:sp>
    </p:spTree>
    <p:extLst>
      <p:ext uri="{BB962C8B-B14F-4D97-AF65-F5344CB8AC3E}">
        <p14:creationId xmlns:p14="http://schemas.microsoft.com/office/powerpoint/2010/main" val="102978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05F-F659-7E26-A5CB-5713EE6A92FB}"/>
              </a:ext>
            </a:extLst>
          </p:cNvPr>
          <p:cNvSpPr>
            <a:spLocks noGrp="1"/>
          </p:cNvSpPr>
          <p:nvPr>
            <p:ph type="title"/>
          </p:nvPr>
        </p:nvSpPr>
        <p:spPr/>
        <p:txBody>
          <a:bodyPr/>
          <a:lstStyle/>
          <a:p>
            <a:r>
              <a:rPr lang="en-US" dirty="0"/>
              <a:t>PREDOMINANT EDUCATION LEVEL</a:t>
            </a:r>
          </a:p>
        </p:txBody>
      </p:sp>
      <p:sp>
        <p:nvSpPr>
          <p:cNvPr id="3" name="Content Placeholder 2">
            <a:extLst>
              <a:ext uri="{FF2B5EF4-FFF2-40B4-BE49-F238E27FC236}">
                <a16:creationId xmlns:a16="http://schemas.microsoft.com/office/drawing/2014/main" id="{0866815C-876C-0725-AC60-95164FBA9588}"/>
              </a:ext>
            </a:extLst>
          </p:cNvPr>
          <p:cNvSpPr>
            <a:spLocks noGrp="1"/>
          </p:cNvSpPr>
          <p:nvPr>
            <p:ph idx="1"/>
          </p:nvPr>
        </p:nvSpPr>
        <p:spPr>
          <a:xfrm>
            <a:off x="4992064" y="2286000"/>
            <a:ext cx="6409713" cy="4023360"/>
          </a:xfrm>
        </p:spPr>
        <p:txBody>
          <a:bodyPr>
            <a:normAutofit lnSpcReduction="10000"/>
          </a:bodyPr>
          <a:lstStyle/>
          <a:p>
            <a:r>
              <a:rPr lang="en-US" dirty="0"/>
              <a:t>The predominant education level among users is a Bachelor's degree, with a frequency of 73 individuals. </a:t>
            </a:r>
          </a:p>
          <a:p>
            <a:r>
              <a:rPr lang="en-US" dirty="0"/>
              <a:t>The next most common education level is a Master's degree with a frequency of 54 individuals. Doctorate holders represent a smaller but notable group with a frequency of 9 individuals, indicating a presence of highly educated individuals among the user base.</a:t>
            </a:r>
          </a:p>
          <a:p>
            <a:r>
              <a:rPr lang="en-US" dirty="0"/>
              <a:t>PHD with least 1, and High school diplomas and Some college with frequencies of 2 and 2 respectively. GED holders account for a higher frequency compared to high school diploma and some college, with 12 individuals.</a:t>
            </a:r>
          </a:p>
          <a:p>
            <a:endParaRPr lang="en-US" dirty="0"/>
          </a:p>
        </p:txBody>
      </p:sp>
      <p:pic>
        <p:nvPicPr>
          <p:cNvPr id="5" name="Picture 4">
            <a:extLst>
              <a:ext uri="{FF2B5EF4-FFF2-40B4-BE49-F238E27FC236}">
                <a16:creationId xmlns:a16="http://schemas.microsoft.com/office/drawing/2014/main" id="{6E2900E8-4564-8D93-8EEC-6156219479CA}"/>
              </a:ext>
            </a:extLst>
          </p:cNvPr>
          <p:cNvPicPr>
            <a:picLocks noChangeAspect="1"/>
          </p:cNvPicPr>
          <p:nvPr/>
        </p:nvPicPr>
        <p:blipFill>
          <a:blip r:embed="rId3"/>
          <a:stretch>
            <a:fillRect/>
          </a:stretch>
        </p:blipFill>
        <p:spPr>
          <a:xfrm>
            <a:off x="623210" y="2286000"/>
            <a:ext cx="4368855" cy="4023360"/>
          </a:xfrm>
          <a:prstGeom prst="rect">
            <a:avLst/>
          </a:prstGeom>
        </p:spPr>
      </p:pic>
    </p:spTree>
    <p:extLst>
      <p:ext uri="{BB962C8B-B14F-4D97-AF65-F5344CB8AC3E}">
        <p14:creationId xmlns:p14="http://schemas.microsoft.com/office/powerpoint/2010/main" val="3509122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168</TotalTime>
  <Words>4478</Words>
  <Application>Microsoft Office PowerPoint</Application>
  <PresentationFormat>Widescreen</PresentationFormat>
  <Paragraphs>191</Paragraphs>
  <Slides>22</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vt:lpstr>
      <vt:lpstr>Arial</vt:lpstr>
      <vt:lpstr>Calibri</vt:lpstr>
      <vt:lpstr>inherit</vt:lpstr>
      <vt:lpstr>Söhne</vt:lpstr>
      <vt:lpstr>Symbol</vt:lpstr>
      <vt:lpstr>Tw Cen MT</vt:lpstr>
      <vt:lpstr>Tw Cen MT Condensed</vt:lpstr>
      <vt:lpstr>Wingdings 3</vt:lpstr>
      <vt:lpstr>Integral</vt:lpstr>
      <vt:lpstr>MessagING App</vt:lpstr>
      <vt:lpstr>DETAILS</vt:lpstr>
      <vt:lpstr>INTRODUCTION</vt:lpstr>
      <vt:lpstr>PREDOMINANT GENDER OF TARGET CUSTOMERS</vt:lpstr>
      <vt:lpstr>PREDOMINANT INCOME LEVEL OF MESSAGE APP CUSTOMERS</vt:lpstr>
      <vt:lpstr>PREDOMINANT INCOME LEVEL OF MESSAGE APP CUSTOMERS</vt:lpstr>
      <vt:lpstr>AVERAGE AGE OF MESSAGE APP USERS OVER TIME</vt:lpstr>
      <vt:lpstr>AVERAGE AGE OF MESSAGE APP USERS OVER TIME</vt:lpstr>
      <vt:lpstr>PREDOMINANT EDUCATION LEVEL</vt:lpstr>
      <vt:lpstr>PREDOMINANT MESSAGE EXCHANGE FREQUENCY </vt:lpstr>
      <vt:lpstr>AVERAGE USAGE BEHAVIOR OF MEDIA TYPES </vt:lpstr>
      <vt:lpstr>AVERAGE USAGE BEHAVIOR OF MEDIA TYPES </vt:lpstr>
      <vt:lpstr>CUSTOMERS PREDOMINANT ATTRIBUTES</vt:lpstr>
      <vt:lpstr>CUSTOMERS PREDOMINANT ATTRIBUTES</vt:lpstr>
      <vt:lpstr>KEY DIFFERENCES  ON GENDER REGARDING INTEREST AND OTHER FACTORS</vt:lpstr>
      <vt:lpstr>KEY DIFFERENCES ON GENDER REGARDING INTEREST AND OTHER FACTORS</vt:lpstr>
      <vt:lpstr>KEY DIFFERENCES  ON ETHNICITY REGARDING INTEREST AND OTHER FACTORS</vt:lpstr>
      <vt:lpstr>KEY DIFFERENCESON ETHNICITY REGARDING INTEREST AND OTHER FACTORS</vt:lpstr>
      <vt:lpstr>KEY DIFFERENCES ON INCOME LEVEL REGARDING INTEREST AND OTHER FACTORS</vt:lpstr>
      <vt:lpstr>KEY DIFFERENCES  ON INCOME LEVEL REGARDING INTEREST AND OTHER FACTORS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App</dc:title>
  <dc:creator>Admin</dc:creator>
  <cp:lastModifiedBy>Arla Manogna</cp:lastModifiedBy>
  <cp:revision>8</cp:revision>
  <dcterms:created xsi:type="dcterms:W3CDTF">2024-04-22T20:32:16Z</dcterms:created>
  <dcterms:modified xsi:type="dcterms:W3CDTF">2024-05-01T07:56:59Z</dcterms:modified>
</cp:coreProperties>
</file>