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75" r:id="rId7"/>
    <p:sldId id="267" r:id="rId8"/>
    <p:sldId id="276" r:id="rId9"/>
    <p:sldId id="263" r:id="rId10"/>
    <p:sldId id="264" r:id="rId11"/>
    <p:sldId id="265" r:id="rId12"/>
    <p:sldId id="278" r:id="rId13"/>
    <p:sldId id="266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gna rayasam" userId="bf26313f9cb10a3b" providerId="LiveId" clId="{1BC23652-1106-45B6-A5D3-69B38A2A20EA}"/>
    <pc:docChg chg="undo custSel modSld">
      <pc:chgData name="manogna rayasam" userId="bf26313f9cb10a3b" providerId="LiveId" clId="{1BC23652-1106-45B6-A5D3-69B38A2A20EA}" dt="2023-02-24T18:45:11.530" v="296" actId="14100"/>
      <pc:docMkLst>
        <pc:docMk/>
      </pc:docMkLst>
      <pc:sldChg chg="modSp mod">
        <pc:chgData name="manogna rayasam" userId="bf26313f9cb10a3b" providerId="LiveId" clId="{1BC23652-1106-45B6-A5D3-69B38A2A20EA}" dt="2023-02-19T12:50:05.484" v="289" actId="1076"/>
        <pc:sldMkLst>
          <pc:docMk/>
          <pc:sldMk cId="4189477332" sldId="258"/>
        </pc:sldMkLst>
        <pc:picChg chg="mod">
          <ac:chgData name="manogna rayasam" userId="bf26313f9cb10a3b" providerId="LiveId" clId="{1BC23652-1106-45B6-A5D3-69B38A2A20EA}" dt="2023-02-19T12:50:05.484" v="289" actId="1076"/>
          <ac:picMkLst>
            <pc:docMk/>
            <pc:sldMk cId="4189477332" sldId="258"/>
            <ac:picMk id="7" creationId="{F6AC80A6-559C-9BF0-247C-49BF66C54640}"/>
          </ac:picMkLst>
        </pc:picChg>
      </pc:sldChg>
      <pc:sldChg chg="addSp delSp modSp mod">
        <pc:chgData name="manogna rayasam" userId="bf26313f9cb10a3b" providerId="LiveId" clId="{1BC23652-1106-45B6-A5D3-69B38A2A20EA}" dt="2023-02-19T12:42:53.513" v="285" actId="12385"/>
        <pc:sldMkLst>
          <pc:docMk/>
          <pc:sldMk cId="3649078073" sldId="263"/>
        </pc:sldMkLst>
        <pc:graphicFrameChg chg="add mod">
          <ac:chgData name="manogna rayasam" userId="bf26313f9cb10a3b" providerId="LiveId" clId="{1BC23652-1106-45B6-A5D3-69B38A2A20EA}" dt="2023-02-19T12:26:43.780" v="25"/>
          <ac:graphicFrameMkLst>
            <pc:docMk/>
            <pc:sldMk cId="3649078073" sldId="263"/>
            <ac:graphicFrameMk id="3" creationId="{81020FAD-F97C-77D3-85F1-E345CFD32C07}"/>
          </ac:graphicFrameMkLst>
        </pc:graphicFrameChg>
        <pc:graphicFrameChg chg="add del">
          <ac:chgData name="manogna rayasam" userId="bf26313f9cb10a3b" providerId="LiveId" clId="{1BC23652-1106-45B6-A5D3-69B38A2A20EA}" dt="2023-02-19T12:26:44.355" v="26" actId="478"/>
          <ac:graphicFrameMkLst>
            <pc:docMk/>
            <pc:sldMk cId="3649078073" sldId="263"/>
            <ac:graphicFrameMk id="6" creationId="{81020FAD-F97C-77D3-85F1-E345CFD32C07}"/>
          </ac:graphicFrameMkLst>
        </pc:graphicFrameChg>
        <pc:graphicFrameChg chg="add del modGraphic">
          <ac:chgData name="manogna rayasam" userId="bf26313f9cb10a3b" providerId="LiveId" clId="{1BC23652-1106-45B6-A5D3-69B38A2A20EA}" dt="2023-02-19T12:42:53.513" v="285" actId="12385"/>
          <ac:graphicFrameMkLst>
            <pc:docMk/>
            <pc:sldMk cId="3649078073" sldId="263"/>
            <ac:graphicFrameMk id="7" creationId="{B23A3949-5910-7741-72D4-7CA02D22862F}"/>
          </ac:graphicFrameMkLst>
        </pc:graphicFrameChg>
      </pc:sldChg>
      <pc:sldChg chg="addSp delSp modSp mod">
        <pc:chgData name="manogna rayasam" userId="bf26313f9cb10a3b" providerId="LiveId" clId="{1BC23652-1106-45B6-A5D3-69B38A2A20EA}" dt="2023-02-24T18:45:11.530" v="296" actId="14100"/>
        <pc:sldMkLst>
          <pc:docMk/>
          <pc:sldMk cId="2444640689" sldId="264"/>
        </pc:sldMkLst>
        <pc:graphicFrameChg chg="del">
          <ac:chgData name="manogna rayasam" userId="bf26313f9cb10a3b" providerId="LiveId" clId="{1BC23652-1106-45B6-A5D3-69B38A2A20EA}" dt="2023-02-19T12:26:52.622" v="29" actId="478"/>
          <ac:graphicFrameMkLst>
            <pc:docMk/>
            <pc:sldMk cId="2444640689" sldId="264"/>
            <ac:graphicFrameMk id="2" creationId="{A94C3BD3-229A-9F8D-8E04-CC2C6B13CB48}"/>
          </ac:graphicFrameMkLst>
        </pc:graphicFrameChg>
        <pc:graphicFrameChg chg="del">
          <ac:chgData name="manogna rayasam" userId="bf26313f9cb10a3b" providerId="LiveId" clId="{1BC23652-1106-45B6-A5D3-69B38A2A20EA}" dt="2023-02-19T12:26:49.879" v="28" actId="478"/>
          <ac:graphicFrameMkLst>
            <pc:docMk/>
            <pc:sldMk cId="2444640689" sldId="264"/>
            <ac:graphicFrameMk id="3" creationId="{F1C6A3E8-D7B3-68E0-2108-6AFEAE5FB754}"/>
          </ac:graphicFrameMkLst>
        </pc:graphicFrameChg>
        <pc:graphicFrameChg chg="add mod">
          <ac:chgData name="manogna rayasam" userId="bf26313f9cb10a3b" providerId="LiveId" clId="{1BC23652-1106-45B6-A5D3-69B38A2A20EA}" dt="2023-02-24T18:45:11.530" v="296" actId="14100"/>
          <ac:graphicFrameMkLst>
            <pc:docMk/>
            <pc:sldMk cId="2444640689" sldId="264"/>
            <ac:graphicFrameMk id="5" creationId="{53B0425C-22E6-23B3-D458-1DB088FB563C}"/>
          </ac:graphicFrameMkLst>
        </pc:graphicFrameChg>
        <pc:graphicFrameChg chg="add mod modGraphic">
          <ac:chgData name="manogna rayasam" userId="bf26313f9cb10a3b" providerId="LiveId" clId="{1BC23652-1106-45B6-A5D3-69B38A2A20EA}" dt="2023-02-19T12:45:09.591" v="287" actId="14100"/>
          <ac:graphicFrameMkLst>
            <pc:docMk/>
            <pc:sldMk cId="2444640689" sldId="264"/>
            <ac:graphicFrameMk id="6" creationId="{4F1499CE-112E-51FF-B082-94172F6C2400}"/>
          </ac:graphicFrameMkLst>
        </pc:graphicFrameChg>
        <pc:graphicFrameChg chg="add mod">
          <ac:chgData name="manogna rayasam" userId="bf26313f9cb10a3b" providerId="LiveId" clId="{1BC23652-1106-45B6-A5D3-69B38A2A20EA}" dt="2023-02-19T12:40:50.924" v="266" actId="208"/>
          <ac:graphicFrameMkLst>
            <pc:docMk/>
            <pc:sldMk cId="2444640689" sldId="264"/>
            <ac:graphicFrameMk id="7" creationId="{7E44D1D9-F715-1500-8A4D-60A62D6579BF}"/>
          </ac:graphicFrameMkLst>
        </pc:graphicFrameChg>
        <pc:graphicFrameChg chg="add mod modGraphic">
          <ac:chgData name="manogna rayasam" userId="bf26313f9cb10a3b" providerId="LiveId" clId="{1BC23652-1106-45B6-A5D3-69B38A2A20EA}" dt="2023-02-19T12:42:46.466" v="284" actId="12385"/>
          <ac:graphicFrameMkLst>
            <pc:docMk/>
            <pc:sldMk cId="2444640689" sldId="264"/>
            <ac:graphicFrameMk id="8" creationId="{C2F31EEB-8817-F4AA-2D84-F3A7A463DD17}"/>
          </ac:graphicFrameMkLst>
        </pc:graphicFrameChg>
      </pc:sldChg>
      <pc:sldChg chg="addSp delSp modSp mod">
        <pc:chgData name="manogna rayasam" userId="bf26313f9cb10a3b" providerId="LiveId" clId="{1BC23652-1106-45B6-A5D3-69B38A2A20EA}" dt="2023-02-19T12:42:36.579" v="282" actId="12385"/>
        <pc:sldMkLst>
          <pc:docMk/>
          <pc:sldMk cId="3713806642" sldId="265"/>
        </pc:sldMkLst>
        <pc:graphicFrameChg chg="del">
          <ac:chgData name="manogna rayasam" userId="bf26313f9cb10a3b" providerId="LiveId" clId="{1BC23652-1106-45B6-A5D3-69B38A2A20EA}" dt="2023-02-19T12:35:23.782" v="77" actId="478"/>
          <ac:graphicFrameMkLst>
            <pc:docMk/>
            <pc:sldMk cId="3713806642" sldId="265"/>
            <ac:graphicFrameMk id="3" creationId="{D06540B2-5148-0B80-8DBA-984FB63F4C3B}"/>
          </ac:graphicFrameMkLst>
        </pc:graphicFrameChg>
        <pc:graphicFrameChg chg="del mod modGraphic">
          <ac:chgData name="manogna rayasam" userId="bf26313f9cb10a3b" providerId="LiveId" clId="{1BC23652-1106-45B6-A5D3-69B38A2A20EA}" dt="2023-02-19T12:35:22.004" v="76" actId="478"/>
          <ac:graphicFrameMkLst>
            <pc:docMk/>
            <pc:sldMk cId="3713806642" sldId="265"/>
            <ac:graphicFrameMk id="4" creationId="{34EC5B7E-6A27-DA58-0ACF-44D1F61F5F85}"/>
          </ac:graphicFrameMkLst>
        </pc:graphicFrameChg>
        <pc:graphicFrameChg chg="add mod">
          <ac:chgData name="manogna rayasam" userId="bf26313f9cb10a3b" providerId="LiveId" clId="{1BC23652-1106-45B6-A5D3-69B38A2A20EA}" dt="2023-02-19T12:41:27.274" v="271" actId="1582"/>
          <ac:graphicFrameMkLst>
            <pc:docMk/>
            <pc:sldMk cId="3713806642" sldId="265"/>
            <ac:graphicFrameMk id="11" creationId="{30A117E0-5176-8CC7-2431-96E70C076874}"/>
          </ac:graphicFrameMkLst>
        </pc:graphicFrameChg>
        <pc:graphicFrameChg chg="add mod modGraphic">
          <ac:chgData name="manogna rayasam" userId="bf26313f9cb10a3b" providerId="LiveId" clId="{1BC23652-1106-45B6-A5D3-69B38A2A20EA}" dt="2023-02-19T12:42:36.579" v="282" actId="12385"/>
          <ac:graphicFrameMkLst>
            <pc:docMk/>
            <pc:sldMk cId="3713806642" sldId="265"/>
            <ac:graphicFrameMk id="12" creationId="{DE549C1A-9725-AC2C-D531-BEA25DCB85FF}"/>
          </ac:graphicFrameMkLst>
        </pc:graphicFrameChg>
        <pc:picChg chg="add del mod">
          <ac:chgData name="manogna rayasam" userId="bf26313f9cb10a3b" providerId="LiveId" clId="{1BC23652-1106-45B6-A5D3-69B38A2A20EA}" dt="2023-02-19T12:38:22.975" v="122" actId="21"/>
          <ac:picMkLst>
            <pc:docMk/>
            <pc:sldMk cId="3713806642" sldId="265"/>
            <ac:picMk id="6" creationId="{87ADD495-CDAF-82A2-D20C-163C35A34DDB}"/>
          </ac:picMkLst>
        </pc:picChg>
      </pc:sldChg>
      <pc:sldChg chg="addSp delSp modSp mod">
        <pc:chgData name="manogna rayasam" userId="bf26313f9cb10a3b" providerId="LiveId" clId="{1BC23652-1106-45B6-A5D3-69B38A2A20EA}" dt="2023-02-19T12:41:55.967" v="275" actId="12385"/>
        <pc:sldMkLst>
          <pc:docMk/>
          <pc:sldMk cId="3171459985" sldId="266"/>
        </pc:sldMkLst>
        <pc:graphicFrameChg chg="del">
          <ac:chgData name="manogna rayasam" userId="bf26313f9cb10a3b" providerId="LiveId" clId="{1BC23652-1106-45B6-A5D3-69B38A2A20EA}" dt="2023-02-19T12:37:28.088" v="107" actId="478"/>
          <ac:graphicFrameMkLst>
            <pc:docMk/>
            <pc:sldMk cId="3171459985" sldId="266"/>
            <ac:graphicFrameMk id="3" creationId="{B9A0AD47-43D3-0BEF-1613-B26AFC3EE288}"/>
          </ac:graphicFrameMkLst>
        </pc:graphicFrameChg>
        <pc:graphicFrameChg chg="del">
          <ac:chgData name="manogna rayasam" userId="bf26313f9cb10a3b" providerId="LiveId" clId="{1BC23652-1106-45B6-A5D3-69B38A2A20EA}" dt="2023-02-19T12:37:23.341" v="106" actId="478"/>
          <ac:graphicFrameMkLst>
            <pc:docMk/>
            <pc:sldMk cId="3171459985" sldId="266"/>
            <ac:graphicFrameMk id="4" creationId="{F90BFF36-09FC-7B7D-99BB-95115227B4A6}"/>
          </ac:graphicFrameMkLst>
        </pc:graphicFrameChg>
        <pc:graphicFrameChg chg="add mod">
          <ac:chgData name="manogna rayasam" userId="bf26313f9cb10a3b" providerId="LiveId" clId="{1BC23652-1106-45B6-A5D3-69B38A2A20EA}" dt="2023-02-19T12:41:45.753" v="274" actId="14100"/>
          <ac:graphicFrameMkLst>
            <pc:docMk/>
            <pc:sldMk cId="3171459985" sldId="266"/>
            <ac:graphicFrameMk id="5" creationId="{CD98521E-FFAB-CE23-731B-F87A3664A0A8}"/>
          </ac:graphicFrameMkLst>
        </pc:graphicFrameChg>
        <pc:graphicFrameChg chg="add mod modGraphic">
          <ac:chgData name="manogna rayasam" userId="bf26313f9cb10a3b" providerId="LiveId" clId="{1BC23652-1106-45B6-A5D3-69B38A2A20EA}" dt="2023-02-19T12:41:55.967" v="275" actId="12385"/>
          <ac:graphicFrameMkLst>
            <pc:docMk/>
            <pc:sldMk cId="3171459985" sldId="266"/>
            <ac:graphicFrameMk id="6" creationId="{6928AD15-AA64-D9DF-D523-A747F4004665}"/>
          </ac:graphicFrameMkLst>
        </pc:graphicFrameChg>
      </pc:sldChg>
      <pc:sldChg chg="addSp delSp modSp mod">
        <pc:chgData name="manogna rayasam" userId="bf26313f9cb10a3b" providerId="LiveId" clId="{1BC23652-1106-45B6-A5D3-69B38A2A20EA}" dt="2023-02-19T13:28:51.507" v="295" actId="20577"/>
        <pc:sldMkLst>
          <pc:docMk/>
          <pc:sldMk cId="2459183255" sldId="278"/>
        </pc:sldMkLst>
        <pc:spChg chg="add mod">
          <ac:chgData name="manogna rayasam" userId="bf26313f9cb10a3b" providerId="LiveId" clId="{1BC23652-1106-45B6-A5D3-69B38A2A20EA}" dt="2023-02-19T13:28:51.507" v="295" actId="20577"/>
          <ac:spMkLst>
            <pc:docMk/>
            <pc:sldMk cId="2459183255" sldId="278"/>
            <ac:spMk id="4" creationId="{07A49FD0-386B-DE24-9EA4-75D4F58EE87B}"/>
          </ac:spMkLst>
        </pc:spChg>
        <pc:spChg chg="del mod">
          <ac:chgData name="manogna rayasam" userId="bf26313f9cb10a3b" providerId="LiveId" clId="{1BC23652-1106-45B6-A5D3-69B38A2A20EA}" dt="2023-02-19T12:40:15.503" v="258"/>
          <ac:spMkLst>
            <pc:docMk/>
            <pc:sldMk cId="2459183255" sldId="278"/>
            <ac:spMk id="5" creationId="{9AAF96B5-22EE-F4B8-2F96-5D29E642E46F}"/>
          </ac:spMkLst>
        </pc:spChg>
        <pc:picChg chg="add mod">
          <ac:chgData name="manogna rayasam" userId="bf26313f9cb10a3b" providerId="LiveId" clId="{1BC23652-1106-45B6-A5D3-69B38A2A20EA}" dt="2023-02-19T12:42:02.378" v="276" actId="1440"/>
          <ac:picMkLst>
            <pc:docMk/>
            <pc:sldMk cId="2459183255" sldId="278"/>
            <ac:picMk id="3" creationId="{C1B213CB-7CC1-46BA-6257-E28A77672C9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g\Downloads\Call_Volume_Trend_Analysis_Project_9_answ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26313f9cb10a3b/Desktop/Trainity/Project-4/Call_Volume_Trend_Analysis_Project_9_answ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26313f9cb10a3b/Desktop/Trainity/Project-4/Call_Volume_Trend_Analysis_Project_9_answ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26313f9cb10a3b/Desktop/Trainity/Project-4/Call_Volume_Trend_Analysis_Project_9_answ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26313f9cb10a3b/Desktop/Trainity/Project-4/Call_Volume_Trend_Analysis_Project_9_answ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[Call_Volume_Trend_Analysis_Project_9_answers.xlsx]Question_1!PivotTable1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Question_1!$B$1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Question_1!$A$2:$A$14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Question_1!$B$2:$B$14</c:f>
              <c:numCache>
                <c:formatCode>General</c:formatCode>
                <c:ptCount val="12"/>
                <c:pt idx="0">
                  <c:v>97.42402163297028</c:v>
                </c:pt>
                <c:pt idx="1">
                  <c:v>116.78374128260343</c:v>
                </c:pt>
                <c:pt idx="2">
                  <c:v>144.7250237116294</c:v>
                </c:pt>
                <c:pt idx="3">
                  <c:v>149.54095666461444</c:v>
                </c:pt>
                <c:pt idx="4">
                  <c:v>146.96932108700645</c:v>
                </c:pt>
                <c:pt idx="5">
                  <c:v>169.89682279721288</c:v>
                </c:pt>
                <c:pt idx="6">
                  <c:v>181.43934911240575</c:v>
                </c:pt>
                <c:pt idx="7">
                  <c:v>179.72451370985257</c:v>
                </c:pt>
                <c:pt idx="8">
                  <c:v>174.32467532467976</c:v>
                </c:pt>
                <c:pt idx="9">
                  <c:v>144.58254680490714</c:v>
                </c:pt>
                <c:pt idx="10">
                  <c:v>105.94913714804822</c:v>
                </c:pt>
                <c:pt idx="11">
                  <c:v>92.010325406767961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6-491E-802B-ABCAFFA4A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1604400"/>
        <c:axId val="1431605648"/>
      </c:barChart>
      <c:catAx>
        <c:axId val="143160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605648"/>
        <c:crosses val="autoZero"/>
        <c:auto val="1"/>
        <c:lblAlgn val="ctr"/>
        <c:lblOffset val="100"/>
        <c:noMultiLvlLbl val="0"/>
      </c:catAx>
      <c:valAx>
        <c:axId val="143160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60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[Call_Volume_Trend_Analysis_Project_9_answers.xlsx]Question_2_final!PivotTable1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360514490662489"/>
          <c:y val="0.10185185185185185"/>
          <c:w val="0.58406645504390486"/>
          <c:h val="0.78219342373869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Question_2_final!$B$1</c:f>
              <c:strCache>
                <c:ptCount val="1"/>
                <c:pt idx="0">
                  <c:v>Count of Customer_Phone_No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Question_2_final!$A$2:$A$14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Question_2_final!$B$2:$B$14</c:f>
              <c:numCache>
                <c:formatCode>General</c:formatCode>
                <c:ptCount val="12"/>
                <c:pt idx="0">
                  <c:v>13313</c:v>
                </c:pt>
                <c:pt idx="1">
                  <c:v>14626</c:v>
                </c:pt>
                <c:pt idx="2">
                  <c:v>12652</c:v>
                </c:pt>
                <c:pt idx="3">
                  <c:v>11561</c:v>
                </c:pt>
                <c:pt idx="4">
                  <c:v>10561</c:v>
                </c:pt>
                <c:pt idx="5">
                  <c:v>9159</c:v>
                </c:pt>
                <c:pt idx="6">
                  <c:v>8788</c:v>
                </c:pt>
                <c:pt idx="7">
                  <c:v>8534</c:v>
                </c:pt>
                <c:pt idx="8">
                  <c:v>7238</c:v>
                </c:pt>
                <c:pt idx="9">
                  <c:v>6463</c:v>
                </c:pt>
                <c:pt idx="10">
                  <c:v>5505</c:v>
                </c:pt>
                <c:pt idx="11">
                  <c:v>9588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4-4761-BBEC-07589C945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9628768"/>
        <c:axId val="789614624"/>
      </c:barChart>
      <c:lineChart>
        <c:grouping val="stacked"/>
        <c:varyColors val="0"/>
        <c:ser>
          <c:idx val="1"/>
          <c:order val="1"/>
          <c:tx>
            <c:strRef>
              <c:f>Question_2_final!$C$1</c:f>
              <c:strCache>
                <c:ptCount val="1"/>
                <c:pt idx="0">
                  <c:v>Count of Time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Question_2_final!$A$2:$A$14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Question_2_final!$C$2:$C$14</c:f>
              <c:numCache>
                <c:formatCode>0.00%</c:formatCode>
                <c:ptCount val="12"/>
                <c:pt idx="0">
                  <c:v>0.11283350849238906</c:v>
                </c:pt>
                <c:pt idx="1">
                  <c:v>0.12396175882293115</c:v>
                </c:pt>
                <c:pt idx="2">
                  <c:v>0.10723124385530731</c:v>
                </c:pt>
                <c:pt idx="3">
                  <c:v>9.7984540800759398E-2</c:v>
                </c:pt>
                <c:pt idx="4">
                  <c:v>8.9509102620605491E-2</c:v>
                </c:pt>
                <c:pt idx="5">
                  <c:v>7.7626538292029701E-2</c:v>
                </c:pt>
                <c:pt idx="6">
                  <c:v>7.4482150727192595E-2</c:v>
                </c:pt>
                <c:pt idx="7">
                  <c:v>7.2329389429433497E-2</c:v>
                </c:pt>
                <c:pt idx="8">
                  <c:v>6.1345221547954028E-2</c:v>
                </c:pt>
                <c:pt idx="9">
                  <c:v>5.4776756958334748E-2</c:v>
                </c:pt>
                <c:pt idx="10">
                  <c:v>4.6657287181747296E-2</c:v>
                </c:pt>
                <c:pt idx="11">
                  <c:v>8.1262501271315721E-2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94-4761-BBEC-07589C945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9362864"/>
        <c:axId val="2049369104"/>
      </c:lineChart>
      <c:catAx>
        <c:axId val="204936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369104"/>
        <c:crosses val="autoZero"/>
        <c:auto val="1"/>
        <c:lblAlgn val="ctr"/>
        <c:lblOffset val="100"/>
        <c:noMultiLvlLbl val="0"/>
      </c:catAx>
      <c:valAx>
        <c:axId val="204936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362864"/>
        <c:crosses val="autoZero"/>
        <c:crossBetween val="between"/>
      </c:valAx>
      <c:valAx>
        <c:axId val="7896146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628768"/>
        <c:crosses val="max"/>
        <c:crossBetween val="between"/>
      </c:valAx>
      <c:catAx>
        <c:axId val="78962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9614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time </a:t>
            </a:r>
          </a:p>
        </c:rich>
      </c:tx>
      <c:layout>
        <c:manualLayout>
          <c:xMode val="edge"/>
          <c:yMode val="edge"/>
          <c:x val="8.0498348057694378E-3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Question_2_final!$A$21:$A$32</c:f>
              <c:strCache>
                <c:ptCount val="12"/>
                <c:pt idx="0">
                  <c:v>20_21</c:v>
                </c:pt>
                <c:pt idx="1">
                  <c:v>19_20</c:v>
                </c:pt>
                <c:pt idx="2">
                  <c:v>18_19</c:v>
                </c:pt>
                <c:pt idx="3">
                  <c:v>17_18</c:v>
                </c:pt>
                <c:pt idx="4">
                  <c:v>16_17</c:v>
                </c:pt>
                <c:pt idx="5">
                  <c:v>15_16</c:v>
                </c:pt>
                <c:pt idx="6">
                  <c:v>9_10</c:v>
                </c:pt>
                <c:pt idx="7">
                  <c:v>14_15</c:v>
                </c:pt>
                <c:pt idx="8">
                  <c:v>13_14</c:v>
                </c:pt>
                <c:pt idx="9">
                  <c:v>12_13</c:v>
                </c:pt>
                <c:pt idx="10">
                  <c:v>10_11</c:v>
                </c:pt>
                <c:pt idx="11">
                  <c:v>11_12</c:v>
                </c:pt>
              </c:strCache>
            </c:strRef>
          </c:cat>
          <c:val>
            <c:numRef>
              <c:f>Question_2_final!$B$21:$B$32</c:f>
              <c:numCache>
                <c:formatCode>0.0%</c:formatCode>
                <c:ptCount val="12"/>
                <c:pt idx="0">
                  <c:v>4.6657287181747296E-2</c:v>
                </c:pt>
                <c:pt idx="1">
                  <c:v>5.4776756958334748E-2</c:v>
                </c:pt>
                <c:pt idx="2">
                  <c:v>6.1345221547954028E-2</c:v>
                </c:pt>
                <c:pt idx="3">
                  <c:v>7.2329389429433497E-2</c:v>
                </c:pt>
                <c:pt idx="4">
                  <c:v>7.4482150727192595E-2</c:v>
                </c:pt>
                <c:pt idx="5">
                  <c:v>7.7626538292029701E-2</c:v>
                </c:pt>
                <c:pt idx="6">
                  <c:v>8.1262501271315721E-2</c:v>
                </c:pt>
                <c:pt idx="7">
                  <c:v>8.9509102620605491E-2</c:v>
                </c:pt>
                <c:pt idx="8">
                  <c:v>9.7984540800759398E-2</c:v>
                </c:pt>
                <c:pt idx="9">
                  <c:v>0.10723124385530731</c:v>
                </c:pt>
                <c:pt idx="10">
                  <c:v>0.11283350849238906</c:v>
                </c:pt>
                <c:pt idx="11">
                  <c:v>0.12396175882293115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4D-4783-A95E-EA38BE492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471840"/>
        <c:axId val="55480160"/>
      </c:barChart>
      <c:catAx>
        <c:axId val="554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0160"/>
        <c:crosses val="autoZero"/>
        <c:auto val="1"/>
        <c:lblAlgn val="ctr"/>
        <c:lblOffset val="100"/>
        <c:noMultiLvlLbl val="0"/>
      </c:catAx>
      <c:valAx>
        <c:axId val="5548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[Call_Volume_Trend_Analysis_Project_9_answers.xlsx]Question_3!PivotTable19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working people per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Question_3!$J$22</c:f>
              <c:strCache>
                <c:ptCount val="1"/>
                <c:pt idx="0">
                  <c:v>Sum of No of people per day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Question_3!$I$23:$I$35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Question_3!$J$23:$J$35</c:f>
              <c:numCache>
                <c:formatCode>General</c:formatCode>
                <c:ptCount val="12"/>
                <c:pt idx="0">
                  <c:v>6.4315099840661762</c:v>
                </c:pt>
                <c:pt idx="1">
                  <c:v>7.0658202529070753</c:v>
                </c:pt>
                <c:pt idx="2">
                  <c:v>6.1121808997525173</c:v>
                </c:pt>
                <c:pt idx="3">
                  <c:v>5.5851188256432858</c:v>
                </c:pt>
                <c:pt idx="4">
                  <c:v>5.1020188493745131</c:v>
                </c:pt>
                <c:pt idx="5">
                  <c:v>4.4247126826456933</c:v>
                </c:pt>
                <c:pt idx="6">
                  <c:v>4.2454825914499779</c:v>
                </c:pt>
                <c:pt idx="7">
                  <c:v>4.1227751974777096</c:v>
                </c:pt>
                <c:pt idx="8">
                  <c:v>3.4966776282333796</c:v>
                </c:pt>
                <c:pt idx="9">
                  <c:v>3.1222751466250807</c:v>
                </c:pt>
                <c:pt idx="10">
                  <c:v>2.6594653693595958</c:v>
                </c:pt>
                <c:pt idx="11">
                  <c:v>4.631962572464996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6F-4122-90F9-4B172FB7D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688976"/>
        <c:axId val="700709776"/>
      </c:areaChart>
      <c:lineChart>
        <c:grouping val="standard"/>
        <c:varyColors val="0"/>
        <c:ser>
          <c:idx val="1"/>
          <c:order val="1"/>
          <c:tx>
            <c:strRef>
              <c:f>Question_3!$K$22</c:f>
              <c:strCache>
                <c:ptCount val="1"/>
                <c:pt idx="0">
                  <c:v> Call volume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Question_3!$I$23:$I$35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Question_3!$K$23:$K$35</c:f>
              <c:numCache>
                <c:formatCode>0.00%</c:formatCode>
                <c:ptCount val="12"/>
                <c:pt idx="0">
                  <c:v>0.11283350849238906</c:v>
                </c:pt>
                <c:pt idx="1">
                  <c:v>0.12396175882293115</c:v>
                </c:pt>
                <c:pt idx="2">
                  <c:v>0.10723124385530731</c:v>
                </c:pt>
                <c:pt idx="3">
                  <c:v>9.7984540800759398E-2</c:v>
                </c:pt>
                <c:pt idx="4">
                  <c:v>8.9509102620605491E-2</c:v>
                </c:pt>
                <c:pt idx="5">
                  <c:v>7.7626538292029701E-2</c:v>
                </c:pt>
                <c:pt idx="6">
                  <c:v>7.4482150727192595E-2</c:v>
                </c:pt>
                <c:pt idx="7">
                  <c:v>7.2329389429433497E-2</c:v>
                </c:pt>
                <c:pt idx="8">
                  <c:v>6.1345221547954028E-2</c:v>
                </c:pt>
                <c:pt idx="9">
                  <c:v>5.4776756958334748E-2</c:v>
                </c:pt>
                <c:pt idx="10">
                  <c:v>4.6657287181747296E-2</c:v>
                </c:pt>
                <c:pt idx="11">
                  <c:v>8.1262501271315721E-2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F-4122-90F9-4B172FB7D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0728080"/>
        <c:axId val="700715184"/>
      </c:lineChart>
      <c:catAx>
        <c:axId val="70068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709776"/>
        <c:crosses val="autoZero"/>
        <c:auto val="1"/>
        <c:lblAlgn val="ctr"/>
        <c:lblOffset val="100"/>
        <c:noMultiLvlLbl val="0"/>
      </c:catAx>
      <c:valAx>
        <c:axId val="70070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688976"/>
        <c:crosses val="autoZero"/>
        <c:crossBetween val="between"/>
      </c:valAx>
      <c:valAx>
        <c:axId val="70071518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728080"/>
        <c:crosses val="max"/>
        <c:crossBetween val="between"/>
      </c:valAx>
      <c:catAx>
        <c:axId val="70072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0715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[Call_Volume_Trend_Analysis_Project_9_answers.xlsx]Question_4_graph!PivotTable12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Question_4_graph!$B$3</c:f>
              <c:strCache>
                <c:ptCount val="1"/>
                <c:pt idx="0">
                  <c:v>Sum of Calls Received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Question_4_graph!$A$4:$A$16</c:f>
              <c:strCache>
                <c:ptCount val="12"/>
                <c:pt idx="0">
                  <c:v>23_24</c:v>
                </c:pt>
                <c:pt idx="1">
                  <c:v>22_23</c:v>
                </c:pt>
                <c:pt idx="2">
                  <c:v>22_21</c:v>
                </c:pt>
                <c:pt idx="3">
                  <c:v>08_09</c:v>
                </c:pt>
                <c:pt idx="4">
                  <c:v>07_08</c:v>
                </c:pt>
                <c:pt idx="5">
                  <c:v>06_07</c:v>
                </c:pt>
                <c:pt idx="6">
                  <c:v>05_06</c:v>
                </c:pt>
                <c:pt idx="7">
                  <c:v>04_05</c:v>
                </c:pt>
                <c:pt idx="8">
                  <c:v>03_04</c:v>
                </c:pt>
                <c:pt idx="9">
                  <c:v>02_03</c:v>
                </c:pt>
                <c:pt idx="10">
                  <c:v>01_02</c:v>
                </c:pt>
                <c:pt idx="11">
                  <c:v>00_01</c:v>
                </c:pt>
              </c:strCache>
            </c:strRef>
          </c:cat>
          <c:val>
            <c:numRef>
              <c:f>Question_4_graph!$B$4:$B$16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2-4E9A-AB58-F284378F0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35801104"/>
        <c:axId val="2035822320"/>
      </c:barChart>
      <c:lineChart>
        <c:grouping val="standard"/>
        <c:varyColors val="0"/>
        <c:ser>
          <c:idx val="1"/>
          <c:order val="1"/>
          <c:tx>
            <c:strRef>
              <c:f>Question_4_graph!$C$3</c:f>
              <c:strCache>
                <c:ptCount val="1"/>
                <c:pt idx="0">
                  <c:v>Min of No of people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Question_4_graph!$A$4:$A$16</c:f>
              <c:strCache>
                <c:ptCount val="12"/>
                <c:pt idx="0">
                  <c:v>23_24</c:v>
                </c:pt>
                <c:pt idx="1">
                  <c:v>22_23</c:v>
                </c:pt>
                <c:pt idx="2">
                  <c:v>22_21</c:v>
                </c:pt>
                <c:pt idx="3">
                  <c:v>08_09</c:v>
                </c:pt>
                <c:pt idx="4">
                  <c:v>07_08</c:v>
                </c:pt>
                <c:pt idx="5">
                  <c:v>06_07</c:v>
                </c:pt>
                <c:pt idx="6">
                  <c:v>05_06</c:v>
                </c:pt>
                <c:pt idx="7">
                  <c:v>04_05</c:v>
                </c:pt>
                <c:pt idx="8">
                  <c:v>03_04</c:v>
                </c:pt>
                <c:pt idx="9">
                  <c:v>02_03</c:v>
                </c:pt>
                <c:pt idx="10">
                  <c:v>01_02</c:v>
                </c:pt>
                <c:pt idx="11">
                  <c:v>00_01</c:v>
                </c:pt>
              </c:strCache>
            </c:strRef>
          </c:cat>
          <c:val>
            <c:numRef>
              <c:f>Question_4_graph!$C$4:$C$16</c:f>
              <c:numCache>
                <c:formatCode>General</c:formatCode>
                <c:ptCount val="12"/>
                <c:pt idx="0">
                  <c:v>8</c:v>
                </c:pt>
                <c:pt idx="1">
                  <c:v>13</c:v>
                </c:pt>
                <c:pt idx="2">
                  <c:v>13</c:v>
                </c:pt>
                <c:pt idx="3">
                  <c:v>21</c:v>
                </c:pt>
                <c:pt idx="4">
                  <c:v>17</c:v>
                </c:pt>
                <c:pt idx="5">
                  <c:v>17</c:v>
                </c:pt>
                <c:pt idx="6">
                  <c:v>13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A2-4E9A-AB58-F284378F0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7181984"/>
        <c:axId val="1477185728"/>
      </c:lineChart>
      <c:catAx>
        <c:axId val="20358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822320"/>
        <c:crosses val="autoZero"/>
        <c:auto val="1"/>
        <c:lblAlgn val="ctr"/>
        <c:lblOffset val="100"/>
        <c:noMultiLvlLbl val="0"/>
      </c:catAx>
      <c:valAx>
        <c:axId val="203582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801104"/>
        <c:crosses val="autoZero"/>
        <c:crossBetween val="between"/>
      </c:valAx>
      <c:valAx>
        <c:axId val="147718572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181984"/>
        <c:crosses val="max"/>
        <c:crossBetween val="between"/>
      </c:valAx>
      <c:catAx>
        <c:axId val="147718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7185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1D8B-EF9F-FC13-31CC-8FC5159F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FDFEE-FFCC-7F00-780E-90AC57594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1518-058F-7912-29CF-70F0C6E1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3B49-4DE0-262A-D30C-55712B46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C837-73FF-FACD-8F37-0284639C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5FC6-69C0-7DCE-4C65-2C865B75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4EBA3-3417-69F9-97B6-057AB47B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A54A-35DD-5A99-C171-72EE972B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8DBB-F51E-9FDD-EA6D-E6DDA579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CC0A-3C5A-711D-0FC6-24ACE08F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1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AE57C-3911-B9B9-CA76-CBCB35175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840FB-13F0-CE2E-FD64-52148E455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55DA-DCF9-3D3F-7644-D76498DD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684D-5F06-3C18-3276-0576BC8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3937-6F7D-3F67-9BFF-1FE29B21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7099-3A90-2119-E0A3-36A565AF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9524-FEB5-6E7D-5ADF-94C56979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CA08-EDC4-0E41-E234-43A3C707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5F974-E565-3161-E752-5857B5DF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7C4F-E27E-9683-DDB9-61059DC9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D4C4-4D60-0755-115E-C915EC42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CA3E-7650-AD1B-CE57-0BA092C1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39AE-7151-E080-2448-62B16CEF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C841-CE33-D729-BBB6-74B4D85B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967A-3EB2-C190-BDDF-71A5949D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5451-D7FA-AAB5-507D-A80A1F81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7579-FA78-DCBD-FB3A-2E7113673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DA530-BE3E-7D99-3EA1-4D1448A2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98871-DF6B-A139-D462-C1374940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8A22-342D-75E2-5364-3D5FF0A3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C7DC-8ECD-8689-E42C-C799F382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3C24-3409-4D17-CCFD-8703CB1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4431F-3773-456D-7A21-14C8A17A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ABB70-7EBA-24BF-2FE9-B5E10031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08395-5D17-03CC-41A0-34425E1D9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8EFD7-9CD9-8A0E-9D02-A89C231D9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B1ED-BFB3-ED7C-A681-2CE1642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A6C8B-E852-9408-B1E9-EC302623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D3A93-12B1-8208-9782-B92D3EE7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9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5A65-A4E5-F277-10FB-CE76524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EAD0E-F1B6-0507-D574-1B5D8B91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8D955-99C9-8E40-360B-53B84FBC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56A2F-F730-B13D-12AA-3262427A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0D7F-7C9F-3A67-E2F4-756E84E6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AB6A-25F3-1E14-C148-505749A8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A113B-6717-BAD0-8D26-8DA7620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0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79C-4A87-F155-B9BD-F2E2B03B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CD0A-075D-7D3E-AE07-E7C28916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9526C-1566-2097-178A-8090394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CC9B-50C3-0237-DEA1-CCBBB0F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8D30-9EF0-5E2D-8999-BF8F4066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87683-CEA6-089A-8077-B8370E83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0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628A-3FED-44D4-6316-2A2DC5DE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F1EF7-2EB1-DD72-C58A-D0EB4AC46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E03A-D51B-5C49-44C8-07562695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588B-4F65-6BD5-85E5-31522CA9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5BB3F-1710-4FBE-9234-105A4978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BC3FB-4E68-3E35-CE47-2740809A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C1FB4-250E-86D1-DFFA-E78C8052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4DF6-A841-2CD9-458E-09CB1B63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A4C1-06E1-24F3-5906-0D303D3CD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5B55-1F94-45A3-A850-DEE2601025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8FFF-A494-56FA-B2EB-C53F78EA9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94D6-8E32-0666-2A42-785E27DA5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4109-1E54-4B72-B1B5-54A2BDC63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5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0A7AAB-4FCC-2F38-9AFA-BA05AD0CFCA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939BBE-9075-C42E-17E4-10191AB1AF39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4B3EBA-E940-B699-F5FE-34B1C48B2EB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A20969-9324-62E6-8313-8AB653EE5FB9}"/>
              </a:ext>
            </a:extLst>
          </p:cNvPr>
          <p:cNvCxnSpPr>
            <a:cxnSpLocks/>
          </p:cNvCxnSpPr>
          <p:nvPr/>
        </p:nvCxnSpPr>
        <p:spPr>
          <a:xfrm flipV="1">
            <a:off x="12192000" y="-28248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Half Frame 50">
            <a:extLst>
              <a:ext uri="{FF2B5EF4-FFF2-40B4-BE49-F238E27FC236}">
                <a16:creationId xmlns:a16="http://schemas.microsoft.com/office/drawing/2014/main" id="{C2495140-3CF7-B053-874B-7153D38EF9C7}"/>
              </a:ext>
            </a:extLst>
          </p:cNvPr>
          <p:cNvSpPr/>
          <p:nvPr/>
        </p:nvSpPr>
        <p:spPr>
          <a:xfrm>
            <a:off x="0" y="-1"/>
            <a:ext cx="924554" cy="955041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Half Frame 51">
            <a:extLst>
              <a:ext uri="{FF2B5EF4-FFF2-40B4-BE49-F238E27FC236}">
                <a16:creationId xmlns:a16="http://schemas.microsoft.com/office/drawing/2014/main" id="{C029507A-B076-8B58-4A7F-364B3938E5CF}"/>
              </a:ext>
            </a:extLst>
          </p:cNvPr>
          <p:cNvSpPr/>
          <p:nvPr/>
        </p:nvSpPr>
        <p:spPr>
          <a:xfrm flipH="1" flipV="1">
            <a:off x="11338559" y="6024880"/>
            <a:ext cx="858499" cy="818038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Half Frame 52">
            <a:extLst>
              <a:ext uri="{FF2B5EF4-FFF2-40B4-BE49-F238E27FC236}">
                <a16:creationId xmlns:a16="http://schemas.microsoft.com/office/drawing/2014/main" id="{D39DE375-5806-C4AB-EBCB-A3E0D90371B6}"/>
              </a:ext>
            </a:extLst>
          </p:cNvPr>
          <p:cNvSpPr/>
          <p:nvPr/>
        </p:nvSpPr>
        <p:spPr>
          <a:xfrm flipV="1">
            <a:off x="0" y="6024880"/>
            <a:ext cx="853440" cy="848202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Half Frame 53">
            <a:extLst>
              <a:ext uri="{FF2B5EF4-FFF2-40B4-BE49-F238E27FC236}">
                <a16:creationId xmlns:a16="http://schemas.microsoft.com/office/drawing/2014/main" id="{7143AF24-E50B-BD5F-02A5-3B5D5F6F4DDA}"/>
              </a:ext>
            </a:extLst>
          </p:cNvPr>
          <p:cNvSpPr/>
          <p:nvPr/>
        </p:nvSpPr>
        <p:spPr>
          <a:xfrm flipH="1">
            <a:off x="11104881" y="6503"/>
            <a:ext cx="1087120" cy="818039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7DF43-F146-A5AB-2F63-2F68DE31EC69}"/>
              </a:ext>
            </a:extLst>
          </p:cNvPr>
          <p:cNvSpPr/>
          <p:nvPr/>
        </p:nvSpPr>
        <p:spPr>
          <a:xfrm>
            <a:off x="0" y="989321"/>
            <a:ext cx="12186941" cy="9233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5400" b="1" i="0" dirty="0">
                <a:solidFill>
                  <a:srgbClr val="3C4858"/>
                </a:solidFill>
                <a:effectLst/>
                <a:latin typeface="Manrope"/>
              </a:rPr>
              <a:t>     </a:t>
            </a:r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ABC Call Volume Trend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C80A6-559C-9BF0-247C-49BF66C5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71" y="2901971"/>
            <a:ext cx="3429000" cy="3429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8947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B931B-8160-4281-2051-3D90D8C85E68}"/>
              </a:ext>
            </a:extLst>
          </p:cNvPr>
          <p:cNvSpPr txBox="1"/>
          <p:nvPr/>
        </p:nvSpPr>
        <p:spPr>
          <a:xfrm>
            <a:off x="0" y="553446"/>
            <a:ext cx="12191999" cy="12348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0" i="0" dirty="0">
                <a:solidFill>
                  <a:schemeClr val="bg1"/>
                </a:solidFill>
                <a:effectLst/>
                <a:latin typeface="Manrope"/>
              </a:rPr>
              <a:t>Show the total volume/ number of calls coming in via charts/ graphs [Number of calls v/s Time]. You can select time in a bucket form 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8F367-D27F-1EA2-8981-0E91E6CBFF0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4E62FD-0F53-8020-ADFD-67BDE9F23B84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053BA2-DAC2-1AC6-D52F-E621D27A2634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3945E0-4459-D3F9-6F98-F00B3D3A8BF1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B0425C-22E6-23B3-D458-1DB088FB5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50448"/>
              </p:ext>
            </p:extLst>
          </p:nvPr>
        </p:nvGraphicFramePr>
        <p:xfrm>
          <a:off x="49527" y="2193940"/>
          <a:ext cx="2881585" cy="240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1499CE-112E-51FF-B082-94172F6C2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38355"/>
              </p:ext>
            </p:extLst>
          </p:nvPr>
        </p:nvGraphicFramePr>
        <p:xfrm>
          <a:off x="3027682" y="2193939"/>
          <a:ext cx="2881621" cy="3014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55485">
                  <a:extLst>
                    <a:ext uri="{9D8B030D-6E8A-4147-A177-3AD203B41FA5}">
                      <a16:colId xmlns:a16="http://schemas.microsoft.com/office/drawing/2014/main" val="2842769082"/>
                    </a:ext>
                  </a:extLst>
                </a:gridCol>
                <a:gridCol w="788653">
                  <a:extLst>
                    <a:ext uri="{9D8B030D-6E8A-4147-A177-3AD203B41FA5}">
                      <a16:colId xmlns:a16="http://schemas.microsoft.com/office/drawing/2014/main" val="3924688150"/>
                    </a:ext>
                  </a:extLst>
                </a:gridCol>
                <a:gridCol w="1137483">
                  <a:extLst>
                    <a:ext uri="{9D8B030D-6E8A-4147-A177-3AD203B41FA5}">
                      <a16:colId xmlns:a16="http://schemas.microsoft.com/office/drawing/2014/main" val="4275141094"/>
                    </a:ext>
                  </a:extLst>
                </a:gridCol>
              </a:tblGrid>
              <a:tr h="5436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of Customer_Phone_No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 of Time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631813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13313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11.28%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5787493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12.40%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9184108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10.72%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6081421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9.80%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9598860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8.95%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5576346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7.76%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5318165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16_17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8788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688125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7.23%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3603623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6.13%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538241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5.48%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8215733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023774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9588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8.13%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8634862"/>
                  </a:ext>
                </a:extLst>
              </a:tr>
              <a:tr h="185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117988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372599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44D1D9-F715-1500-8A4D-60A62D6579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809677"/>
              </p:ext>
            </p:extLst>
          </p:nvPr>
        </p:nvGraphicFramePr>
        <p:xfrm>
          <a:off x="6282690" y="3837321"/>
          <a:ext cx="3435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F31EEB-8817-F4AA-2D84-F3A7A463D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40422"/>
              </p:ext>
            </p:extLst>
          </p:nvPr>
        </p:nvGraphicFramePr>
        <p:xfrm>
          <a:off x="10027920" y="2135162"/>
          <a:ext cx="1544319" cy="28321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1370">
                  <a:extLst>
                    <a:ext uri="{9D8B030D-6E8A-4147-A177-3AD203B41FA5}">
                      <a16:colId xmlns:a16="http://schemas.microsoft.com/office/drawing/2014/main" val="143086865"/>
                    </a:ext>
                  </a:extLst>
                </a:gridCol>
                <a:gridCol w="852949">
                  <a:extLst>
                    <a:ext uri="{9D8B030D-6E8A-4147-A177-3AD203B41FA5}">
                      <a16:colId xmlns:a16="http://schemas.microsoft.com/office/drawing/2014/main" val="1695483196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Row Labels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 of Time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2101923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4.7%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3810267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5.5%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3861072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6.1%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2365637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000324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4878031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160006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372702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3120857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7309500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33589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11.3%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0573921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12.4%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0105701"/>
                  </a:ext>
                </a:extLst>
              </a:tr>
              <a:tr h="174476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395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4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05551-E400-A3AA-D207-7D3D05F3E544}"/>
              </a:ext>
            </a:extLst>
          </p:cNvPr>
          <p:cNvSpPr txBox="1"/>
          <p:nvPr/>
        </p:nvSpPr>
        <p:spPr>
          <a:xfrm>
            <a:off x="0" y="152400"/>
            <a:ext cx="12192000" cy="1825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0" i="0" dirty="0">
                <a:solidFill>
                  <a:schemeClr val="bg1"/>
                </a:solidFill>
                <a:effectLst/>
                <a:latin typeface="Manrope"/>
              </a:rPr>
              <a:t>As you can see current abandon rate is approximately 30%. Propose a manpower plan required during each time bucket [between 9am to 9pm] to reduce the abandon rate to 10%.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AA227-983E-CA8B-8027-A7015E65954B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97A6A4-A8E5-1309-6C3E-377CA366C85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E7FD7-6C3D-21A9-874A-9F2E12C17AFC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908DE5-F929-6311-DC06-02FEFF19E2C9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0A117E0-5176-8CC7-2431-96E70C076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981770"/>
              </p:ext>
            </p:extLst>
          </p:nvPr>
        </p:nvGraphicFramePr>
        <p:xfrm>
          <a:off x="928864" y="2381000"/>
          <a:ext cx="4648974" cy="309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549C1A-9725-AC2C-D531-BEA25DCB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91990"/>
              </p:ext>
            </p:extLst>
          </p:nvPr>
        </p:nvGraphicFramePr>
        <p:xfrm>
          <a:off x="6695442" y="2461266"/>
          <a:ext cx="4439914" cy="3014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94739">
                  <a:extLst>
                    <a:ext uri="{9D8B030D-6E8A-4147-A177-3AD203B41FA5}">
                      <a16:colId xmlns:a16="http://schemas.microsoft.com/office/drawing/2014/main" val="2914784355"/>
                    </a:ext>
                  </a:extLst>
                </a:gridCol>
                <a:gridCol w="841858">
                  <a:extLst>
                    <a:ext uri="{9D8B030D-6E8A-4147-A177-3AD203B41FA5}">
                      <a16:colId xmlns:a16="http://schemas.microsoft.com/office/drawing/2014/main" val="375062538"/>
                    </a:ext>
                  </a:extLst>
                </a:gridCol>
                <a:gridCol w="471970">
                  <a:extLst>
                    <a:ext uri="{9D8B030D-6E8A-4147-A177-3AD203B41FA5}">
                      <a16:colId xmlns:a16="http://schemas.microsoft.com/office/drawing/2014/main" val="1118180396"/>
                    </a:ext>
                  </a:extLst>
                </a:gridCol>
                <a:gridCol w="1031347">
                  <a:extLst>
                    <a:ext uri="{9D8B030D-6E8A-4147-A177-3AD203B41FA5}">
                      <a16:colId xmlns:a16="http://schemas.microsoft.com/office/drawing/2014/main" val="738219099"/>
                    </a:ext>
                  </a:extLst>
                </a:gridCol>
              </a:tblGrid>
              <a:tr h="553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Time_bucket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calls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Call volume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of people per day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7627501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9588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6571110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13313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3378387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2436577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7589250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3984349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1945622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9161232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8788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4056583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2523247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427696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6325591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6300715"/>
                  </a:ext>
                </a:extLst>
              </a:tr>
              <a:tr h="18875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117988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434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0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FC59A-B043-FEA0-E8D0-6C6A5728F6D6}"/>
              </a:ext>
            </a:extLst>
          </p:cNvPr>
          <p:cNvSpPr txBox="1"/>
          <p:nvPr/>
        </p:nvSpPr>
        <p:spPr>
          <a:xfrm>
            <a:off x="-1" y="386081"/>
            <a:ext cx="12191999" cy="1077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Manrope"/>
              </a:rPr>
              <a:t>Now propose a manpower plan required during each time bucket in a day. Maximum Abandon rate assumption would be same 10%.</a:t>
            </a:r>
            <a:endParaRPr lang="en-IN" sz="32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7382C-4E1F-1E0C-0FAF-3B99CDA660A4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611B53-8507-3981-5EBA-F57BF0B9603E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8AF14F-4834-4D3D-45AE-6F56551D7E8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C07E80-571D-3C23-9906-76F1917E7A52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1B213CB-7CC1-46BA-6257-E28A7767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0" y="1786322"/>
            <a:ext cx="5079990" cy="39380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49FD0-386B-DE24-9EA4-75D4F58EE87B}"/>
              </a:ext>
            </a:extLst>
          </p:cNvPr>
          <p:cNvSpPr txBox="1"/>
          <p:nvPr/>
        </p:nvSpPr>
        <p:spPr>
          <a:xfrm>
            <a:off x="7802881" y="2113281"/>
            <a:ext cx="349503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unito" pitchFamily="2" charset="0"/>
              </a:rPr>
              <a:t>9am-9pm:54 people</a:t>
            </a:r>
          </a:p>
          <a:p>
            <a:r>
              <a:rPr lang="en-IN" dirty="0">
                <a:solidFill>
                  <a:schemeClr val="bg1"/>
                </a:solidFill>
                <a:latin typeface="Nunito" pitchFamily="2" charset="0"/>
              </a:rPr>
              <a:t>9pm-9am:17 people</a:t>
            </a:r>
          </a:p>
          <a:p>
            <a:r>
              <a:rPr lang="en-IN" dirty="0">
                <a:solidFill>
                  <a:schemeClr val="bg1"/>
                </a:solidFill>
                <a:latin typeface="Nunito" pitchFamily="2" charset="0"/>
              </a:rPr>
              <a:t>Totally  71 people are needed for 24/7 support  in the company</a:t>
            </a:r>
          </a:p>
        </p:txBody>
      </p:sp>
    </p:spTree>
    <p:extLst>
      <p:ext uri="{BB962C8B-B14F-4D97-AF65-F5344CB8AC3E}">
        <p14:creationId xmlns:p14="http://schemas.microsoft.com/office/powerpoint/2010/main" val="245918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FC59A-B043-FEA0-E8D0-6C6A5728F6D6}"/>
              </a:ext>
            </a:extLst>
          </p:cNvPr>
          <p:cNvSpPr txBox="1"/>
          <p:nvPr/>
        </p:nvSpPr>
        <p:spPr>
          <a:xfrm>
            <a:off x="-1" y="386081"/>
            <a:ext cx="12191999" cy="1077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Manrope"/>
              </a:rPr>
              <a:t>Now propose a manpower plan required during each time bucket in a day. Maximum Abandon rate assumption would be same 10%.</a:t>
            </a:r>
            <a:endParaRPr lang="en-IN" sz="32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7382C-4E1F-1E0C-0FAF-3B99CDA660A4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611B53-8507-3981-5EBA-F57BF0B9603E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8AF14F-4834-4D3D-45AE-6F56551D7E8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C07E80-571D-3C23-9906-76F1917E7A52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98521E-FFAB-CE23-731B-F87A3664A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92941"/>
              </p:ext>
            </p:extLst>
          </p:nvPr>
        </p:nvGraphicFramePr>
        <p:xfrm>
          <a:off x="5740402" y="2082810"/>
          <a:ext cx="5598151" cy="361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28AD15-AA64-D9DF-D523-A747F4004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1238"/>
              </p:ext>
            </p:extLst>
          </p:nvPr>
        </p:nvGraphicFramePr>
        <p:xfrm>
          <a:off x="558799" y="1925319"/>
          <a:ext cx="4105370" cy="39065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07302">
                  <a:extLst>
                    <a:ext uri="{9D8B030D-6E8A-4147-A177-3AD203B41FA5}">
                      <a16:colId xmlns:a16="http://schemas.microsoft.com/office/drawing/2014/main" val="3410102945"/>
                    </a:ext>
                  </a:extLst>
                </a:gridCol>
                <a:gridCol w="1705843">
                  <a:extLst>
                    <a:ext uri="{9D8B030D-6E8A-4147-A177-3AD203B41FA5}">
                      <a16:colId xmlns:a16="http://schemas.microsoft.com/office/drawing/2014/main" val="937444592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1342378215"/>
                    </a:ext>
                  </a:extLst>
                </a:gridCol>
              </a:tblGrid>
              <a:tr h="5132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Calls Received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Min of No of people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18006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23_24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2390256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22_23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5471688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22_21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7249391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08_09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1799582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07_08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3792342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06_07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0089093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05_06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0297569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04_05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8749126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03_04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1295225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02_03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8624733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01_02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565914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00_01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8050643"/>
                  </a:ext>
                </a:extLst>
              </a:tr>
              <a:tr h="2610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704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5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54C59-AA7E-43CA-F38F-D799783149B6}"/>
              </a:ext>
            </a:extLst>
          </p:cNvPr>
          <p:cNvSpPr txBox="1"/>
          <p:nvPr/>
        </p:nvSpPr>
        <p:spPr>
          <a:xfrm>
            <a:off x="0" y="775368"/>
            <a:ext cx="635534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Nunito" pitchFamily="2" charset="0"/>
              </a:rPr>
              <a:t>Technology Stack used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D4BD-D67F-000F-844D-C899C7FD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66" y="2252312"/>
            <a:ext cx="2730567" cy="2730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A38574-1106-CD38-E686-A5B18FA1CF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77AA4C-BE7F-90B4-5700-616EE76C773D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C979AC-E28C-0579-8D9A-1F999C2C91B2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2E427-EC61-8BC6-2DFE-4CE48F0588DA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9E567-196D-227B-C53B-2B643A9DF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9" y="2252312"/>
            <a:ext cx="4975151" cy="2868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345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45">
            <a:extLst>
              <a:ext uri="{FF2B5EF4-FFF2-40B4-BE49-F238E27FC236}">
                <a16:creationId xmlns:a16="http://schemas.microsoft.com/office/drawing/2014/main" id="{60729D06-5B17-562F-B463-1A4BFB315DB2}"/>
              </a:ext>
            </a:extLst>
          </p:cNvPr>
          <p:cNvSpPr txBox="1">
            <a:spLocks/>
          </p:cNvSpPr>
          <p:nvPr/>
        </p:nvSpPr>
        <p:spPr>
          <a:xfrm>
            <a:off x="970295" y="916378"/>
            <a:ext cx="9316972" cy="24337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Creating new sheets in excel.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How to use advance excel.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All about aggregate function, VLOOKUP and look up functions. How to use them in excel.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How to draw conclusions from a given data according to stack holders .</a:t>
            </a:r>
          </a:p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chemeClr val="bg2"/>
              </a:solidFill>
              <a:latin typeface="Nunito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441052-E896-8930-0CC6-C921469AF219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1F3-E38E-02C1-E442-5EAE5E65DEE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DE93FA-9F94-AD6A-7719-918F2FCBF636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35E7F1-0E8D-7931-EDB3-A39C255E5EDF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DEF9C-0297-5EB3-33AA-DC8E1016620C}"/>
              </a:ext>
            </a:extLst>
          </p:cNvPr>
          <p:cNvSpPr txBox="1"/>
          <p:nvPr/>
        </p:nvSpPr>
        <p:spPr>
          <a:xfrm>
            <a:off x="0" y="410475"/>
            <a:ext cx="212344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Nunito" pitchFamily="2" charset="0"/>
              </a:rPr>
              <a:t>Insights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A5FEC-8DB7-5CD7-0C86-4AF05D7B70F0}"/>
              </a:ext>
            </a:extLst>
          </p:cNvPr>
          <p:cNvSpPr txBox="1"/>
          <p:nvPr/>
        </p:nvSpPr>
        <p:spPr>
          <a:xfrm>
            <a:off x="876447" y="4626429"/>
            <a:ext cx="9504667" cy="1501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Got the desired output according to the leadership team.</a:t>
            </a:r>
          </a:p>
          <a:p>
            <a:pPr marL="285750" indent="-28575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How to take a informed decision in the data centric application to upgrade it.</a:t>
            </a:r>
          </a:p>
          <a:p>
            <a:pPr marL="285750" indent="-28575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Nunito" pitchFamily="2" charset="0"/>
              </a:rPr>
              <a:t>How to use excel in an efficient way to do analysis.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4A03C-26C0-4882-166C-3F615A64EA60}"/>
              </a:ext>
            </a:extLst>
          </p:cNvPr>
          <p:cNvSpPr txBox="1"/>
          <p:nvPr/>
        </p:nvSpPr>
        <p:spPr>
          <a:xfrm>
            <a:off x="-1" y="3668190"/>
            <a:ext cx="2123437" cy="640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latin typeface="Nunito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1108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0ACA41-4E44-7790-8A73-7E0A5C80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69" y="1589722"/>
            <a:ext cx="9605062" cy="316551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7744213C-05CF-9101-672B-11EBB59A3A05}"/>
              </a:ext>
            </a:extLst>
          </p:cNvPr>
          <p:cNvSpPr/>
          <p:nvPr/>
        </p:nvSpPr>
        <p:spPr>
          <a:xfrm>
            <a:off x="0" y="-152400"/>
            <a:ext cx="12192000" cy="7010400"/>
          </a:xfrm>
          <a:prstGeom prst="fram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E6F5DF-9559-834E-A0FA-575CDB0EBCDD}"/>
              </a:ext>
            </a:extLst>
          </p:cNvPr>
          <p:cNvSpPr/>
          <p:nvPr/>
        </p:nvSpPr>
        <p:spPr>
          <a:xfrm>
            <a:off x="6930189" y="970550"/>
            <a:ext cx="279133" cy="308008"/>
          </a:xfrm>
          <a:prstGeom prst="ellipse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5468FB-ECEE-98D3-2B43-F668D7555FEE}"/>
              </a:ext>
            </a:extLst>
          </p:cNvPr>
          <p:cNvSpPr/>
          <p:nvPr/>
        </p:nvSpPr>
        <p:spPr>
          <a:xfrm>
            <a:off x="6930189" y="1653942"/>
            <a:ext cx="279133" cy="308008"/>
          </a:xfrm>
          <a:prstGeom prst="ellipse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D5BCF0-D126-60C5-6146-C76BF765B287}"/>
              </a:ext>
            </a:extLst>
          </p:cNvPr>
          <p:cNvSpPr/>
          <p:nvPr/>
        </p:nvSpPr>
        <p:spPr>
          <a:xfrm>
            <a:off x="6930188" y="2335732"/>
            <a:ext cx="279133" cy="308008"/>
          </a:xfrm>
          <a:prstGeom prst="ellipse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0957A0-C855-5D95-DAF1-D51B332C8CC3}"/>
              </a:ext>
            </a:extLst>
          </p:cNvPr>
          <p:cNvSpPr/>
          <p:nvPr/>
        </p:nvSpPr>
        <p:spPr>
          <a:xfrm>
            <a:off x="6930188" y="3017522"/>
            <a:ext cx="279133" cy="308008"/>
          </a:xfrm>
          <a:prstGeom prst="ellipse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EE30FD-FB4C-8E2F-F86C-453C3512CDED}"/>
              </a:ext>
            </a:extLst>
          </p:cNvPr>
          <p:cNvSpPr/>
          <p:nvPr/>
        </p:nvSpPr>
        <p:spPr>
          <a:xfrm>
            <a:off x="6930188" y="3800375"/>
            <a:ext cx="279133" cy="308008"/>
          </a:xfrm>
          <a:prstGeom prst="ellipse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76C15E-131B-5811-0678-6FBF39BB2DE2}"/>
              </a:ext>
            </a:extLst>
          </p:cNvPr>
          <p:cNvSpPr/>
          <p:nvPr/>
        </p:nvSpPr>
        <p:spPr>
          <a:xfrm>
            <a:off x="6930187" y="4503019"/>
            <a:ext cx="279133" cy="308008"/>
          </a:xfrm>
          <a:prstGeom prst="ellipse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96060-E4E7-887B-B635-F15B5B8501BF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7069756" y="1278558"/>
            <a:ext cx="0" cy="375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868E95-EE95-E83C-1809-C46958EBFE5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7069755" y="1961950"/>
            <a:ext cx="1" cy="373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B59D67-9F17-6314-0C90-712AD255C0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7069755" y="2643740"/>
            <a:ext cx="0" cy="373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1D0573-FCED-639B-6E40-E6CE4495DA7D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069755" y="3325530"/>
            <a:ext cx="0" cy="474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C9BBA6-C1AF-7CCC-60EC-1D04F79F7188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7069754" y="4108383"/>
            <a:ext cx="1" cy="394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A5EA-F024-FA64-9DAD-B22CA7BBADA0}"/>
              </a:ext>
            </a:extLst>
          </p:cNvPr>
          <p:cNvCxnSpPr/>
          <p:nvPr/>
        </p:nvCxnSpPr>
        <p:spPr>
          <a:xfrm>
            <a:off x="7069756" y="1280160"/>
            <a:ext cx="0" cy="373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803B79-B9A6-ECA2-D6C0-CD950F4B0C41}"/>
              </a:ext>
            </a:extLst>
          </p:cNvPr>
          <p:cNvSpPr txBox="1"/>
          <p:nvPr/>
        </p:nvSpPr>
        <p:spPr>
          <a:xfrm>
            <a:off x="1" y="1889760"/>
            <a:ext cx="4124952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STEPS FOR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Nunito" pitchFamily="2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DATA  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9C82D-D637-2F79-D0C8-76AFF994158A}"/>
              </a:ext>
            </a:extLst>
          </p:cNvPr>
          <p:cNvSpPr txBox="1"/>
          <p:nvPr/>
        </p:nvSpPr>
        <p:spPr>
          <a:xfrm>
            <a:off x="7348889" y="970550"/>
            <a:ext cx="118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Nunito" pitchFamily="2" charset="0"/>
              </a:rPr>
              <a:t>PLAN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F9F8A-2994-86DE-D167-1AD0DA68C4AF}"/>
              </a:ext>
            </a:extLst>
          </p:cNvPr>
          <p:cNvSpPr txBox="1"/>
          <p:nvPr/>
        </p:nvSpPr>
        <p:spPr>
          <a:xfrm>
            <a:off x="7348888" y="1621055"/>
            <a:ext cx="2056597" cy="37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Nunito" pitchFamily="2" charset="0"/>
              </a:rPr>
              <a:t>PREPARE</a:t>
            </a:r>
            <a:endParaRPr lang="en-IN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A40770-130A-6690-38B0-7B1BE785EF44}"/>
              </a:ext>
            </a:extLst>
          </p:cNvPr>
          <p:cNvSpPr txBox="1"/>
          <p:nvPr/>
        </p:nvSpPr>
        <p:spPr>
          <a:xfrm>
            <a:off x="7366007" y="2309969"/>
            <a:ext cx="171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Nunito" pitchFamily="2" charset="0"/>
              </a:rPr>
              <a:t>PROCESS</a:t>
            </a:r>
            <a:endParaRPr lang="en-IN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05BF9-3CC7-1261-C0CE-BF4FEBC837B8}"/>
              </a:ext>
            </a:extLst>
          </p:cNvPr>
          <p:cNvSpPr txBox="1"/>
          <p:nvPr/>
        </p:nvSpPr>
        <p:spPr>
          <a:xfrm>
            <a:off x="7348888" y="3022336"/>
            <a:ext cx="166623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Nunito" pitchFamily="2" charset="0"/>
              </a:rPr>
              <a:t>ANALYZE</a:t>
            </a:r>
            <a:endParaRPr lang="en-IN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FBA71-2450-8CD8-626D-CC068EF467F7}"/>
              </a:ext>
            </a:extLst>
          </p:cNvPr>
          <p:cNvSpPr txBox="1"/>
          <p:nvPr/>
        </p:nvSpPr>
        <p:spPr>
          <a:xfrm>
            <a:off x="7403173" y="3817700"/>
            <a:ext cx="97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Nunito" pitchFamily="2" charset="0"/>
              </a:rPr>
              <a:t>SHARE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FF56E5-2812-2353-A4DC-821F6350DF6C}"/>
              </a:ext>
            </a:extLst>
          </p:cNvPr>
          <p:cNvSpPr txBox="1"/>
          <p:nvPr/>
        </p:nvSpPr>
        <p:spPr>
          <a:xfrm>
            <a:off x="7403173" y="4472357"/>
            <a:ext cx="179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Nunito" pitchFamily="2" charset="0"/>
              </a:rPr>
              <a:t>ACT</a:t>
            </a:r>
            <a:endParaRPr lang="en-IN" dirty="0">
              <a:solidFill>
                <a:schemeClr val="bg1"/>
              </a:solidFill>
              <a:latin typeface="Nuni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723D1B-6B86-924F-D7B8-AF462B901782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3B9D3B-B2AE-904A-AB1A-8DBB6326B907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EB07B-58D6-10A0-3D62-3223B91EA729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AA9E5B-6C73-1F11-713B-EEC95ABB517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7604C2-3DA4-F12C-3AC4-96C826B88DE1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7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1;p36">
            <a:extLst>
              <a:ext uri="{FF2B5EF4-FFF2-40B4-BE49-F238E27FC236}">
                <a16:creationId xmlns:a16="http://schemas.microsoft.com/office/drawing/2014/main" id="{3DF5351F-DEEE-986D-B83B-6D2E12EB3552}"/>
              </a:ext>
            </a:extLst>
          </p:cNvPr>
          <p:cNvSpPr txBox="1"/>
          <p:nvPr/>
        </p:nvSpPr>
        <p:spPr>
          <a:xfrm>
            <a:off x="568962" y="1046480"/>
            <a:ext cx="10698478" cy="56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Nunito" pitchFamily="2" charset="0"/>
                <a:ea typeface="Lato"/>
                <a:cs typeface="Lato"/>
                <a:sym typeface="Lato"/>
              </a:rPr>
              <a:t>This project is all about the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anrope"/>
              </a:rPr>
              <a:t>ABC Call Volume Trend Analysis.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Nunito" pitchFamily="2" charset="0"/>
                <a:ea typeface="Lato"/>
                <a:cs typeface="Lato"/>
                <a:sym typeface="Lato"/>
              </a:rPr>
              <a:t>In this we will find about all the details that will let us know about the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anrope"/>
              </a:rPr>
              <a:t>ABC Call Volume Trend Analysis.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unito" pitchFamily="2" charset="0"/>
                <a:ea typeface="Lato"/>
                <a:cs typeface="Lato"/>
                <a:sym typeface="Lato"/>
              </a:rPr>
              <a:t>Download the csv data to excel for all the data analytics.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unito" pitchFamily="2" charset="0"/>
                <a:ea typeface="Lato"/>
                <a:cs typeface="Lato"/>
                <a:sym typeface="Lato"/>
              </a:rPr>
              <a:t>Things we are going to find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Calculate the average call time duration for all incoming calls received by agents 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Show the total volume/ number of calls coming in via charts/ graphs [Number of calls v/s Time]. You can select time in a bucket form 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As you can see current abandon rate is approximately 30%. Propose a manpower plan required during each time bucket [between 9am to 9pm] to reduce the abandon rate to 10%. 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Now propose a manpower plan required during each time bucket in a day. Maximum Abandon rate assumption would be same 10%.</a:t>
            </a:r>
            <a:endParaRPr lang="en-US" sz="15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A0F6C2-77BB-7836-16E5-1C5954959DAA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D3585D-0B82-F141-FFFC-E5990C78F04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FC41B-1B5F-ED8E-7FE2-46D2D2F2F196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2EFE47-ADDF-B609-E575-2D708C155096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21B864-02C2-2FE9-1372-0D2A14006BB6}"/>
              </a:ext>
            </a:extLst>
          </p:cNvPr>
          <p:cNvSpPr txBox="1"/>
          <p:nvPr/>
        </p:nvSpPr>
        <p:spPr>
          <a:xfrm>
            <a:off x="0" y="138039"/>
            <a:ext cx="901191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Manrope"/>
              </a:rPr>
              <a:t>ABC Call Volume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093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51">
            <a:extLst>
              <a:ext uri="{FF2B5EF4-FFF2-40B4-BE49-F238E27FC236}">
                <a16:creationId xmlns:a16="http://schemas.microsoft.com/office/drawing/2014/main" id="{51908544-60EA-A220-4563-A000EE815A03}"/>
              </a:ext>
            </a:extLst>
          </p:cNvPr>
          <p:cNvSpPr txBox="1">
            <a:spLocks/>
          </p:cNvSpPr>
          <p:nvPr/>
        </p:nvSpPr>
        <p:spPr>
          <a:xfrm>
            <a:off x="-1" y="1726900"/>
            <a:ext cx="3662467" cy="29650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unito" pitchFamily="2" charset="0"/>
            </a:endParaRPr>
          </a:p>
        </p:txBody>
      </p:sp>
      <p:sp>
        <p:nvSpPr>
          <p:cNvPr id="3" name="Google Shape;240;p51">
            <a:extLst>
              <a:ext uri="{FF2B5EF4-FFF2-40B4-BE49-F238E27FC236}">
                <a16:creationId xmlns:a16="http://schemas.microsoft.com/office/drawing/2014/main" id="{C1714969-13A1-9E09-BC3E-78EBE50238A1}"/>
              </a:ext>
            </a:extLst>
          </p:cNvPr>
          <p:cNvSpPr txBox="1">
            <a:spLocks/>
          </p:cNvSpPr>
          <p:nvPr/>
        </p:nvSpPr>
        <p:spPr>
          <a:xfrm>
            <a:off x="192857" y="1879606"/>
            <a:ext cx="3421114" cy="205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DATA  ANALYSIS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PROCESS</a:t>
            </a: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unito" pitchFamily="2" charset="0"/>
                <a:ea typeface="Google Sans"/>
                <a:cs typeface="Google Sans"/>
                <a:sym typeface="Google Sans"/>
              </a:rPr>
              <a:t> </a:t>
            </a:r>
            <a:endParaRPr lang="en-IN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unito" pitchFamily="2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Nunito" pitchFamily="2" charset="0"/>
              <a:ea typeface="Lato Black" panose="020F0502020204030203" pitchFamily="34" charset="0"/>
              <a:cs typeface="Lato Black" panose="020F0502020204030203" pitchFamily="34" charset="0"/>
              <a:sym typeface="Lato Black"/>
            </a:endParaRPr>
          </a:p>
        </p:txBody>
      </p:sp>
      <p:cxnSp>
        <p:nvCxnSpPr>
          <p:cNvPr id="4" name="Google Shape;241;p51">
            <a:extLst>
              <a:ext uri="{FF2B5EF4-FFF2-40B4-BE49-F238E27FC236}">
                <a16:creationId xmlns:a16="http://schemas.microsoft.com/office/drawing/2014/main" id="{25C0F7C1-C662-743D-F9D1-80047C17CE54}"/>
              </a:ext>
            </a:extLst>
          </p:cNvPr>
          <p:cNvCxnSpPr>
            <a:cxnSpLocks/>
          </p:cNvCxnSpPr>
          <p:nvPr/>
        </p:nvCxnSpPr>
        <p:spPr>
          <a:xfrm>
            <a:off x="8720488" y="1646156"/>
            <a:ext cx="1878234" cy="910282"/>
          </a:xfrm>
          <a:prstGeom prst="straightConnector1">
            <a:avLst/>
          </a:prstGeom>
          <a:noFill/>
          <a:ln w="28575" cap="rnd" cmpd="sng">
            <a:solidFill>
              <a:srgbClr val="CCCCC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" name="Google Shape;242;p51">
            <a:extLst>
              <a:ext uri="{FF2B5EF4-FFF2-40B4-BE49-F238E27FC236}">
                <a16:creationId xmlns:a16="http://schemas.microsoft.com/office/drawing/2014/main" id="{C2B8F7CE-6756-1FFC-2EFA-707339667218}"/>
              </a:ext>
            </a:extLst>
          </p:cNvPr>
          <p:cNvCxnSpPr>
            <a:cxnSpLocks/>
          </p:cNvCxnSpPr>
          <p:nvPr/>
        </p:nvCxnSpPr>
        <p:spPr>
          <a:xfrm flipV="1">
            <a:off x="8518358" y="3429000"/>
            <a:ext cx="2271562" cy="1566512"/>
          </a:xfrm>
          <a:prstGeom prst="straightConnector1">
            <a:avLst/>
          </a:prstGeom>
          <a:noFill/>
          <a:ln w="28575" cap="rnd" cmpd="sng">
            <a:solidFill>
              <a:srgbClr val="CCCCC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" name="Google Shape;243;p51">
            <a:extLst>
              <a:ext uri="{FF2B5EF4-FFF2-40B4-BE49-F238E27FC236}">
                <a16:creationId xmlns:a16="http://schemas.microsoft.com/office/drawing/2014/main" id="{9F2450B2-25F4-BEB8-EF8A-393EB333A5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2071" b="26468"/>
          <a:stretch/>
        </p:blipFill>
        <p:spPr>
          <a:xfrm>
            <a:off x="7188208" y="4491256"/>
            <a:ext cx="3388925" cy="14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44;p51">
            <a:extLst>
              <a:ext uri="{FF2B5EF4-FFF2-40B4-BE49-F238E27FC236}">
                <a16:creationId xmlns:a16="http://schemas.microsoft.com/office/drawing/2014/main" id="{8176108D-7240-5A3E-64C9-212898C4DA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905" r="21899"/>
          <a:stretch/>
        </p:blipFill>
        <p:spPr>
          <a:xfrm>
            <a:off x="10492639" y="2192819"/>
            <a:ext cx="1506504" cy="1507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245;p51">
            <a:extLst>
              <a:ext uri="{FF2B5EF4-FFF2-40B4-BE49-F238E27FC236}">
                <a16:creationId xmlns:a16="http://schemas.microsoft.com/office/drawing/2014/main" id="{C283B7DC-372C-38D7-736C-A9A6DDBEA590}"/>
              </a:ext>
            </a:extLst>
          </p:cNvPr>
          <p:cNvGrpSpPr/>
          <p:nvPr/>
        </p:nvGrpSpPr>
        <p:grpSpPr>
          <a:xfrm>
            <a:off x="7545195" y="218928"/>
            <a:ext cx="1854033" cy="1507972"/>
            <a:chOff x="5714750" y="868788"/>
            <a:chExt cx="1129062" cy="965287"/>
          </a:xfrm>
        </p:grpSpPr>
        <p:pic>
          <p:nvPicPr>
            <p:cNvPr id="9" name="Google Shape;246;p51">
              <a:extLst>
                <a:ext uri="{FF2B5EF4-FFF2-40B4-BE49-F238E27FC236}">
                  <a16:creationId xmlns:a16="http://schemas.microsoft.com/office/drawing/2014/main" id="{1215FB93-98E4-8A61-648C-94FCDF4F536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4750" y="913725"/>
              <a:ext cx="1078478" cy="92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247;p51">
              <a:extLst>
                <a:ext uri="{FF2B5EF4-FFF2-40B4-BE49-F238E27FC236}">
                  <a16:creationId xmlns:a16="http://schemas.microsoft.com/office/drawing/2014/main" id="{2854BA07-3968-02C1-0C49-3D5A416DDC06}"/>
                </a:ext>
              </a:extLst>
            </p:cNvPr>
            <p:cNvSpPr/>
            <p:nvPr/>
          </p:nvSpPr>
          <p:spPr>
            <a:xfrm>
              <a:off x="6655825" y="979100"/>
              <a:ext cx="137400" cy="13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;p51">
              <a:extLst>
                <a:ext uri="{FF2B5EF4-FFF2-40B4-BE49-F238E27FC236}">
                  <a16:creationId xmlns:a16="http://schemas.microsoft.com/office/drawing/2014/main" id="{34D9BF32-C71E-C6BE-7E0C-FAAA1C928AB7}"/>
                </a:ext>
              </a:extLst>
            </p:cNvPr>
            <p:cNvSpPr txBox="1"/>
            <p:nvPr/>
          </p:nvSpPr>
          <p:spPr>
            <a:xfrm>
              <a:off x="6557612" y="868788"/>
              <a:ext cx="2862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D9D9D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2" name="Google Shape;249;p51">
            <a:extLst>
              <a:ext uri="{FF2B5EF4-FFF2-40B4-BE49-F238E27FC236}">
                <a16:creationId xmlns:a16="http://schemas.microsoft.com/office/drawing/2014/main" id="{1E6527BB-9554-8EF1-4DA8-802088D95B03}"/>
              </a:ext>
            </a:extLst>
          </p:cNvPr>
          <p:cNvSpPr txBox="1"/>
          <p:nvPr/>
        </p:nvSpPr>
        <p:spPr>
          <a:xfrm>
            <a:off x="9578940" y="118667"/>
            <a:ext cx="2242576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Nunito" pitchFamily="2" charset="0"/>
              </a:rPr>
              <a:t>Ask: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Nunito" pitchFamily="2" charset="0"/>
              </a:rPr>
              <a:t>Effective questions, stating the required output by the leadership team.</a:t>
            </a:r>
          </a:p>
        </p:txBody>
      </p:sp>
      <p:sp>
        <p:nvSpPr>
          <p:cNvPr id="13" name="Google Shape;250;p51">
            <a:extLst>
              <a:ext uri="{FF2B5EF4-FFF2-40B4-BE49-F238E27FC236}">
                <a16:creationId xmlns:a16="http://schemas.microsoft.com/office/drawing/2014/main" id="{9184B7EA-1262-9C48-6A19-C516515823F9}"/>
              </a:ext>
            </a:extLst>
          </p:cNvPr>
          <p:cNvSpPr txBox="1"/>
          <p:nvPr/>
        </p:nvSpPr>
        <p:spPr>
          <a:xfrm>
            <a:off x="5062888" y="4182800"/>
            <a:ext cx="3042415" cy="125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Nunito" pitchFamily="2" charset="0"/>
              </a:rPr>
              <a:t>Process</a:t>
            </a:r>
            <a:r>
              <a:rPr lang="en-US" sz="1800" dirty="0">
                <a:latin typeface="Nunito" pitchFamily="2" charset="0"/>
              </a:rPr>
              <a:t>: </a:t>
            </a:r>
            <a:r>
              <a:rPr lang="en-US" dirty="0">
                <a:solidFill>
                  <a:schemeClr val="bg2"/>
                </a:solidFill>
                <a:latin typeface="Nunito" pitchFamily="2" charset="0"/>
              </a:rPr>
              <a:t>using the provided</a:t>
            </a:r>
            <a:r>
              <a:rPr lang="en-US" sz="1800" dirty="0">
                <a:solidFill>
                  <a:schemeClr val="bg2"/>
                </a:solidFill>
                <a:latin typeface="Nunito" pitchFamily="2" charset="0"/>
              </a:rPr>
              <a:t> data by the team </a:t>
            </a:r>
            <a:r>
              <a:rPr lang="en-US" dirty="0">
                <a:solidFill>
                  <a:schemeClr val="bg2"/>
                </a:solidFill>
                <a:latin typeface="Nunito" pitchFamily="2" charset="0"/>
              </a:rPr>
              <a:t>and excel sheet sorting.</a:t>
            </a:r>
            <a:endParaRPr lang="en-US" sz="1800" dirty="0">
              <a:solidFill>
                <a:schemeClr val="bg2"/>
              </a:solidFill>
              <a:latin typeface="Nunito" pitchFamily="2" charset="0"/>
            </a:endParaRPr>
          </a:p>
        </p:txBody>
      </p:sp>
      <p:sp>
        <p:nvSpPr>
          <p:cNvPr id="14" name="Google Shape;251;p51">
            <a:extLst>
              <a:ext uri="{FF2B5EF4-FFF2-40B4-BE49-F238E27FC236}">
                <a16:creationId xmlns:a16="http://schemas.microsoft.com/office/drawing/2014/main" id="{C2006136-43CE-EF91-C590-70D8D2A42735}"/>
              </a:ext>
            </a:extLst>
          </p:cNvPr>
          <p:cNvSpPr txBox="1"/>
          <p:nvPr/>
        </p:nvSpPr>
        <p:spPr>
          <a:xfrm>
            <a:off x="7065668" y="2302241"/>
            <a:ext cx="2779371" cy="149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Nunito" pitchFamily="2" charset="0"/>
              </a:rPr>
              <a:t>Prepare: </a:t>
            </a:r>
            <a:r>
              <a:rPr lang="en-US" sz="1800" dirty="0">
                <a:solidFill>
                  <a:schemeClr val="bg2"/>
                </a:solidFill>
                <a:latin typeface="Nunito" pitchFamily="2" charset="0"/>
              </a:rPr>
              <a:t>Identify and </a:t>
            </a:r>
            <a:r>
              <a:rPr lang="en-US" dirty="0">
                <a:solidFill>
                  <a:schemeClr val="bg2"/>
                </a:solidFill>
                <a:latin typeface="Nunito" pitchFamily="2" charset="0"/>
              </a:rPr>
              <a:t>taking the input data set to get the analytical result</a:t>
            </a:r>
            <a:endParaRPr lang="en-US" sz="1800" dirty="0">
              <a:solidFill>
                <a:schemeClr val="bg2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7093E-2148-A371-DE34-4D3DA059AB5C}"/>
              </a:ext>
            </a:extLst>
          </p:cNvPr>
          <p:cNvSpPr txBox="1"/>
          <p:nvPr/>
        </p:nvSpPr>
        <p:spPr>
          <a:xfrm>
            <a:off x="1080119" y="4045637"/>
            <a:ext cx="253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Arial"/>
              <a:buNone/>
            </a:pPr>
            <a:r>
              <a:rPr lang="en-US" sz="1800" dirty="0">
                <a:solidFill>
                  <a:schemeClr val="bg1"/>
                </a:solidFill>
              </a:rPr>
              <a:t>The analysis </a:t>
            </a:r>
            <a:r>
              <a:rPr lang="en-US" dirty="0">
                <a:solidFill>
                  <a:schemeClr val="bg1"/>
                </a:solidFill>
              </a:rPr>
              <a:t>makes things</a:t>
            </a:r>
            <a:r>
              <a:rPr lang="en-US" sz="1800" dirty="0">
                <a:solidFill>
                  <a:schemeClr val="bg1"/>
                </a:solidFill>
              </a:rPr>
              <a:t> more simpler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247E7-53FE-946C-DAB0-6AE377A1A396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4C56C1-925C-D645-21CC-D20E7148A7BF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CF1178-8C1D-BA66-D1E7-8FBFB1450DD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C4230-59F0-B214-0C95-1621CE2D6167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8;p52">
            <a:extLst>
              <a:ext uri="{FF2B5EF4-FFF2-40B4-BE49-F238E27FC236}">
                <a16:creationId xmlns:a16="http://schemas.microsoft.com/office/drawing/2014/main" id="{C9F03F3A-8536-5802-0DCC-DF4855D19F64}"/>
              </a:ext>
            </a:extLst>
          </p:cNvPr>
          <p:cNvSpPr/>
          <p:nvPr/>
        </p:nvSpPr>
        <p:spPr>
          <a:xfrm>
            <a:off x="1849125" y="3926600"/>
            <a:ext cx="1070400" cy="1070400"/>
          </a:xfrm>
          <a:prstGeom prst="ellipse">
            <a:avLst/>
          </a:prstGeom>
          <a:solidFill>
            <a:srgbClr val="80A1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259;p52">
            <a:extLst>
              <a:ext uri="{FF2B5EF4-FFF2-40B4-BE49-F238E27FC236}">
                <a16:creationId xmlns:a16="http://schemas.microsoft.com/office/drawing/2014/main" id="{6BA0D419-D3A4-AF27-9FDF-D5EE1B81212E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922007" y="1653359"/>
            <a:ext cx="1812600" cy="490800"/>
          </a:xfrm>
          <a:prstGeom prst="straightConnector1">
            <a:avLst/>
          </a:prstGeom>
          <a:noFill/>
          <a:ln w="28575" cap="rnd" cmpd="sng">
            <a:solidFill>
              <a:srgbClr val="CCCCC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" name="Google Shape;262;p52">
            <a:extLst>
              <a:ext uri="{FF2B5EF4-FFF2-40B4-BE49-F238E27FC236}">
                <a16:creationId xmlns:a16="http://schemas.microsoft.com/office/drawing/2014/main" id="{A4840DA9-4AB8-3093-211B-12FEE20D1265}"/>
              </a:ext>
            </a:extLst>
          </p:cNvPr>
          <p:cNvCxnSpPr>
            <a:stCxn id="2" idx="0"/>
            <a:endCxn id="5" idx="2"/>
          </p:cNvCxnSpPr>
          <p:nvPr/>
        </p:nvCxnSpPr>
        <p:spPr>
          <a:xfrm rot="10800000">
            <a:off x="921825" y="3542000"/>
            <a:ext cx="1462500" cy="384600"/>
          </a:xfrm>
          <a:prstGeom prst="straightConnector1">
            <a:avLst/>
          </a:prstGeom>
          <a:noFill/>
          <a:ln w="28575" cap="rnd" cmpd="sng">
            <a:solidFill>
              <a:srgbClr val="CCCCC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5" name="Google Shape;261;p52">
            <a:extLst>
              <a:ext uri="{FF2B5EF4-FFF2-40B4-BE49-F238E27FC236}">
                <a16:creationId xmlns:a16="http://schemas.microsoft.com/office/drawing/2014/main" id="{4E1554E3-2AF8-8E88-54FC-CDCE1928FE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1905" r="21899"/>
          <a:stretch/>
        </p:blipFill>
        <p:spPr>
          <a:xfrm>
            <a:off x="223625" y="2144149"/>
            <a:ext cx="1396498" cy="1397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263;p52">
            <a:extLst>
              <a:ext uri="{FF2B5EF4-FFF2-40B4-BE49-F238E27FC236}">
                <a16:creationId xmlns:a16="http://schemas.microsoft.com/office/drawing/2014/main" id="{F0F08919-D431-107F-0BF5-5708DFE4D1D5}"/>
              </a:ext>
            </a:extLst>
          </p:cNvPr>
          <p:cNvGrpSpPr/>
          <p:nvPr/>
        </p:nvGrpSpPr>
        <p:grpSpPr>
          <a:xfrm>
            <a:off x="1849123" y="145388"/>
            <a:ext cx="1854033" cy="1507972"/>
            <a:chOff x="5714750" y="868788"/>
            <a:chExt cx="1129062" cy="965287"/>
          </a:xfrm>
        </p:grpSpPr>
        <p:pic>
          <p:nvPicPr>
            <p:cNvPr id="7" name="Google Shape;260;p52">
              <a:extLst>
                <a:ext uri="{FF2B5EF4-FFF2-40B4-BE49-F238E27FC236}">
                  <a16:creationId xmlns:a16="http://schemas.microsoft.com/office/drawing/2014/main" id="{65DEB20C-FC94-F2C3-960F-B5BC0590288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4750" y="913725"/>
              <a:ext cx="1078478" cy="92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4;p52">
              <a:extLst>
                <a:ext uri="{FF2B5EF4-FFF2-40B4-BE49-F238E27FC236}">
                  <a16:creationId xmlns:a16="http://schemas.microsoft.com/office/drawing/2014/main" id="{099C921A-688E-96C0-6098-06D70547A700}"/>
                </a:ext>
              </a:extLst>
            </p:cNvPr>
            <p:cNvSpPr/>
            <p:nvPr/>
          </p:nvSpPr>
          <p:spPr>
            <a:xfrm>
              <a:off x="6655825" y="979100"/>
              <a:ext cx="137400" cy="13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;p52">
              <a:extLst>
                <a:ext uri="{FF2B5EF4-FFF2-40B4-BE49-F238E27FC236}">
                  <a16:creationId xmlns:a16="http://schemas.microsoft.com/office/drawing/2014/main" id="{E19863A8-484F-8422-5DBD-449B0257A544}"/>
                </a:ext>
              </a:extLst>
            </p:cNvPr>
            <p:cNvSpPr txBox="1"/>
            <p:nvPr/>
          </p:nvSpPr>
          <p:spPr>
            <a:xfrm>
              <a:off x="6557612" y="868788"/>
              <a:ext cx="2862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D9D9D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0" name="Google Shape;266;p52">
            <a:extLst>
              <a:ext uri="{FF2B5EF4-FFF2-40B4-BE49-F238E27FC236}">
                <a16:creationId xmlns:a16="http://schemas.microsoft.com/office/drawing/2014/main" id="{BE39A775-676C-7F8D-3AC0-DCF82DACA3B2}"/>
              </a:ext>
            </a:extLst>
          </p:cNvPr>
          <p:cNvSpPr txBox="1"/>
          <p:nvPr/>
        </p:nvSpPr>
        <p:spPr>
          <a:xfrm>
            <a:off x="3830300" y="561837"/>
            <a:ext cx="3908412" cy="10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Nunito" pitchFamily="2" charset="0"/>
              </a:rPr>
              <a:t>Analyze: </a:t>
            </a:r>
            <a:r>
              <a:rPr lang="en-US" sz="1800" dirty="0">
                <a:solidFill>
                  <a:schemeClr val="bg2"/>
                </a:solidFill>
                <a:latin typeface="Nunito" pitchFamily="2" charset="0"/>
              </a:rPr>
              <a:t>using tools ,sorting filtering data identify patterns and draw conclusions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267;p52">
            <a:extLst>
              <a:ext uri="{FF2B5EF4-FFF2-40B4-BE49-F238E27FC236}">
                <a16:creationId xmlns:a16="http://schemas.microsoft.com/office/drawing/2014/main" id="{A8EC6F7B-10FE-0687-B602-A2C4A3E0558B}"/>
              </a:ext>
            </a:extLst>
          </p:cNvPr>
          <p:cNvSpPr txBox="1"/>
          <p:nvPr/>
        </p:nvSpPr>
        <p:spPr>
          <a:xfrm>
            <a:off x="3062425" y="4222626"/>
            <a:ext cx="3453878" cy="161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Nunito" pitchFamily="2" charset="0"/>
              </a:rPr>
              <a:t>Act: </a:t>
            </a:r>
            <a:r>
              <a:rPr lang="en-US" sz="1800" dirty="0">
                <a:solidFill>
                  <a:schemeClr val="bg2"/>
                </a:solidFill>
                <a:latin typeface="Nunito" pitchFamily="2" charset="0"/>
              </a:rPr>
              <a:t>Team can work according to the results to take further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268;p52">
            <a:extLst>
              <a:ext uri="{FF2B5EF4-FFF2-40B4-BE49-F238E27FC236}">
                <a16:creationId xmlns:a16="http://schemas.microsoft.com/office/drawing/2014/main" id="{FB6C9FAD-73AB-A302-0611-B4C1C55015AB}"/>
              </a:ext>
            </a:extLst>
          </p:cNvPr>
          <p:cNvSpPr txBox="1"/>
          <p:nvPr/>
        </p:nvSpPr>
        <p:spPr>
          <a:xfrm>
            <a:off x="1722922" y="2364809"/>
            <a:ext cx="4889633" cy="117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Nunito" pitchFamily="2" charset="0"/>
              </a:rPr>
              <a:t>Share :</a:t>
            </a:r>
            <a:r>
              <a:rPr lang="en-US" sz="1800" dirty="0">
                <a:solidFill>
                  <a:schemeClr val="bg2"/>
                </a:solidFill>
                <a:latin typeface="Nunito" pitchFamily="2" charset="0"/>
              </a:rPr>
              <a:t>understanding the conclusions in the form of ppt</a:t>
            </a:r>
          </a:p>
        </p:txBody>
      </p:sp>
      <p:pic>
        <p:nvPicPr>
          <p:cNvPr id="13" name="Google Shape;271;p52">
            <a:extLst>
              <a:ext uri="{FF2B5EF4-FFF2-40B4-BE49-F238E27FC236}">
                <a16:creationId xmlns:a16="http://schemas.microsoft.com/office/drawing/2014/main" id="{A3B83026-8CFC-5629-9CBD-7BD97C43FEE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4050" t="38497" r="34629" b="36572"/>
          <a:stretch/>
        </p:blipFill>
        <p:spPr>
          <a:xfrm>
            <a:off x="1976275" y="4147250"/>
            <a:ext cx="783275" cy="6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82A247-A61C-AE5F-E7E4-30DF8F479340}"/>
              </a:ext>
            </a:extLst>
          </p:cNvPr>
          <p:cNvSpPr txBox="1"/>
          <p:nvPr/>
        </p:nvSpPr>
        <p:spPr>
          <a:xfrm>
            <a:off x="8738122" y="1991360"/>
            <a:ext cx="3453878" cy="2397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DATA  ANALYSIS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unito" pitchFamily="2" charset="0"/>
                <a:ea typeface="Lato Black" panose="020F0502020204030203" pitchFamily="34" charset="0"/>
                <a:cs typeface="Lato Black" panose="020F0502020204030203" pitchFamily="34" charset="0"/>
                <a:sym typeface="Lato Black"/>
              </a:rPr>
              <a:t>PROCESS</a:t>
            </a:r>
            <a:endParaRPr lang="en-IN" sz="4800" dirty="0">
              <a:solidFill>
                <a:schemeClr val="bg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8A9D14-5324-B65A-DCC0-A23AE6DD355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3E3F2-E617-DB99-C0F9-188CC10A957D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33F66D-4191-7748-E157-98A8A8FA0A0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449695-7EEE-3E7A-082D-34C45ECEA09A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5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900BD-77BE-F871-5234-D9D2A24E28A2}"/>
              </a:ext>
            </a:extLst>
          </p:cNvPr>
          <p:cNvSpPr txBox="1"/>
          <p:nvPr/>
        </p:nvSpPr>
        <p:spPr>
          <a:xfrm>
            <a:off x="365761" y="1371600"/>
            <a:ext cx="1081023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Nunito" pitchFamily="2" charset="0"/>
              </a:rPr>
              <a:t>Understanding data columns and data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Nunito" pitchFamily="2" charset="0"/>
              </a:rPr>
              <a:t>Checking for missing data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Nunito" pitchFamily="2" charset="0"/>
              </a:rPr>
              <a:t>Clubbing columns with multiple categories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Nunito" pitchFamily="2" charset="0"/>
              </a:rPr>
              <a:t>Checking for outliers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Nunito" pitchFamily="2" charset="0"/>
              </a:rPr>
              <a:t>Removing outliers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Nunito" pitchFamily="2" charset="0"/>
              </a:rPr>
              <a:t>Drawing Data Summary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CB956-806A-7162-ACC0-89993532D409}"/>
              </a:ext>
            </a:extLst>
          </p:cNvPr>
          <p:cNvSpPr txBox="1"/>
          <p:nvPr/>
        </p:nvSpPr>
        <p:spPr>
          <a:xfrm>
            <a:off x="0" y="294908"/>
            <a:ext cx="1194816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Nunito" pitchFamily="2" charset="0"/>
              </a:rPr>
              <a:t>Steps to follow for Exploratory data analysis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88606D-35FE-7FC4-57E4-F754F2ACF1E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EB524-CCAE-05A6-A21D-F0A4592D47E6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2ACE4D-C739-4DBE-E097-D90C256205D0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4D09BE-1C50-3067-EC09-1263851F4317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496AB-D495-5276-F201-03EE769EC133}"/>
              </a:ext>
            </a:extLst>
          </p:cNvPr>
          <p:cNvSpPr txBox="1"/>
          <p:nvPr/>
        </p:nvSpPr>
        <p:spPr>
          <a:xfrm>
            <a:off x="985520" y="1706880"/>
            <a:ext cx="9631680" cy="379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The data was downloaded from google sheets to excel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All the data was filtered and categorised.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All steps from exploratory data analysis are performed.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For all the queries research the topics to get the optimized results for the analytics.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All the steps are done in the excel to get to know the results.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All the information regarding pivot tables and lookup and various different functions that were used to get the output for the desired results.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Nunito" pitchFamily="2" charset="0"/>
              </a:rPr>
              <a:t>The solutions for the quires are there in the next slides.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FD959-2ECF-7C72-1C02-D9593E30AD9F}"/>
              </a:ext>
            </a:extLst>
          </p:cNvPr>
          <p:cNvSpPr txBox="1"/>
          <p:nvPr/>
        </p:nvSpPr>
        <p:spPr>
          <a:xfrm>
            <a:off x="0" y="262156"/>
            <a:ext cx="4145280" cy="830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Nunito" pitchFamily="2" charset="0"/>
              </a:rPr>
              <a:t>Approach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D0B06E-EDA5-2F10-9BBF-879D628D2BD6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499628-9EFA-48A0-228E-85A7FAD487D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D9CD7-8679-41D6-008E-8AF6DF5A4F57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B715D-EC1D-8ED0-0E01-D9FF830C9A88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7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131791-3763-503F-8762-D07CD8AABA1B}"/>
              </a:ext>
            </a:extLst>
          </p:cNvPr>
          <p:cNvSpPr txBox="1"/>
          <p:nvPr/>
        </p:nvSpPr>
        <p:spPr>
          <a:xfrm>
            <a:off x="0" y="1056640"/>
            <a:ext cx="59944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bg1"/>
                </a:solidFill>
                <a:latin typeface="Nunito" pitchFamily="2" charset="0"/>
              </a:rPr>
              <a:t>ScreenShots and Solutions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571AB-DDF5-BD88-20E7-626DFD94CFC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FE4B32-1D64-EBAA-D257-A26C550852A7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C03365-859A-1E78-13C3-18A83057EF4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D794A-1C9E-FC77-FE60-FB390C81D343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125644E-6F26-BC9E-1F1E-8C2D8FAB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454811"/>
            <a:ext cx="6217920" cy="3886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271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ED045-CC5A-A288-96E5-42C54505BC7D}"/>
              </a:ext>
            </a:extLst>
          </p:cNvPr>
          <p:cNvSpPr txBox="1"/>
          <p:nvPr/>
        </p:nvSpPr>
        <p:spPr>
          <a:xfrm>
            <a:off x="0" y="508000"/>
            <a:ext cx="12192000" cy="12348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0" i="0" dirty="0">
                <a:solidFill>
                  <a:schemeClr val="bg1"/>
                </a:solidFill>
                <a:effectLst/>
                <a:latin typeface="Manrope"/>
              </a:rPr>
              <a:t>Calculate the average call time duration for all incoming calls received by agents 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2E728C-CBAB-C7A7-AE7C-85CB21113A6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41C41E-BEF2-5230-1E53-B3819C59E0A1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E166AF-EBFE-2138-19A0-51CB7475F342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649566-9DB9-B05B-F730-DD404309F7A1}"/>
              </a:ext>
            </a:extLst>
          </p:cNvPr>
          <p:cNvCxnSpPr>
            <a:cxnSpLocks/>
          </p:cNvCxnSpPr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B6745D-A571-E5B3-F2CF-70E3A82525DB}"/>
              </a:ext>
            </a:extLst>
          </p:cNvPr>
          <p:cNvSpPr txBox="1"/>
          <p:nvPr/>
        </p:nvSpPr>
        <p:spPr>
          <a:xfrm>
            <a:off x="0" y="2174241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Nunito" pitchFamily="2" charset="0"/>
              </a:rPr>
              <a:t>. </a:t>
            </a:r>
            <a:endParaRPr lang="en-IN" sz="2000" dirty="0">
              <a:solidFill>
                <a:schemeClr val="bg1"/>
              </a:solidFill>
              <a:latin typeface="Nunito" pitchFamily="2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020FAD-F97C-77D3-85F1-E345CFD32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33936"/>
              </p:ext>
            </p:extLst>
          </p:nvPr>
        </p:nvGraphicFramePr>
        <p:xfrm>
          <a:off x="6451600" y="2635905"/>
          <a:ext cx="4886960" cy="2921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3A3949-5910-7741-72D4-7CA02D22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20957"/>
              </p:ext>
            </p:extLst>
          </p:nvPr>
        </p:nvGraphicFramePr>
        <p:xfrm>
          <a:off x="721360" y="2635905"/>
          <a:ext cx="4572000" cy="29216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739">
                  <a:extLst>
                    <a:ext uri="{9D8B030D-6E8A-4147-A177-3AD203B41FA5}">
                      <a16:colId xmlns:a16="http://schemas.microsoft.com/office/drawing/2014/main" val="201042758"/>
                    </a:ext>
                  </a:extLst>
                </a:gridCol>
                <a:gridCol w="2733261">
                  <a:extLst>
                    <a:ext uri="{9D8B030D-6E8A-4147-A177-3AD203B41FA5}">
                      <a16:colId xmlns:a16="http://schemas.microsoft.com/office/drawing/2014/main" val="1748400408"/>
                    </a:ext>
                  </a:extLst>
                </a:gridCol>
              </a:tblGrid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Average of Averageif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424862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97.42402163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9400209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116.7837413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183811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144.7250237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82093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149.5409567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8374942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146.9693211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8442547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169.8968228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5841890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181.4393491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7151114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179.7245137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741083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174.3246753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4249247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144.5825468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1795138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105.9491371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521575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92.01032541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1363432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139.5321473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691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07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902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Lato</vt:lpstr>
      <vt:lpstr>Manrope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manogna rayasam</dc:creator>
  <cp:lastModifiedBy>manogna rayasam</cp:lastModifiedBy>
  <cp:revision>2</cp:revision>
  <dcterms:created xsi:type="dcterms:W3CDTF">2023-02-15T10:29:08Z</dcterms:created>
  <dcterms:modified xsi:type="dcterms:W3CDTF">2023-02-24T19:13:06Z</dcterms:modified>
</cp:coreProperties>
</file>