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19"/>
  </p:notesMasterIdLst>
  <p:handoutMasterIdLst>
    <p:handoutMasterId r:id="rId20"/>
  </p:handoutMasterIdLst>
  <p:sldIdLst>
    <p:sldId id="410" r:id="rId5"/>
    <p:sldId id="383" r:id="rId6"/>
    <p:sldId id="391" r:id="rId7"/>
    <p:sldId id="411" r:id="rId8"/>
    <p:sldId id="408" r:id="rId9"/>
    <p:sldId id="412" r:id="rId10"/>
    <p:sldId id="413" r:id="rId11"/>
    <p:sldId id="414" r:id="rId12"/>
    <p:sldId id="415" r:id="rId13"/>
    <p:sldId id="416" r:id="rId14"/>
    <p:sldId id="417" r:id="rId15"/>
    <p:sldId id="418" r:id="rId16"/>
    <p:sldId id="419" r:id="rId17"/>
    <p:sldId id="3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autoAdjust="0"/>
    <p:restoredTop sz="96327" autoAdjust="0"/>
  </p:normalViewPr>
  <p:slideViewPr>
    <p:cSldViewPr snapToGrid="0">
      <p:cViewPr varScale="1">
        <p:scale>
          <a:sx n="82" d="100"/>
          <a:sy n="82" d="100"/>
        </p:scale>
        <p:origin x="61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9/14/2024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236798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966756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1442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6483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02310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294422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249683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21608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42436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1931437" y="411479"/>
            <a:ext cx="9864867" cy="2238415"/>
          </a:xfrm>
        </p:spPr>
        <p:txBody>
          <a:bodyPr/>
          <a:lstStyle/>
          <a:p>
            <a:pPr algn="ctr"/>
            <a:r>
              <a:rPr lang="en-US" dirty="0"/>
              <a:t>Capstone – Open Pit Mining</a:t>
            </a:r>
            <a:br>
              <a:rPr lang="en-US" dirty="0"/>
            </a:br>
            <a:r>
              <a:rPr lang="en-US" dirty="0"/>
              <a:t>Supply Chain Analytics</a:t>
            </a:r>
          </a:p>
        </p:txBody>
      </p:sp>
      <p:sp>
        <p:nvSpPr>
          <p:cNvPr id="3" name="Title 1">
            <a:extLst>
              <a:ext uri="{FF2B5EF4-FFF2-40B4-BE49-F238E27FC236}">
                <a16:creationId xmlns:a16="http://schemas.microsoft.com/office/drawing/2014/main" id="{342670FB-0FEF-F29B-EC8C-C85DA328FD46}"/>
              </a:ext>
            </a:extLst>
          </p:cNvPr>
          <p:cNvSpPr txBox="1">
            <a:spLocks/>
          </p:cNvSpPr>
          <p:nvPr/>
        </p:nvSpPr>
        <p:spPr>
          <a:xfrm>
            <a:off x="6307495" y="4208108"/>
            <a:ext cx="5271796" cy="184746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0" dirty="0"/>
              <a:t>By:-</a:t>
            </a:r>
          </a:p>
          <a:p>
            <a:r>
              <a:rPr lang="en-US" sz="3600" b="0" dirty="0"/>
              <a:t>Aishwarya Raj</a:t>
            </a:r>
          </a:p>
          <a:p>
            <a:r>
              <a:rPr lang="en-US" sz="3600" b="0" dirty="0"/>
              <a:t>Patibandla Manognya</a:t>
            </a:r>
          </a:p>
          <a:p>
            <a:r>
              <a:rPr lang="en-US" sz="3600" b="0" dirty="0"/>
              <a:t>Sindhu </a:t>
            </a:r>
            <a:r>
              <a:rPr lang="en-US" sz="3600" b="0" dirty="0" err="1"/>
              <a:t>Balaga</a:t>
            </a:r>
            <a:endParaRPr lang="en-US" sz="3600" b="0"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98408"/>
            <a:ext cx="10972800" cy="1574317"/>
          </a:xfrm>
        </p:spPr>
        <p:txBody>
          <a:bodyPr anchor="b">
            <a:normAutofit/>
          </a:bodyPr>
          <a:lstStyle/>
          <a:p>
            <a:r>
              <a:rPr lang="en-US" dirty="0"/>
              <a:t>Key Findings - OEE</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4"/>
          </p:nvPr>
        </p:nvSpPr>
        <p:spPr>
          <a:xfrm>
            <a:off x="594360" y="2495884"/>
            <a:ext cx="4599992" cy="1866231"/>
          </a:xfrm>
        </p:spPr>
        <p:txBody>
          <a:bodyPr>
            <a:normAutofit fontScale="77500" lnSpcReduction="20000"/>
          </a:bodyPr>
          <a:lstStyle/>
          <a:p>
            <a:pPr marL="0" indent="0" algn="just">
              <a:buNone/>
            </a:pPr>
            <a:r>
              <a:rPr lang="en-US" dirty="0"/>
              <a:t>The Overall Equipment Effectiveness:</a:t>
            </a:r>
          </a:p>
          <a:p>
            <a:pPr algn="just"/>
            <a:r>
              <a:rPr lang="en-US" dirty="0"/>
              <a:t>Availability</a:t>
            </a:r>
          </a:p>
          <a:p>
            <a:pPr algn="just"/>
            <a:r>
              <a:rPr lang="en-US" dirty="0"/>
              <a:t>Performance</a:t>
            </a:r>
          </a:p>
          <a:p>
            <a:pPr algn="just"/>
            <a:r>
              <a:rPr lang="en-US" dirty="0"/>
              <a:t>Quality</a:t>
            </a:r>
          </a:p>
          <a:p>
            <a:pPr marL="0" indent="0" algn="just">
              <a:buNone/>
            </a:pPr>
            <a:r>
              <a:rPr lang="en-US" dirty="0"/>
              <a:t>We get OEE by multiplying the 3 factors</a:t>
            </a:r>
          </a:p>
          <a:p>
            <a:pPr algn="just"/>
            <a:endParaRPr lang="en-US" dirty="0"/>
          </a:p>
        </p:txBody>
      </p:sp>
      <p:pic>
        <p:nvPicPr>
          <p:cNvPr id="6" name="Picture 5">
            <a:extLst>
              <a:ext uri="{FF2B5EF4-FFF2-40B4-BE49-F238E27FC236}">
                <a16:creationId xmlns:a16="http://schemas.microsoft.com/office/drawing/2014/main" id="{3BB3DECB-0516-5D4A-CE5F-C9FC5F53A928}"/>
              </a:ext>
            </a:extLst>
          </p:cNvPr>
          <p:cNvPicPr>
            <a:picLocks noChangeAspect="1"/>
          </p:cNvPicPr>
          <p:nvPr/>
        </p:nvPicPr>
        <p:blipFill>
          <a:blip r:embed="rId3"/>
          <a:stretch>
            <a:fillRect/>
          </a:stretch>
        </p:blipFill>
        <p:spPr>
          <a:xfrm>
            <a:off x="5787774" y="1856792"/>
            <a:ext cx="4849123" cy="5001207"/>
          </a:xfrm>
          <a:prstGeom prst="rect">
            <a:avLst/>
          </a:prstGeom>
        </p:spPr>
      </p:pic>
      <p:pic>
        <p:nvPicPr>
          <p:cNvPr id="7" name="object 6">
            <a:extLst>
              <a:ext uri="{FF2B5EF4-FFF2-40B4-BE49-F238E27FC236}">
                <a16:creationId xmlns:a16="http://schemas.microsoft.com/office/drawing/2014/main" id="{DF39F0A0-53A1-155C-98B9-EDA31E83235B}"/>
              </a:ext>
            </a:extLst>
          </p:cNvPr>
          <p:cNvPicPr/>
          <p:nvPr/>
        </p:nvPicPr>
        <p:blipFill>
          <a:blip r:embed="rId4" cstate="print"/>
          <a:stretch>
            <a:fillRect/>
          </a:stretch>
        </p:blipFill>
        <p:spPr>
          <a:xfrm>
            <a:off x="594360" y="4907902"/>
            <a:ext cx="4539405" cy="1641793"/>
          </a:xfrm>
          <a:prstGeom prst="rect">
            <a:avLst/>
          </a:prstGeom>
        </p:spPr>
      </p:pic>
    </p:spTree>
    <p:extLst>
      <p:ext uri="{BB962C8B-B14F-4D97-AF65-F5344CB8AC3E}">
        <p14:creationId xmlns:p14="http://schemas.microsoft.com/office/powerpoint/2010/main" val="81133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Recommendations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949682" cy="3700462"/>
          </a:xfrm>
        </p:spPr>
        <p:txBody>
          <a:bodyPr>
            <a:normAutofit/>
          </a:bodyPr>
          <a:lstStyle/>
          <a:p>
            <a:pPr algn="just"/>
            <a:r>
              <a:rPr lang="en-US" dirty="0"/>
              <a:t>Replace machines with an average downtime exceeding 149 seconds, specifically DT5286, DT5162, and DT5169.</a:t>
            </a:r>
          </a:p>
          <a:p>
            <a:pPr algn="just"/>
            <a:r>
              <a:rPr lang="en-US" dirty="0"/>
              <a:t>Replace machines with an Overall Equipment Efficiency (OEE) below 0, particularly DZ8083 and GR6016.</a:t>
            </a:r>
          </a:p>
          <a:p>
            <a:pPr algn="just"/>
            <a:r>
              <a:rPr lang="en-US" dirty="0"/>
              <a:t>Consider reallocating production resources and equipment from source locations with idle times exceeding 350 seconds to other locations to optimize efficiency.</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6602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Appendix</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949682" cy="3700462"/>
          </a:xfrm>
        </p:spPr>
        <p:txBody>
          <a:bodyPr>
            <a:normAutofit fontScale="92500" lnSpcReduction="20000"/>
          </a:bodyPr>
          <a:lstStyle/>
          <a:p>
            <a:pPr marL="0" indent="0">
              <a:buNone/>
            </a:pPr>
            <a:r>
              <a:rPr lang="en-US" b="1" dirty="0"/>
              <a:t>Data Methodology:</a:t>
            </a:r>
            <a:endParaRPr lang="en-US" dirty="0"/>
          </a:p>
          <a:p>
            <a:pPr>
              <a:buFont typeface="Arial" panose="020B0604020202020204" pitchFamily="34" charset="0"/>
              <a:buChar char="•"/>
            </a:pPr>
            <a:r>
              <a:rPr lang="en-US" dirty="0"/>
              <a:t>Data was cleaned using </a:t>
            </a:r>
            <a:r>
              <a:rPr lang="en-US" dirty="0" err="1"/>
              <a:t>Jupyter</a:t>
            </a:r>
            <a:r>
              <a:rPr lang="en-US" dirty="0"/>
              <a:t> Notebook, with further analysis conducted in MySQL Workbench 8.0, and visualizations created in Tableau Public.</a:t>
            </a:r>
          </a:p>
          <a:p>
            <a:pPr>
              <a:buFont typeface="Arial" panose="020B0604020202020204" pitchFamily="34" charset="0"/>
              <a:buChar char="•"/>
            </a:pPr>
            <a:r>
              <a:rPr lang="en-US" dirty="0"/>
              <a:t>Outliers were removed to ensure data accuracy and consistency.</a:t>
            </a:r>
          </a:p>
          <a:p>
            <a:pPr>
              <a:buFont typeface="Arial" panose="020B0604020202020204" pitchFamily="34" charset="0"/>
              <a:buChar char="•"/>
            </a:pPr>
            <a:r>
              <a:rPr lang="en-US" dirty="0"/>
              <a:t>The cleaned dataset consists of a total of 44,522 rows.</a:t>
            </a:r>
          </a:p>
          <a:p>
            <a:pPr>
              <a:buFont typeface="Arial" panose="020B0604020202020204" pitchFamily="34" charset="0"/>
              <a:buChar char="•"/>
            </a:pPr>
            <a:r>
              <a:rPr lang="en-US" dirty="0"/>
              <a:t>Stored procedures were created in MySQL for various data categories, including cycle data, location/movement data, delay data, and Overall Equipment Efficiency (OEE).</a:t>
            </a:r>
          </a:p>
          <a:p>
            <a:pPr>
              <a:buFont typeface="Arial" panose="020B0604020202020204" pitchFamily="34" charset="0"/>
              <a:buChar char="•"/>
            </a:pPr>
            <a:r>
              <a:rPr lang="en-US" dirty="0"/>
              <a:t>Calculated fields were generated in Tableau for key metrics, such as OEE, performance, and payload per second, where Payload per second is defined as Payload (kg) / Cycle Duration.</a:t>
            </a:r>
          </a:p>
          <a:p>
            <a:pPr marL="0" indent="0" algn="just">
              <a:buNone/>
            </a:pP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59082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Appendix</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949682" cy="3700462"/>
          </a:xfrm>
        </p:spPr>
        <p:txBody>
          <a:bodyPr>
            <a:normAutofit/>
          </a:bodyPr>
          <a:lstStyle/>
          <a:p>
            <a:pPr marL="0" indent="0">
              <a:buNone/>
            </a:pPr>
            <a:r>
              <a:rPr lang="en-US" b="1" dirty="0"/>
              <a:t>Assumptions:</a:t>
            </a:r>
            <a:endParaRPr lang="en-US" dirty="0"/>
          </a:p>
          <a:p>
            <a:pPr>
              <a:buFont typeface="Arial" panose="020B0604020202020204" pitchFamily="34" charset="0"/>
              <a:buChar char="•"/>
            </a:pPr>
            <a:r>
              <a:rPr lang="en-US" dirty="0"/>
              <a:t>Net available time is calculated as the total available time in the mine minus idle time.</a:t>
            </a:r>
          </a:p>
          <a:p>
            <a:pPr>
              <a:buFont typeface="Arial" panose="020B0604020202020204" pitchFamily="34" charset="0"/>
              <a:buChar char="•"/>
            </a:pPr>
            <a:r>
              <a:rPr lang="en-US" dirty="0"/>
              <a:t>Net operating time is calculated as the operating time of equipment minus idle time.</a:t>
            </a:r>
          </a:p>
          <a:p>
            <a:pPr>
              <a:buFont typeface="Arial" panose="020B0604020202020204" pitchFamily="34" charset="0"/>
              <a:buChar char="•"/>
            </a:pPr>
            <a:r>
              <a:rPr lang="en-US" dirty="0"/>
              <a:t>Equipment with downtime is assumed to have undergone maintenance.</a:t>
            </a:r>
          </a:p>
          <a:p>
            <a:pPr marL="0" indent="0" algn="just">
              <a:buNone/>
            </a:pP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58156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lnSpcReduction="10000"/>
          </a:bodyPr>
          <a:lstStyle/>
          <a:p>
            <a:r>
              <a:rPr lang="en-US" dirty="0"/>
              <a:t>Objective</a:t>
            </a:r>
          </a:p>
          <a:p>
            <a:r>
              <a:rPr lang="en-US" dirty="0"/>
              <a:t>Background</a:t>
            </a:r>
          </a:p>
          <a:p>
            <a:r>
              <a:rPr lang="en-US" dirty="0"/>
              <a:t>Key Findings</a:t>
            </a:r>
          </a:p>
          <a:p>
            <a:r>
              <a:rPr lang="en-US" dirty="0"/>
              <a:t>Recommendations</a:t>
            </a:r>
          </a:p>
          <a:p>
            <a:r>
              <a:rPr lang="en-US" dirty="0"/>
              <a:t>Appendix :</a:t>
            </a:r>
          </a:p>
          <a:p>
            <a:pPr marL="733425" lvl="1" indent="-342900">
              <a:lnSpc>
                <a:spcPct val="100000"/>
              </a:lnSpc>
              <a:spcBef>
                <a:spcPts val="800"/>
              </a:spcBef>
              <a:buClr>
                <a:schemeClr val="tx2"/>
              </a:buClr>
              <a:buFont typeface="Wingdings" panose="05000000000000000000" pitchFamily="2" charset="2"/>
              <a:buChar char="Ø"/>
              <a:tabLst>
                <a:tab pos="733425" algn="l"/>
              </a:tabLst>
            </a:pPr>
            <a:r>
              <a:rPr lang="en-IN" sz="2000" dirty="0">
                <a:solidFill>
                  <a:schemeClr val="tx2"/>
                </a:solidFill>
                <a:cs typeface="Segoe UI"/>
              </a:rPr>
              <a:t>Data</a:t>
            </a:r>
            <a:r>
              <a:rPr lang="en-IN" sz="2000" spc="-40" dirty="0">
                <a:solidFill>
                  <a:schemeClr val="tx2"/>
                </a:solidFill>
                <a:cs typeface="Segoe UI"/>
              </a:rPr>
              <a:t> </a:t>
            </a:r>
            <a:r>
              <a:rPr lang="en-IN" sz="2000" spc="-10" dirty="0">
                <a:solidFill>
                  <a:schemeClr val="tx2"/>
                </a:solidFill>
                <a:cs typeface="Segoe UI"/>
              </a:rPr>
              <a:t>methodology</a:t>
            </a:r>
            <a:endParaRPr lang="en-IN" sz="2000" dirty="0">
              <a:solidFill>
                <a:schemeClr val="tx2"/>
              </a:solidFill>
              <a:cs typeface="Segoe UI"/>
            </a:endParaRPr>
          </a:p>
          <a:p>
            <a:pPr marL="733425" lvl="1" indent="-342900">
              <a:lnSpc>
                <a:spcPct val="100000"/>
              </a:lnSpc>
              <a:spcBef>
                <a:spcPts val="795"/>
              </a:spcBef>
              <a:buClr>
                <a:schemeClr val="tx2"/>
              </a:buClr>
              <a:buFont typeface="Wingdings" panose="05000000000000000000" pitchFamily="2" charset="2"/>
              <a:buChar char="Ø"/>
              <a:tabLst>
                <a:tab pos="733425" algn="l"/>
              </a:tabLst>
            </a:pPr>
            <a:r>
              <a:rPr lang="en-IN" sz="2000" spc="-10" dirty="0">
                <a:solidFill>
                  <a:schemeClr val="tx2"/>
                </a:solidFill>
                <a:cs typeface="Segoe UI"/>
              </a:rPr>
              <a:t>Assumptions</a:t>
            </a:r>
            <a:endParaRPr lang="en-IN" sz="2000" dirty="0">
              <a:solidFill>
                <a:schemeClr val="tx2"/>
              </a:solidFill>
              <a:cs typeface="Segoe UI"/>
            </a:endParaRPr>
          </a:p>
          <a:p>
            <a:pPr marL="0" indent="0">
              <a:buNone/>
            </a:pPr>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Objective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algn="just"/>
            <a:r>
              <a:rPr lang="en-US" dirty="0"/>
              <a:t>Analyze key metrics related to production inefficiencies and develop an intelligent, real-time monitoring system.</a:t>
            </a:r>
          </a:p>
          <a:p>
            <a:pPr algn="just"/>
            <a:r>
              <a:rPr lang="en-US" dirty="0"/>
              <a:t>Identify top-performing and underperforming equipment to optimize operational efficiency.</a:t>
            </a:r>
          </a:p>
          <a:p>
            <a:pPr algn="just"/>
            <a:r>
              <a:rPr lang="en-US" dirty="0"/>
              <a:t>Assess and evaluate the payload capacity of equipment to ensure optimal usage.</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Background</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algn="just"/>
            <a:r>
              <a:rPr lang="en-US" dirty="0"/>
              <a:t>The client is experiencing significant inefficiencies in production, resulting in a loss of customer trust.</a:t>
            </a:r>
          </a:p>
          <a:p>
            <a:pPr algn="just"/>
            <a:r>
              <a:rPr lang="en-US" dirty="0"/>
              <a:t>Despite stable demand, they are struggling to meet requirements effectively.</a:t>
            </a:r>
          </a:p>
          <a:p>
            <a:pPr algn="just"/>
            <a:r>
              <a:rPr lang="en-US" dirty="0"/>
              <a:t>A real-time monitoring system is required to track production performance and address these challenges.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14782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98408"/>
            <a:ext cx="10972800" cy="1574317"/>
          </a:xfrm>
        </p:spPr>
        <p:txBody>
          <a:bodyPr anchor="b">
            <a:normAutofit/>
          </a:bodyPr>
          <a:lstStyle/>
          <a:p>
            <a:r>
              <a:rPr lang="en-US" dirty="0"/>
              <a:t>Key Findings Overview</a:t>
            </a:r>
          </a:p>
        </p:txBody>
      </p:sp>
      <p:pic>
        <p:nvPicPr>
          <p:cNvPr id="7" name="object 5">
            <a:extLst>
              <a:ext uri="{FF2B5EF4-FFF2-40B4-BE49-F238E27FC236}">
                <a16:creationId xmlns:a16="http://schemas.microsoft.com/office/drawing/2014/main" id="{C11AF292-E8C3-F616-625F-3AAD43F6FBAB}"/>
              </a:ext>
            </a:extLst>
          </p:cNvPr>
          <p:cNvPicPr/>
          <p:nvPr/>
        </p:nvPicPr>
        <p:blipFill>
          <a:blip r:embed="rId3" cstate="print"/>
          <a:stretch>
            <a:fillRect/>
          </a:stretch>
        </p:blipFill>
        <p:spPr>
          <a:xfrm>
            <a:off x="594361" y="2389238"/>
            <a:ext cx="4824386" cy="4270353"/>
          </a:xfrm>
          <a:prstGeom prst="rect">
            <a:avLst/>
          </a:prstGeom>
          <a:noFill/>
        </p:spPr>
      </p:pic>
      <p:sp>
        <p:nvSpPr>
          <p:cNvPr id="3" name="Content Placeholder 2">
            <a:extLst>
              <a:ext uri="{FF2B5EF4-FFF2-40B4-BE49-F238E27FC236}">
                <a16:creationId xmlns:a16="http://schemas.microsoft.com/office/drawing/2014/main" id="{DB097449-5B72-ADA0-3B2D-1CBC160D6B90}"/>
              </a:ext>
            </a:extLst>
          </p:cNvPr>
          <p:cNvSpPr>
            <a:spLocks noGrp="1"/>
          </p:cNvSpPr>
          <p:nvPr>
            <p:ph sz="quarter" idx="14"/>
          </p:nvPr>
        </p:nvSpPr>
        <p:spPr>
          <a:xfrm>
            <a:off x="6705600" y="2725679"/>
            <a:ext cx="3947160" cy="3597470"/>
          </a:xfrm>
        </p:spPr>
        <p:txBody>
          <a:bodyPr>
            <a:normAutofit lnSpcReduction="10000"/>
          </a:bodyPr>
          <a:lstStyle/>
          <a:p>
            <a:pPr algn="just"/>
            <a:r>
              <a:rPr lang="en-US" dirty="0"/>
              <a:t>A total of 126 machines are currently in operation across the mining sites.</a:t>
            </a:r>
          </a:p>
          <a:p>
            <a:pPr algn="just"/>
            <a:r>
              <a:rPr lang="en-US" dirty="0"/>
              <a:t>The machinery is categorized into 12 distinct classes, including Dozer units, Grader units, and Shovel classes, among others.</a:t>
            </a:r>
          </a:p>
          <a:p>
            <a:pPr algn="just"/>
            <a:r>
              <a:rPr lang="en-US" dirty="0"/>
              <a:t>Payload is extracted from 30 source locations and transported to over 69 designated destinations.</a:t>
            </a:r>
          </a:p>
        </p:txBody>
      </p:sp>
    </p:spTree>
    <p:extLst>
      <p:ext uri="{BB962C8B-B14F-4D97-AF65-F5344CB8AC3E}">
        <p14:creationId xmlns:p14="http://schemas.microsoft.com/office/powerpoint/2010/main" val="8884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98408"/>
            <a:ext cx="10972800" cy="1574317"/>
          </a:xfrm>
        </p:spPr>
        <p:txBody>
          <a:bodyPr anchor="b">
            <a:normAutofit/>
          </a:bodyPr>
          <a:lstStyle/>
          <a:p>
            <a:r>
              <a:rPr lang="en-US" dirty="0"/>
              <a:t>Key Findings Overview</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4"/>
          </p:nvPr>
        </p:nvSpPr>
        <p:spPr>
          <a:xfrm>
            <a:off x="6316824" y="2369976"/>
            <a:ext cx="4335936" cy="3953173"/>
          </a:xfrm>
        </p:spPr>
        <p:txBody>
          <a:bodyPr>
            <a:normAutofit lnSpcReduction="10000"/>
          </a:bodyPr>
          <a:lstStyle/>
          <a:p>
            <a:pPr algn="just"/>
            <a:r>
              <a:rPr lang="en-US" dirty="0"/>
              <a:t>Payload transportation is handled exclusively by the Loader, Shovel, and Truck classes.</a:t>
            </a:r>
          </a:p>
          <a:p>
            <a:pPr algn="just"/>
            <a:r>
              <a:rPr lang="en-US" dirty="0"/>
              <a:t>Although Rock Breaker and Scraper classes exhibit significantly higher cycle times, the focus remains on the truck cycle, as only the Truck, Shovel, and Loader classes are involved in payload extraction and transport.</a:t>
            </a:r>
          </a:p>
          <a:p>
            <a:pPr algn="just"/>
            <a:r>
              <a:rPr lang="en-US" dirty="0"/>
              <a:t>The average cycle time for the Truck class is 1,573 seconds, equivalent to 26 minutes.</a:t>
            </a:r>
          </a:p>
        </p:txBody>
      </p:sp>
      <p:pic>
        <p:nvPicPr>
          <p:cNvPr id="8" name="Picture 7">
            <a:extLst>
              <a:ext uri="{FF2B5EF4-FFF2-40B4-BE49-F238E27FC236}">
                <a16:creationId xmlns:a16="http://schemas.microsoft.com/office/drawing/2014/main" id="{6A2D8A9A-155D-42D9-4F7B-7D763E000C09}"/>
              </a:ext>
            </a:extLst>
          </p:cNvPr>
          <p:cNvPicPr>
            <a:picLocks noChangeAspect="1"/>
          </p:cNvPicPr>
          <p:nvPr/>
        </p:nvPicPr>
        <p:blipFill>
          <a:blip r:embed="rId3"/>
          <a:stretch>
            <a:fillRect/>
          </a:stretch>
        </p:blipFill>
        <p:spPr>
          <a:xfrm>
            <a:off x="594359" y="3051110"/>
            <a:ext cx="4873379" cy="2202025"/>
          </a:xfrm>
          <a:prstGeom prst="rect">
            <a:avLst/>
          </a:prstGeom>
        </p:spPr>
      </p:pic>
    </p:spTree>
    <p:extLst>
      <p:ext uri="{BB962C8B-B14F-4D97-AF65-F5344CB8AC3E}">
        <p14:creationId xmlns:p14="http://schemas.microsoft.com/office/powerpoint/2010/main" val="77013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98408"/>
            <a:ext cx="10972800" cy="1574317"/>
          </a:xfrm>
        </p:spPr>
        <p:txBody>
          <a:bodyPr anchor="b">
            <a:normAutofit/>
          </a:bodyPr>
          <a:lstStyle/>
          <a:p>
            <a:r>
              <a:rPr lang="en-US" dirty="0"/>
              <a:t>Key Findings Overview</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4"/>
          </p:nvPr>
        </p:nvSpPr>
        <p:spPr>
          <a:xfrm>
            <a:off x="6316824" y="2062066"/>
            <a:ext cx="4599992" cy="4261084"/>
          </a:xfrm>
        </p:spPr>
        <p:txBody>
          <a:bodyPr>
            <a:normAutofit fontScale="92500"/>
          </a:bodyPr>
          <a:lstStyle/>
          <a:p>
            <a:pPr algn="just"/>
            <a:r>
              <a:rPr lang="en-US" dirty="0"/>
              <a:t>The cycle duration encompasses the processes of digging ore, loading it onto trucks, transporting it to the crusher, and the subsequent return of the empty trucks to the source location.</a:t>
            </a:r>
          </a:p>
          <a:p>
            <a:pPr algn="just"/>
            <a:r>
              <a:rPr lang="en-US" dirty="0"/>
              <a:t>The average loading time across the Loader, Truck, and Shovel classes is 183 seconds. Only the Truck class experiences a dumping duration, with an average of 44.7 seconds, as they travel between the digger and the crusher.</a:t>
            </a:r>
          </a:p>
          <a:p>
            <a:pPr algn="just"/>
            <a:r>
              <a:rPr lang="en-US" dirty="0"/>
              <a:t>Certain locations exhibit notably high loading durations, exceeding 400 seconds.</a:t>
            </a:r>
          </a:p>
        </p:txBody>
      </p:sp>
      <p:pic>
        <p:nvPicPr>
          <p:cNvPr id="5" name="object 5">
            <a:extLst>
              <a:ext uri="{FF2B5EF4-FFF2-40B4-BE49-F238E27FC236}">
                <a16:creationId xmlns:a16="http://schemas.microsoft.com/office/drawing/2014/main" id="{4293FC62-89B6-45E5-7566-8B41281BE283}"/>
              </a:ext>
            </a:extLst>
          </p:cNvPr>
          <p:cNvPicPr/>
          <p:nvPr/>
        </p:nvPicPr>
        <p:blipFill>
          <a:blip r:embed="rId3" cstate="print"/>
          <a:stretch>
            <a:fillRect/>
          </a:stretch>
        </p:blipFill>
        <p:spPr>
          <a:xfrm>
            <a:off x="594359" y="3079101"/>
            <a:ext cx="5125305" cy="2202025"/>
          </a:xfrm>
          <a:prstGeom prst="rect">
            <a:avLst/>
          </a:prstGeom>
        </p:spPr>
      </p:pic>
    </p:spTree>
    <p:extLst>
      <p:ext uri="{BB962C8B-B14F-4D97-AF65-F5344CB8AC3E}">
        <p14:creationId xmlns:p14="http://schemas.microsoft.com/office/powerpoint/2010/main" val="298856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98408"/>
            <a:ext cx="10972800" cy="1574317"/>
          </a:xfrm>
        </p:spPr>
        <p:txBody>
          <a:bodyPr anchor="b">
            <a:normAutofit/>
          </a:bodyPr>
          <a:lstStyle/>
          <a:p>
            <a:r>
              <a:rPr lang="en-US" dirty="0"/>
              <a:t>Key Findings - Worst Performing Equipment's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4"/>
          </p:nvPr>
        </p:nvSpPr>
        <p:spPr>
          <a:xfrm>
            <a:off x="5472898" y="2229908"/>
            <a:ext cx="4599992" cy="2622010"/>
          </a:xfrm>
        </p:spPr>
        <p:txBody>
          <a:bodyPr>
            <a:normAutofit/>
          </a:bodyPr>
          <a:lstStyle/>
          <a:p>
            <a:pPr algn="just"/>
            <a:r>
              <a:rPr lang="en-US" dirty="0"/>
              <a:t>The trucks depicted in the chart on the right carry the lowest payloads.</a:t>
            </a:r>
          </a:p>
          <a:p>
            <a:pPr algn="just"/>
            <a:r>
              <a:rPr lang="en-US" dirty="0"/>
              <a:t>The chart in the bottom-right illustrates the correlation between operating time and idle time.</a:t>
            </a:r>
          </a:p>
          <a:p>
            <a:pPr algn="just"/>
            <a:r>
              <a:rPr lang="en-US" dirty="0"/>
              <a:t>The machines listed below exhibit the highest downtime.</a:t>
            </a:r>
          </a:p>
        </p:txBody>
      </p:sp>
      <p:pic>
        <p:nvPicPr>
          <p:cNvPr id="4" name="object 6">
            <a:extLst>
              <a:ext uri="{FF2B5EF4-FFF2-40B4-BE49-F238E27FC236}">
                <a16:creationId xmlns:a16="http://schemas.microsoft.com/office/drawing/2014/main" id="{6DA2ADA2-74C2-AA7D-01D2-0B5E96DFBFA4}"/>
              </a:ext>
            </a:extLst>
          </p:cNvPr>
          <p:cNvPicPr/>
          <p:nvPr/>
        </p:nvPicPr>
        <p:blipFill>
          <a:blip r:embed="rId3" cstate="print"/>
          <a:stretch>
            <a:fillRect/>
          </a:stretch>
        </p:blipFill>
        <p:spPr>
          <a:xfrm>
            <a:off x="594360" y="2229908"/>
            <a:ext cx="4602480" cy="1862327"/>
          </a:xfrm>
          <a:prstGeom prst="rect">
            <a:avLst/>
          </a:prstGeom>
        </p:spPr>
      </p:pic>
      <p:pic>
        <p:nvPicPr>
          <p:cNvPr id="6" name="object 8">
            <a:extLst>
              <a:ext uri="{FF2B5EF4-FFF2-40B4-BE49-F238E27FC236}">
                <a16:creationId xmlns:a16="http://schemas.microsoft.com/office/drawing/2014/main" id="{77BA46A7-BE72-66A7-384D-AB5A099BE056}"/>
              </a:ext>
            </a:extLst>
          </p:cNvPr>
          <p:cNvPicPr/>
          <p:nvPr/>
        </p:nvPicPr>
        <p:blipFill>
          <a:blip r:embed="rId4" cstate="print"/>
          <a:srcRect l="2152" r="10189" b="3927"/>
          <a:stretch/>
        </p:blipFill>
        <p:spPr>
          <a:xfrm>
            <a:off x="594359" y="4092235"/>
            <a:ext cx="4668106" cy="2765765"/>
          </a:xfrm>
          <a:prstGeom prst="rect">
            <a:avLst/>
          </a:prstGeom>
        </p:spPr>
      </p:pic>
      <p:pic>
        <p:nvPicPr>
          <p:cNvPr id="7" name="object 5">
            <a:extLst>
              <a:ext uri="{FF2B5EF4-FFF2-40B4-BE49-F238E27FC236}">
                <a16:creationId xmlns:a16="http://schemas.microsoft.com/office/drawing/2014/main" id="{CBA26531-DA41-9934-96D2-24F7680A41EB}"/>
              </a:ext>
            </a:extLst>
          </p:cNvPr>
          <p:cNvPicPr/>
          <p:nvPr/>
        </p:nvPicPr>
        <p:blipFill>
          <a:blip r:embed="rId5" cstate="print"/>
          <a:stretch>
            <a:fillRect/>
          </a:stretch>
        </p:blipFill>
        <p:spPr>
          <a:xfrm>
            <a:off x="5575534" y="5192690"/>
            <a:ext cx="3983364" cy="1591221"/>
          </a:xfrm>
          <a:prstGeom prst="rect">
            <a:avLst/>
          </a:prstGeom>
        </p:spPr>
      </p:pic>
    </p:spTree>
    <p:extLst>
      <p:ext uri="{BB962C8B-B14F-4D97-AF65-F5344CB8AC3E}">
        <p14:creationId xmlns:p14="http://schemas.microsoft.com/office/powerpoint/2010/main" val="146253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98408"/>
            <a:ext cx="10972800" cy="1574317"/>
          </a:xfrm>
        </p:spPr>
        <p:txBody>
          <a:bodyPr anchor="b">
            <a:normAutofit/>
          </a:bodyPr>
          <a:lstStyle/>
          <a:p>
            <a:r>
              <a:rPr lang="en-US" dirty="0"/>
              <a:t>Key Findings - Top Performing</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4"/>
          </p:nvPr>
        </p:nvSpPr>
        <p:spPr>
          <a:xfrm>
            <a:off x="5472898" y="2229908"/>
            <a:ext cx="4599992" cy="2622010"/>
          </a:xfrm>
        </p:spPr>
        <p:txBody>
          <a:bodyPr>
            <a:normAutofit fontScale="92500" lnSpcReduction="10000"/>
          </a:bodyPr>
          <a:lstStyle/>
          <a:p>
            <a:pPr algn="just"/>
            <a:r>
              <a:rPr lang="en-US" dirty="0"/>
              <a:t>The trucks listed are those carrying the highest payload amounts.</a:t>
            </a:r>
          </a:p>
          <a:p>
            <a:pPr algn="just"/>
            <a:r>
              <a:rPr lang="en-US" dirty="0"/>
              <a:t>These trucks also exhibit the highest payload efficiency, measured in payload per second or tons per hour.</a:t>
            </a:r>
          </a:p>
          <a:p>
            <a:pPr algn="just"/>
            <a:r>
              <a:rPr lang="en-US" dirty="0"/>
              <a:t>Truck DT5235 has an idle time that exceeds the least average idle time by 152 seconds.</a:t>
            </a:r>
          </a:p>
        </p:txBody>
      </p:sp>
      <p:pic>
        <p:nvPicPr>
          <p:cNvPr id="5" name="object 5">
            <a:extLst>
              <a:ext uri="{FF2B5EF4-FFF2-40B4-BE49-F238E27FC236}">
                <a16:creationId xmlns:a16="http://schemas.microsoft.com/office/drawing/2014/main" id="{16D4B356-55C0-49B2-58A8-4F180E938671}"/>
              </a:ext>
            </a:extLst>
          </p:cNvPr>
          <p:cNvPicPr/>
          <p:nvPr/>
        </p:nvPicPr>
        <p:blipFill>
          <a:blip r:embed="rId3" cstate="print"/>
          <a:stretch>
            <a:fillRect/>
          </a:stretch>
        </p:blipFill>
        <p:spPr>
          <a:xfrm>
            <a:off x="594359" y="2328571"/>
            <a:ext cx="4544567" cy="2424683"/>
          </a:xfrm>
          <a:prstGeom prst="rect">
            <a:avLst/>
          </a:prstGeom>
        </p:spPr>
      </p:pic>
      <p:pic>
        <p:nvPicPr>
          <p:cNvPr id="8" name="object 6">
            <a:extLst>
              <a:ext uri="{FF2B5EF4-FFF2-40B4-BE49-F238E27FC236}">
                <a16:creationId xmlns:a16="http://schemas.microsoft.com/office/drawing/2014/main" id="{A81CD36D-0E0C-71E1-97A8-F2F0F8D2A921}"/>
              </a:ext>
            </a:extLst>
          </p:cNvPr>
          <p:cNvPicPr/>
          <p:nvPr/>
        </p:nvPicPr>
        <p:blipFill>
          <a:blip r:embed="rId4" cstate="print"/>
          <a:stretch>
            <a:fillRect/>
          </a:stretch>
        </p:blipFill>
        <p:spPr>
          <a:xfrm>
            <a:off x="756373" y="4654296"/>
            <a:ext cx="4430267" cy="2203704"/>
          </a:xfrm>
          <a:prstGeom prst="rect">
            <a:avLst/>
          </a:prstGeom>
        </p:spPr>
      </p:pic>
      <p:pic>
        <p:nvPicPr>
          <p:cNvPr id="9" name="object 7">
            <a:extLst>
              <a:ext uri="{FF2B5EF4-FFF2-40B4-BE49-F238E27FC236}">
                <a16:creationId xmlns:a16="http://schemas.microsoft.com/office/drawing/2014/main" id="{726EDCB5-2246-0CF4-E453-A258164534AF}"/>
              </a:ext>
            </a:extLst>
          </p:cNvPr>
          <p:cNvPicPr/>
          <p:nvPr/>
        </p:nvPicPr>
        <p:blipFill>
          <a:blip r:embed="rId5" cstate="print"/>
          <a:stretch>
            <a:fillRect/>
          </a:stretch>
        </p:blipFill>
        <p:spPr>
          <a:xfrm>
            <a:off x="5972387" y="5017491"/>
            <a:ext cx="3030378" cy="1774258"/>
          </a:xfrm>
          <a:prstGeom prst="rect">
            <a:avLst/>
          </a:prstGeom>
        </p:spPr>
      </p:pic>
    </p:spTree>
    <p:extLst>
      <p:ext uri="{BB962C8B-B14F-4D97-AF65-F5344CB8AC3E}">
        <p14:creationId xmlns:p14="http://schemas.microsoft.com/office/powerpoint/2010/main" val="21425882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683</Words>
  <Application>Microsoft Office PowerPoint</Application>
  <PresentationFormat>Widescreen</PresentationFormat>
  <Paragraphs>78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Segoe UI</vt:lpstr>
      <vt:lpstr>Wingdings</vt:lpstr>
      <vt:lpstr>Custom</vt:lpstr>
      <vt:lpstr>Capstone – Open Pit Mining Supply Chain Analytics</vt:lpstr>
      <vt:lpstr>Agenda</vt:lpstr>
      <vt:lpstr>Objective</vt:lpstr>
      <vt:lpstr>Background</vt:lpstr>
      <vt:lpstr>Key Findings Overview</vt:lpstr>
      <vt:lpstr>Key Findings Overview</vt:lpstr>
      <vt:lpstr>Key Findings Overview</vt:lpstr>
      <vt:lpstr>Key Findings - Worst Performing Equipment's</vt:lpstr>
      <vt:lpstr>Key Findings - Top Performing</vt:lpstr>
      <vt:lpstr>Key Findings - OEE</vt:lpstr>
      <vt:lpstr>Recommendations</vt:lpstr>
      <vt:lpstr>Appendix</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2024-09-14T11:27:02Z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