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ioKQWjkmyMiXPO8zQYcYAXB72w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317142903_3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b317142903_3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317142903_3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b317142903_3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6" name="Google Shape;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2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8" name="Google Shape;6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1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6" name="Google Shape;7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2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2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4" name="Google Shape;8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3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8" name="Google Shape;88;p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4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9" name="Google Shape;9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02" name="Google Shape;102;p2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6" name="Google Shape;11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9" name="Google Shape;119;p27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2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6" name="Google Shape;12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2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41" name="Google Shape;14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0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0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3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slide layout">
  <p:cSld name="3_Agenda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5400"/>
              <a:buNone/>
              <a:defRPr b="0" sz="5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6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0" name="Google Shape;4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8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8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7" name="Google Shape;5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3" name="Google Shape;6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ight sky with mountains far away on the horizon" id="152" name="Google Shape;152;p1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"/>
          <p:cNvSpPr txBox="1"/>
          <p:nvPr>
            <p:ph type="ctrTitle"/>
          </p:nvPr>
        </p:nvSpPr>
        <p:spPr>
          <a:xfrm>
            <a:off x="3962399" y="231740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/>
              <a:t>MACHINE LEARNING</a:t>
            </a:r>
            <a:br>
              <a:rPr b="1" lang="en-US"/>
            </a:br>
            <a:r>
              <a:rPr b="1" lang="en-US"/>
              <a:t>PROJECT PRESENTATION</a:t>
            </a:r>
            <a:endParaRPr/>
          </a:p>
        </p:txBody>
      </p:sp>
      <p:sp>
        <p:nvSpPr>
          <p:cNvPr id="154" name="Google Shape;154;p1"/>
          <p:cNvSpPr txBox="1"/>
          <p:nvPr>
            <p:ph idx="1" type="subTitle"/>
          </p:nvPr>
        </p:nvSpPr>
        <p:spPr>
          <a:xfrm>
            <a:off x="3937685" y="2714990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5B4C7"/>
                </a:solidFill>
              </a:rPr>
              <a:t>GROUP 6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5B4C7"/>
              </a:solidFill>
            </a:endParaRPr>
          </a:p>
        </p:txBody>
      </p:sp>
      <p:sp>
        <p:nvSpPr>
          <p:cNvPr id="155" name="Google Shape;155;p1"/>
          <p:cNvSpPr txBox="1"/>
          <p:nvPr/>
        </p:nvSpPr>
        <p:spPr>
          <a:xfrm>
            <a:off x="1003986" y="3464506"/>
            <a:ext cx="10131425" cy="2776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LAMTIUR TARIDA SIANIPAR		11418006</a:t>
            </a:r>
            <a:endParaRPr/>
          </a:p>
          <a:p>
            <a:pPr indent="-342900" lvl="0" marL="342900" marR="0" rtl="0" algn="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GRACE AYUNI SINTA SITORUS		11418042</a:t>
            </a:r>
            <a:endParaRPr/>
          </a:p>
          <a:p>
            <a:pPr indent="-342900" lvl="0" marL="342900" marR="0" rtl="0" algn="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VETRA FEBRIYANTI TAMPUBOLON	11418043</a:t>
            </a:r>
            <a:endParaRPr/>
          </a:p>
          <a:p>
            <a:pPr indent="-342900" lvl="0" marL="342900" marR="0" rtl="0" algn="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GABRIELA MELVA NAIBAHO		11418052</a:t>
            </a:r>
            <a:endParaRPr/>
          </a:p>
          <a:p>
            <a:pPr indent="-342900" lvl="0" marL="342900" marR="0" rtl="0" algn="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MANOGUNAWAN RESQI GULTOM	11418059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"/>
          <p:cNvSpPr txBox="1"/>
          <p:nvPr/>
        </p:nvSpPr>
        <p:spPr>
          <a:xfrm>
            <a:off x="1063330" y="1995563"/>
            <a:ext cx="2700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9"/>
          <p:cNvSpPr txBox="1"/>
          <p:nvPr/>
        </p:nvSpPr>
        <p:spPr>
          <a:xfrm>
            <a:off x="1063330" y="5292019"/>
            <a:ext cx="2700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9"/>
          <p:cNvSpPr/>
          <p:nvPr/>
        </p:nvSpPr>
        <p:spPr>
          <a:xfrm>
            <a:off x="415603" y="286471"/>
            <a:ext cx="958096" cy="95809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9"/>
          <p:cNvSpPr txBox="1"/>
          <p:nvPr/>
        </p:nvSpPr>
        <p:spPr>
          <a:xfrm>
            <a:off x="571094" y="199419"/>
            <a:ext cx="626580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“Kesimpulan”</a:t>
            </a:r>
            <a:endParaRPr b="1" sz="32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9"/>
          <p:cNvSpPr txBox="1"/>
          <p:nvPr/>
        </p:nvSpPr>
        <p:spPr>
          <a:xfrm>
            <a:off x="428791" y="380799"/>
            <a:ext cx="93172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 b="1" sz="4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5" name="Google Shape;275;p9"/>
          <p:cNvCxnSpPr/>
          <p:nvPr/>
        </p:nvCxnSpPr>
        <p:spPr>
          <a:xfrm flipH="1" rot="10800000">
            <a:off x="0" y="1444773"/>
            <a:ext cx="12192000" cy="43719"/>
          </a:xfrm>
          <a:prstGeom prst="straightConnector1">
            <a:avLst/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276" name="Google Shape;276;p9"/>
          <p:cNvSpPr txBox="1"/>
          <p:nvPr/>
        </p:nvSpPr>
        <p:spPr>
          <a:xfrm>
            <a:off x="0" y="1444773"/>
            <a:ext cx="12192000" cy="532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Meskipun kami tidak mendapatkan dua kluster yang dipisahkan dengan jelas, kami dapat membuat model yang dapat mengklasifikasikan pelanggan baru ke dalam grup "bernilai rendah" dan "bernilai tinggi".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=&gt; Umumnya, jika pelanggan hanya bertransaksi dengan kami beberapa kali, mereka setidaknya harus berada di persentil ke-50 teratas dalam pengeluaran moneter agar dianggap sebagai "pelanggan bernilai tinggi". Penugasan cluster berantakan, yang mungkin disebabkan oleh outliers yang tidak dihapus.</a:t>
            </a:r>
            <a:endParaRPr sz="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ght spots" id="282" name="Google Shape;282;p1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0"/>
          <p:cNvSpPr txBox="1"/>
          <p:nvPr>
            <p:ph type="ctrTitle"/>
          </p:nvPr>
        </p:nvSpPr>
        <p:spPr>
          <a:xfrm>
            <a:off x="3962399" y="25738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284" name="Google Shape;284;p10"/>
          <p:cNvSpPr txBox="1"/>
          <p:nvPr>
            <p:ph idx="1" type="subTitle"/>
          </p:nvPr>
        </p:nvSpPr>
        <p:spPr>
          <a:xfrm>
            <a:off x="3962399" y="49953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5B4C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ight sky with mountains far away on the horizon" id="161" name="Google Shape;161;p2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"/>
          <p:cNvSpPr txBox="1"/>
          <p:nvPr>
            <p:ph type="ctrTitle"/>
          </p:nvPr>
        </p:nvSpPr>
        <p:spPr>
          <a:xfrm>
            <a:off x="3962399" y="231740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/>
              <a:t>MACHINE LEARNING</a:t>
            </a:r>
            <a:br>
              <a:rPr b="1" lang="en-US"/>
            </a:br>
            <a:r>
              <a:rPr b="1" lang="en-US"/>
              <a:t>PROJECT PRESENTATION</a:t>
            </a:r>
            <a:endParaRPr/>
          </a:p>
        </p:txBody>
      </p:sp>
      <p:sp>
        <p:nvSpPr>
          <p:cNvPr id="163" name="Google Shape;163;p2"/>
          <p:cNvSpPr txBox="1"/>
          <p:nvPr>
            <p:ph idx="1" type="subTitle"/>
          </p:nvPr>
        </p:nvSpPr>
        <p:spPr>
          <a:xfrm>
            <a:off x="3937685" y="2714990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5B4C7"/>
                </a:solidFill>
              </a:rPr>
              <a:t>GROUP 6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5B4C7"/>
              </a:solidFill>
            </a:endParaRPr>
          </a:p>
        </p:txBody>
      </p:sp>
      <p:sp>
        <p:nvSpPr>
          <p:cNvPr id="164" name="Google Shape;164;p2"/>
          <p:cNvSpPr txBox="1"/>
          <p:nvPr/>
        </p:nvSpPr>
        <p:spPr>
          <a:xfrm>
            <a:off x="506627" y="3052121"/>
            <a:ext cx="10628783" cy="3450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TOPIC OF PROJECT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UJI ONLINE RETAIL DENGAN ALGORITMA CLUSTERING K-MEANS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ANACONDA NAVIGATOR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/>
          <p:nvPr/>
        </p:nvSpPr>
        <p:spPr>
          <a:xfrm>
            <a:off x="2963781" y="796007"/>
            <a:ext cx="958096" cy="95809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2963781" y="2231970"/>
            <a:ext cx="958096" cy="95809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2963781" y="3667933"/>
            <a:ext cx="958096" cy="95809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72;p3"/>
          <p:cNvGrpSpPr/>
          <p:nvPr/>
        </p:nvGrpSpPr>
        <p:grpSpPr>
          <a:xfrm>
            <a:off x="3836618" y="875771"/>
            <a:ext cx="3886546" cy="746911"/>
            <a:chOff x="6304106" y="1372901"/>
            <a:chExt cx="4761061" cy="746911"/>
          </a:xfrm>
        </p:grpSpPr>
        <p:sp>
          <p:nvSpPr>
            <p:cNvPr id="173" name="Google Shape;173;p3"/>
            <p:cNvSpPr txBox="1"/>
            <p:nvPr/>
          </p:nvSpPr>
          <p:spPr>
            <a:xfrm>
              <a:off x="6557475" y="1750480"/>
              <a:ext cx="45076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EFEFE"/>
                  </a:solidFill>
                  <a:latin typeface="Calibri"/>
                  <a:ea typeface="Calibri"/>
                  <a:cs typeface="Calibri"/>
                  <a:sym typeface="Calibri"/>
                </a:rPr>
                <a:t>Dasar Teori : Teori Clustering</a:t>
              </a:r>
              <a:endParaRPr/>
            </a:p>
          </p:txBody>
        </p:sp>
        <p:sp>
          <p:nvSpPr>
            <p:cNvPr id="174" name="Google Shape;174;p3"/>
            <p:cNvSpPr txBox="1"/>
            <p:nvPr/>
          </p:nvSpPr>
          <p:spPr>
            <a:xfrm>
              <a:off x="6304106" y="1372901"/>
              <a:ext cx="450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3"/>
          <p:cNvSpPr txBox="1"/>
          <p:nvPr/>
        </p:nvSpPr>
        <p:spPr>
          <a:xfrm>
            <a:off x="2976969" y="890335"/>
            <a:ext cx="93172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b="1" sz="4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" name="Google Shape;176;p3"/>
          <p:cNvGrpSpPr/>
          <p:nvPr/>
        </p:nvGrpSpPr>
        <p:grpSpPr>
          <a:xfrm>
            <a:off x="4087724" y="2351544"/>
            <a:ext cx="3690330" cy="709954"/>
            <a:chOff x="6611714" y="1411926"/>
            <a:chExt cx="4520694" cy="709954"/>
          </a:xfrm>
        </p:grpSpPr>
        <p:sp>
          <p:nvSpPr>
            <p:cNvPr id="177" name="Google Shape;177;p3"/>
            <p:cNvSpPr txBox="1"/>
            <p:nvPr/>
          </p:nvSpPr>
          <p:spPr>
            <a:xfrm>
              <a:off x="6611714" y="1752580"/>
              <a:ext cx="450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EFEFE"/>
                  </a:solidFill>
                  <a:latin typeface="Calibri"/>
                  <a:ea typeface="Calibri"/>
                  <a:cs typeface="Calibri"/>
                  <a:sym typeface="Calibri"/>
                </a:rPr>
                <a:t>Preprocessing Data</a:t>
              </a:r>
              <a:endParaRPr/>
            </a:p>
          </p:txBody>
        </p:sp>
        <p:sp>
          <p:nvSpPr>
            <p:cNvPr id="178" name="Google Shape;178;p3"/>
            <p:cNvSpPr txBox="1"/>
            <p:nvPr/>
          </p:nvSpPr>
          <p:spPr>
            <a:xfrm>
              <a:off x="6624608" y="1411926"/>
              <a:ext cx="450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3"/>
          <p:cNvSpPr txBox="1"/>
          <p:nvPr/>
        </p:nvSpPr>
        <p:spPr>
          <a:xfrm>
            <a:off x="2976969" y="2326298"/>
            <a:ext cx="93172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b="1" sz="4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0" name="Google Shape;180;p3"/>
          <p:cNvGrpSpPr/>
          <p:nvPr/>
        </p:nvGrpSpPr>
        <p:grpSpPr>
          <a:xfrm>
            <a:off x="4043448" y="3788292"/>
            <a:ext cx="3679716" cy="707886"/>
            <a:chOff x="6557475" y="1411926"/>
            <a:chExt cx="4507692" cy="707886"/>
          </a:xfrm>
        </p:grpSpPr>
        <p:sp>
          <p:nvSpPr>
            <p:cNvPr id="181" name="Google Shape;181;p3"/>
            <p:cNvSpPr txBox="1"/>
            <p:nvPr/>
          </p:nvSpPr>
          <p:spPr>
            <a:xfrm>
              <a:off x="6557475" y="1750480"/>
              <a:ext cx="45076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EFEFE"/>
                  </a:solidFill>
                  <a:latin typeface="Calibri"/>
                  <a:ea typeface="Calibri"/>
                  <a:cs typeface="Calibri"/>
                  <a:sym typeface="Calibri"/>
                </a:rPr>
                <a:t>Eksplorasi Data</a:t>
              </a:r>
              <a:endParaRPr/>
            </a:p>
          </p:txBody>
        </p:sp>
        <p:sp>
          <p:nvSpPr>
            <p:cNvPr id="182" name="Google Shape;182;p3"/>
            <p:cNvSpPr txBox="1"/>
            <p:nvPr/>
          </p:nvSpPr>
          <p:spPr>
            <a:xfrm>
              <a:off x="6557475" y="1411926"/>
              <a:ext cx="45076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3"/>
          <p:cNvSpPr txBox="1"/>
          <p:nvPr/>
        </p:nvSpPr>
        <p:spPr>
          <a:xfrm>
            <a:off x="2976969" y="3762261"/>
            <a:ext cx="93172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b="1" sz="44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"/>
          <p:cNvSpPr txBox="1"/>
          <p:nvPr/>
        </p:nvSpPr>
        <p:spPr>
          <a:xfrm>
            <a:off x="-1020158" y="2494006"/>
            <a:ext cx="370449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Style</a:t>
            </a:r>
            <a:endParaRPr sz="54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7364625" y="796840"/>
            <a:ext cx="958096" cy="95809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3"/>
          <p:cNvGrpSpPr/>
          <p:nvPr/>
        </p:nvGrpSpPr>
        <p:grpSpPr>
          <a:xfrm>
            <a:off x="8359886" y="875778"/>
            <a:ext cx="3679716" cy="707886"/>
            <a:chOff x="6557475" y="1411926"/>
            <a:chExt cx="4507692" cy="707886"/>
          </a:xfrm>
        </p:grpSpPr>
        <p:sp>
          <p:nvSpPr>
            <p:cNvPr id="187" name="Google Shape;187;p3"/>
            <p:cNvSpPr txBox="1"/>
            <p:nvPr/>
          </p:nvSpPr>
          <p:spPr>
            <a:xfrm>
              <a:off x="6557475" y="1750480"/>
              <a:ext cx="45076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EFEFE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/>
            </a:p>
          </p:txBody>
        </p:sp>
        <p:sp>
          <p:nvSpPr>
            <p:cNvPr id="188" name="Google Shape;188;p3"/>
            <p:cNvSpPr txBox="1"/>
            <p:nvPr/>
          </p:nvSpPr>
          <p:spPr>
            <a:xfrm>
              <a:off x="6557475" y="1411926"/>
              <a:ext cx="45076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EFEFE"/>
                  </a:solidFill>
                  <a:latin typeface="Calibri"/>
                  <a:ea typeface="Calibri"/>
                  <a:cs typeface="Calibri"/>
                  <a:sym typeface="Calibri"/>
                </a:rPr>
                <a:t>BAB 4</a:t>
              </a:r>
              <a:endParaRPr b="1" sz="1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3"/>
          <p:cNvSpPr txBox="1"/>
          <p:nvPr/>
        </p:nvSpPr>
        <p:spPr>
          <a:xfrm>
            <a:off x="7377813" y="891168"/>
            <a:ext cx="93172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C1DEE9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b="1" sz="4400">
              <a:solidFill>
                <a:srgbClr val="C1DEE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7404483" y="2215333"/>
            <a:ext cx="958096" cy="95809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"/>
          <p:cNvSpPr txBox="1"/>
          <p:nvPr/>
        </p:nvSpPr>
        <p:spPr>
          <a:xfrm>
            <a:off x="7428546" y="2244573"/>
            <a:ext cx="931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F4B69B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 b="1" sz="4400">
              <a:solidFill>
                <a:srgbClr val="F4B6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3"/>
          <p:cNvGrpSpPr/>
          <p:nvPr/>
        </p:nvGrpSpPr>
        <p:grpSpPr>
          <a:xfrm>
            <a:off x="8370639" y="2204681"/>
            <a:ext cx="3679717" cy="784054"/>
            <a:chOff x="5904039" y="1259526"/>
            <a:chExt cx="4507800" cy="784054"/>
          </a:xfrm>
        </p:grpSpPr>
        <p:sp>
          <p:nvSpPr>
            <p:cNvPr id="193" name="Google Shape;193;p3"/>
            <p:cNvSpPr txBox="1"/>
            <p:nvPr/>
          </p:nvSpPr>
          <p:spPr>
            <a:xfrm>
              <a:off x="5904039" y="1674280"/>
              <a:ext cx="450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EFEFE"/>
                  </a:solidFill>
                  <a:latin typeface="Calibri"/>
                  <a:ea typeface="Calibri"/>
                  <a:cs typeface="Calibri"/>
                  <a:sym typeface="Calibri"/>
                </a:rPr>
                <a:t>Analisis Output dan Hasil</a:t>
              </a:r>
              <a:endParaRPr/>
            </a:p>
          </p:txBody>
        </p:sp>
        <p:sp>
          <p:nvSpPr>
            <p:cNvPr id="194" name="Google Shape;194;p3"/>
            <p:cNvSpPr txBox="1"/>
            <p:nvPr/>
          </p:nvSpPr>
          <p:spPr>
            <a:xfrm>
              <a:off x="5904039" y="1259526"/>
              <a:ext cx="450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EFEFE"/>
                  </a:solidFill>
                  <a:latin typeface="Calibri"/>
                  <a:ea typeface="Calibri"/>
                  <a:cs typeface="Calibri"/>
                  <a:sym typeface="Calibri"/>
                </a:rPr>
                <a:t>BAB 5</a:t>
              </a:r>
              <a:endParaRPr b="1" sz="1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"/>
          <p:cNvSpPr txBox="1"/>
          <p:nvPr/>
        </p:nvSpPr>
        <p:spPr>
          <a:xfrm>
            <a:off x="1063330" y="1995563"/>
            <a:ext cx="2700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/>
          <p:cNvSpPr txBox="1"/>
          <p:nvPr/>
        </p:nvSpPr>
        <p:spPr>
          <a:xfrm>
            <a:off x="1063330" y="5292019"/>
            <a:ext cx="2700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/>
          <p:cNvSpPr/>
          <p:nvPr/>
        </p:nvSpPr>
        <p:spPr>
          <a:xfrm>
            <a:off x="415603" y="286471"/>
            <a:ext cx="958096" cy="95809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4"/>
          <p:cNvSpPr txBox="1"/>
          <p:nvPr/>
        </p:nvSpPr>
        <p:spPr>
          <a:xfrm>
            <a:off x="1373700" y="226900"/>
            <a:ext cx="6214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Algoritma dan Dataset</a:t>
            </a:r>
            <a:endParaRPr b="1" sz="28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4"/>
          <p:cNvSpPr txBox="1"/>
          <p:nvPr/>
        </p:nvSpPr>
        <p:spPr>
          <a:xfrm>
            <a:off x="428791" y="380799"/>
            <a:ext cx="931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b="1" sz="4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4"/>
          <p:cNvCxnSpPr/>
          <p:nvPr/>
        </p:nvCxnSpPr>
        <p:spPr>
          <a:xfrm flipH="1" rot="10800000">
            <a:off x="0" y="1444773"/>
            <a:ext cx="12192000" cy="43719"/>
          </a:xfrm>
          <a:prstGeom prst="straightConnector1">
            <a:avLst/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205" name="Google Shape;205;p4"/>
          <p:cNvSpPr txBox="1"/>
          <p:nvPr/>
        </p:nvSpPr>
        <p:spPr>
          <a:xfrm>
            <a:off x="0" y="1488500"/>
            <a:ext cx="12192000" cy="53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Jenis Algoritma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K-Means merupakan salah satu algoritma 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dimana pada algoritma ini, komputer akan mengelompokkan sendiri data-data yang menjadi masukannya tanpa mengetahui terlebih dulu target kelasnya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online_retail_II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OnlineRetail merupakan sekumpulan data transaksional dari toko-toko online/retail di UK yang terdaftar di suatu perusahaan retail online, dengan rentang waktu periode 1 Desember 2010 sampai dengan tanggal 9 Desember 2011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"/>
          <p:cNvSpPr txBox="1"/>
          <p:nvPr/>
        </p:nvSpPr>
        <p:spPr>
          <a:xfrm>
            <a:off x="1063330" y="1995563"/>
            <a:ext cx="2700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5"/>
          <p:cNvSpPr txBox="1"/>
          <p:nvPr/>
        </p:nvSpPr>
        <p:spPr>
          <a:xfrm>
            <a:off x="1063330" y="5292019"/>
            <a:ext cx="2700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5"/>
          <p:cNvSpPr/>
          <p:nvPr/>
        </p:nvSpPr>
        <p:spPr>
          <a:xfrm>
            <a:off x="415603" y="286471"/>
            <a:ext cx="958096" cy="95809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5"/>
          <p:cNvSpPr txBox="1"/>
          <p:nvPr/>
        </p:nvSpPr>
        <p:spPr>
          <a:xfrm>
            <a:off x="571094" y="199419"/>
            <a:ext cx="552490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lang="en-US" sz="32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Preprocessing</a:t>
            </a:r>
            <a:r>
              <a:rPr b="1" lang="en-US" sz="32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 Data”</a:t>
            </a:r>
            <a:endParaRPr b="1" sz="32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5"/>
          <p:cNvSpPr txBox="1"/>
          <p:nvPr/>
        </p:nvSpPr>
        <p:spPr>
          <a:xfrm>
            <a:off x="428791" y="380799"/>
            <a:ext cx="93172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b="1" sz="4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5"/>
          <p:cNvCxnSpPr/>
          <p:nvPr/>
        </p:nvCxnSpPr>
        <p:spPr>
          <a:xfrm flipH="1" rot="10800000">
            <a:off x="0" y="1444773"/>
            <a:ext cx="12192000" cy="43719"/>
          </a:xfrm>
          <a:prstGeom prst="straightConnector1">
            <a:avLst/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216" name="Google Shape;216;p5"/>
          <p:cNvSpPr txBox="1"/>
          <p:nvPr/>
        </p:nvSpPr>
        <p:spPr>
          <a:xfrm>
            <a:off x="0" y="1444773"/>
            <a:ext cx="12192000" cy="532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27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AutoNum type="arabicPeriod"/>
            </a:pPr>
            <a:r>
              <a:rPr b="1" lang="en-US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Missing Data</a:t>
            </a:r>
            <a:endParaRPr b="1" sz="2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Solusi yang dilakukan untuk menangani missing data yaitu dengan mengganti kategori unik. Data tidak hilang akan tetapi diganti dengan kategori unik.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75" y="3671900"/>
            <a:ext cx="6972300" cy="30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317142903_3_7"/>
          <p:cNvSpPr txBox="1"/>
          <p:nvPr/>
        </p:nvSpPr>
        <p:spPr>
          <a:xfrm>
            <a:off x="1063330" y="1995563"/>
            <a:ext cx="27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b317142903_3_7"/>
          <p:cNvSpPr txBox="1"/>
          <p:nvPr/>
        </p:nvSpPr>
        <p:spPr>
          <a:xfrm>
            <a:off x="1063330" y="5292019"/>
            <a:ext cx="27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b317142903_3_7"/>
          <p:cNvSpPr/>
          <p:nvPr/>
        </p:nvSpPr>
        <p:spPr>
          <a:xfrm>
            <a:off x="415603" y="286471"/>
            <a:ext cx="958200" cy="95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b317142903_3_7"/>
          <p:cNvSpPr txBox="1"/>
          <p:nvPr/>
        </p:nvSpPr>
        <p:spPr>
          <a:xfrm>
            <a:off x="571094" y="199419"/>
            <a:ext cx="5524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“Preprocessing Data”</a:t>
            </a:r>
            <a:endParaRPr b="1" sz="32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b317142903_3_7"/>
          <p:cNvSpPr txBox="1"/>
          <p:nvPr/>
        </p:nvSpPr>
        <p:spPr>
          <a:xfrm>
            <a:off x="428791" y="380799"/>
            <a:ext cx="931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b="1" sz="4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gb317142903_3_7"/>
          <p:cNvCxnSpPr/>
          <p:nvPr/>
        </p:nvCxnSpPr>
        <p:spPr>
          <a:xfrm flipH="1" rot="10800000">
            <a:off x="0" y="1444692"/>
            <a:ext cx="12192000" cy="43800"/>
          </a:xfrm>
          <a:prstGeom prst="straightConnector1">
            <a:avLst/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0"/>
              </a:srgbClr>
            </a:outerShdw>
          </a:effectLst>
        </p:spPr>
      </p:cxnSp>
      <p:sp>
        <p:nvSpPr>
          <p:cNvPr id="228" name="Google Shape;228;gb317142903_3_7"/>
          <p:cNvSpPr txBox="1"/>
          <p:nvPr/>
        </p:nvSpPr>
        <p:spPr>
          <a:xfrm>
            <a:off x="87075" y="1444698"/>
            <a:ext cx="12192000" cy="53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Normalisasi Data</a:t>
            </a:r>
            <a:endParaRPr b="1" sz="3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Pada normalisasi ini digunakan metode Min-Max.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gb317142903_3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00" y="3159096"/>
            <a:ext cx="7113825" cy="1206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b317142903_3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0700" y="4365175"/>
            <a:ext cx="7113825" cy="23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317142903_3_18"/>
          <p:cNvSpPr txBox="1"/>
          <p:nvPr/>
        </p:nvSpPr>
        <p:spPr>
          <a:xfrm>
            <a:off x="1063330" y="1995563"/>
            <a:ext cx="27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b317142903_3_18"/>
          <p:cNvSpPr txBox="1"/>
          <p:nvPr/>
        </p:nvSpPr>
        <p:spPr>
          <a:xfrm>
            <a:off x="1063330" y="5292019"/>
            <a:ext cx="27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b317142903_3_18"/>
          <p:cNvSpPr/>
          <p:nvPr/>
        </p:nvSpPr>
        <p:spPr>
          <a:xfrm>
            <a:off x="415603" y="286471"/>
            <a:ext cx="958200" cy="95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b317142903_3_18"/>
          <p:cNvSpPr txBox="1"/>
          <p:nvPr/>
        </p:nvSpPr>
        <p:spPr>
          <a:xfrm>
            <a:off x="571094" y="199419"/>
            <a:ext cx="5524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“Preprocessing Data”</a:t>
            </a:r>
            <a:endParaRPr b="1" sz="32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b317142903_3_18"/>
          <p:cNvSpPr txBox="1"/>
          <p:nvPr/>
        </p:nvSpPr>
        <p:spPr>
          <a:xfrm>
            <a:off x="428791" y="380799"/>
            <a:ext cx="931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b="1" sz="4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Google Shape;240;gb317142903_3_18"/>
          <p:cNvCxnSpPr/>
          <p:nvPr/>
        </p:nvCxnSpPr>
        <p:spPr>
          <a:xfrm flipH="1" rot="10800000">
            <a:off x="0" y="1444692"/>
            <a:ext cx="12192000" cy="43800"/>
          </a:xfrm>
          <a:prstGeom prst="straightConnector1">
            <a:avLst/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0"/>
              </a:srgbClr>
            </a:outerShdw>
          </a:effectLst>
        </p:spPr>
      </p:cxnSp>
      <p:sp>
        <p:nvSpPr>
          <p:cNvPr id="241" name="Google Shape;241;gb317142903_3_18"/>
          <p:cNvSpPr txBox="1"/>
          <p:nvPr/>
        </p:nvSpPr>
        <p:spPr>
          <a:xfrm>
            <a:off x="0" y="1444773"/>
            <a:ext cx="12192000" cy="53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US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Outlier Data</a:t>
            </a:r>
            <a:endParaRPr b="1" sz="3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gb317142903_3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00" y="2122200"/>
            <a:ext cx="11565450" cy="39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"/>
          <p:cNvSpPr txBox="1"/>
          <p:nvPr/>
        </p:nvSpPr>
        <p:spPr>
          <a:xfrm>
            <a:off x="1063330" y="1995563"/>
            <a:ext cx="2700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6"/>
          <p:cNvSpPr txBox="1"/>
          <p:nvPr/>
        </p:nvSpPr>
        <p:spPr>
          <a:xfrm>
            <a:off x="1063330" y="5292019"/>
            <a:ext cx="2700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6"/>
          <p:cNvSpPr/>
          <p:nvPr/>
        </p:nvSpPr>
        <p:spPr>
          <a:xfrm>
            <a:off x="415603" y="286471"/>
            <a:ext cx="958096" cy="95809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6"/>
          <p:cNvSpPr txBox="1"/>
          <p:nvPr/>
        </p:nvSpPr>
        <p:spPr>
          <a:xfrm>
            <a:off x="571094" y="199419"/>
            <a:ext cx="552490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“Eksplorasi Data”</a:t>
            </a:r>
            <a:endParaRPr b="1" sz="32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6"/>
          <p:cNvSpPr txBox="1"/>
          <p:nvPr/>
        </p:nvSpPr>
        <p:spPr>
          <a:xfrm>
            <a:off x="428791" y="380799"/>
            <a:ext cx="93172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b="1" sz="4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6"/>
          <p:cNvCxnSpPr/>
          <p:nvPr/>
        </p:nvCxnSpPr>
        <p:spPr>
          <a:xfrm flipH="1" rot="10800000">
            <a:off x="0" y="1444773"/>
            <a:ext cx="12192000" cy="43719"/>
          </a:xfrm>
          <a:prstGeom prst="straightConnector1">
            <a:avLst/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253" name="Google Shape;253;p6"/>
          <p:cNvSpPr txBox="1"/>
          <p:nvPr/>
        </p:nvSpPr>
        <p:spPr>
          <a:xfrm>
            <a:off x="0" y="1444773"/>
            <a:ext cx="12192000" cy="532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Eksplorasi data adalah analisis data yang merangkum karakteristik utama dataset.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Pada explorasi data beberapa hal yang akan dilakukan yaitu: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Melihat dimensi dataset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Contoh datanya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Ringkasan statistik semua atribut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Mengelompokkan data berdasarkan variabel target</a:t>
            </a:r>
            <a:endParaRPr b="1" sz="4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"/>
          <p:cNvSpPr txBox="1"/>
          <p:nvPr/>
        </p:nvSpPr>
        <p:spPr>
          <a:xfrm>
            <a:off x="1063330" y="1995563"/>
            <a:ext cx="2700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8"/>
          <p:cNvSpPr txBox="1"/>
          <p:nvPr/>
        </p:nvSpPr>
        <p:spPr>
          <a:xfrm>
            <a:off x="1063330" y="5292019"/>
            <a:ext cx="2700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8"/>
          <p:cNvSpPr/>
          <p:nvPr/>
        </p:nvSpPr>
        <p:spPr>
          <a:xfrm>
            <a:off x="415603" y="286471"/>
            <a:ext cx="958096" cy="95809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8"/>
          <p:cNvSpPr txBox="1"/>
          <p:nvPr/>
        </p:nvSpPr>
        <p:spPr>
          <a:xfrm>
            <a:off x="571094" y="199419"/>
            <a:ext cx="552490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“Analisis”</a:t>
            </a:r>
            <a:endParaRPr b="1" sz="3200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8"/>
          <p:cNvSpPr txBox="1"/>
          <p:nvPr/>
        </p:nvSpPr>
        <p:spPr>
          <a:xfrm>
            <a:off x="428791" y="380799"/>
            <a:ext cx="93172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 b="1" sz="4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p8"/>
          <p:cNvCxnSpPr/>
          <p:nvPr/>
        </p:nvCxnSpPr>
        <p:spPr>
          <a:xfrm flipH="1" rot="10800000">
            <a:off x="0" y="1444773"/>
            <a:ext cx="12192000" cy="43719"/>
          </a:xfrm>
          <a:prstGeom prst="straightConnector1">
            <a:avLst/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264" name="Google Shape;264;p8"/>
          <p:cNvSpPr txBox="1"/>
          <p:nvPr/>
        </p:nvSpPr>
        <p:spPr>
          <a:xfrm>
            <a:off x="0" y="1444773"/>
            <a:ext cx="12192000" cy="532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Pada case ini algoritma yang digunakan yaitu menggunakan algoritma K-Means Clustering dan untuk menghitung jaraknya menggunakan Silhouette analysis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 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Silhouette analysis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yaitu mengukur seberapa dekat (baik) setiap titik pada sebuah cluster dengan titik-titik data lain di clusternya. Semakin tinggi nilai rata-rata dari silhouette, menunjukkan suatu peng-cluster-an yang baik.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=&gt; Berdasarkan output tersebut, dapat disimpulkan bahwa untuk n_clusters=2 menghasilkan nilai silhouette yang tinggi.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5" name="Google Shape;26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525" y="3114663"/>
            <a:ext cx="773430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2021-01-01T12:04:40Z</dcterms:created>
  <dc:creator>Manogunawan Gultom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