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3D86CF-C0A3-4256-A47F-8D359181B3A7}" v="875" dt="2023-11-02T02:12:38.6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410E1E-00A3-4AC4-AB3E-4E831727455B}" type="datetimeFigureOut">
              <a:t>01-11-2023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C783EA-C1B2-4DA2-897D-AC21038354C7}" type="slidenum">
              <a:t>‹#›</a:t>
            </a:fld>
            <a:endParaRPr lang="en-US"/>
          </a:p>
        </p:txBody>
      </p:sp>
    </p:spTree>
    <p:extLst>
      <p:ext uri="{BB962C8B-B14F-4D97-AF65-F5344CB8AC3E}">
        <p14:creationId xmlns:p14="http://schemas.microsoft.com/office/powerpoint/2010/main" val="245037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NLP : </a:t>
            </a:r>
            <a:r>
              <a:rPr lang="en-US" dirty="0"/>
              <a:t>These capabilities enhance the chatbot's ability to process and understand user queries.</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2EC783EA-C1B2-4DA2-897D-AC21038354C7}" type="slidenum">
              <a:t>5</a:t>
            </a:fld>
            <a:endParaRPr lang="en-US"/>
          </a:p>
        </p:txBody>
      </p:sp>
    </p:spTree>
    <p:extLst>
      <p:ext uri="{BB962C8B-B14F-4D97-AF65-F5344CB8AC3E}">
        <p14:creationId xmlns:p14="http://schemas.microsoft.com/office/powerpoint/2010/main" val="3797984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120000"/>
              </a:lnSpc>
              <a:spcBef>
                <a:spcPts val="1000"/>
              </a:spcBef>
              <a:buFont typeface="Arial"/>
              <a:buChar char="•"/>
            </a:pPr>
            <a:r>
              <a:rPr lang="en-US" b="1"/>
              <a:t>Summary of Key Takeaways:</a:t>
            </a:r>
            <a:endParaRPr lang="en-US"/>
          </a:p>
          <a:p>
            <a:pPr lvl="1">
              <a:lnSpc>
                <a:spcPct val="120000"/>
              </a:lnSpc>
              <a:spcBef>
                <a:spcPts val="500"/>
              </a:spcBef>
              <a:buFont typeface="Arial"/>
              <a:buChar char="•"/>
            </a:pPr>
            <a:r>
              <a:rPr lang="en-US"/>
              <a:t>The project's chatbot is proficient in handling general user queries using TF-IDF and cosine similarity for response generation. However, it has limitations in handling diverse queries, ensuring data quality, and keeping information up-to-date.</a:t>
            </a:r>
          </a:p>
          <a:p>
            <a:pPr marL="285750" indent="-285750">
              <a:lnSpc>
                <a:spcPct val="120000"/>
              </a:lnSpc>
              <a:spcBef>
                <a:spcPts val="500"/>
              </a:spcBef>
              <a:buFont typeface="Avenir Next LT Pro Light,Sans-Serif"/>
              <a:buChar char="•"/>
            </a:pPr>
            <a:r>
              <a:rPr lang="en-US" b="1"/>
              <a:t>Reiteration of the Project's Significance:</a:t>
            </a:r>
            <a:endParaRPr lang="en-US"/>
          </a:p>
          <a:p>
            <a:pPr lvl="1">
              <a:lnSpc>
                <a:spcPct val="120000"/>
              </a:lnSpc>
              <a:spcBef>
                <a:spcPts val="500"/>
              </a:spcBef>
              <a:buFont typeface="Avenir Next LT Pro Light,Sans-Serif"/>
              <a:buChar char="•"/>
            </a:pPr>
            <a:r>
              <a:rPr lang="en-US" dirty="0"/>
              <a:t>The project highlights the potential of NLP in chatbot development. It underscores the role of chatbots in customer service, user engagement, and streamlining operations across various industries.</a:t>
            </a:r>
          </a:p>
        </p:txBody>
      </p:sp>
      <p:sp>
        <p:nvSpPr>
          <p:cNvPr id="4" name="Slide Number Placeholder 3"/>
          <p:cNvSpPr>
            <a:spLocks noGrp="1"/>
          </p:cNvSpPr>
          <p:nvPr>
            <p:ph type="sldNum" sz="quarter" idx="5"/>
          </p:nvPr>
        </p:nvSpPr>
        <p:spPr/>
        <p:txBody>
          <a:bodyPr/>
          <a:lstStyle/>
          <a:p>
            <a:fld id="{2EC783EA-C1B2-4DA2-897D-AC21038354C7}" type="slidenum">
              <a:t>16</a:t>
            </a:fld>
            <a:endParaRPr lang="en-US"/>
          </a:p>
        </p:txBody>
      </p:sp>
    </p:spTree>
    <p:extLst>
      <p:ext uri="{BB962C8B-B14F-4D97-AF65-F5344CB8AC3E}">
        <p14:creationId xmlns:p14="http://schemas.microsoft.com/office/powerpoint/2010/main" val="2476666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11/1/2023</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2113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11/1/2023</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6566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11/1/2023</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6874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11/1/2023</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057952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11/1/2023</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5979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11/1/2023</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6497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11/1/2023</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8928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11/1/2023</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0487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11/1/2023</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673182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11/1/2023</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338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11/1/2023</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3330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11/1/2023</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0933510"/>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14" r:id="rId4"/>
    <p:sldLayoutId id="2147483715" r:id="rId5"/>
    <p:sldLayoutId id="2147483720" r:id="rId6"/>
    <p:sldLayoutId id="2147483716" r:id="rId7"/>
    <p:sldLayoutId id="2147483717" r:id="rId8"/>
    <p:sldLayoutId id="2147483718" r:id="rId9"/>
    <p:sldLayoutId id="2147483719" r:id="rId10"/>
    <p:sldLayoutId id="2147483721"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qph.cf2.quoracdn.net/main-qimg-bd25bc9b9385ba88deb08ab1f01d205f" TargetMode="External"/><Relationship Id="rId2" Type="http://schemas.openxmlformats.org/officeDocument/2006/relationships/hyperlink" Target="https://uxstudioteam.com/ux-blog/wp-content/uploads/2019/08/ezgif.com-optimize-10.gi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98350362-F582-302B-90E3-D4FDB6E65402}"/>
              </a:ext>
            </a:extLst>
          </p:cNvPr>
          <p:cNvPicPr>
            <a:picLocks noChangeAspect="1"/>
          </p:cNvPicPr>
          <p:nvPr/>
        </p:nvPicPr>
        <p:blipFill rotWithShape="1">
          <a:blip r:embed="rId2">
            <a:alphaModFix amt="60000"/>
          </a:blip>
          <a:srcRect t="12794" r="-2" b="-2"/>
          <a:stretch/>
        </p:blipFill>
        <p:spPr>
          <a:xfrm>
            <a:off x="20" y="10"/>
            <a:ext cx="12191979" cy="6857989"/>
          </a:xfrm>
          <a:prstGeom prst="rect">
            <a:avLst/>
          </a:prstGeom>
        </p:spPr>
      </p:pic>
      <p:sp>
        <p:nvSpPr>
          <p:cNvPr id="2" name="Title 1"/>
          <p:cNvSpPr>
            <a:spLocks noGrp="1"/>
          </p:cNvSpPr>
          <p:nvPr>
            <p:ph type="ctrTitle"/>
          </p:nvPr>
        </p:nvSpPr>
        <p:spPr>
          <a:xfrm>
            <a:off x="521208" y="908791"/>
            <a:ext cx="6108192" cy="5099101"/>
          </a:xfrm>
        </p:spPr>
        <p:txBody>
          <a:bodyPr anchor="b">
            <a:normAutofit/>
          </a:bodyPr>
          <a:lstStyle/>
          <a:p>
            <a:r>
              <a:rPr lang="en-US" sz="6000">
                <a:solidFill>
                  <a:srgbClr val="FFFFFF"/>
                </a:solidFill>
                <a:ea typeface="+mj-lt"/>
                <a:cs typeface="+mj-lt"/>
              </a:rPr>
              <a:t>Development of an NLP-Powered Chatbot</a:t>
            </a:r>
            <a:endParaRPr lang="en-US" sz="6000">
              <a:solidFill>
                <a:srgbClr val="FFFFFF"/>
              </a:solidFill>
            </a:endParaRPr>
          </a:p>
        </p:txBody>
      </p:sp>
      <p:sp>
        <p:nvSpPr>
          <p:cNvPr id="3" name="Subtitle 2"/>
          <p:cNvSpPr>
            <a:spLocks noGrp="1"/>
          </p:cNvSpPr>
          <p:nvPr>
            <p:ph type="subTitle" idx="1"/>
          </p:nvPr>
        </p:nvSpPr>
        <p:spPr>
          <a:xfrm>
            <a:off x="9261099" y="911040"/>
            <a:ext cx="2359397" cy="1625764"/>
          </a:xfrm>
        </p:spPr>
        <p:txBody>
          <a:bodyPr vert="horz" lIns="91440" tIns="45720" rIns="91440" bIns="45720" rtlCol="0" anchor="t">
            <a:normAutofit/>
          </a:bodyPr>
          <a:lstStyle/>
          <a:p>
            <a:r>
              <a:rPr lang="en-US" dirty="0">
                <a:solidFill>
                  <a:srgbClr val="FFFFFF"/>
                </a:solidFill>
                <a:ea typeface="+mn-lt"/>
                <a:cs typeface="+mn-lt"/>
              </a:rPr>
              <a:t>Enhancing User Interactions and Information Retrieval</a:t>
            </a:r>
          </a:p>
        </p:txBody>
      </p:sp>
      <p:cxnSp>
        <p:nvCxnSpPr>
          <p:cNvPr id="20" name="Straight Connector 19">
            <a:extLst>
              <a:ext uri="{FF2B5EF4-FFF2-40B4-BE49-F238E27FC236}">
                <a16:creationId xmlns:a16="http://schemas.microsoft.com/office/drawing/2014/main" id="{3A8CB1B5-064D-4590-A7F2-70C604854D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238" y="571500"/>
            <a:ext cx="1106026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23F81E2-AE9A-4D71-87B5-D24817F306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300" y="571500"/>
            <a:ext cx="0" cy="5715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5C0F619-4F98-49B2-B92F-39B242F38F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6287848"/>
            <a:ext cx="11060263"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7" name="Subtitle 2">
            <a:extLst>
              <a:ext uri="{FF2B5EF4-FFF2-40B4-BE49-F238E27FC236}">
                <a16:creationId xmlns:a16="http://schemas.microsoft.com/office/drawing/2014/main" id="{FF14296F-F41D-48EB-4E88-826932D29FB9}"/>
              </a:ext>
            </a:extLst>
          </p:cNvPr>
          <p:cNvSpPr txBox="1">
            <a:spLocks/>
          </p:cNvSpPr>
          <p:nvPr/>
        </p:nvSpPr>
        <p:spPr>
          <a:xfrm>
            <a:off x="8869212" y="3750852"/>
            <a:ext cx="3080577" cy="2251691"/>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SzPct val="80000"/>
              <a:buFont typeface="Arial" panose="020B0604020202020204" pitchFamily="34" charset="0"/>
              <a:buNone/>
              <a:defRPr sz="1400" kern="1200" cap="all" spc="3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SzPct val="80000"/>
              <a:buFont typeface="Avenir Next LT Pro Light" panose="020B03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80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80000"/>
              <a:buFont typeface="Avenir Next LT Pro Light" panose="020B03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80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b="1" dirty="0">
                <a:solidFill>
                  <a:srgbClr val="FFFFFF"/>
                </a:solidFill>
                <a:ea typeface="+mn-lt"/>
                <a:cs typeface="+mn-lt"/>
              </a:rPr>
              <a:t>Presenters:</a:t>
            </a:r>
          </a:p>
          <a:p>
            <a:r>
              <a:rPr lang="en-US" sz="1200" dirty="0">
                <a:solidFill>
                  <a:srgbClr val="FFFFFF"/>
                </a:solidFill>
                <a:ea typeface="+mn-lt"/>
                <a:cs typeface="+mn-lt"/>
              </a:rPr>
              <a:t>BT20CSE100 - PRIYATHAM</a:t>
            </a:r>
            <a:endParaRPr lang="en-US" sz="1200" dirty="0">
              <a:solidFill>
                <a:srgbClr val="000000"/>
              </a:solidFill>
              <a:ea typeface="+mn-lt"/>
              <a:cs typeface="+mn-lt"/>
            </a:endParaRPr>
          </a:p>
          <a:p>
            <a:r>
              <a:rPr lang="en-US" sz="1200" dirty="0">
                <a:solidFill>
                  <a:srgbClr val="FFFFFF"/>
                </a:solidFill>
                <a:ea typeface="+mn-lt"/>
                <a:cs typeface="+mn-lt"/>
              </a:rPr>
              <a:t>BT20CSE102 - ABHIRAM</a:t>
            </a:r>
            <a:endParaRPr lang="en-US" dirty="0">
              <a:solidFill>
                <a:srgbClr val="000000"/>
              </a:solidFill>
              <a:ea typeface="+mn-lt"/>
              <a:cs typeface="+mn-lt"/>
            </a:endParaRPr>
          </a:p>
          <a:p>
            <a:r>
              <a:rPr lang="en-US" sz="1200" dirty="0">
                <a:solidFill>
                  <a:srgbClr val="FFFFFF"/>
                </a:solidFill>
                <a:ea typeface="+mn-lt"/>
                <a:cs typeface="+mn-lt"/>
              </a:rPr>
              <a:t>BT20ECE051 - MANOHAR</a:t>
            </a:r>
            <a:endParaRPr lang="en-US" dirty="0">
              <a:solidFill>
                <a:srgbClr val="000000"/>
              </a:solidFill>
              <a:ea typeface="+mn-lt"/>
              <a:cs typeface="+mn-lt"/>
            </a:endParaRPr>
          </a:p>
          <a:p>
            <a:r>
              <a:rPr lang="en-US" sz="1200" dirty="0">
                <a:solidFill>
                  <a:srgbClr val="FFFFFF"/>
                </a:solidFill>
                <a:ea typeface="+mn-lt"/>
                <a:cs typeface="+mn-lt"/>
              </a:rPr>
              <a:t>BT20ECE103 – Uday Kiran</a:t>
            </a:r>
          </a:p>
          <a:p>
            <a:pPr>
              <a:lnSpc>
                <a:spcPct val="110000"/>
              </a:lnSpc>
            </a:pPr>
            <a:r>
              <a:rPr lang="en-US" sz="1100" dirty="0">
                <a:solidFill>
                  <a:srgbClr val="FFFFFF"/>
                </a:solidFill>
                <a:ea typeface="+mn-lt"/>
                <a:cs typeface="+mn-lt"/>
              </a:rPr>
              <a:t>BT21ECE103 - NIGAMANVESH</a:t>
            </a:r>
            <a:endParaRPr lang="en-US" sz="1100" dirty="0">
              <a:solidFill>
                <a:srgbClr val="000000"/>
              </a:solidFill>
              <a:ea typeface="+mn-lt"/>
              <a:cs typeface="+mn-lt"/>
            </a:endParaRPr>
          </a:p>
          <a:p>
            <a:pPr>
              <a:lnSpc>
                <a:spcPct val="110000"/>
              </a:lnSpc>
            </a:pPr>
            <a:endParaRPr lang="en-US" sz="1200" dirty="0">
              <a:solidFill>
                <a:srgbClr val="FFFFFF"/>
              </a:solidFill>
            </a:endParaRPr>
          </a:p>
        </p:txBody>
      </p:sp>
    </p:spTree>
    <p:extLst>
      <p:ext uri="{BB962C8B-B14F-4D97-AF65-F5344CB8AC3E}">
        <p14:creationId xmlns:p14="http://schemas.microsoft.com/office/powerpoint/2010/main" val="414422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25DC8-8059-C160-BED7-E79BB646CFD9}"/>
              </a:ext>
            </a:extLst>
          </p:cNvPr>
          <p:cNvSpPr>
            <a:spLocks noGrp="1"/>
          </p:cNvSpPr>
          <p:nvPr>
            <p:ph type="title"/>
          </p:nvPr>
        </p:nvSpPr>
        <p:spPr/>
        <p:txBody>
          <a:bodyPr>
            <a:normAutofit/>
          </a:bodyPr>
          <a:lstStyle/>
          <a:p>
            <a:r>
              <a:rPr lang="en-US" dirty="0">
                <a:latin typeface="Batang"/>
                <a:ea typeface="Batang"/>
              </a:rPr>
              <a:t>Challenges Faced and Solutions (contd..) :</a:t>
            </a:r>
            <a:endParaRPr lang="en-US" dirty="0"/>
          </a:p>
        </p:txBody>
      </p:sp>
      <p:sp>
        <p:nvSpPr>
          <p:cNvPr id="3" name="Content Placeholder 2">
            <a:extLst>
              <a:ext uri="{FF2B5EF4-FFF2-40B4-BE49-F238E27FC236}">
                <a16:creationId xmlns:a16="http://schemas.microsoft.com/office/drawing/2014/main" id="{D05D7101-A948-0D04-F0AA-8C7D90DB4A7F}"/>
              </a:ext>
            </a:extLst>
          </p:cNvPr>
          <p:cNvSpPr>
            <a:spLocks noGrp="1"/>
          </p:cNvSpPr>
          <p:nvPr>
            <p:ph idx="1"/>
          </p:nvPr>
        </p:nvSpPr>
        <p:spPr/>
        <p:txBody>
          <a:bodyPr vert="horz" lIns="91440" tIns="45720" rIns="91440" bIns="45720" rtlCol="0" anchor="t">
            <a:normAutofit/>
          </a:bodyPr>
          <a:lstStyle/>
          <a:p>
            <a:r>
              <a:rPr lang="en-US" b="1" dirty="0">
                <a:cs typeface="Arial"/>
              </a:rPr>
              <a:t>User Expectations:</a:t>
            </a:r>
          </a:p>
          <a:p>
            <a:pPr lvl="1"/>
            <a:r>
              <a:rPr lang="en-US" b="1" dirty="0">
                <a:cs typeface="Arial"/>
              </a:rPr>
              <a:t>Challenge:</a:t>
            </a:r>
            <a:r>
              <a:rPr lang="en-US" dirty="0">
                <a:cs typeface="Arial"/>
              </a:rPr>
              <a:t> Users may have high expectations for chatbots, assuming they can answer any question with high accuracy.</a:t>
            </a:r>
          </a:p>
          <a:p>
            <a:pPr lvl="1"/>
            <a:r>
              <a:rPr lang="en-US" b="1" dirty="0">
                <a:cs typeface="Arial"/>
              </a:rPr>
              <a:t>Solution:</a:t>
            </a:r>
            <a:r>
              <a:rPr lang="en-US" dirty="0">
                <a:cs typeface="Arial"/>
              </a:rPr>
              <a:t> Set clear expectations in the chatbot's responses and communicate its limitations, especially for complex or specialized queries.</a:t>
            </a:r>
            <a:endParaRPr lang="en-US"/>
          </a:p>
          <a:p>
            <a:r>
              <a:rPr lang="en-US" b="1" dirty="0">
                <a:solidFill>
                  <a:srgbClr val="000000"/>
                </a:solidFill>
                <a:latin typeface="Avenir Next LT Pro Light"/>
                <a:cs typeface="Arial"/>
              </a:rPr>
              <a:t>Evaluation and Improvement:</a:t>
            </a:r>
            <a:endParaRPr lang="en-US" b="1" dirty="0"/>
          </a:p>
          <a:p>
            <a:pPr lvl="1"/>
            <a:r>
              <a:rPr lang="en-US" b="1" dirty="0">
                <a:solidFill>
                  <a:srgbClr val="000000"/>
                </a:solidFill>
                <a:latin typeface="Avenir Next LT Pro Light"/>
                <a:cs typeface="Arial"/>
              </a:rPr>
              <a:t>Challenge: </a:t>
            </a:r>
            <a:r>
              <a:rPr lang="en-US" dirty="0">
                <a:solidFill>
                  <a:srgbClr val="000000"/>
                </a:solidFill>
                <a:latin typeface="Avenir Next LT Pro Light"/>
                <a:cs typeface="Arial"/>
              </a:rPr>
              <a:t>Evaluating the chatbot's performance and iteratively improving its accuracy and user satisfaction can be a continuous challenge.</a:t>
            </a:r>
            <a:endParaRPr lang="en-US" dirty="0"/>
          </a:p>
          <a:p>
            <a:pPr lvl="1"/>
            <a:r>
              <a:rPr lang="en-US" b="1" dirty="0">
                <a:solidFill>
                  <a:srgbClr val="000000"/>
                </a:solidFill>
                <a:latin typeface="Avenir Next LT Pro Light"/>
                <a:cs typeface="Arial"/>
              </a:rPr>
              <a:t>Solution:</a:t>
            </a:r>
            <a:r>
              <a:rPr lang="en-US" dirty="0">
                <a:solidFill>
                  <a:srgbClr val="000000"/>
                </a:solidFill>
                <a:latin typeface="Avenir Next LT Pro Light"/>
                <a:cs typeface="Arial"/>
              </a:rPr>
              <a:t> Implement feedback mechanisms and monitor user interactions to identify areas for improvement.</a:t>
            </a:r>
            <a:endParaRPr lang="en-US" dirty="0"/>
          </a:p>
          <a:p>
            <a:endParaRPr lang="en-US"/>
          </a:p>
        </p:txBody>
      </p:sp>
    </p:spTree>
    <p:extLst>
      <p:ext uri="{BB962C8B-B14F-4D97-AF65-F5344CB8AC3E}">
        <p14:creationId xmlns:p14="http://schemas.microsoft.com/office/powerpoint/2010/main" val="4204463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0A949F-4971-DC4C-1704-554614186C98}"/>
              </a:ext>
            </a:extLst>
          </p:cNvPr>
          <p:cNvSpPr>
            <a:spLocks noGrp="1"/>
          </p:cNvSpPr>
          <p:nvPr>
            <p:ph type="title"/>
          </p:nvPr>
        </p:nvSpPr>
        <p:spPr>
          <a:xfrm>
            <a:off x="521208" y="786384"/>
            <a:ext cx="5567266" cy="1707775"/>
          </a:xfrm>
        </p:spPr>
        <p:txBody>
          <a:bodyPr anchor="t">
            <a:normAutofit/>
          </a:bodyPr>
          <a:lstStyle/>
          <a:p>
            <a:r>
              <a:rPr lang="en-US" dirty="0">
                <a:latin typeface="Batang"/>
                <a:ea typeface="Batang"/>
              </a:rPr>
              <a:t>Discussion :</a:t>
            </a:r>
            <a:endParaRPr lang="en-US" dirty="0"/>
          </a:p>
        </p:txBody>
      </p:sp>
      <p:cxnSp>
        <p:nvCxnSpPr>
          <p:cNvPr id="12" name="Straight Connector 11">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4EE135F-6E01-B368-5F50-48C98E72D879}"/>
              </a:ext>
            </a:extLst>
          </p:cNvPr>
          <p:cNvSpPr>
            <a:spLocks noGrp="1"/>
          </p:cNvSpPr>
          <p:nvPr>
            <p:ph idx="1"/>
          </p:nvPr>
        </p:nvSpPr>
        <p:spPr>
          <a:xfrm>
            <a:off x="571501" y="1644164"/>
            <a:ext cx="5467441" cy="4222562"/>
          </a:xfrm>
        </p:spPr>
        <p:txBody>
          <a:bodyPr vert="horz" lIns="91440" tIns="45720" rIns="91440" bIns="45720" rtlCol="0" anchor="b">
            <a:normAutofit/>
          </a:bodyPr>
          <a:lstStyle/>
          <a:p>
            <a:pPr>
              <a:lnSpc>
                <a:spcPct val="110000"/>
              </a:lnSpc>
            </a:pPr>
            <a:r>
              <a:rPr lang="en-US" b="1" dirty="0"/>
              <a:t>Project Implementation:</a:t>
            </a:r>
            <a:r>
              <a:rPr lang="en-US" dirty="0"/>
              <a:t> This project implements a basic chatbot using TF-IDF for response generation and Wikipedia as a knowledge source. It collects, tokenizes, and encodes data, allowing the chatbot to generate responses based on text similarity.</a:t>
            </a:r>
          </a:p>
          <a:p>
            <a:pPr>
              <a:lnSpc>
                <a:spcPct val="110000"/>
              </a:lnSpc>
            </a:pPr>
            <a:r>
              <a:rPr lang="en-US" b="1" dirty="0"/>
              <a:t>Key Strengths:</a:t>
            </a:r>
            <a:r>
              <a:rPr lang="en-US" dirty="0"/>
              <a:t> The chatbot's simplicity and effectiveness in responding to greetings and general user queries are key strengths. It showcases the importance of NLTK data downloads for text processing tasks.</a:t>
            </a:r>
          </a:p>
        </p:txBody>
      </p:sp>
      <p:cxnSp>
        <p:nvCxnSpPr>
          <p:cNvPr id="14" name="Straight Connector 13">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94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C45BDB6-6831-62F5-7501-297C8C095DD4}"/>
              </a:ext>
            </a:extLst>
          </p:cNvPr>
          <p:cNvPicPr>
            <a:picLocks noChangeAspect="1"/>
          </p:cNvPicPr>
          <p:nvPr/>
        </p:nvPicPr>
        <p:blipFill>
          <a:blip r:embed="rId2"/>
          <a:stretch>
            <a:fillRect/>
          </a:stretch>
        </p:blipFill>
        <p:spPr>
          <a:xfrm>
            <a:off x="7438635" y="850624"/>
            <a:ext cx="3657961" cy="5153662"/>
          </a:xfrm>
          <a:prstGeom prst="rect">
            <a:avLst/>
          </a:prstGeom>
        </p:spPr>
      </p:pic>
      <p:cxnSp>
        <p:nvCxnSpPr>
          <p:cNvPr id="16" name="Straight Connector 15">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32944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37C3C-B224-4028-8465-E3717228905F}"/>
              </a:ext>
            </a:extLst>
          </p:cNvPr>
          <p:cNvSpPr>
            <a:spLocks noGrp="1"/>
          </p:cNvSpPr>
          <p:nvPr>
            <p:ph type="title"/>
          </p:nvPr>
        </p:nvSpPr>
        <p:spPr/>
        <p:txBody>
          <a:bodyPr vert="horz" lIns="91440" tIns="45720" rIns="91440" bIns="45720" rtlCol="0" anchor="ctr">
            <a:noAutofit/>
          </a:bodyPr>
          <a:lstStyle/>
          <a:p>
            <a:r>
              <a:rPr lang="en-US" dirty="0">
                <a:latin typeface="Batang"/>
                <a:ea typeface="Batang"/>
              </a:rPr>
              <a:t>Discussion (contd..) :</a:t>
            </a:r>
            <a:endParaRPr lang="en-US" dirty="0"/>
          </a:p>
        </p:txBody>
      </p:sp>
      <p:sp>
        <p:nvSpPr>
          <p:cNvPr id="3" name="Content Placeholder 2">
            <a:extLst>
              <a:ext uri="{FF2B5EF4-FFF2-40B4-BE49-F238E27FC236}">
                <a16:creationId xmlns:a16="http://schemas.microsoft.com/office/drawing/2014/main" id="{85CBBE37-436C-249A-AB23-527F241E7211}"/>
              </a:ext>
            </a:extLst>
          </p:cNvPr>
          <p:cNvSpPr>
            <a:spLocks noGrp="1"/>
          </p:cNvSpPr>
          <p:nvPr>
            <p:ph idx="1"/>
          </p:nvPr>
        </p:nvSpPr>
        <p:spPr/>
        <p:txBody>
          <a:bodyPr vert="horz" lIns="91440" tIns="45720" rIns="91440" bIns="45720" rtlCol="0" anchor="t">
            <a:normAutofit/>
          </a:bodyPr>
          <a:lstStyle/>
          <a:p>
            <a:r>
              <a:rPr lang="en-US" b="1" dirty="0">
                <a:solidFill>
                  <a:srgbClr val="000000"/>
                </a:solidFill>
                <a:latin typeface="Avenir Next LT Pro Light"/>
                <a:cs typeface="Arial"/>
              </a:rPr>
              <a:t>Key Findings:</a:t>
            </a:r>
            <a:endParaRPr lang="en-US" b="1" dirty="0"/>
          </a:p>
          <a:p>
            <a:pPr lvl="1"/>
            <a:r>
              <a:rPr lang="en-US" b="1" dirty="0">
                <a:solidFill>
                  <a:srgbClr val="000000"/>
                </a:solidFill>
                <a:latin typeface="Avenir Next LT Pro Light"/>
                <a:cs typeface="Arial"/>
              </a:rPr>
              <a:t>Chatbot Capabilities and Limitations:</a:t>
            </a:r>
            <a:r>
              <a:rPr lang="en-US" dirty="0">
                <a:solidFill>
                  <a:srgbClr val="000000"/>
                </a:solidFill>
                <a:latin typeface="Avenir Next LT Pro Light"/>
                <a:cs typeface="Arial"/>
              </a:rPr>
              <a:t> The project implements a basic chatbot using TF-IDF for response generation. It can handle general user queries by using cosine similarity to find similar sentences from a predefined corpus. However, it may face challenges in handling diverse queries, verifying data quality, and keeping information up-to-date.</a:t>
            </a:r>
          </a:p>
          <a:p>
            <a:pPr lvl="1"/>
            <a:r>
              <a:rPr lang="en-US" b="1" dirty="0">
                <a:solidFill>
                  <a:srgbClr val="000000"/>
                </a:solidFill>
                <a:ea typeface="+mn-lt"/>
                <a:cs typeface="Arial"/>
              </a:rPr>
              <a:t>Implications and Areas for Improvement:</a:t>
            </a:r>
            <a:r>
              <a:rPr lang="en-US" dirty="0">
                <a:solidFill>
                  <a:srgbClr val="000000"/>
                </a:solidFill>
                <a:ea typeface="+mn-lt"/>
                <a:cs typeface="Arial"/>
              </a:rPr>
              <a:t> To enhance the chatbot's capabilities, incorporating advanced NLP techniques, scalability, and better handling of user context is recommended. Evaluating and improving its performance are also crucial for providing quality interactions.</a:t>
            </a:r>
          </a:p>
        </p:txBody>
      </p:sp>
    </p:spTree>
    <p:extLst>
      <p:ext uri="{BB962C8B-B14F-4D97-AF65-F5344CB8AC3E}">
        <p14:creationId xmlns:p14="http://schemas.microsoft.com/office/powerpoint/2010/main" val="25027032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0734A-0336-B169-F9F0-66350DA08349}"/>
              </a:ext>
            </a:extLst>
          </p:cNvPr>
          <p:cNvSpPr>
            <a:spLocks noGrp="1"/>
          </p:cNvSpPr>
          <p:nvPr>
            <p:ph type="title"/>
          </p:nvPr>
        </p:nvSpPr>
        <p:spPr/>
        <p:txBody>
          <a:bodyPr>
            <a:normAutofit/>
          </a:bodyPr>
          <a:lstStyle/>
          <a:p>
            <a:r>
              <a:rPr lang="en-US" dirty="0">
                <a:latin typeface="Batang"/>
                <a:ea typeface="Batang"/>
              </a:rPr>
              <a:t>Discussion (contd..) :</a:t>
            </a:r>
            <a:endParaRPr lang="en-US" dirty="0"/>
          </a:p>
        </p:txBody>
      </p:sp>
      <p:sp>
        <p:nvSpPr>
          <p:cNvPr id="3" name="Content Placeholder 2">
            <a:extLst>
              <a:ext uri="{FF2B5EF4-FFF2-40B4-BE49-F238E27FC236}">
                <a16:creationId xmlns:a16="http://schemas.microsoft.com/office/drawing/2014/main" id="{399910AF-1382-388C-A7FC-CE764B76D8E1}"/>
              </a:ext>
            </a:extLst>
          </p:cNvPr>
          <p:cNvSpPr>
            <a:spLocks noGrp="1"/>
          </p:cNvSpPr>
          <p:nvPr>
            <p:ph idx="1"/>
          </p:nvPr>
        </p:nvSpPr>
        <p:spPr/>
        <p:txBody>
          <a:bodyPr vert="horz" lIns="91440" tIns="45720" rIns="91440" bIns="45720" rtlCol="0" anchor="t">
            <a:normAutofit/>
          </a:bodyPr>
          <a:lstStyle/>
          <a:p>
            <a:r>
              <a:rPr lang="en-US" b="1" dirty="0"/>
              <a:t>Significance in the Broader Context:</a:t>
            </a:r>
          </a:p>
          <a:p>
            <a:pPr lvl="1"/>
            <a:r>
              <a:rPr lang="en-US" b="1" dirty="0"/>
              <a:t>The Role of Chatbots in Customer Service and User Engagement:</a:t>
            </a:r>
            <a:r>
              <a:rPr lang="en-US" dirty="0"/>
              <a:t> Chatbots have gained immense significance in customer service, virtual assistance, and user engagement across various industries. They streamline operations, reduce costs, and enhance user experiences.</a:t>
            </a:r>
          </a:p>
          <a:p>
            <a:pPr lvl="1"/>
            <a:r>
              <a:rPr lang="en-US" b="1" dirty="0">
                <a:solidFill>
                  <a:srgbClr val="000000"/>
                </a:solidFill>
                <a:ea typeface="+mn-lt"/>
                <a:cs typeface="+mn-lt"/>
              </a:rPr>
              <a:t>The Potential of NLP in Building Conversational Agents:</a:t>
            </a:r>
            <a:r>
              <a:rPr lang="en-US" dirty="0">
                <a:solidFill>
                  <a:srgbClr val="000000"/>
                </a:solidFill>
                <a:ea typeface="+mn-lt"/>
                <a:cs typeface="+mn-lt"/>
              </a:rPr>
              <a:t> The project highlights the potential of NLP in building conversational agents, which are increasingly used for automating customer interactions, answering frequently asked questions, and offering support.</a:t>
            </a:r>
            <a:endParaRPr lang="en-US" dirty="0">
              <a:solidFill>
                <a:srgbClr val="000000"/>
              </a:solidFill>
            </a:endParaRPr>
          </a:p>
        </p:txBody>
      </p:sp>
    </p:spTree>
    <p:extLst>
      <p:ext uri="{BB962C8B-B14F-4D97-AF65-F5344CB8AC3E}">
        <p14:creationId xmlns:p14="http://schemas.microsoft.com/office/powerpoint/2010/main" val="2127208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5762A-13D2-EF65-F0F7-2A01EA731ECE}"/>
              </a:ext>
            </a:extLst>
          </p:cNvPr>
          <p:cNvSpPr>
            <a:spLocks noGrp="1"/>
          </p:cNvSpPr>
          <p:nvPr>
            <p:ph type="title"/>
          </p:nvPr>
        </p:nvSpPr>
        <p:spPr/>
        <p:txBody>
          <a:bodyPr>
            <a:normAutofit/>
          </a:bodyPr>
          <a:lstStyle/>
          <a:p>
            <a:r>
              <a:rPr lang="en-US" dirty="0">
                <a:latin typeface="Batang"/>
                <a:ea typeface="Batang"/>
              </a:rPr>
              <a:t>Future Work and Recommendations :</a:t>
            </a:r>
            <a:endParaRPr lang="en-US" dirty="0"/>
          </a:p>
        </p:txBody>
      </p:sp>
      <p:sp>
        <p:nvSpPr>
          <p:cNvPr id="3" name="Content Placeholder 2">
            <a:extLst>
              <a:ext uri="{FF2B5EF4-FFF2-40B4-BE49-F238E27FC236}">
                <a16:creationId xmlns:a16="http://schemas.microsoft.com/office/drawing/2014/main" id="{4A56A873-6E12-72E4-9CC7-6C8CD4DC01DA}"/>
              </a:ext>
            </a:extLst>
          </p:cNvPr>
          <p:cNvSpPr>
            <a:spLocks noGrp="1"/>
          </p:cNvSpPr>
          <p:nvPr>
            <p:ph idx="1"/>
          </p:nvPr>
        </p:nvSpPr>
        <p:spPr/>
        <p:txBody>
          <a:bodyPr vert="horz" lIns="91440" tIns="45720" rIns="91440" bIns="45720" rtlCol="0" anchor="t">
            <a:normAutofit/>
          </a:bodyPr>
          <a:lstStyle/>
          <a:p>
            <a:r>
              <a:rPr lang="en-US" b="1" dirty="0">
                <a:ea typeface="+mn-lt"/>
                <a:cs typeface="+mn-lt"/>
              </a:rPr>
              <a:t>Future Work:</a:t>
            </a:r>
          </a:p>
          <a:p>
            <a:pPr lvl="1"/>
            <a:r>
              <a:rPr lang="en-US" b="1" dirty="0"/>
              <a:t>Improve Natural Language Understanding and Generation Capabilities:</a:t>
            </a:r>
            <a:r>
              <a:rPr lang="en-US" dirty="0"/>
              <a:t> </a:t>
            </a:r>
          </a:p>
          <a:p>
            <a:pPr lvl="2"/>
            <a:r>
              <a:rPr lang="en-US" dirty="0"/>
              <a:t>Enhance the chatbot's ability to handle more complex and diverse user queries by incorporating advanced models and techniques like transformers, attention mechanisms, and neural networks. This will result in more fluent and coherent dialogues.</a:t>
            </a:r>
          </a:p>
          <a:p>
            <a:pPr lvl="1"/>
            <a:r>
              <a:rPr lang="en-US" b="1" dirty="0"/>
              <a:t>Incorporate More Domain Knowledge and External Sources:</a:t>
            </a:r>
            <a:r>
              <a:rPr lang="en-US" dirty="0"/>
              <a:t> </a:t>
            </a:r>
          </a:p>
          <a:p>
            <a:pPr lvl="2"/>
            <a:r>
              <a:rPr lang="en-US" dirty="0"/>
              <a:t>Enrich the chatbot's knowledge base by integrating external sources such as Wikipedia, news articles, or databases. This will enable the chatbot to provide more accurate and relevant information to users.</a:t>
            </a:r>
            <a:endParaRPr lang="en-US"/>
          </a:p>
        </p:txBody>
      </p:sp>
    </p:spTree>
    <p:extLst>
      <p:ext uri="{BB962C8B-B14F-4D97-AF65-F5344CB8AC3E}">
        <p14:creationId xmlns:p14="http://schemas.microsoft.com/office/powerpoint/2010/main" val="27709415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5762A-13D2-EF65-F0F7-2A01EA731ECE}"/>
              </a:ext>
            </a:extLst>
          </p:cNvPr>
          <p:cNvSpPr>
            <a:spLocks noGrp="1"/>
          </p:cNvSpPr>
          <p:nvPr>
            <p:ph type="title"/>
          </p:nvPr>
        </p:nvSpPr>
        <p:spPr/>
        <p:txBody>
          <a:bodyPr>
            <a:normAutofit/>
          </a:bodyPr>
          <a:lstStyle/>
          <a:p>
            <a:r>
              <a:rPr lang="en-US" dirty="0">
                <a:latin typeface="Batang"/>
                <a:ea typeface="Batang"/>
              </a:rPr>
              <a:t>Future Work and Recommendations (contd..):</a:t>
            </a:r>
            <a:endParaRPr lang="en-US" dirty="0"/>
          </a:p>
        </p:txBody>
      </p:sp>
      <p:sp>
        <p:nvSpPr>
          <p:cNvPr id="3" name="Content Placeholder 2">
            <a:extLst>
              <a:ext uri="{FF2B5EF4-FFF2-40B4-BE49-F238E27FC236}">
                <a16:creationId xmlns:a16="http://schemas.microsoft.com/office/drawing/2014/main" id="{4A56A873-6E12-72E4-9CC7-6C8CD4DC01DA}"/>
              </a:ext>
            </a:extLst>
          </p:cNvPr>
          <p:cNvSpPr>
            <a:spLocks noGrp="1"/>
          </p:cNvSpPr>
          <p:nvPr>
            <p:ph idx="1"/>
          </p:nvPr>
        </p:nvSpPr>
        <p:spPr/>
        <p:txBody>
          <a:bodyPr vert="horz" lIns="91440" tIns="45720" rIns="91440" bIns="45720" rtlCol="0" anchor="t">
            <a:normAutofit/>
          </a:bodyPr>
          <a:lstStyle/>
          <a:p>
            <a:r>
              <a:rPr lang="en-US" b="1" dirty="0">
                <a:solidFill>
                  <a:srgbClr val="000000"/>
                </a:solidFill>
                <a:latin typeface="Avenir Next LT Pro Light"/>
                <a:ea typeface="+mn-lt"/>
                <a:cs typeface="Arial"/>
              </a:rPr>
              <a:t>Recommendations:</a:t>
            </a:r>
          </a:p>
          <a:p>
            <a:pPr lvl="1"/>
            <a:r>
              <a:rPr lang="en-US" b="1" dirty="0">
                <a:solidFill>
                  <a:srgbClr val="000000"/>
                </a:solidFill>
                <a:latin typeface="Avenir Next LT Pro Light"/>
                <a:cs typeface="Arial"/>
              </a:rPr>
              <a:t>Evaluate Chatbot Performance and User Satisfaction:</a:t>
            </a:r>
            <a:r>
              <a:rPr lang="en-US" dirty="0">
                <a:solidFill>
                  <a:srgbClr val="000000"/>
                </a:solidFill>
                <a:latin typeface="Avenir Next LT Pro Light"/>
                <a:cs typeface="Arial"/>
              </a:rPr>
              <a:t> </a:t>
            </a:r>
          </a:p>
          <a:p>
            <a:pPr lvl="2"/>
            <a:r>
              <a:rPr lang="en-US" dirty="0">
                <a:solidFill>
                  <a:srgbClr val="000000"/>
                </a:solidFill>
                <a:latin typeface="Avenir Next LT Pro Light"/>
                <a:cs typeface="Arial"/>
              </a:rPr>
              <a:t>Assess the chatbot's performance using various metrics and methods, including BLEU, ROUGE, perplexity, sentiment analysis, and user feedback surveys. This evaluation will identify strengths, weaknesses, and areas for improvement.</a:t>
            </a:r>
            <a:endParaRPr lang="en-US" dirty="0"/>
          </a:p>
          <a:p>
            <a:pPr lvl="1"/>
            <a:r>
              <a:rPr lang="en-US" b="1" dirty="0">
                <a:solidFill>
                  <a:srgbClr val="000000"/>
                </a:solidFill>
                <a:latin typeface="Avenir Next LT Pro Light"/>
                <a:cs typeface="Arial"/>
              </a:rPr>
              <a:t>Expand Chatbot Functionality and Scope:</a:t>
            </a:r>
            <a:r>
              <a:rPr lang="en-US" dirty="0">
                <a:solidFill>
                  <a:srgbClr val="000000"/>
                </a:solidFill>
                <a:latin typeface="Avenir Next LT Pro Light"/>
                <a:cs typeface="Arial"/>
              </a:rPr>
              <a:t> </a:t>
            </a:r>
          </a:p>
          <a:p>
            <a:pPr lvl="2"/>
            <a:r>
              <a:rPr lang="en-US" dirty="0">
                <a:solidFill>
                  <a:srgbClr val="000000"/>
                </a:solidFill>
                <a:latin typeface="Avenir Next LT Pro Light"/>
                <a:cs typeface="Arial"/>
              </a:rPr>
              <a:t>Consider adding more features and topics to the chatbot, such as voice input and output, image recognition and generation, personalization, recommendation, and entertainment. This expansion will increase user engagement and explore new areas of research and application for chatbots.</a:t>
            </a:r>
            <a:endParaRPr lang="en-US" dirty="0"/>
          </a:p>
        </p:txBody>
      </p:sp>
    </p:spTree>
    <p:extLst>
      <p:ext uri="{BB962C8B-B14F-4D97-AF65-F5344CB8AC3E}">
        <p14:creationId xmlns:p14="http://schemas.microsoft.com/office/powerpoint/2010/main" val="20544491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96C6-A4D1-BBCD-EAAF-C006F5B1BDEC}"/>
              </a:ext>
            </a:extLst>
          </p:cNvPr>
          <p:cNvSpPr>
            <a:spLocks noGrp="1"/>
          </p:cNvSpPr>
          <p:nvPr>
            <p:ph type="title"/>
          </p:nvPr>
        </p:nvSpPr>
        <p:spPr/>
        <p:txBody>
          <a:bodyPr/>
          <a:lstStyle/>
          <a:p>
            <a:r>
              <a:rPr lang="en-US" dirty="0">
                <a:latin typeface="Batang"/>
                <a:ea typeface="Batang"/>
              </a:rPr>
              <a:t>Conclusion :</a:t>
            </a:r>
            <a:endParaRPr lang="en-US" dirty="0"/>
          </a:p>
        </p:txBody>
      </p:sp>
      <p:sp>
        <p:nvSpPr>
          <p:cNvPr id="3" name="Content Placeholder 2">
            <a:extLst>
              <a:ext uri="{FF2B5EF4-FFF2-40B4-BE49-F238E27FC236}">
                <a16:creationId xmlns:a16="http://schemas.microsoft.com/office/drawing/2014/main" id="{30AC359A-4EF3-02A5-302B-D7B6334EB052}"/>
              </a:ext>
            </a:extLst>
          </p:cNvPr>
          <p:cNvSpPr>
            <a:spLocks noGrp="1"/>
          </p:cNvSpPr>
          <p:nvPr>
            <p:ph idx="1"/>
          </p:nvPr>
        </p:nvSpPr>
        <p:spPr/>
        <p:txBody>
          <a:bodyPr vert="horz" lIns="91440" tIns="45720" rIns="91440" bIns="45720" rtlCol="0" anchor="t">
            <a:normAutofit/>
          </a:bodyPr>
          <a:lstStyle/>
          <a:p>
            <a:pPr marL="0" indent="0">
              <a:buNone/>
            </a:pPr>
            <a:r>
              <a:rPr lang="en-US" dirty="0">
                <a:solidFill>
                  <a:srgbClr val="000000"/>
                </a:solidFill>
                <a:ea typeface="+mn-lt"/>
                <a:cs typeface="+mn-lt"/>
              </a:rPr>
              <a:t>This project has demonstrated the development of a chatbot that efficiently handles general user queries through the utilization of TF-IDF and cosine similarity. While the chatbot showcases its capabilities in generating responses, it also reveals limitations in dealing with diverse queries, ensuring data quality, and keeping information up-to-date. Looking ahead, there is significant room for improvement, including enhancing natural language understanding and incorporating more domain knowledge. This project reiterates the significance of chatbots in customer service and user engagement, shedding light on the evolving role of chatbots in streamlining operations and enhancing user experiences across various industries.</a:t>
            </a:r>
            <a:endParaRPr lang="en-US" dirty="0">
              <a:solidFill>
                <a:srgbClr val="000000"/>
              </a:solidFill>
            </a:endParaRPr>
          </a:p>
          <a:p>
            <a:pPr>
              <a:buFont typeface="Arial" panose="020B0304020202020204" pitchFamily="34" charset="0"/>
              <a:buChar char="•"/>
            </a:pPr>
            <a:endParaRPr lang="en-US" dirty="0"/>
          </a:p>
        </p:txBody>
      </p:sp>
    </p:spTree>
    <p:extLst>
      <p:ext uri="{BB962C8B-B14F-4D97-AF65-F5344CB8AC3E}">
        <p14:creationId xmlns:p14="http://schemas.microsoft.com/office/powerpoint/2010/main" val="20149968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596B8-80B8-028C-34C7-83302AFDB3E4}"/>
              </a:ext>
            </a:extLst>
          </p:cNvPr>
          <p:cNvSpPr>
            <a:spLocks noGrp="1"/>
          </p:cNvSpPr>
          <p:nvPr>
            <p:ph type="title"/>
          </p:nvPr>
        </p:nvSpPr>
        <p:spPr/>
        <p:txBody>
          <a:bodyPr>
            <a:normAutofit/>
          </a:bodyPr>
          <a:lstStyle/>
          <a:p>
            <a:r>
              <a:rPr lang="en-US" dirty="0">
                <a:latin typeface="Batang"/>
                <a:ea typeface="Batang"/>
              </a:rPr>
              <a:t>References :</a:t>
            </a:r>
            <a:endParaRPr lang="en-US" dirty="0"/>
          </a:p>
        </p:txBody>
      </p:sp>
      <p:sp>
        <p:nvSpPr>
          <p:cNvPr id="3" name="Content Placeholder 2">
            <a:extLst>
              <a:ext uri="{FF2B5EF4-FFF2-40B4-BE49-F238E27FC236}">
                <a16:creationId xmlns:a16="http://schemas.microsoft.com/office/drawing/2014/main" id="{1630FFB6-8D0A-29F1-91CF-FC0F66B35ECE}"/>
              </a:ext>
            </a:extLst>
          </p:cNvPr>
          <p:cNvSpPr>
            <a:spLocks noGrp="1"/>
          </p:cNvSpPr>
          <p:nvPr>
            <p:ph idx="1"/>
          </p:nvPr>
        </p:nvSpPr>
        <p:spPr/>
        <p:txBody>
          <a:bodyPr vert="horz" lIns="91440" tIns="45720" rIns="91440" bIns="45720" rtlCol="0" anchor="t">
            <a:normAutofit/>
          </a:bodyPr>
          <a:lstStyle/>
          <a:p>
            <a:pPr marL="457200" indent="-457200">
              <a:buAutoNum type="arabicPeriod"/>
            </a:pPr>
            <a:r>
              <a:rPr lang="en-US" dirty="0"/>
              <a:t>Tarun Lalwani, Shashank </a:t>
            </a:r>
            <a:r>
              <a:rPr lang="en-US" dirty="0" err="1"/>
              <a:t>Bhalotia</a:t>
            </a:r>
            <a:r>
              <a:rPr lang="en-US" dirty="0"/>
              <a:t>, Ashish Pal, Shreya Bisen, Vasundhara Rathod. "Implementation of a Chatbot System using AI and NLP."</a:t>
            </a:r>
          </a:p>
          <a:p>
            <a:pPr marL="457200" indent="-457200">
              <a:buAutoNum type="arabicPeriod"/>
            </a:pPr>
            <a:r>
              <a:rPr lang="en-US" dirty="0"/>
              <a:t>Dr. R. Regin, Dr. S. Suman Rajest, Shynu T, Jerusha Angelene Christabel G. "An Automated Conversation System Using Natural Language Processing (NLP) Chatbot in Python."</a:t>
            </a:r>
          </a:p>
          <a:p>
            <a:r>
              <a:rPr lang="en-US" dirty="0"/>
              <a:t>Images(in </a:t>
            </a:r>
            <a:r>
              <a:rPr lang="en-US" dirty="0" err="1"/>
              <a:t>PPt</a:t>
            </a:r>
            <a:r>
              <a:rPr lang="en-US" dirty="0"/>
              <a:t>) reference : </a:t>
            </a:r>
            <a:r>
              <a:rPr lang="en-US" dirty="0">
                <a:hlinkClick r:id="rId2"/>
              </a:rPr>
              <a:t>uxstudioteam</a:t>
            </a:r>
            <a:r>
              <a:rPr lang="en-US" dirty="0"/>
              <a:t> , </a:t>
            </a:r>
            <a:r>
              <a:rPr lang="en-US" dirty="0">
                <a:ea typeface="+mn-lt"/>
                <a:cs typeface="+mn-lt"/>
                <a:hlinkClick r:id="rId3"/>
              </a:rPr>
              <a:t>Quora</a:t>
            </a:r>
            <a:r>
              <a:rPr lang="en-US" dirty="0">
                <a:ea typeface="+mn-lt"/>
                <a:cs typeface="+mn-lt"/>
              </a:rPr>
              <a:t> .</a:t>
            </a:r>
            <a:endParaRPr lang="en-US" dirty="0"/>
          </a:p>
          <a:p>
            <a:pPr marL="457200" indent="-457200">
              <a:buAutoNum type="arabicPeriod"/>
            </a:pPr>
            <a:endParaRPr lang="en-US"/>
          </a:p>
        </p:txBody>
      </p:sp>
    </p:spTree>
    <p:extLst>
      <p:ext uri="{BB962C8B-B14F-4D97-AF65-F5344CB8AC3E}">
        <p14:creationId xmlns:p14="http://schemas.microsoft.com/office/powerpoint/2010/main" val="1816970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DFAF7-5186-AB12-6FBC-DF210588E1FE}"/>
              </a:ext>
            </a:extLst>
          </p:cNvPr>
          <p:cNvSpPr>
            <a:spLocks noGrp="1"/>
          </p:cNvSpPr>
          <p:nvPr>
            <p:ph type="title"/>
          </p:nvPr>
        </p:nvSpPr>
        <p:spPr/>
        <p:txBody>
          <a:bodyPr/>
          <a:lstStyle/>
          <a:p>
            <a:r>
              <a:rPr lang="en-US" dirty="0">
                <a:latin typeface="Batang"/>
                <a:ea typeface="Batang"/>
              </a:rPr>
              <a:t>Appendices :</a:t>
            </a:r>
            <a:endParaRPr lang="en-US" dirty="0"/>
          </a:p>
        </p:txBody>
      </p:sp>
      <p:sp>
        <p:nvSpPr>
          <p:cNvPr id="3" name="Content Placeholder 2">
            <a:extLst>
              <a:ext uri="{FF2B5EF4-FFF2-40B4-BE49-F238E27FC236}">
                <a16:creationId xmlns:a16="http://schemas.microsoft.com/office/drawing/2014/main" id="{C7BC9B6A-C4EC-8D74-4169-F21D0345D155}"/>
              </a:ext>
            </a:extLst>
          </p:cNvPr>
          <p:cNvSpPr>
            <a:spLocks noGrp="1"/>
          </p:cNvSpPr>
          <p:nvPr>
            <p:ph idx="1"/>
          </p:nvPr>
        </p:nvSpPr>
        <p:spPr/>
        <p:txBody>
          <a:bodyPr vert="horz" lIns="91440" tIns="45720" rIns="91440" bIns="45720" rtlCol="0" anchor="t">
            <a:normAutofit/>
          </a:bodyPr>
          <a:lstStyle/>
          <a:p>
            <a:r>
              <a:rPr lang="en-US" dirty="0"/>
              <a:t>Code in python:</a:t>
            </a:r>
          </a:p>
          <a:p>
            <a:pPr lvl="1">
              <a:buNone/>
            </a:pPr>
            <a:endParaRPr lang="en-US" sz="1300" dirty="0"/>
          </a:p>
        </p:txBody>
      </p:sp>
      <p:pic>
        <p:nvPicPr>
          <p:cNvPr id="4" name="Picture 3">
            <a:extLst>
              <a:ext uri="{FF2B5EF4-FFF2-40B4-BE49-F238E27FC236}">
                <a16:creationId xmlns:a16="http://schemas.microsoft.com/office/drawing/2014/main" id="{D2BC8305-2899-7460-853B-12F135F841F0}"/>
              </a:ext>
            </a:extLst>
          </p:cNvPr>
          <p:cNvPicPr>
            <a:picLocks noChangeAspect="1"/>
          </p:cNvPicPr>
          <p:nvPr/>
        </p:nvPicPr>
        <p:blipFill>
          <a:blip r:embed="rId2"/>
          <a:stretch>
            <a:fillRect/>
          </a:stretch>
        </p:blipFill>
        <p:spPr>
          <a:xfrm>
            <a:off x="571500" y="2620336"/>
            <a:ext cx="8892267" cy="2637864"/>
          </a:xfrm>
          <a:prstGeom prst="rect">
            <a:avLst/>
          </a:prstGeom>
        </p:spPr>
      </p:pic>
    </p:spTree>
    <p:extLst>
      <p:ext uri="{BB962C8B-B14F-4D97-AF65-F5344CB8AC3E}">
        <p14:creationId xmlns:p14="http://schemas.microsoft.com/office/powerpoint/2010/main" val="19113351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DFAF7-5186-AB12-6FBC-DF210588E1FE}"/>
              </a:ext>
            </a:extLst>
          </p:cNvPr>
          <p:cNvSpPr>
            <a:spLocks noGrp="1"/>
          </p:cNvSpPr>
          <p:nvPr>
            <p:ph type="title"/>
          </p:nvPr>
        </p:nvSpPr>
        <p:spPr/>
        <p:txBody>
          <a:bodyPr/>
          <a:lstStyle/>
          <a:p>
            <a:r>
              <a:rPr lang="en-US" dirty="0">
                <a:latin typeface="Batang"/>
                <a:ea typeface="Batang"/>
              </a:rPr>
              <a:t>Appendices (contd..):</a:t>
            </a:r>
            <a:endParaRPr lang="en-US" dirty="0"/>
          </a:p>
        </p:txBody>
      </p:sp>
      <p:pic>
        <p:nvPicPr>
          <p:cNvPr id="8" name="Content Placeholder 7">
            <a:extLst>
              <a:ext uri="{FF2B5EF4-FFF2-40B4-BE49-F238E27FC236}">
                <a16:creationId xmlns:a16="http://schemas.microsoft.com/office/drawing/2014/main" id="{22D406AD-DE7E-E6C6-0BEF-738C6C6BC403}"/>
              </a:ext>
            </a:extLst>
          </p:cNvPr>
          <p:cNvPicPr>
            <a:picLocks noGrp="1" noChangeAspect="1"/>
          </p:cNvPicPr>
          <p:nvPr>
            <p:ph sz="half" idx="1"/>
          </p:nvPr>
        </p:nvPicPr>
        <p:blipFill>
          <a:blip r:embed="rId2"/>
          <a:stretch>
            <a:fillRect/>
          </a:stretch>
        </p:blipFill>
        <p:spPr>
          <a:xfrm>
            <a:off x="676429" y="2068576"/>
            <a:ext cx="4987636" cy="4114800"/>
          </a:xfrm>
        </p:spPr>
      </p:pic>
      <p:pic>
        <p:nvPicPr>
          <p:cNvPr id="9" name="Content Placeholder 8">
            <a:extLst>
              <a:ext uri="{FF2B5EF4-FFF2-40B4-BE49-F238E27FC236}">
                <a16:creationId xmlns:a16="http://schemas.microsoft.com/office/drawing/2014/main" id="{B10D4A78-D7AD-B33E-1518-B596CC37D128}"/>
              </a:ext>
            </a:extLst>
          </p:cNvPr>
          <p:cNvPicPr>
            <a:picLocks noGrp="1" noChangeAspect="1"/>
          </p:cNvPicPr>
          <p:nvPr>
            <p:ph sz="half" idx="2"/>
          </p:nvPr>
        </p:nvPicPr>
        <p:blipFill rotWithShape="1">
          <a:blip r:embed="rId3"/>
          <a:srcRect r="6736" b="-172"/>
          <a:stretch/>
        </p:blipFill>
        <p:spPr>
          <a:xfrm>
            <a:off x="6277677" y="2068576"/>
            <a:ext cx="5351611" cy="3971937"/>
          </a:xfrm>
        </p:spPr>
      </p:pic>
    </p:spTree>
    <p:extLst>
      <p:ext uri="{BB962C8B-B14F-4D97-AF65-F5344CB8AC3E}">
        <p14:creationId xmlns:p14="http://schemas.microsoft.com/office/powerpoint/2010/main" val="15478916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6814345-41DE-42C5-8657-66C1417DF8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E68E419-3727-4F5E-8840-AF149B33B0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519B6EC-D7AE-452F-8D0C-D11BD3377F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5889F449-A8C1-4223-8D3F-453A7C93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569F2E-5FCF-35CB-3690-43F07E46767D}"/>
              </a:ext>
            </a:extLst>
          </p:cNvPr>
          <p:cNvSpPr>
            <a:spLocks noGrp="1"/>
          </p:cNvSpPr>
          <p:nvPr>
            <p:ph type="title"/>
          </p:nvPr>
        </p:nvSpPr>
        <p:spPr>
          <a:xfrm>
            <a:off x="521208" y="818777"/>
            <a:ext cx="2632002" cy="5099442"/>
          </a:xfrm>
        </p:spPr>
        <p:txBody>
          <a:bodyPr vert="horz" lIns="91440" tIns="45720" rIns="91440" bIns="45720" rtlCol="0" anchor="t">
            <a:normAutofit/>
          </a:bodyPr>
          <a:lstStyle/>
          <a:p>
            <a:r>
              <a:rPr lang="en-US"/>
              <a:t>Contents:</a:t>
            </a:r>
            <a:endParaRPr lang="en-US" dirty="0"/>
          </a:p>
        </p:txBody>
      </p:sp>
      <p:cxnSp>
        <p:nvCxnSpPr>
          <p:cNvPr id="18" name="Straight Connector 17">
            <a:extLst>
              <a:ext uri="{FF2B5EF4-FFF2-40B4-BE49-F238E27FC236}">
                <a16:creationId xmlns:a16="http://schemas.microsoft.com/office/drawing/2014/main" id="{9B483DE6-F425-4CA0-9983-0778A131FA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8F3C27F-5DD1-4734-BC17-6CA4460264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1F67967-936C-4D11-B434-DEBD15F2B7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147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258BDB1B-AABF-4E05-BFBA-BA41A0719625}"/>
              </a:ext>
            </a:extLst>
          </p:cNvPr>
          <p:cNvSpPr txBox="1">
            <a:spLocks/>
          </p:cNvSpPr>
          <p:nvPr/>
        </p:nvSpPr>
        <p:spPr>
          <a:xfrm>
            <a:off x="3791570" y="939782"/>
            <a:ext cx="7724000" cy="50348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a:lstStyle>
          <a:p>
            <a:pPr marL="742950" indent="-228600">
              <a:lnSpc>
                <a:spcPct val="120000"/>
              </a:lnSpc>
              <a:spcAft>
                <a:spcPts val="600"/>
              </a:spcAft>
              <a:buSzPct val="80000"/>
              <a:buAutoNum type="arabicPeriod"/>
            </a:pPr>
            <a:r>
              <a:rPr lang="en-US" sz="1800" dirty="0">
                <a:latin typeface="+mn-lt"/>
                <a:ea typeface="+mn-ea"/>
                <a:cs typeface="+mn-cs"/>
              </a:rPr>
              <a:t>Introduction</a:t>
            </a:r>
          </a:p>
          <a:p>
            <a:pPr marL="742950" indent="-228600">
              <a:lnSpc>
                <a:spcPct val="120000"/>
              </a:lnSpc>
              <a:spcAft>
                <a:spcPts val="600"/>
              </a:spcAft>
              <a:buSzPct val="80000"/>
              <a:buAutoNum type="arabicPeriod"/>
            </a:pPr>
            <a:r>
              <a:rPr lang="en-US" sz="1800" dirty="0">
                <a:latin typeface="+mn-lt"/>
                <a:ea typeface="+mn-ea"/>
                <a:cs typeface="+mn-cs"/>
              </a:rPr>
              <a:t>Objectives</a:t>
            </a:r>
          </a:p>
          <a:p>
            <a:pPr marL="742950" indent="-228600">
              <a:lnSpc>
                <a:spcPct val="120000"/>
              </a:lnSpc>
              <a:spcAft>
                <a:spcPts val="600"/>
              </a:spcAft>
              <a:buSzPct val="80000"/>
              <a:buAutoNum type="arabicPeriod"/>
            </a:pPr>
            <a:r>
              <a:rPr lang="en-US" sz="1800" dirty="0">
                <a:latin typeface="+mn-lt"/>
                <a:ea typeface="+mn-ea"/>
                <a:cs typeface="+mn-cs"/>
              </a:rPr>
              <a:t>Methodology</a:t>
            </a:r>
          </a:p>
          <a:p>
            <a:pPr marL="742950" indent="-228600">
              <a:lnSpc>
                <a:spcPct val="120000"/>
              </a:lnSpc>
              <a:spcAft>
                <a:spcPts val="600"/>
              </a:spcAft>
              <a:buSzPct val="80000"/>
              <a:buAutoNum type="arabicPeriod"/>
            </a:pPr>
            <a:r>
              <a:rPr lang="en-US" sz="1800" dirty="0">
                <a:latin typeface="+mn-lt"/>
                <a:ea typeface="+mn-ea"/>
                <a:cs typeface="+mn-cs"/>
              </a:rPr>
              <a:t>Data Collection and Pre-processing</a:t>
            </a:r>
          </a:p>
          <a:p>
            <a:pPr marL="742950" indent="-228600">
              <a:lnSpc>
                <a:spcPct val="120000"/>
              </a:lnSpc>
              <a:spcAft>
                <a:spcPts val="600"/>
              </a:spcAft>
              <a:buSzPct val="80000"/>
              <a:buAutoNum type="arabicPeriod"/>
            </a:pPr>
            <a:r>
              <a:rPr lang="en-US" sz="1800" dirty="0">
                <a:latin typeface="+mn-lt"/>
                <a:ea typeface="+mn-ea"/>
                <a:cs typeface="+mn-cs"/>
              </a:rPr>
              <a:t>Model Selection and Justification</a:t>
            </a:r>
          </a:p>
          <a:p>
            <a:pPr marL="742950" indent="-228600">
              <a:lnSpc>
                <a:spcPct val="120000"/>
              </a:lnSpc>
              <a:spcAft>
                <a:spcPts val="600"/>
              </a:spcAft>
              <a:buSzPct val="80000"/>
              <a:buAutoNum type="arabicPeriod"/>
            </a:pPr>
            <a:r>
              <a:rPr lang="en-US" sz="1800" dirty="0">
                <a:latin typeface="+mn-lt"/>
                <a:ea typeface="+mn-ea"/>
                <a:cs typeface="+mn-cs"/>
              </a:rPr>
              <a:t>Challenges Faced and Solutions</a:t>
            </a:r>
          </a:p>
          <a:p>
            <a:pPr marL="742950" indent="-228600">
              <a:lnSpc>
                <a:spcPct val="120000"/>
              </a:lnSpc>
              <a:spcAft>
                <a:spcPts val="600"/>
              </a:spcAft>
              <a:buSzPct val="80000"/>
              <a:buAutoNum type="arabicPeriod"/>
            </a:pPr>
            <a:r>
              <a:rPr lang="en-US" sz="1800" dirty="0">
                <a:latin typeface="+mn-lt"/>
                <a:ea typeface="+mn-ea"/>
                <a:cs typeface="+mn-cs"/>
              </a:rPr>
              <a:t>Discussion</a:t>
            </a:r>
          </a:p>
          <a:p>
            <a:pPr marL="742950" indent="-228600">
              <a:lnSpc>
                <a:spcPct val="120000"/>
              </a:lnSpc>
              <a:spcAft>
                <a:spcPts val="600"/>
              </a:spcAft>
              <a:buSzPct val="80000"/>
              <a:buAutoNum type="arabicPeriod"/>
            </a:pPr>
            <a:r>
              <a:rPr lang="en-US" sz="1800" dirty="0">
                <a:latin typeface="+mn-lt"/>
                <a:ea typeface="+mn-ea"/>
                <a:cs typeface="+mn-cs"/>
              </a:rPr>
              <a:t>Future Work and Recommendations</a:t>
            </a:r>
          </a:p>
          <a:p>
            <a:pPr marL="742950" indent="-228600">
              <a:lnSpc>
                <a:spcPct val="120000"/>
              </a:lnSpc>
              <a:spcAft>
                <a:spcPts val="600"/>
              </a:spcAft>
              <a:buSzPct val="80000"/>
              <a:buAutoNum type="arabicPeriod"/>
            </a:pPr>
            <a:r>
              <a:rPr lang="en-US" sz="1800" dirty="0">
                <a:latin typeface="+mn-lt"/>
                <a:ea typeface="+mn-ea"/>
                <a:cs typeface="+mn-cs"/>
              </a:rPr>
              <a:t>Conclusion</a:t>
            </a:r>
          </a:p>
          <a:p>
            <a:pPr marL="742950" indent="-228600">
              <a:lnSpc>
                <a:spcPct val="120000"/>
              </a:lnSpc>
              <a:spcAft>
                <a:spcPts val="600"/>
              </a:spcAft>
              <a:buSzPct val="80000"/>
              <a:buAutoNum type="arabicPeriod"/>
            </a:pPr>
            <a:r>
              <a:rPr lang="en-US" sz="1800" dirty="0">
                <a:latin typeface="Avenir Next LT Pro Light"/>
                <a:ea typeface="Batang"/>
                <a:cs typeface="+mn-cs"/>
              </a:rPr>
              <a:t>References</a:t>
            </a:r>
          </a:p>
          <a:p>
            <a:pPr marL="742950" indent="-228600">
              <a:lnSpc>
                <a:spcPct val="120000"/>
              </a:lnSpc>
              <a:spcAft>
                <a:spcPts val="600"/>
              </a:spcAft>
              <a:buSzPct val="80000"/>
              <a:buAutoNum type="arabicPeriod"/>
            </a:pPr>
            <a:r>
              <a:rPr lang="en-US" sz="1800" dirty="0">
                <a:latin typeface="Avenir Next LT Pro Light"/>
                <a:ea typeface="Batang"/>
                <a:cs typeface="+mn-cs"/>
              </a:rPr>
              <a:t>Appendices</a:t>
            </a:r>
          </a:p>
        </p:txBody>
      </p:sp>
    </p:spTree>
    <p:extLst>
      <p:ext uri="{BB962C8B-B14F-4D97-AF65-F5344CB8AC3E}">
        <p14:creationId xmlns:p14="http://schemas.microsoft.com/office/powerpoint/2010/main" val="284021782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1FD0F0B6-5415-4254-9E66-BE9C2FB0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97944C-8250-FD85-F444-9B395FEFFB40}"/>
              </a:ext>
            </a:extLst>
          </p:cNvPr>
          <p:cNvSpPr>
            <a:spLocks noGrp="1"/>
          </p:cNvSpPr>
          <p:nvPr>
            <p:ph type="title"/>
          </p:nvPr>
        </p:nvSpPr>
        <p:spPr>
          <a:xfrm>
            <a:off x="521208" y="822960"/>
            <a:ext cx="3463784" cy="3454604"/>
          </a:xfrm>
        </p:spPr>
        <p:txBody>
          <a:bodyPr vert="horz" lIns="91440" tIns="45720" rIns="91440" bIns="45720" rtlCol="0" anchor="t">
            <a:normAutofit/>
          </a:bodyPr>
          <a:lstStyle/>
          <a:p>
            <a:r>
              <a:rPr lang="en-US" sz="4800"/>
              <a:t>Appendices (contd..):</a:t>
            </a:r>
          </a:p>
        </p:txBody>
      </p:sp>
      <p:cxnSp>
        <p:nvCxnSpPr>
          <p:cNvPr id="18" name="Straight Connector 17">
            <a:extLst>
              <a:ext uri="{FF2B5EF4-FFF2-40B4-BE49-F238E27FC236}">
                <a16:creationId xmlns:a16="http://schemas.microsoft.com/office/drawing/2014/main" id="{8D66FEA8-8B71-461B-95A4-855374AB4C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A4B168A-A51F-4C91-A9E4-A2F203CB9D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689"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14FA17C1-8FA5-0BCF-75A9-4994EF172801}"/>
              </a:ext>
            </a:extLst>
          </p:cNvPr>
          <p:cNvPicPr>
            <a:picLocks noGrp="1" noChangeAspect="1"/>
          </p:cNvPicPr>
          <p:nvPr>
            <p:ph sz="half" idx="1"/>
          </p:nvPr>
        </p:nvPicPr>
        <p:blipFill rotWithShape="1">
          <a:blip r:embed="rId2"/>
          <a:srcRect t="78" r="12907" b="-78"/>
          <a:stretch/>
        </p:blipFill>
        <p:spPr>
          <a:xfrm>
            <a:off x="4861815" y="852352"/>
            <a:ext cx="6593921" cy="5148367"/>
          </a:xfrm>
          <a:prstGeom prst="rect">
            <a:avLst/>
          </a:prstGeom>
        </p:spPr>
      </p:pic>
      <p:cxnSp>
        <p:nvCxnSpPr>
          <p:cNvPr id="22" name="Straight Connector 21">
            <a:extLst>
              <a:ext uri="{FF2B5EF4-FFF2-40B4-BE49-F238E27FC236}">
                <a16:creationId xmlns:a16="http://schemas.microsoft.com/office/drawing/2014/main" id="{A5407E01-913B-484C-A03C-2C64028471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10632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948F4-8349-D064-4095-04CFE0482E0D}"/>
              </a:ext>
            </a:extLst>
          </p:cNvPr>
          <p:cNvSpPr>
            <a:spLocks noGrp="1"/>
          </p:cNvSpPr>
          <p:nvPr>
            <p:ph type="title"/>
          </p:nvPr>
        </p:nvSpPr>
        <p:spPr/>
        <p:txBody>
          <a:bodyPr/>
          <a:lstStyle/>
          <a:p>
            <a:r>
              <a:rPr lang="en-US" dirty="0">
                <a:latin typeface="Batang"/>
                <a:ea typeface="Batang"/>
              </a:rPr>
              <a:t>Output :</a:t>
            </a:r>
            <a:endParaRPr lang="en-US" dirty="0"/>
          </a:p>
        </p:txBody>
      </p:sp>
      <p:pic>
        <p:nvPicPr>
          <p:cNvPr id="5" name="Content Placeholder 4">
            <a:extLst>
              <a:ext uri="{FF2B5EF4-FFF2-40B4-BE49-F238E27FC236}">
                <a16:creationId xmlns:a16="http://schemas.microsoft.com/office/drawing/2014/main" id="{C62A3888-EB83-0721-9E37-60B4255017BC}"/>
              </a:ext>
            </a:extLst>
          </p:cNvPr>
          <p:cNvPicPr>
            <a:picLocks noGrp="1" noChangeAspect="1"/>
          </p:cNvPicPr>
          <p:nvPr>
            <p:ph idx="1"/>
          </p:nvPr>
        </p:nvPicPr>
        <p:blipFill rotWithShape="1">
          <a:blip r:embed="rId2"/>
          <a:srcRect r="47671" b="373"/>
          <a:stretch/>
        </p:blipFill>
        <p:spPr>
          <a:xfrm>
            <a:off x="570100" y="2113067"/>
            <a:ext cx="10780431" cy="1815571"/>
          </a:xfrm>
        </p:spPr>
      </p:pic>
    </p:spTree>
    <p:extLst>
      <p:ext uri="{BB962C8B-B14F-4D97-AF65-F5344CB8AC3E}">
        <p14:creationId xmlns:p14="http://schemas.microsoft.com/office/powerpoint/2010/main" val="31123149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5B4C556-B580-79E3-A017-D3FF82DBDDC2}"/>
              </a:ext>
            </a:extLst>
          </p:cNvPr>
          <p:cNvPicPr>
            <a:picLocks noChangeAspect="1"/>
          </p:cNvPicPr>
          <p:nvPr/>
        </p:nvPicPr>
        <p:blipFill rotWithShape="1">
          <a:blip r:embed="rId2">
            <a:alphaModFix amt="60000"/>
          </a:blip>
          <a:srcRect t="12791"/>
          <a:stretch/>
        </p:blipFill>
        <p:spPr>
          <a:xfrm>
            <a:off x="20" y="10"/>
            <a:ext cx="12191979" cy="6857989"/>
          </a:xfrm>
          <a:prstGeom prst="rect">
            <a:avLst/>
          </a:prstGeom>
        </p:spPr>
      </p:pic>
      <p:sp>
        <p:nvSpPr>
          <p:cNvPr id="2" name="Title 1">
            <a:extLst>
              <a:ext uri="{FF2B5EF4-FFF2-40B4-BE49-F238E27FC236}">
                <a16:creationId xmlns:a16="http://schemas.microsoft.com/office/drawing/2014/main" id="{0C1E9114-4F4A-8538-8847-2C5612C12608}"/>
              </a:ext>
            </a:extLst>
          </p:cNvPr>
          <p:cNvSpPr>
            <a:spLocks noGrp="1"/>
          </p:cNvSpPr>
          <p:nvPr>
            <p:ph type="title" idx="4294967295"/>
          </p:nvPr>
        </p:nvSpPr>
        <p:spPr>
          <a:xfrm>
            <a:off x="2487440" y="1190354"/>
            <a:ext cx="7213092" cy="4475714"/>
          </a:xfrm>
        </p:spPr>
        <p:txBody>
          <a:bodyPr vert="horz" lIns="91440" tIns="45720" rIns="91440" bIns="45720" rtlCol="0" anchor="ctr">
            <a:normAutofit/>
          </a:bodyPr>
          <a:lstStyle/>
          <a:p>
            <a:pPr algn="ctr"/>
            <a:r>
              <a:rPr lang="en-US" sz="7200" dirty="0">
                <a:solidFill>
                  <a:srgbClr val="FFFFFF"/>
                </a:solidFill>
                <a:latin typeface="Batang"/>
                <a:ea typeface="Batang"/>
              </a:rPr>
              <a:t>Thank you</a:t>
            </a:r>
            <a:endParaRPr lang="en-US" sz="7200">
              <a:latin typeface="Batang"/>
              <a:ea typeface="Batang"/>
            </a:endParaRPr>
          </a:p>
        </p:txBody>
      </p:sp>
      <p:cxnSp>
        <p:nvCxnSpPr>
          <p:cNvPr id="18" name="Straight Connector 17">
            <a:extLst>
              <a:ext uri="{FF2B5EF4-FFF2-40B4-BE49-F238E27FC236}">
                <a16:creationId xmlns:a16="http://schemas.microsoft.com/office/drawing/2014/main" id="{3A8CB1B5-064D-4590-A7F2-70C604854D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238" y="571500"/>
            <a:ext cx="1106026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5C0F619-4F98-49B2-B92F-39B242F38F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6287848"/>
            <a:ext cx="11060263"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35211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A816F-56F0-18AE-87D5-5F2802C67A04}"/>
              </a:ext>
            </a:extLst>
          </p:cNvPr>
          <p:cNvSpPr>
            <a:spLocks noGrp="1"/>
          </p:cNvSpPr>
          <p:nvPr>
            <p:ph type="title"/>
          </p:nvPr>
        </p:nvSpPr>
        <p:spPr>
          <a:xfrm>
            <a:off x="521207" y="786384"/>
            <a:ext cx="6233755" cy="1707775"/>
          </a:xfrm>
        </p:spPr>
        <p:txBody>
          <a:bodyPr anchor="t">
            <a:normAutofit/>
          </a:bodyPr>
          <a:lstStyle/>
          <a:p>
            <a:r>
              <a:rPr lang="en-US" dirty="0">
                <a:latin typeface="Batang"/>
                <a:ea typeface="Batang"/>
              </a:rPr>
              <a:t>Introduction : </a:t>
            </a:r>
            <a:endParaRPr lang="en-US" dirty="0"/>
          </a:p>
        </p:txBody>
      </p:sp>
      <p:cxnSp>
        <p:nvCxnSpPr>
          <p:cNvPr id="13" name="Straight Connector 12">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F02433FD-D157-1B2B-CCE4-DE3E382697F3}"/>
              </a:ext>
            </a:extLst>
          </p:cNvPr>
          <p:cNvSpPr>
            <a:spLocks noGrp="1"/>
          </p:cNvSpPr>
          <p:nvPr>
            <p:ph idx="1"/>
          </p:nvPr>
        </p:nvSpPr>
        <p:spPr>
          <a:xfrm>
            <a:off x="571501" y="1636909"/>
            <a:ext cx="6131953" cy="4367379"/>
          </a:xfrm>
        </p:spPr>
        <p:txBody>
          <a:bodyPr vert="horz" lIns="91440" tIns="45720" rIns="91440" bIns="45720" rtlCol="0" anchor="ctr">
            <a:noAutofit/>
          </a:bodyPr>
          <a:lstStyle/>
          <a:p>
            <a:pPr>
              <a:lnSpc>
                <a:spcPct val="110000"/>
              </a:lnSpc>
            </a:pPr>
            <a:r>
              <a:rPr lang="en-US" sz="1800" dirty="0">
                <a:ea typeface="+mn-lt"/>
                <a:cs typeface="+mn-lt"/>
              </a:rPr>
              <a:t>We present the development of an NLP-powered chatbot, a project aimed at improving user interactions and information retrieval.</a:t>
            </a:r>
          </a:p>
          <a:p>
            <a:pPr>
              <a:lnSpc>
                <a:spcPct val="110000"/>
              </a:lnSpc>
            </a:pPr>
            <a:r>
              <a:rPr lang="en-US" sz="1800" dirty="0">
                <a:ea typeface="+mn-lt"/>
                <a:cs typeface="+mn-lt"/>
              </a:rPr>
              <a:t>This project focuses on the development of an </a:t>
            </a:r>
            <a:r>
              <a:rPr lang="en-US" sz="1800" b="1" dirty="0">
                <a:ea typeface="+mn-lt"/>
                <a:cs typeface="+mn-lt"/>
              </a:rPr>
              <a:t>NLP-powered chatbot</a:t>
            </a:r>
            <a:r>
              <a:rPr lang="en-US" sz="1800" dirty="0">
                <a:ea typeface="+mn-lt"/>
                <a:cs typeface="+mn-lt"/>
              </a:rPr>
              <a:t>, an </a:t>
            </a:r>
            <a:r>
              <a:rPr lang="en-US" sz="1800" b="1" dirty="0">
                <a:ea typeface="+mn-lt"/>
                <a:cs typeface="+mn-lt"/>
              </a:rPr>
              <a:t>AI-driven</a:t>
            </a:r>
            <a:r>
              <a:rPr lang="en-US" sz="1800" dirty="0">
                <a:ea typeface="+mn-lt"/>
                <a:cs typeface="+mn-lt"/>
              </a:rPr>
              <a:t> </a:t>
            </a:r>
            <a:r>
              <a:rPr lang="en-US" sz="1800" b="1" dirty="0">
                <a:ea typeface="+mn-lt"/>
                <a:cs typeface="+mn-lt"/>
              </a:rPr>
              <a:t>conversational</a:t>
            </a:r>
            <a:r>
              <a:rPr lang="en-US" sz="1800" dirty="0">
                <a:ea typeface="+mn-lt"/>
                <a:cs typeface="+mn-lt"/>
              </a:rPr>
              <a:t> </a:t>
            </a:r>
            <a:r>
              <a:rPr lang="en-US" sz="1800" b="1" dirty="0">
                <a:ea typeface="+mn-lt"/>
                <a:cs typeface="+mn-lt"/>
              </a:rPr>
              <a:t>agent</a:t>
            </a:r>
            <a:r>
              <a:rPr lang="en-US" sz="1800" dirty="0">
                <a:ea typeface="+mn-lt"/>
                <a:cs typeface="+mn-lt"/>
              </a:rPr>
              <a:t>. Chatbots find applications in customer service, e-commerce, healthcare, and more, enhancing user interactions through natural language understanding.</a:t>
            </a:r>
          </a:p>
          <a:p>
            <a:pPr>
              <a:lnSpc>
                <a:spcPct val="110000"/>
              </a:lnSpc>
            </a:pPr>
            <a:r>
              <a:rPr lang="en-US" sz="1800" dirty="0">
                <a:ea typeface="+mn-lt"/>
                <a:cs typeface="+mn-lt"/>
              </a:rPr>
              <a:t>The increasing demand for automated customer support, advancements in NLP and AI technology, and the potential real-world impact of effective chatbots in enhancing user experiences and business efficiency have motivated this project.</a:t>
            </a:r>
            <a:endParaRPr lang="en-US" sz="1800"/>
          </a:p>
        </p:txBody>
      </p:sp>
      <p:cxnSp>
        <p:nvCxnSpPr>
          <p:cNvPr id="15" name="Straight Connector 14">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576201"/>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6FF5C9BB-D4BA-F4A2-D262-B4D1F74749E8}"/>
              </a:ext>
            </a:extLst>
          </p:cNvPr>
          <p:cNvPicPr>
            <a:picLocks noChangeAspect="1"/>
          </p:cNvPicPr>
          <p:nvPr/>
        </p:nvPicPr>
        <p:blipFill rotWithShape="1">
          <a:blip r:embed="rId2"/>
          <a:srcRect l="15852" r="37704" b="3"/>
          <a:stretch/>
        </p:blipFill>
        <p:spPr>
          <a:xfrm>
            <a:off x="8036732" y="853712"/>
            <a:ext cx="3583768" cy="5150567"/>
          </a:xfrm>
          <a:prstGeom prst="rect">
            <a:avLst/>
          </a:prstGeom>
        </p:spPr>
      </p:pic>
      <p:cxnSp>
        <p:nvCxnSpPr>
          <p:cNvPr id="17" name="Straight Connector 16">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10286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53686-32BF-9737-9FD1-48168C73220A}"/>
              </a:ext>
            </a:extLst>
          </p:cNvPr>
          <p:cNvSpPr>
            <a:spLocks noGrp="1"/>
          </p:cNvSpPr>
          <p:nvPr>
            <p:ph type="title"/>
          </p:nvPr>
        </p:nvSpPr>
        <p:spPr/>
        <p:txBody>
          <a:bodyPr>
            <a:normAutofit/>
          </a:bodyPr>
          <a:lstStyle/>
          <a:p>
            <a:r>
              <a:rPr lang="en-US" dirty="0">
                <a:latin typeface="Batang"/>
                <a:ea typeface="Batang"/>
              </a:rPr>
              <a:t>Objectives : </a:t>
            </a:r>
            <a:endParaRPr lang="en-US" dirty="0"/>
          </a:p>
        </p:txBody>
      </p:sp>
      <p:sp>
        <p:nvSpPr>
          <p:cNvPr id="3" name="Content Placeholder 2">
            <a:extLst>
              <a:ext uri="{FF2B5EF4-FFF2-40B4-BE49-F238E27FC236}">
                <a16:creationId xmlns:a16="http://schemas.microsoft.com/office/drawing/2014/main" id="{BB4FAB3A-F7AF-1236-0312-8838ED796727}"/>
              </a:ext>
            </a:extLst>
          </p:cNvPr>
          <p:cNvSpPr>
            <a:spLocks noGrp="1"/>
          </p:cNvSpPr>
          <p:nvPr>
            <p:ph idx="1"/>
          </p:nvPr>
        </p:nvSpPr>
        <p:spPr/>
        <p:txBody>
          <a:bodyPr vert="horz" lIns="91440" tIns="45720" rIns="91440" bIns="45720" rtlCol="0" anchor="t">
            <a:normAutofit fontScale="92500" lnSpcReduction="10000"/>
          </a:bodyPr>
          <a:lstStyle/>
          <a:p>
            <a:r>
              <a:rPr lang="en-US" dirty="0">
                <a:solidFill>
                  <a:srgbClr val="000000"/>
                </a:solidFill>
                <a:ea typeface="+mn-lt"/>
                <a:cs typeface="+mn-lt"/>
              </a:rPr>
              <a:t>Develop a chatbot capable of </a:t>
            </a:r>
            <a:r>
              <a:rPr lang="en-US" b="1" dirty="0">
                <a:solidFill>
                  <a:srgbClr val="000000"/>
                </a:solidFill>
                <a:ea typeface="+mn-lt"/>
                <a:cs typeface="+mn-lt"/>
              </a:rPr>
              <a:t>understanding user intent</a:t>
            </a:r>
            <a:r>
              <a:rPr lang="en-US" dirty="0">
                <a:solidFill>
                  <a:srgbClr val="000000"/>
                </a:solidFill>
                <a:ea typeface="+mn-lt"/>
                <a:cs typeface="+mn-lt"/>
              </a:rPr>
              <a:t> and generating contextually relevant responses.</a:t>
            </a:r>
            <a:endParaRPr lang="en-US" dirty="0">
              <a:solidFill>
                <a:srgbClr val="000000"/>
              </a:solidFill>
            </a:endParaRPr>
          </a:p>
          <a:p>
            <a:r>
              <a:rPr lang="en-US" dirty="0">
                <a:solidFill>
                  <a:srgbClr val="000000"/>
                </a:solidFill>
                <a:ea typeface="+mn-lt"/>
                <a:cs typeface="+mn-lt"/>
              </a:rPr>
              <a:t>Enhance user engagement and streamline information dissemination across various domains.</a:t>
            </a:r>
            <a:endParaRPr lang="en-US" dirty="0">
              <a:ea typeface="+mn-lt"/>
              <a:cs typeface="+mn-lt"/>
            </a:endParaRPr>
          </a:p>
          <a:p>
            <a:r>
              <a:rPr lang="en-US" dirty="0">
                <a:solidFill>
                  <a:srgbClr val="000000"/>
                </a:solidFill>
                <a:ea typeface="+mn-lt"/>
                <a:cs typeface="+mn-lt"/>
              </a:rPr>
              <a:t>Improve the </a:t>
            </a:r>
            <a:r>
              <a:rPr lang="en-US" b="1" dirty="0">
                <a:solidFill>
                  <a:srgbClr val="000000"/>
                </a:solidFill>
                <a:ea typeface="+mn-lt"/>
                <a:cs typeface="+mn-lt"/>
              </a:rPr>
              <a:t>quality </a:t>
            </a:r>
            <a:r>
              <a:rPr lang="en-US" dirty="0">
                <a:solidFill>
                  <a:srgbClr val="000000"/>
                </a:solidFill>
                <a:ea typeface="+mn-lt"/>
                <a:cs typeface="+mn-lt"/>
              </a:rPr>
              <a:t>of user interactions, including </a:t>
            </a:r>
            <a:r>
              <a:rPr lang="en-US" b="1" dirty="0">
                <a:solidFill>
                  <a:srgbClr val="000000"/>
                </a:solidFill>
                <a:ea typeface="+mn-lt"/>
                <a:cs typeface="+mn-lt"/>
              </a:rPr>
              <a:t>personalized </a:t>
            </a:r>
            <a:r>
              <a:rPr lang="en-US" dirty="0">
                <a:solidFill>
                  <a:srgbClr val="000000"/>
                </a:solidFill>
                <a:ea typeface="+mn-lt"/>
                <a:cs typeface="+mn-lt"/>
              </a:rPr>
              <a:t>and context-aware responses.</a:t>
            </a:r>
            <a:endParaRPr lang="en-US" dirty="0">
              <a:solidFill>
                <a:srgbClr val="000000"/>
              </a:solidFill>
            </a:endParaRPr>
          </a:p>
          <a:p>
            <a:r>
              <a:rPr lang="en-US" dirty="0">
                <a:solidFill>
                  <a:srgbClr val="000000"/>
                </a:solidFill>
                <a:ea typeface="+mn-lt"/>
                <a:cs typeface="+mn-lt"/>
              </a:rPr>
              <a:t>Handle a </a:t>
            </a:r>
            <a:r>
              <a:rPr lang="en-US" b="1" dirty="0">
                <a:solidFill>
                  <a:srgbClr val="000000"/>
                </a:solidFill>
                <a:ea typeface="+mn-lt"/>
                <a:cs typeface="+mn-lt"/>
              </a:rPr>
              <a:t>wide range</a:t>
            </a:r>
            <a:r>
              <a:rPr lang="en-US" dirty="0">
                <a:solidFill>
                  <a:srgbClr val="000000"/>
                </a:solidFill>
                <a:ea typeface="+mn-lt"/>
                <a:cs typeface="+mn-lt"/>
              </a:rPr>
              <a:t> of user intents and maintain </a:t>
            </a:r>
            <a:r>
              <a:rPr lang="en-US" b="1" dirty="0">
                <a:solidFill>
                  <a:srgbClr val="000000"/>
                </a:solidFill>
                <a:ea typeface="+mn-lt"/>
                <a:cs typeface="+mn-lt"/>
              </a:rPr>
              <a:t>data security</a:t>
            </a:r>
            <a:r>
              <a:rPr lang="en-US" dirty="0">
                <a:solidFill>
                  <a:srgbClr val="000000"/>
                </a:solidFill>
                <a:ea typeface="+mn-lt"/>
                <a:cs typeface="+mn-lt"/>
              </a:rPr>
              <a:t> and </a:t>
            </a:r>
            <a:r>
              <a:rPr lang="en-US" b="1" dirty="0">
                <a:solidFill>
                  <a:srgbClr val="000000"/>
                </a:solidFill>
                <a:ea typeface="+mn-lt"/>
                <a:cs typeface="+mn-lt"/>
              </a:rPr>
              <a:t>privacy</a:t>
            </a:r>
            <a:r>
              <a:rPr lang="en-US" dirty="0">
                <a:solidFill>
                  <a:srgbClr val="000000"/>
                </a:solidFill>
                <a:ea typeface="+mn-lt"/>
                <a:cs typeface="+mn-lt"/>
              </a:rPr>
              <a:t>.</a:t>
            </a:r>
            <a:endParaRPr lang="en-US" dirty="0"/>
          </a:p>
          <a:p>
            <a:r>
              <a:rPr lang="en-US" dirty="0">
                <a:solidFill>
                  <a:srgbClr val="000000"/>
                </a:solidFill>
                <a:ea typeface="+mn-lt"/>
                <a:cs typeface="+mn-lt"/>
              </a:rPr>
              <a:t>Establish a feedback mechanism for </a:t>
            </a:r>
            <a:r>
              <a:rPr lang="en-US" b="1" dirty="0">
                <a:solidFill>
                  <a:srgbClr val="000000"/>
                </a:solidFill>
                <a:ea typeface="+mn-lt"/>
                <a:cs typeface="+mn-lt"/>
              </a:rPr>
              <a:t>continuous </a:t>
            </a:r>
            <a:r>
              <a:rPr lang="en-US" dirty="0">
                <a:solidFill>
                  <a:srgbClr val="000000"/>
                </a:solidFill>
                <a:ea typeface="+mn-lt"/>
                <a:cs typeface="+mn-lt"/>
              </a:rPr>
              <a:t>improvement.</a:t>
            </a:r>
            <a:endParaRPr lang="en-US" dirty="0">
              <a:solidFill>
                <a:srgbClr val="000000"/>
              </a:solidFill>
            </a:endParaRPr>
          </a:p>
          <a:p>
            <a:r>
              <a:rPr lang="en-US" dirty="0">
                <a:solidFill>
                  <a:srgbClr val="000000"/>
                </a:solidFill>
                <a:ea typeface="+mn-lt"/>
                <a:cs typeface="+mn-lt"/>
              </a:rPr>
              <a:t>Create an efficient and user-friendly chatbot offering tangible benefits to both users and implementing organizations.</a:t>
            </a:r>
            <a:endParaRPr lang="en-US" dirty="0">
              <a:solidFill>
                <a:srgbClr val="000000"/>
              </a:solidFill>
            </a:endParaRPr>
          </a:p>
          <a:p>
            <a:pPr lvl="1"/>
            <a:r>
              <a:rPr lang="en-US" dirty="0"/>
              <a:t>Example : </a:t>
            </a:r>
            <a:r>
              <a:rPr lang="en-US" b="1" dirty="0">
                <a:solidFill>
                  <a:srgbClr val="000000"/>
                </a:solidFill>
                <a:ea typeface="+mn-lt"/>
                <a:cs typeface="+mn-lt"/>
              </a:rPr>
              <a:t>Customer Support:</a:t>
            </a:r>
            <a:r>
              <a:rPr lang="en-US" dirty="0">
                <a:solidFill>
                  <a:srgbClr val="000000"/>
                </a:solidFill>
                <a:ea typeface="+mn-lt"/>
                <a:cs typeface="+mn-lt"/>
              </a:rPr>
              <a:t> Companies like Amazon and Apple use chatbots to provide efficient customer support, resolving user queries and issues in real-time.</a:t>
            </a:r>
          </a:p>
          <a:p>
            <a:endParaRPr lang="en-US" dirty="0"/>
          </a:p>
          <a:p>
            <a:endParaRPr lang="en-US" dirty="0"/>
          </a:p>
        </p:txBody>
      </p:sp>
    </p:spTree>
    <p:extLst>
      <p:ext uri="{BB962C8B-B14F-4D97-AF65-F5344CB8AC3E}">
        <p14:creationId xmlns:p14="http://schemas.microsoft.com/office/powerpoint/2010/main" val="8498031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B353C-2AF5-12E3-5447-C6D84D011D02}"/>
              </a:ext>
            </a:extLst>
          </p:cNvPr>
          <p:cNvSpPr>
            <a:spLocks noGrp="1"/>
          </p:cNvSpPr>
          <p:nvPr>
            <p:ph type="title"/>
          </p:nvPr>
        </p:nvSpPr>
        <p:spPr/>
        <p:txBody>
          <a:bodyPr>
            <a:normAutofit/>
          </a:bodyPr>
          <a:lstStyle/>
          <a:p>
            <a:r>
              <a:rPr lang="en-US" dirty="0">
                <a:latin typeface="Batang"/>
                <a:ea typeface="Batang"/>
              </a:rPr>
              <a:t>Methodology : </a:t>
            </a:r>
            <a:endParaRPr lang="en-US" dirty="0"/>
          </a:p>
        </p:txBody>
      </p:sp>
      <p:sp>
        <p:nvSpPr>
          <p:cNvPr id="3" name="Content Placeholder 2">
            <a:extLst>
              <a:ext uri="{FF2B5EF4-FFF2-40B4-BE49-F238E27FC236}">
                <a16:creationId xmlns:a16="http://schemas.microsoft.com/office/drawing/2014/main" id="{C4D79D09-6CB9-21C4-ABCE-2F9C641FFE47}"/>
              </a:ext>
            </a:extLst>
          </p:cNvPr>
          <p:cNvSpPr>
            <a:spLocks noGrp="1"/>
          </p:cNvSpPr>
          <p:nvPr>
            <p:ph idx="1"/>
          </p:nvPr>
        </p:nvSpPr>
        <p:spPr/>
        <p:txBody>
          <a:bodyPr vert="horz" lIns="91440" tIns="45720" rIns="91440" bIns="45720" rtlCol="0" anchor="t">
            <a:normAutofit fontScale="92500" lnSpcReduction="20000"/>
          </a:bodyPr>
          <a:lstStyle/>
          <a:p>
            <a:r>
              <a:rPr lang="en-US" b="1" dirty="0">
                <a:ea typeface="+mn-lt"/>
                <a:cs typeface="+mn-lt"/>
              </a:rPr>
              <a:t>Programming Language:</a:t>
            </a:r>
            <a:r>
              <a:rPr lang="en-US" dirty="0">
                <a:solidFill>
                  <a:srgbClr val="000000"/>
                </a:solidFill>
                <a:ea typeface="+mn-lt"/>
                <a:cs typeface="+mn-lt"/>
              </a:rPr>
              <a:t> Python serves as the primary programming language for the development of the NLP and AI components of the chatbot.</a:t>
            </a:r>
          </a:p>
          <a:p>
            <a:r>
              <a:rPr lang="en-US" b="1" dirty="0">
                <a:solidFill>
                  <a:srgbClr val="000000"/>
                </a:solidFill>
                <a:ea typeface="+mn-lt"/>
                <a:cs typeface="+mn-lt"/>
              </a:rPr>
              <a:t>Natural Language Toolkit (NLTK):</a:t>
            </a:r>
            <a:r>
              <a:rPr lang="en-US" dirty="0">
                <a:solidFill>
                  <a:srgbClr val="000000"/>
                </a:solidFill>
                <a:ea typeface="+mn-lt"/>
                <a:cs typeface="+mn-lt"/>
              </a:rPr>
              <a:t> The project leverages NLTK, a comprehensive library for natural language processing. NLTK is employed for various NLP tasks, including text tokenization, stemming, and part-of-speech tagging.</a:t>
            </a:r>
          </a:p>
          <a:p>
            <a:r>
              <a:rPr lang="en-US" b="1" dirty="0">
                <a:solidFill>
                  <a:srgbClr val="000000"/>
                </a:solidFill>
                <a:ea typeface="+mn-lt"/>
                <a:cs typeface="+mn-lt"/>
              </a:rPr>
              <a:t>TensorFlow:</a:t>
            </a:r>
            <a:r>
              <a:rPr lang="en-US" dirty="0">
                <a:solidFill>
                  <a:srgbClr val="000000"/>
                </a:solidFill>
                <a:ea typeface="+mn-lt"/>
                <a:cs typeface="+mn-lt"/>
              </a:rPr>
              <a:t> TensorFlow is utilized for building and training deep learning models that contribute to natural language understanding and dialogue generation.</a:t>
            </a:r>
          </a:p>
          <a:p>
            <a:r>
              <a:rPr lang="en-US" b="1" dirty="0">
                <a:solidFill>
                  <a:srgbClr val="000000"/>
                </a:solidFill>
                <a:ea typeface="+mn-lt"/>
                <a:cs typeface="+mn-lt"/>
              </a:rPr>
              <a:t>Chatbot Framework (e.g., Rasa, Dialogflow):</a:t>
            </a:r>
            <a:r>
              <a:rPr lang="en-US" dirty="0">
                <a:solidFill>
                  <a:srgbClr val="000000"/>
                </a:solidFill>
                <a:ea typeface="+mn-lt"/>
                <a:cs typeface="+mn-lt"/>
              </a:rPr>
              <a:t> Depending on project requirements, a chatbot development framework may be integrated to facilitate dialogue management and response generation. The selection of a specific framework is based on the project's needs and the desired level of customization.</a:t>
            </a:r>
          </a:p>
        </p:txBody>
      </p:sp>
    </p:spTree>
    <p:extLst>
      <p:ext uri="{BB962C8B-B14F-4D97-AF65-F5344CB8AC3E}">
        <p14:creationId xmlns:p14="http://schemas.microsoft.com/office/powerpoint/2010/main" val="13085231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5FFA9-852A-3500-8FE2-6EA1AA77E959}"/>
              </a:ext>
            </a:extLst>
          </p:cNvPr>
          <p:cNvSpPr>
            <a:spLocks noGrp="1"/>
          </p:cNvSpPr>
          <p:nvPr>
            <p:ph type="title"/>
          </p:nvPr>
        </p:nvSpPr>
        <p:spPr/>
        <p:txBody>
          <a:bodyPr>
            <a:normAutofit/>
          </a:bodyPr>
          <a:lstStyle/>
          <a:p>
            <a:r>
              <a:rPr lang="en-US" dirty="0">
                <a:latin typeface="Batang"/>
                <a:ea typeface="Batang"/>
              </a:rPr>
              <a:t>Data Collection and Pre-processing :</a:t>
            </a:r>
            <a:endParaRPr lang="en-US" dirty="0"/>
          </a:p>
        </p:txBody>
      </p:sp>
      <p:sp>
        <p:nvSpPr>
          <p:cNvPr id="3" name="Content Placeholder 2">
            <a:extLst>
              <a:ext uri="{FF2B5EF4-FFF2-40B4-BE49-F238E27FC236}">
                <a16:creationId xmlns:a16="http://schemas.microsoft.com/office/drawing/2014/main" id="{0832961F-755F-FF4E-0DAF-364F5A36F9DB}"/>
              </a:ext>
            </a:extLst>
          </p:cNvPr>
          <p:cNvSpPr>
            <a:spLocks noGrp="1"/>
          </p:cNvSpPr>
          <p:nvPr>
            <p:ph idx="1"/>
          </p:nvPr>
        </p:nvSpPr>
        <p:spPr/>
        <p:txBody>
          <a:bodyPr vert="horz" lIns="91440" tIns="45720" rIns="91440" bIns="45720" rtlCol="0" anchor="t">
            <a:normAutofit lnSpcReduction="10000"/>
          </a:bodyPr>
          <a:lstStyle/>
          <a:p>
            <a:r>
              <a:rPr lang="en-US" b="1" dirty="0"/>
              <a:t>Data Sources:</a:t>
            </a:r>
            <a:r>
              <a:rPr lang="en-US" dirty="0"/>
              <a:t> The project primarily collects data from Wikipedia using the Wikipedia API. This API allows the chatbot to fetch text data related to user queries, making it a valuable source of information.</a:t>
            </a:r>
          </a:p>
          <a:p>
            <a:r>
              <a:rPr lang="en-US" b="1" dirty="0"/>
              <a:t>Data Collection:</a:t>
            </a:r>
            <a:r>
              <a:rPr lang="en-US" dirty="0"/>
              <a:t> The data collection process is primarily performed using the </a:t>
            </a:r>
            <a:r>
              <a:rPr lang="en-US" i="1" dirty="0" err="1">
                <a:latin typeface="Sagona ExtraLight"/>
                <a:ea typeface="Batang"/>
              </a:rPr>
              <a:t>wikipedia.summary</a:t>
            </a:r>
            <a:r>
              <a:rPr lang="en-US" i="1" dirty="0">
                <a:latin typeface="Sagona ExtraLight"/>
                <a:ea typeface="Batang"/>
              </a:rPr>
              <a:t>(user query, sentences=10)</a:t>
            </a:r>
            <a:r>
              <a:rPr lang="en-US" dirty="0"/>
              <a:t> function. This function retrieves a summary of the user's query from Wikipedia, providing the chatbot with relevant information to generate responses.</a:t>
            </a:r>
          </a:p>
          <a:p>
            <a:r>
              <a:rPr lang="en-US" b="1" dirty="0"/>
              <a:t>Data Preprocessing:</a:t>
            </a:r>
            <a:r>
              <a:rPr lang="en-US" dirty="0"/>
              <a:t> To prepare the collected data for analysis, several preprocessing steps are applied, including tokenization, lemmatization, and punctuation removal. These steps ensure that the text data is structured and ready for further analysis.</a:t>
            </a:r>
          </a:p>
        </p:txBody>
      </p:sp>
    </p:spTree>
    <p:extLst>
      <p:ext uri="{BB962C8B-B14F-4D97-AF65-F5344CB8AC3E}">
        <p14:creationId xmlns:p14="http://schemas.microsoft.com/office/powerpoint/2010/main" val="25050084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857CC-E22A-60DB-00F6-2093B4D6783D}"/>
              </a:ext>
            </a:extLst>
          </p:cNvPr>
          <p:cNvSpPr>
            <a:spLocks noGrp="1"/>
          </p:cNvSpPr>
          <p:nvPr>
            <p:ph type="title"/>
          </p:nvPr>
        </p:nvSpPr>
        <p:spPr/>
        <p:txBody>
          <a:bodyPr>
            <a:normAutofit/>
          </a:bodyPr>
          <a:lstStyle/>
          <a:p>
            <a:r>
              <a:rPr lang="en-US" dirty="0">
                <a:latin typeface="Batang"/>
                <a:ea typeface="Batang"/>
              </a:rPr>
              <a:t>Model Selection and Justification :</a:t>
            </a:r>
            <a:endParaRPr lang="en-US" dirty="0"/>
          </a:p>
        </p:txBody>
      </p:sp>
      <p:sp>
        <p:nvSpPr>
          <p:cNvPr id="3" name="Content Placeholder 2">
            <a:extLst>
              <a:ext uri="{FF2B5EF4-FFF2-40B4-BE49-F238E27FC236}">
                <a16:creationId xmlns:a16="http://schemas.microsoft.com/office/drawing/2014/main" id="{3BAADB4D-CF71-2403-F0C1-0250D86EB6DB}"/>
              </a:ext>
            </a:extLst>
          </p:cNvPr>
          <p:cNvSpPr>
            <a:spLocks noGrp="1"/>
          </p:cNvSpPr>
          <p:nvPr>
            <p:ph idx="1"/>
          </p:nvPr>
        </p:nvSpPr>
        <p:spPr/>
        <p:txBody>
          <a:bodyPr vert="horz" lIns="91440" tIns="45720" rIns="91440" bIns="45720" rtlCol="0" anchor="t">
            <a:normAutofit/>
          </a:bodyPr>
          <a:lstStyle/>
          <a:p>
            <a:r>
              <a:rPr lang="en-US" sz="2400" b="1" dirty="0">
                <a:latin typeface="Avenir Next LT Pro Light"/>
                <a:cs typeface="Arial"/>
              </a:rPr>
              <a:t>TF-IDF Vectorization:</a:t>
            </a:r>
            <a:r>
              <a:rPr lang="en-US" sz="2400" dirty="0">
                <a:latin typeface="Avenir Next LT Pro Light"/>
                <a:cs typeface="Arial"/>
              </a:rPr>
              <a:t> </a:t>
            </a:r>
            <a:r>
              <a:rPr lang="en-US" sz="2400" dirty="0"/>
              <a:t>The project selects the </a:t>
            </a:r>
            <a:r>
              <a:rPr lang="en-US" sz="2400" dirty="0" err="1"/>
              <a:t>TfidfVectorizer</a:t>
            </a:r>
            <a:r>
              <a:rPr lang="en-US" sz="2400" dirty="0"/>
              <a:t> from scikit-learn for TF-IDF vectorization. This technique encodes text data into numerical vectors, making it suitable for finding relevant information and calculating similarities.</a:t>
            </a:r>
            <a:endParaRPr lang="en-US" dirty="0"/>
          </a:p>
          <a:p>
            <a:pPr lvl="1"/>
            <a:r>
              <a:rPr lang="en-US" sz="2000" b="1" dirty="0"/>
              <a:t>Justification:</a:t>
            </a:r>
            <a:r>
              <a:rPr lang="en-US" sz="2000" dirty="0"/>
              <a:t> TF-IDF is a widely used technique for text analysis that transforms text data into numerical vectors. </a:t>
            </a:r>
            <a:r>
              <a:rPr lang="en-US" sz="2000" err="1"/>
              <a:t>TfidfVectorizer</a:t>
            </a:r>
            <a:r>
              <a:rPr lang="en-US" sz="2000" dirty="0"/>
              <a:t> provides flexibility in terms of tokenization and stop word removal, making it an effective choice for finding relevant information.</a:t>
            </a:r>
          </a:p>
        </p:txBody>
      </p:sp>
    </p:spTree>
    <p:extLst>
      <p:ext uri="{BB962C8B-B14F-4D97-AF65-F5344CB8AC3E}">
        <p14:creationId xmlns:p14="http://schemas.microsoft.com/office/powerpoint/2010/main" val="16616651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ADDD0-CA5A-D7DB-AEE6-ED5390A142DF}"/>
              </a:ext>
            </a:extLst>
          </p:cNvPr>
          <p:cNvSpPr>
            <a:spLocks noGrp="1"/>
          </p:cNvSpPr>
          <p:nvPr>
            <p:ph type="title"/>
          </p:nvPr>
        </p:nvSpPr>
        <p:spPr/>
        <p:txBody>
          <a:bodyPr/>
          <a:lstStyle/>
          <a:p>
            <a:r>
              <a:rPr lang="en-US" dirty="0">
                <a:latin typeface="Batang"/>
                <a:ea typeface="Batang"/>
              </a:rPr>
              <a:t>Model Selection and Justification (contd..) :</a:t>
            </a:r>
          </a:p>
        </p:txBody>
      </p:sp>
      <p:sp>
        <p:nvSpPr>
          <p:cNvPr id="3" name="Content Placeholder 2">
            <a:extLst>
              <a:ext uri="{FF2B5EF4-FFF2-40B4-BE49-F238E27FC236}">
                <a16:creationId xmlns:a16="http://schemas.microsoft.com/office/drawing/2014/main" id="{046F3C6C-5110-8B03-7974-7FB7D91C3D20}"/>
              </a:ext>
            </a:extLst>
          </p:cNvPr>
          <p:cNvSpPr>
            <a:spLocks noGrp="1"/>
          </p:cNvSpPr>
          <p:nvPr>
            <p:ph idx="1"/>
          </p:nvPr>
        </p:nvSpPr>
        <p:spPr/>
        <p:txBody>
          <a:bodyPr vert="horz" lIns="91440" tIns="45720" rIns="91440" bIns="45720" rtlCol="0" anchor="t">
            <a:normAutofit/>
          </a:bodyPr>
          <a:lstStyle/>
          <a:p>
            <a:r>
              <a:rPr lang="en-US" sz="2400" b="1" dirty="0">
                <a:latin typeface="Avenir Next LT Pro Light"/>
                <a:cs typeface="Arial"/>
              </a:rPr>
              <a:t>Cosine Similarity:</a:t>
            </a:r>
            <a:r>
              <a:rPr lang="en-US" sz="2400" dirty="0">
                <a:latin typeface="Avenir Next LT Pro Light"/>
                <a:cs typeface="Arial"/>
              </a:rPr>
              <a:t> The project employs cosine similarity to calculate the similarity between the user's query and sentences from the dataset. Cosine similarity is a well-established metric for comparing text documents, regardless of their size, making it a suitable choice for the chatbot's task of finding the most relevant sentence from Wikipedia.</a:t>
            </a:r>
          </a:p>
          <a:p>
            <a:pPr lvl="1"/>
            <a:r>
              <a:rPr lang="en-US" sz="2000" b="1" dirty="0">
                <a:latin typeface="Avenir Next LT Pro Light"/>
                <a:cs typeface="Arial"/>
              </a:rPr>
              <a:t>Justification:</a:t>
            </a:r>
            <a:r>
              <a:rPr lang="en-US" sz="2000" dirty="0">
                <a:latin typeface="Avenir Next LT Pro Light"/>
                <a:cs typeface="Arial"/>
              </a:rPr>
              <a:t> Cosine similarity is particularly suitable for comparing documents, regardless of their size, and is a common choice for text document similarity. It allows the chatbot to identify the most relevant information based on user queries.</a:t>
            </a:r>
            <a:endParaRPr lang="en-US" sz="2000"/>
          </a:p>
        </p:txBody>
      </p:sp>
    </p:spTree>
    <p:extLst>
      <p:ext uri="{BB962C8B-B14F-4D97-AF65-F5344CB8AC3E}">
        <p14:creationId xmlns:p14="http://schemas.microsoft.com/office/powerpoint/2010/main" val="33534519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025DC8-8059-C160-BED7-E79BB646CFD9}"/>
              </a:ext>
            </a:extLst>
          </p:cNvPr>
          <p:cNvSpPr>
            <a:spLocks noGrp="1"/>
          </p:cNvSpPr>
          <p:nvPr>
            <p:ph type="title"/>
          </p:nvPr>
        </p:nvSpPr>
        <p:spPr>
          <a:xfrm>
            <a:off x="521208" y="786384"/>
            <a:ext cx="5567266" cy="1707775"/>
          </a:xfrm>
        </p:spPr>
        <p:txBody>
          <a:bodyPr anchor="t">
            <a:normAutofit/>
          </a:bodyPr>
          <a:lstStyle/>
          <a:p>
            <a:r>
              <a:rPr lang="en-US" dirty="0">
                <a:latin typeface="Batang"/>
                <a:ea typeface="Batang"/>
              </a:rPr>
              <a:t>Challenges Faced and Solutions :</a:t>
            </a:r>
            <a:endParaRPr lang="en-US" dirty="0"/>
          </a:p>
        </p:txBody>
      </p:sp>
      <p:cxnSp>
        <p:nvCxnSpPr>
          <p:cNvPr id="11" name="Straight Connector 10">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05D7101-A948-0D04-F0AA-8C7D90DB4A7F}"/>
              </a:ext>
            </a:extLst>
          </p:cNvPr>
          <p:cNvSpPr>
            <a:spLocks noGrp="1"/>
          </p:cNvSpPr>
          <p:nvPr>
            <p:ph idx="1"/>
          </p:nvPr>
        </p:nvSpPr>
        <p:spPr>
          <a:xfrm>
            <a:off x="571501" y="2848396"/>
            <a:ext cx="5467441" cy="3018330"/>
          </a:xfrm>
        </p:spPr>
        <p:txBody>
          <a:bodyPr vert="horz" lIns="91440" tIns="45720" rIns="91440" bIns="45720" rtlCol="0" anchor="b">
            <a:normAutofit/>
          </a:bodyPr>
          <a:lstStyle/>
          <a:p>
            <a:r>
              <a:rPr lang="en-US" sz="1700" b="1" dirty="0"/>
              <a:t>Natural Language Understanding:</a:t>
            </a:r>
          </a:p>
          <a:p>
            <a:pPr lvl="1"/>
            <a:r>
              <a:rPr lang="en-US" sz="1700" b="1" dirty="0"/>
              <a:t>Challenge:</a:t>
            </a:r>
            <a:r>
              <a:rPr lang="en-US" sz="1700" dirty="0"/>
              <a:t> The chatbot's understanding of user queries is limited to TF-IDF and cosine similarity, which may struggle with complex or context-dependent questions.</a:t>
            </a:r>
          </a:p>
          <a:p>
            <a:pPr lvl="1"/>
            <a:r>
              <a:rPr lang="en-US" sz="1700" b="1" dirty="0"/>
              <a:t>Solution:</a:t>
            </a:r>
            <a:r>
              <a:rPr lang="en-US" sz="1700" dirty="0"/>
              <a:t> Consider incorporating more advanced natural language processing (NLP) techniques, such as deep learning models, for better understanding and context-aware responses.</a:t>
            </a:r>
          </a:p>
        </p:txBody>
      </p:sp>
      <p:cxnSp>
        <p:nvCxnSpPr>
          <p:cNvPr id="13" name="Straight Connector 12">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94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A4215F21-F6CA-067E-830F-73702C7F8118}"/>
              </a:ext>
            </a:extLst>
          </p:cNvPr>
          <p:cNvPicPr>
            <a:picLocks noChangeAspect="1"/>
          </p:cNvPicPr>
          <p:nvPr/>
        </p:nvPicPr>
        <p:blipFill rotWithShape="1">
          <a:blip r:embed="rId2"/>
          <a:srcRect r="-192" b="11481"/>
          <a:stretch/>
        </p:blipFill>
        <p:spPr>
          <a:xfrm>
            <a:off x="6914734" y="1257179"/>
            <a:ext cx="4714799" cy="4351846"/>
          </a:xfrm>
          <a:prstGeom prst="rect">
            <a:avLst/>
          </a:prstGeom>
        </p:spPr>
      </p:pic>
      <p:cxnSp>
        <p:nvCxnSpPr>
          <p:cNvPr id="15" name="Straight Connector 14">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22230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AlignmentVTI">
  <a:themeElements>
    <a:clrScheme name="AnalogousFromLightSeedRightStep">
      <a:dk1>
        <a:srgbClr val="000000"/>
      </a:dk1>
      <a:lt1>
        <a:srgbClr val="FFFFFF"/>
      </a:lt1>
      <a:dk2>
        <a:srgbClr val="412431"/>
      </a:dk2>
      <a:lt2>
        <a:srgbClr val="E6E8E2"/>
      </a:lt2>
      <a:accent1>
        <a:srgbClr val="A596C6"/>
      </a:accent1>
      <a:accent2>
        <a:srgbClr val="AA7FBA"/>
      </a:accent2>
      <a:accent3>
        <a:srgbClr val="C493BD"/>
      </a:accent3>
      <a:accent4>
        <a:srgbClr val="BA7F98"/>
      </a:accent4>
      <a:accent5>
        <a:srgbClr val="C69697"/>
      </a:accent5>
      <a:accent6>
        <a:srgbClr val="BA977F"/>
      </a:accent6>
      <a:hlink>
        <a:srgbClr val="788953"/>
      </a:hlink>
      <a:folHlink>
        <a:srgbClr val="7F7F7F"/>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TM00001032</Template>
  <TotalTime>0</TotalTime>
  <Words>0</Words>
  <Application>Microsoft Office PowerPoint</Application>
  <PresentationFormat>Widescreen</PresentationFormat>
  <Paragraphs>0</Paragraphs>
  <Slides>22</Slides>
  <Notes>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AlignmentVTI</vt:lpstr>
      <vt:lpstr>Development of an NLP-Powered Chatbot</vt:lpstr>
      <vt:lpstr>Contents:</vt:lpstr>
      <vt:lpstr>Introduction : </vt:lpstr>
      <vt:lpstr>Objectives : </vt:lpstr>
      <vt:lpstr>Methodology : </vt:lpstr>
      <vt:lpstr>Data Collection and Pre-processing :</vt:lpstr>
      <vt:lpstr>Model Selection and Justification :</vt:lpstr>
      <vt:lpstr>Model Selection and Justification (contd..) :</vt:lpstr>
      <vt:lpstr>Challenges Faced and Solutions :</vt:lpstr>
      <vt:lpstr>Challenges Faced and Solutions (contd..) :</vt:lpstr>
      <vt:lpstr>Discussion :</vt:lpstr>
      <vt:lpstr>Discussion (contd..) :</vt:lpstr>
      <vt:lpstr>Discussion (contd..) :</vt:lpstr>
      <vt:lpstr>Future Work and Recommendations :</vt:lpstr>
      <vt:lpstr>Future Work and Recommendations (contd..):</vt:lpstr>
      <vt:lpstr>Conclusion :</vt:lpstr>
      <vt:lpstr>References :</vt:lpstr>
      <vt:lpstr>Appendices :</vt:lpstr>
      <vt:lpstr>Appendices (contd..):</vt:lpstr>
      <vt:lpstr>Appendices (contd..):</vt:lpstr>
      <vt:lpstr>Output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418</cp:revision>
  <dcterms:created xsi:type="dcterms:W3CDTF">2023-11-02T00:27:00Z</dcterms:created>
  <dcterms:modified xsi:type="dcterms:W3CDTF">2023-11-02T02:13:16Z</dcterms:modified>
</cp:coreProperties>
</file>