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GIF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GIF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GIF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wall-e-robot-grass-flower-wallpaper-preview"/>
          <p:cNvPicPr>
            <a:picLocks noChangeAspect="1"/>
          </p:cNvPicPr>
          <p:nvPr/>
        </p:nvPicPr>
        <p:blipFill>
          <a:blip r:embed="rId1">
            <a:alphaModFix amt="80000"/>
          </a:blip>
          <a:stretch>
            <a:fillRect/>
          </a:stretch>
        </p:blipFill>
        <p:spPr>
          <a:xfrm>
            <a:off x="0" y="0"/>
            <a:ext cx="12284710" cy="707580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875" y="128905"/>
            <a:ext cx="10375265" cy="7178675"/>
          </a:xfrm>
        </p:spPr>
        <p:txBody>
          <a:bodyPr>
            <a:normAutofit/>
          </a:bodyPr>
          <a:p>
            <a:r>
              <a:rPr lang="en-US" altLang="en-GB" sz="4800" b="1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Title: PlantoBot - Your Emotions From the Plant</a:t>
            </a:r>
            <a:endParaRPr lang="en-US" altLang="en-GB" sz="4800" b="1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endParaRPr lang="en-US" altLang="en-GB" sz="4800" b="1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endParaRPr lang="en-US" altLang="en-GB" sz="4800" b="1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endParaRPr lang="en-US" altLang="en-GB" sz="3200" b="1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endParaRPr lang="en-US" altLang="en-GB" sz="3200" b="1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endParaRPr lang="en-US" altLang="en-GB" sz="3200" b="1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r>
              <a:rPr lang="en-US" altLang="en-GB" sz="3200" b="1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 </a:t>
            </a:r>
            <a:r>
              <a:rPr lang="en-US" altLang="en-GB" sz="32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Done by</a:t>
            </a:r>
            <a:endParaRPr lang="en-US" altLang="en-GB" sz="32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r>
              <a:rPr lang="en-US" altLang="en-GB" sz="32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M MANOHAR</a:t>
            </a:r>
            <a:endParaRPr lang="en-US" altLang="en-GB" sz="32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r>
              <a:rPr lang="en-US" altLang="en-GB" sz="32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SIVASISH DAS</a:t>
            </a:r>
            <a:endParaRPr lang="en-US" altLang="en-GB" sz="32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sz="6000" b="1">
                <a:sym typeface="+mn-ea"/>
              </a:rPr>
              <a:t>Conclusion</a:t>
            </a:r>
            <a:endParaRPr lang="en-GB" altLang="en-US" sz="6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v"/>
            </a:pPr>
            <a:endParaRPr lang="en-US" altLang="en-GB">
              <a:latin typeface="Bahnschrift SemiBold Condensed" panose="020B0502040204020203" charset="0"/>
              <a:cs typeface="Bahnschrift SemiBold Condensed" panose="020B0502040204020203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altLang="en-GB" sz="3200">
                <a:latin typeface="Bahnschrift SemiBold Condensed" panose="020B0502040204020203" charset="0"/>
                <a:cs typeface="Bahnschrift SemiBold Condensed" panose="020B0502040204020203" charset="0"/>
              </a:rPr>
              <a:t>PlantoBot bridges communication between plants and humans.</a:t>
            </a:r>
            <a:endParaRPr lang="en-US" altLang="en-GB" sz="3200">
              <a:latin typeface="Bahnschrift SemiBold Condensed" panose="020B0502040204020203" charset="0"/>
              <a:cs typeface="Bahnschrift SemiBold Condensed" panose="020B0502040204020203" charset="0"/>
            </a:endParaRPr>
          </a:p>
          <a:p>
            <a:pPr>
              <a:buFont typeface="Wingdings" panose="05000000000000000000" charset="0"/>
              <a:buChar char="v"/>
            </a:pPr>
            <a:endParaRPr lang="en-US" altLang="en-GB" sz="3200">
              <a:latin typeface="Bahnschrift SemiBold Condensed" panose="020B0502040204020203" charset="0"/>
              <a:cs typeface="Bahnschrift SemiBold Condensed" panose="020B0502040204020203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altLang="en-GB" sz="3200">
                <a:latin typeface="Bahnschrift SemiBold Condensed" panose="020B0502040204020203" charset="0"/>
                <a:cs typeface="Bahnschrift SemiBold Condensed" panose="020B0502040204020203" charset="0"/>
              </a:rPr>
              <a:t>Makes plant care fun, informative, and interactive.</a:t>
            </a:r>
            <a:endParaRPr lang="en-US" altLang="en-GB" sz="3200">
              <a:latin typeface="Bahnschrift SemiBold Condensed" panose="020B0502040204020203" charset="0"/>
              <a:cs typeface="Bahnschrift SemiBold Condensed" panose="020B0502040204020203" charset="0"/>
            </a:endParaRPr>
          </a:p>
          <a:p>
            <a:pPr>
              <a:buFont typeface="Wingdings" panose="05000000000000000000" charset="0"/>
              <a:buChar char="v"/>
            </a:pPr>
            <a:endParaRPr lang="en-US" altLang="en-GB" sz="3200">
              <a:latin typeface="Bahnschrift SemiBold Condensed" panose="020B0502040204020203" charset="0"/>
              <a:cs typeface="Bahnschrift SemiBold Condensed" panose="020B0502040204020203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altLang="en-GB" sz="3200">
                <a:latin typeface="Bahnschrift SemiBold Condensed" panose="020B0502040204020203" charset="0"/>
                <a:cs typeface="Bahnschrift SemiBold Condensed" panose="020B0502040204020203" charset="0"/>
              </a:rPr>
              <a:t>Ideal for homes, schools, and smart gardens.</a:t>
            </a:r>
            <a:endParaRPr lang="en-US" altLang="en-GB" sz="3200">
              <a:latin typeface="Bahnschrift SemiBold Condensed" panose="020B0502040204020203" charset="0"/>
              <a:cs typeface="Bahnschrift SemiBold Condensed" panose="020B0502040204020203" charset="0"/>
            </a:endParaRPr>
          </a:p>
          <a:p>
            <a:pPr>
              <a:buFont typeface="Wingdings" panose="05000000000000000000" charset="0"/>
              <a:buChar char="v"/>
            </a:pPr>
            <a:endParaRPr lang="en-US" altLang="en-GB">
              <a:latin typeface="Bahnschrift SemiBold Condensed" panose="020B0502040204020203" charset="0"/>
              <a:cs typeface="Bahnschrift SemiBold Condensed" panose="020B0502040204020203" charset="0"/>
            </a:endParaRPr>
          </a:p>
          <a:p>
            <a:pPr>
              <a:buFont typeface="Wingdings" panose="05000000000000000000" charset="0"/>
              <a:buChar char="v"/>
            </a:pPr>
            <a:endParaRPr lang="en-US" altLang="en-GB"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5595620" y="186055"/>
            <a:ext cx="1824990" cy="16395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69b90ed4e4087e02faaaccf33a843df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* INTRODUCTION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en-GB"/>
          </a:p>
          <a:p>
            <a:pPr marL="0" indent="0">
              <a:buNone/>
            </a:pPr>
            <a:r>
              <a:rPr lang="en-US" altLang="en-GB">
                <a:latin typeface="Bahnschrift SemiBold Condensed" panose="020B0502040204020203" charset="0"/>
                <a:cs typeface="Bahnschrift SemiBold Condensed" panose="020B0502040204020203" charset="0"/>
              </a:rPr>
              <a:t>*Project Name: PlantoBot</a:t>
            </a:r>
            <a:endParaRPr lang="en-US" altLang="en-GB">
              <a:latin typeface="Bahnschrift SemiBold Condensed" panose="020B0502040204020203" charset="0"/>
              <a:cs typeface="Bahnschrift SemiBold Condensed" panose="020B0502040204020203" charset="0"/>
            </a:endParaRPr>
          </a:p>
          <a:p>
            <a:pPr marL="0" indent="0">
              <a:buNone/>
            </a:pPr>
            <a:endParaRPr lang="en-US" altLang="en-GB">
              <a:latin typeface="Bahnschrift SemiBold Condensed" panose="020B0502040204020203" charset="0"/>
              <a:cs typeface="Bahnschrift SemiBold Condensed" panose="020B0502040204020203" charset="0"/>
            </a:endParaRPr>
          </a:p>
          <a:p>
            <a:pPr marL="0" indent="0">
              <a:buNone/>
            </a:pPr>
            <a:r>
              <a:rPr lang="en-US" altLang="en-GB">
                <a:latin typeface="Bahnschrift SemiBold Condensed" panose="020B0502040204020203" charset="0"/>
                <a:cs typeface="Bahnschrift SemiBold Condensed" panose="020B0502040204020203" charset="0"/>
              </a:rPr>
              <a:t>*Tagline: "Giving your plant a voice!"</a:t>
            </a:r>
            <a:endParaRPr lang="en-US" altLang="en-GB"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pic>
        <p:nvPicPr>
          <p:cNvPr id="4" name="Picture 3" descr="giph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930" y="1067435"/>
            <a:ext cx="4572000" cy="457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/>
          <p:nvPr/>
        </p:nvPicPr>
        <p:blipFill>
          <a:blip r:embed="rId1">
            <a:alphaModFix amt="60000"/>
          </a:blip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sz="4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  <a:t>Problem Statement</a:t>
            </a:r>
            <a:endParaRPr lang="en-US" altLang="en-GB" sz="4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pic>
        <p:nvPicPr>
          <p:cNvPr id="10" name="Picture 9" descr="giphy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040" y="0"/>
            <a:ext cx="4378960" cy="342646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§"/>
            </a:pPr>
            <a:endParaRPr lang="en-US" altLang="en-GB"/>
          </a:p>
          <a:p>
            <a:pPr>
              <a:buFont typeface="Wingdings" panose="05000000000000000000" charset="0"/>
              <a:buChar char="§"/>
            </a:pPr>
            <a:r>
              <a:rPr lang="en-US" altLang="en-GB" b="1"/>
              <a:t>Plants can't talk, but they still communicate through conditions.</a:t>
            </a:r>
            <a:endParaRPr lang="en-US" altLang="en-GB" b="1"/>
          </a:p>
          <a:p>
            <a:pPr>
              <a:buFont typeface="Wingdings" panose="05000000000000000000" charset="0"/>
              <a:buChar char="§"/>
            </a:pPr>
            <a:endParaRPr lang="en-US" altLang="en-GB" b="1"/>
          </a:p>
          <a:p>
            <a:pPr>
              <a:buFont typeface="Wingdings" panose="05000000000000000000" charset="0"/>
              <a:buChar char="§"/>
            </a:pPr>
            <a:r>
              <a:rPr lang="en-US" altLang="en-GB" b="1"/>
              <a:t>Many people neglect plants due to lack of real-time feedback.</a:t>
            </a:r>
            <a:endParaRPr lang="en-US" altLang="en-GB" b="1"/>
          </a:p>
          <a:p>
            <a:pPr>
              <a:buFont typeface="Wingdings" panose="05000000000000000000" charset="0"/>
              <a:buChar char="§"/>
            </a:pPr>
            <a:endParaRPr lang="en-US" altLang="en-GB" b="1"/>
          </a:p>
          <a:p>
            <a:pPr>
              <a:buFont typeface="Wingdings" panose="05000000000000000000" charset="0"/>
              <a:buChar char="§"/>
            </a:pPr>
            <a:r>
              <a:rPr lang="en-US" altLang="en-GB" b="1"/>
              <a:t>Need for an interactive, emotion-based display system.</a:t>
            </a:r>
            <a:endParaRPr lang="en-US" altLang="en-GB" b="1"/>
          </a:p>
          <a:p>
            <a:pPr>
              <a:buFont typeface="Wingdings" panose="05000000000000000000" charset="0"/>
              <a:buChar char="§"/>
            </a:pPr>
            <a:endParaRPr lang="en-US" altLang="en-GB" b="1"/>
          </a:p>
          <a:p>
            <a:pPr>
              <a:buFont typeface="Wingdings" panose="05000000000000000000" charset="0"/>
              <a:buChar char="§"/>
            </a:pPr>
            <a:r>
              <a:rPr lang="en-US" altLang="en-GB" b="1"/>
              <a:t>It feels like we in the place of the plant it was a crazy idea</a:t>
            </a:r>
            <a:endParaRPr lang="en-US" altLang="en-GB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>
            <a:alphaModFix amt="80000"/>
          </a:blip>
          <a:stretch>
            <a:fillRect/>
          </a:stretch>
        </p:blipFill>
        <p:spPr>
          <a:xfrm>
            <a:off x="0" y="-58420"/>
            <a:ext cx="1219136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9745"/>
            <a:ext cx="10515600" cy="1325563"/>
          </a:xfrm>
        </p:spPr>
        <p:txBody>
          <a:bodyPr/>
          <a:p>
            <a:r>
              <a:rPr lang="en-US" altLang="en-GB">
                <a:latin typeface="Berlin Sans FB Demi" panose="020E0802020502020306" charset="0"/>
                <a:cs typeface="Berlin Sans FB Demi" panose="020E0802020502020306" charset="0"/>
                <a:sym typeface="+mn-ea"/>
              </a:rPr>
              <a:t>Solution - PlantoBot</a:t>
            </a:r>
            <a:endParaRPr lang="en-GB" altLang="en-US"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1955"/>
            <a:ext cx="10515600" cy="450532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en-GB" sz="3600" b="1">
                <a:solidFill>
                  <a:srgbClr val="002060"/>
                </a:solidFill>
              </a:rPr>
              <a:t>Displays plant emotions based on:</a:t>
            </a:r>
            <a:endParaRPr lang="en-US" altLang="en-GB" sz="3600" b="1">
              <a:solidFill>
                <a:srgbClr val="002060"/>
              </a:solidFill>
            </a:endParaRPr>
          </a:p>
          <a:p>
            <a:r>
              <a:rPr lang="en-US" altLang="en-GB">
                <a:solidFill>
                  <a:srgbClr val="002060"/>
                </a:solidFill>
                <a:latin typeface="Bahnschrift Light" panose="020B0502040204020203" charset="0"/>
                <a:cs typeface="Bahnschrift Light" panose="020B0502040204020203" charset="0"/>
              </a:rPr>
              <a:t>Temperature</a:t>
            </a:r>
            <a:endParaRPr lang="en-US" altLang="en-GB">
              <a:solidFill>
                <a:srgbClr val="002060"/>
              </a:solidFill>
              <a:latin typeface="Bahnschrift Light" panose="020B0502040204020203" charset="0"/>
              <a:cs typeface="Bahnschrift Light" panose="020B0502040204020203" charset="0"/>
            </a:endParaRPr>
          </a:p>
          <a:p>
            <a:r>
              <a:rPr lang="en-US" altLang="en-GB">
                <a:solidFill>
                  <a:srgbClr val="002060"/>
                </a:solidFill>
                <a:latin typeface="Bahnschrift Light" panose="020B0502040204020203" charset="0"/>
                <a:cs typeface="Bahnschrift Light" panose="020B0502040204020203" charset="0"/>
              </a:rPr>
              <a:t>Humidity</a:t>
            </a:r>
            <a:endParaRPr lang="en-US" altLang="en-GB">
              <a:solidFill>
                <a:srgbClr val="002060"/>
              </a:solidFill>
              <a:latin typeface="Bahnschrift Light" panose="020B0502040204020203" charset="0"/>
              <a:cs typeface="Bahnschrift Light" panose="020B0502040204020203" charset="0"/>
            </a:endParaRPr>
          </a:p>
          <a:p>
            <a:r>
              <a:rPr lang="en-US" altLang="en-GB">
                <a:solidFill>
                  <a:srgbClr val="002060"/>
                </a:solidFill>
                <a:latin typeface="Bahnschrift Light" panose="020B0502040204020203" charset="0"/>
                <a:cs typeface="Bahnschrift Light" panose="020B0502040204020203" charset="0"/>
              </a:rPr>
              <a:t>Soil Moisture</a:t>
            </a:r>
            <a:endParaRPr lang="en-US" altLang="en-GB">
              <a:solidFill>
                <a:srgbClr val="002060"/>
              </a:solidFill>
              <a:latin typeface="Bahnschrift Light" panose="020B0502040204020203" charset="0"/>
              <a:cs typeface="Bahnschrift Light" panose="020B0502040204020203" charset="0"/>
            </a:endParaRPr>
          </a:p>
          <a:p>
            <a:r>
              <a:rPr lang="en-US" altLang="en-GB">
                <a:solidFill>
                  <a:srgbClr val="002060"/>
                </a:solidFill>
                <a:latin typeface="Bahnschrift Light" panose="020B0502040204020203" charset="0"/>
                <a:cs typeface="Bahnschrift Light" panose="020B0502040204020203" charset="0"/>
              </a:rPr>
              <a:t>Air Quality</a:t>
            </a:r>
            <a:endParaRPr lang="en-US" altLang="en-GB">
              <a:solidFill>
                <a:srgbClr val="002060"/>
              </a:solidFill>
              <a:latin typeface="Bahnschrift Light" panose="020B0502040204020203" charset="0"/>
              <a:cs typeface="Bahnschrift Light" panose="020B0502040204020203" charset="0"/>
            </a:endParaRPr>
          </a:p>
          <a:p>
            <a:r>
              <a:rPr lang="en-US" altLang="en-GB">
                <a:solidFill>
                  <a:srgbClr val="002060"/>
                </a:solidFill>
                <a:latin typeface="Bahnschrift Light" panose="020B0502040204020203" charset="0"/>
                <a:cs typeface="Bahnschrift Light" panose="020B0502040204020203" charset="0"/>
              </a:rPr>
              <a:t>Real-time feedback with expressive animated faces.</a:t>
            </a:r>
            <a:endParaRPr lang="en-US" altLang="en-GB">
              <a:solidFill>
                <a:srgbClr val="002060"/>
              </a:solidFill>
              <a:latin typeface="Bahnschrift Light" panose="020B0502040204020203" charset="0"/>
              <a:cs typeface="Bahnschrift Light" panose="020B0502040204020203" charset="0"/>
            </a:endParaRPr>
          </a:p>
          <a:p>
            <a:r>
              <a:rPr lang="en-US" altLang="en-GB">
                <a:solidFill>
                  <a:srgbClr val="002060"/>
                </a:solidFill>
                <a:latin typeface="Bahnschrift Light" panose="020B0502040204020203" charset="0"/>
                <a:cs typeface="Bahnschrift Light" panose="020B0502040204020203" charset="0"/>
              </a:rPr>
              <a:t>Promotes better plant care.</a:t>
            </a:r>
            <a:endParaRPr lang="en-US" altLang="en-GB">
              <a:solidFill>
                <a:srgbClr val="002060"/>
              </a:solidFill>
              <a:latin typeface="Bahnschrift Light" panose="020B0502040204020203" charset="0"/>
              <a:cs typeface="Bahnschrift Light" panose="020B05020402040202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-635" y="0"/>
            <a:ext cx="12192635" cy="68573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sz="32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Components Used:</a:t>
            </a:r>
            <a:endParaRPr lang="en-US" altLang="en-GB" sz="32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altLang="en-GB">
                <a:solidFill>
                  <a:schemeClr val="bg1"/>
                </a:solidFill>
              </a:rPr>
              <a:t>Microcontroller:  </a:t>
            </a:r>
            <a:r>
              <a:rPr lang="en-US" altLang="en-GB">
                <a:solidFill>
                  <a:schemeClr val="bg1"/>
                </a:solidFill>
                <a:sym typeface="+mn-ea"/>
              </a:rPr>
              <a:t>ESP32 </a:t>
            </a:r>
            <a:endParaRPr lang="en-US" altLang="en-GB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en-GB">
                <a:solidFill>
                  <a:schemeClr val="bg1"/>
                </a:solidFill>
                <a:sym typeface="+mn-ea"/>
              </a:rPr>
              <a:t>SENSORS USED:</a:t>
            </a:r>
            <a:endParaRPr lang="en-US" altLang="en-GB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en-GB">
                <a:solidFill>
                  <a:schemeClr val="bg1"/>
                </a:solidFill>
              </a:rPr>
              <a:t>DHT22 Sensor (Temperature &amp; Humidity)</a:t>
            </a:r>
            <a:endParaRPr lang="en-US" altLang="en-GB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en-GB">
                <a:solidFill>
                  <a:schemeClr val="bg1"/>
                </a:solidFill>
              </a:rPr>
              <a:t>Soil Moisture Sensor</a:t>
            </a:r>
            <a:endParaRPr lang="en-US" altLang="en-GB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en-GB">
                <a:solidFill>
                  <a:schemeClr val="bg1"/>
                </a:solidFill>
              </a:rPr>
              <a:t>MQ135 (Air Quality Sensor)</a:t>
            </a:r>
            <a:endParaRPr lang="en-US" altLang="en-GB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en-GB">
                <a:solidFill>
                  <a:schemeClr val="bg1"/>
                </a:solidFill>
              </a:rPr>
              <a:t>OTHER:</a:t>
            </a:r>
            <a:endParaRPr lang="en-US" altLang="en-GB">
              <a:solidFill>
                <a:schemeClr val="bg1"/>
              </a:solidFill>
            </a:endParaRPr>
          </a:p>
          <a:p>
            <a:r>
              <a:rPr lang="en-US" altLang="en-GB">
                <a:solidFill>
                  <a:schemeClr val="bg1"/>
                </a:solidFill>
              </a:rPr>
              <a:t>OLED Display (128x64)</a:t>
            </a:r>
            <a:endParaRPr lang="en-US" altLang="en-GB">
              <a:solidFill>
                <a:schemeClr val="bg1"/>
              </a:solidFill>
            </a:endParaRPr>
          </a:p>
          <a:p>
            <a:r>
              <a:rPr lang="en-US" altLang="en-GB">
                <a:solidFill>
                  <a:schemeClr val="bg1"/>
                </a:solidFill>
              </a:rPr>
              <a:t>Jumper wires, Breadboard</a:t>
            </a:r>
            <a:endParaRPr lang="en-US" altLang="en-GB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591300" y="1146175"/>
            <a:ext cx="4762500" cy="4762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en-US" altLang="en-GB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  <a:t>System Architecture</a:t>
            </a:r>
            <a:endParaRPr lang="en-US" altLang="en-GB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endParaRPr lang="en-US" altLang="en-GB"/>
          </a:p>
          <a:p>
            <a:pPr>
              <a:buFont typeface="Wingdings" panose="05000000000000000000" charset="0"/>
              <a:buChar char="Ø"/>
            </a:pPr>
            <a:r>
              <a:rPr lang="en-US" altLang="en-GB"/>
              <a:t>Sensors collect environmental data.</a:t>
            </a:r>
            <a:endParaRPr lang="en-US" altLang="en-GB"/>
          </a:p>
          <a:p>
            <a:pPr>
              <a:buFont typeface="Wingdings" panose="05000000000000000000" charset="0"/>
              <a:buChar char="Ø"/>
            </a:pPr>
            <a:r>
              <a:rPr lang="en-US" altLang="en-GB"/>
              <a:t>ESP32 processes the values.</a:t>
            </a:r>
            <a:endParaRPr lang="en-US" altLang="en-GB"/>
          </a:p>
          <a:p>
            <a:pPr>
              <a:buFont typeface="Wingdings" panose="05000000000000000000" charset="0"/>
              <a:buChar char="Ø"/>
            </a:pPr>
            <a:r>
              <a:rPr lang="en-US" altLang="en-GB"/>
              <a:t>Conditions evaluated via logic.</a:t>
            </a:r>
            <a:endParaRPr lang="en-US" altLang="en-GB"/>
          </a:p>
          <a:p>
            <a:pPr>
              <a:buFont typeface="Wingdings" panose="05000000000000000000" charset="0"/>
              <a:buChar char="Ø"/>
            </a:pPr>
            <a:r>
              <a:rPr lang="en-US" altLang="en-GB"/>
              <a:t>Displays suitable emotion on OLED.</a:t>
            </a:r>
            <a:endParaRPr lang="en-US" altLang="en-GB"/>
          </a:p>
          <a:p>
            <a:pPr>
              <a:buFont typeface="Wingdings" panose="05000000000000000000" charset="0"/>
              <a:buChar char="Ø"/>
            </a:pPr>
            <a:endParaRPr lang="en-US" altLang="en-GB"/>
          </a:p>
          <a:p>
            <a:pPr>
              <a:buFont typeface="Wingdings" panose="05000000000000000000" charset="0"/>
              <a:buChar char="Ø"/>
            </a:pPr>
            <a:r>
              <a:rPr lang="en-US" altLang="en-GB"/>
              <a:t>Example logic:</a:t>
            </a:r>
            <a:endParaRPr lang="en-US" altLang="en-GB"/>
          </a:p>
          <a:p>
            <a:pPr>
              <a:buFont typeface="Wingdings" panose="05000000000000000000" charset="0"/>
              <a:buChar char="Ø"/>
            </a:pPr>
            <a:r>
              <a:rPr lang="en-US" altLang="en-GB"/>
              <a:t>Happy: Optimal temp, humidity, moisture</a:t>
            </a:r>
            <a:endParaRPr lang="en-US" altLang="en-GB"/>
          </a:p>
          <a:p>
            <a:pPr>
              <a:buFont typeface="Wingdings" panose="05000000000000000000" charset="0"/>
              <a:buChar char="Ø"/>
            </a:pPr>
            <a:r>
              <a:rPr lang="en-US" altLang="en-GB"/>
              <a:t>Dead: Extreme heat + dry + poor air</a:t>
            </a:r>
            <a:endParaRPr lang="en-US" altLang="en-GB"/>
          </a:p>
          <a:p>
            <a:endParaRPr lang="en-US" altLang="en-GB"/>
          </a:p>
          <a:p>
            <a:endParaRPr lang="en-US" alt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59310" cy="68573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>
                <a:solidFill>
                  <a:schemeClr val="bg1"/>
                </a:solidFill>
                <a:latin typeface="Berlin Sans FB Demi" panose="020E0802020502020306" charset="0"/>
                <a:cs typeface="Berlin Sans FB Demi" panose="020E0802020502020306" charset="0"/>
                <a:sym typeface="+mn-ea"/>
              </a:rPr>
              <a:t>Features:::</a:t>
            </a:r>
            <a:endParaRPr lang="en-US" altLang="en-GB">
              <a:solidFill>
                <a:schemeClr val="bg1"/>
              </a:solidFill>
              <a:latin typeface="Berlin Sans FB Demi" panose="020E0802020502020306" charset="0"/>
              <a:cs typeface="Berlin Sans FB Demi" panose="020E0802020502020306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>
              <a:buFont typeface="Wingdings" panose="05000000000000000000" charset="0"/>
              <a:buChar char="§"/>
            </a:pPr>
            <a:endParaRPr lang="en-US" altLang="en-GB"/>
          </a:p>
          <a:p>
            <a:pPr>
              <a:buFont typeface="Wingdings" panose="05000000000000000000" charset="0"/>
              <a:buChar char="§"/>
            </a:pPr>
            <a:r>
              <a:rPr lang="en-US" altLang="en-GB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Interactive animations: bouncing, blinking, face shift</a:t>
            </a:r>
            <a:endParaRPr lang="en-US" altLang="en-GB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>
              <a:buFont typeface="Wingdings" panose="05000000000000000000" charset="0"/>
              <a:buChar char="§"/>
            </a:pPr>
            <a:endParaRPr lang="en-US" altLang="en-GB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altLang="en-GB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Real-time sensor readings</a:t>
            </a:r>
            <a:endParaRPr lang="en-US" altLang="en-GB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>
              <a:buFont typeface="Wingdings" panose="05000000000000000000" charset="0"/>
              <a:buChar char="§"/>
            </a:pPr>
            <a:endParaRPr lang="en-US" altLang="en-GB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altLang="en-GB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Emotion logic includes combined conditions</a:t>
            </a:r>
            <a:endParaRPr lang="en-US" altLang="en-GB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>
              <a:buFont typeface="Wingdings" panose="05000000000000000000" charset="0"/>
              <a:buChar char="§"/>
            </a:pPr>
            <a:endParaRPr lang="en-US" altLang="en-GB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altLang="en-GB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Eye blink and bounce synced with time</a:t>
            </a:r>
            <a:endParaRPr lang="en-US" altLang="en-GB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/>
          <a:p>
            <a:r>
              <a:rPr lang="en-US" altLang="en-GB">
                <a:latin typeface="Arial Black" panose="020B0A04020102020204" charset="0"/>
                <a:cs typeface="Arial Black" panose="020B0A04020102020204" charset="0"/>
              </a:rPr>
              <a:t>Emotions Displayed😎</a:t>
            </a:r>
            <a:endParaRPr lang="en-US" altLang="en-GB">
              <a:latin typeface="Arial Black" panose="020B0A04020102020204" charset="0"/>
              <a:cs typeface="Arial Black" panose="020B0A04020102020204" charset="0"/>
            </a:endParaRPr>
          </a:p>
        </p:txBody>
      </p:sp>
      <p:graphicFrame>
        <p:nvGraphicFramePr>
          <p:cNvPr id="6" name="Content Placeholder 5"/>
          <p:cNvGraphicFramePr/>
          <p:nvPr>
            <p:ph idx="1"/>
            <p:custDataLst>
              <p:tags r:id="rId1"/>
            </p:custDataLst>
          </p:nvPr>
        </p:nvGraphicFramePr>
        <p:xfrm>
          <a:off x="838200" y="1825625"/>
          <a:ext cx="10515600" cy="410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513715">
                <a:tc>
                  <a:txBody>
                    <a:bodyPr/>
                    <a:p>
                      <a:r>
                        <a:rPr sz="3200"/>
                        <a:t>Mood</a:t>
                      </a:r>
                      <a:endParaRPr sz="32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3200"/>
                        <a:t>Conditions</a:t>
                      </a:r>
                      <a:endParaRPr sz="3200"/>
                    </a:p>
                  </a:txBody>
                  <a:tcPr marL="0" marR="0" marT="0" marB="0" anchor="ctr" anchorCtr="0"/>
                </a:tc>
              </a:tr>
              <a:tr h="513715">
                <a:tc>
                  <a:txBody>
                    <a:bodyPr/>
                    <a:p>
                      <a:r>
                        <a:rPr sz="1800"/>
                        <a:t>Happy</a:t>
                      </a:r>
                      <a:endParaRPr sz="18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800"/>
                        <a:t>Temp 22-28°C, Humidity 50-70%, AQI &gt; 60</a:t>
                      </a:r>
                      <a:endParaRPr sz="1800"/>
                    </a:p>
                  </a:txBody>
                  <a:tcPr marL="0" marR="0" marT="0" marB="0" anchor="ctr" anchorCtr="0"/>
                </a:tc>
              </a:tr>
              <a:tr h="513715">
                <a:tc>
                  <a:txBody>
                    <a:bodyPr/>
                    <a:p>
                      <a:r>
                        <a:rPr sz="1800"/>
                        <a:t>Cold</a:t>
                      </a:r>
                      <a:endParaRPr sz="18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800"/>
                        <a:t>Temp &lt;14°C, Moisture &lt;30%, Hum &lt;40%</a:t>
                      </a:r>
                      <a:endParaRPr sz="1800"/>
                    </a:p>
                  </a:txBody>
                  <a:tcPr marL="0" marR="0" marT="0" marB="0" anchor="ctr" anchorCtr="0"/>
                </a:tc>
              </a:tr>
              <a:tr h="513715">
                <a:tc>
                  <a:txBody>
                    <a:bodyPr/>
                    <a:p>
                      <a:r>
                        <a:rPr sz="1800"/>
                        <a:t>Sweaty</a:t>
                      </a:r>
                      <a:endParaRPr sz="18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800"/>
                        <a:t>Temp &gt;36°C, Hum &lt;25%</a:t>
                      </a:r>
                      <a:endParaRPr sz="1800"/>
                    </a:p>
                  </a:txBody>
                  <a:tcPr marL="0" marR="0" marT="0" marB="0" anchor="ctr" anchorCtr="0"/>
                </a:tc>
              </a:tr>
              <a:tr h="513715">
                <a:tc>
                  <a:txBody>
                    <a:bodyPr/>
                    <a:p>
                      <a:r>
                        <a:rPr sz="1800"/>
                        <a:t>Thirsty</a:t>
                      </a:r>
                      <a:endParaRPr sz="18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800"/>
                        <a:t>Moisture &lt;25%, Temp &gt;33°C</a:t>
                      </a:r>
                      <a:endParaRPr sz="1800"/>
                    </a:p>
                  </a:txBody>
                  <a:tcPr marL="0" marR="0" marT="0" marB="0" anchor="ctr" anchorCtr="0"/>
                </a:tc>
              </a:tr>
              <a:tr h="513715">
                <a:tc>
                  <a:txBody>
                    <a:bodyPr/>
                    <a:p>
                      <a:r>
                        <a:rPr sz="1800"/>
                        <a:t>Too Wet</a:t>
                      </a:r>
                      <a:endParaRPr sz="18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800"/>
                        <a:t>Moisture &gt;90%, Humidity &gt;85%</a:t>
                      </a:r>
                      <a:endParaRPr sz="1800"/>
                    </a:p>
                  </a:txBody>
                  <a:tcPr marL="0" marR="0" marT="0" marB="0" anchor="ctr" anchorCtr="0"/>
                </a:tc>
              </a:tr>
              <a:tr h="513715">
                <a:tc>
                  <a:txBody>
                    <a:bodyPr/>
                    <a:p>
                      <a:r>
                        <a:rPr sz="1800"/>
                        <a:t>Dead</a:t>
                      </a:r>
                      <a:endParaRPr sz="18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800"/>
                        <a:t>Moisture &lt;20%, Temp &gt;35°C, AQI &lt;30</a:t>
                      </a:r>
                      <a:endParaRPr sz="1800"/>
                    </a:p>
                  </a:txBody>
                  <a:tcPr marL="0" marR="0" marT="0" marB="0" anchor="ctr" anchorCtr="0"/>
                </a:tc>
              </a:tr>
              <a:tr h="513715">
                <a:tc>
                  <a:txBody>
                    <a:bodyPr/>
                    <a:p>
                      <a:r>
                        <a:rPr sz="1800"/>
                        <a:t>Neutral</a:t>
                      </a:r>
                      <a:endParaRPr sz="18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800"/>
                        <a:t>Any other in-between cases</a:t>
                      </a:r>
                      <a:endParaRPr sz="1800"/>
                    </a:p>
                  </a:txBody>
                  <a:tcPr marL="0" marR="0" marT="0" marB="0" anchor="ctr" anchorCtr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b="1">
                <a:solidFill>
                  <a:srgbClr val="002060"/>
                </a:solidFill>
                <a:sym typeface="+mn-ea"/>
              </a:rPr>
              <a:t>                              </a:t>
            </a:r>
            <a:r>
              <a:rPr lang="en-US" altLang="en-GB" sz="5400" b="1">
                <a:solidFill>
                  <a:srgbClr val="002060"/>
                </a:solidFill>
                <a:sym typeface="+mn-ea"/>
              </a:rPr>
              <a:t> </a:t>
            </a:r>
            <a:r>
              <a:rPr lang="en-US" altLang="en-GB" sz="5400" b="1">
                <a:solidFill>
                  <a:srgbClr val="00206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Benefits:</a:t>
            </a:r>
            <a:endParaRPr lang="en-US" altLang="en-GB" sz="5400" b="1">
              <a:solidFill>
                <a:srgbClr val="002060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endParaRPr lang="en-US" altLang="en-GB"/>
          </a:p>
          <a:p>
            <a:pPr marL="0" indent="0">
              <a:buNone/>
            </a:pPr>
            <a:r>
              <a:rPr lang="en-US" altLang="en-GB"/>
              <a:t>          </a:t>
            </a:r>
            <a:r>
              <a:rPr lang="en-US" altLang="en-GB">
                <a:solidFill>
                  <a:srgbClr val="7030A0"/>
                </a:solidFill>
              </a:rPr>
              <a:t>                </a:t>
            </a:r>
            <a:r>
              <a:rPr lang="en-US" altLang="en-GB">
                <a:solidFill>
                  <a:srgbClr val="C00000"/>
                </a:solidFill>
              </a:rPr>
              <a:t>         </a:t>
            </a:r>
            <a:r>
              <a:rPr lang="en-US" altLang="en-GB">
                <a:solidFill>
                  <a:srgbClr val="002060"/>
                </a:solidFill>
                <a:latin typeface="Bahnschrift SemiBold" panose="020B0502040204020203" charset="0"/>
                <a:cs typeface="Bahnschrift SemiBold" panose="020B0502040204020203" charset="0"/>
              </a:rPr>
              <a:t>                     Easy plant care understanding.</a:t>
            </a:r>
            <a:endParaRPr lang="en-US" altLang="en-GB">
              <a:solidFill>
                <a:srgbClr val="00206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US" altLang="en-GB">
              <a:solidFill>
                <a:srgbClr val="00206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0" indent="0">
              <a:buNone/>
            </a:pPr>
            <a:r>
              <a:rPr lang="en-US" altLang="en-GB">
                <a:solidFill>
                  <a:srgbClr val="002060"/>
                </a:solidFill>
                <a:latin typeface="Bahnschrift SemiBold" panose="020B0502040204020203" charset="0"/>
                <a:cs typeface="Bahnschrift SemiBold" panose="020B0502040204020203" charset="0"/>
              </a:rPr>
              <a:t>Real-time condition awareness.</a:t>
            </a:r>
            <a:endParaRPr lang="en-US" altLang="en-GB">
              <a:solidFill>
                <a:srgbClr val="00206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0" indent="0">
              <a:buNone/>
            </a:pPr>
            <a:endParaRPr lang="en-US" altLang="en-GB">
              <a:solidFill>
                <a:srgbClr val="00206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0" indent="0">
              <a:buNone/>
            </a:pPr>
            <a:r>
              <a:rPr lang="en-US" altLang="en-GB">
                <a:solidFill>
                  <a:srgbClr val="002060"/>
                </a:solidFill>
                <a:latin typeface="Bahnschrift SemiBold" panose="020B0502040204020203" charset="0"/>
                <a:cs typeface="Bahnschrift SemiBold" panose="020B0502040204020203" charset="0"/>
              </a:rPr>
              <a:t>     </a:t>
            </a:r>
            <a:endParaRPr lang="en-US" altLang="en-GB">
              <a:solidFill>
                <a:srgbClr val="00206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0" indent="0">
              <a:buNone/>
            </a:pPr>
            <a:r>
              <a:rPr lang="en-US" altLang="en-GB">
                <a:solidFill>
                  <a:srgbClr val="002060"/>
                </a:solidFill>
                <a:latin typeface="Bahnschrift SemiBold" panose="020B0502040204020203" charset="0"/>
                <a:cs typeface="Bahnschrift SemiBold" panose="020B0502040204020203" charset="0"/>
              </a:rPr>
              <a:t>                                                         Aesthetic &amp; techie decoration.</a:t>
            </a:r>
            <a:endParaRPr lang="en-US" altLang="en-GB">
              <a:solidFill>
                <a:srgbClr val="00206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US" altLang="en-GB">
              <a:solidFill>
                <a:srgbClr val="00206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0" indent="0">
              <a:buNone/>
            </a:pPr>
            <a:r>
              <a:rPr lang="en-US" altLang="en-GB">
                <a:solidFill>
                  <a:srgbClr val="002060"/>
                </a:solidFill>
                <a:latin typeface="Bahnschrift SemiBold" panose="020B0502040204020203" charset="0"/>
                <a:cs typeface="Bahnschrift SemiBold" panose="020B0502040204020203" charset="0"/>
              </a:rPr>
              <a:t>Can be extended to alerting system.</a:t>
            </a:r>
            <a:endParaRPr lang="en-US" altLang="en-GB">
              <a:solidFill>
                <a:srgbClr val="00206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TABLE_ENDDRAG_ORIGIN_RECT" val="828*323"/>
  <p:tag name="TABLE_ENDDRAG_RECT" val="66*143*828*32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1909</Words>
  <Application>WPS Presentation</Application>
  <PresentationFormat>Widescreen</PresentationFormat>
  <Paragraphs>125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SimSun</vt:lpstr>
      <vt:lpstr>Wingdings</vt:lpstr>
      <vt:lpstr>Arial Black</vt:lpstr>
      <vt:lpstr>Bahnschrift SemiBold Condensed</vt:lpstr>
      <vt:lpstr>Wingdings</vt:lpstr>
      <vt:lpstr>Berlin Sans FB Demi</vt:lpstr>
      <vt:lpstr>Bahnschrift Light</vt:lpstr>
      <vt:lpstr>Bahnschrift SemiBold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* INTRODUCTION</vt:lpstr>
      <vt:lpstr>Problem Statement</vt:lpstr>
      <vt:lpstr>Solution - PlantoBot</vt:lpstr>
      <vt:lpstr>Components Used:</vt:lpstr>
      <vt:lpstr>System Architecture</vt:lpstr>
      <vt:lpstr>Features:::</vt:lpstr>
      <vt:lpstr>Emotions Displayed😎</vt:lpstr>
      <vt:lpstr>                               Benefits: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marad</dc:creator>
  <cp:lastModifiedBy>Maradana Manohar (Nani)</cp:lastModifiedBy>
  <cp:revision>6</cp:revision>
  <dcterms:created xsi:type="dcterms:W3CDTF">2025-06-12T17:31:00Z</dcterms:created>
  <dcterms:modified xsi:type="dcterms:W3CDTF">2025-06-13T09:49:34Z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332A507090B449A2A3548C27004A00A3_11</vt:lpwstr>
  </property>
  <property fmtid="{D5CDD505-2E9C-101B-9397-08002B2CF9AE}" pid="3" name="KSOProductBuildVer">
    <vt:lpwstr>2057-12.2.0.21183</vt:lpwstr>
  </property>
</Properties>
</file>