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8" r:id="rId3"/>
  </p:sldMasterIdLst>
  <p:notesMasterIdLst>
    <p:notesMasterId r:id="rId5"/>
  </p:notesMasterIdLst>
  <p:sldIdLst>
    <p:sldId id="256" r:id="rId4"/>
    <p:sldId id="257" r:id="rId6"/>
    <p:sldId id="258" r:id="rId7"/>
    <p:sldId id="268" r:id="rId8"/>
    <p:sldId id="261" r:id="rId9"/>
    <p:sldId id="263" r:id="rId10"/>
  </p:sldIdLst>
  <p:sldSz cx="14630400" cy="8229600"/>
  <p:notesSz cx="8229600" cy="14630400"/>
  <p:embeddedFontLst>
    <p:embeddedFont>
      <p:font typeface="Corben" panose="020F0503020000020004" pitchFamily="34" charset="0"/>
      <p:regular r:id="rId14"/>
    </p:embeddedFont>
    <p:embeddedFont>
      <p:font typeface="Corben" panose="020F0503020000020004" pitchFamily="34" charset="-122"/>
      <p:regular r:id="rId15"/>
    </p:embeddedFont>
    <p:embeddedFont>
      <p:font typeface="Corben" panose="020F0503020000020004" pitchFamily="34" charset="-120"/>
      <p:regular r:id="rId16"/>
    </p:embeddedFont>
    <p:embeddedFont>
      <p:font typeface="Nobile" panose="02000503050000020004" pitchFamily="34" charset="-122"/>
      <p:regular r:id="rId17"/>
    </p:embeddedFont>
    <p:embeddedFont>
      <p:font typeface="Calibri" panose="020F0502020204030204" charset="0"/>
      <p:regular r:id="rId18"/>
      <p:bold r:id="rId19"/>
      <p:italic r:id="rId20"/>
      <p:boldItalic r:id="rId21"/>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DEFAUL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0">
              <a:schemeClr val="accent1">
                <a:lumMod val="45000"/>
                <a:lumOff val="55000"/>
              </a:schemeClr>
            </a:gs>
            <a:gs pos="85000">
              <a:schemeClr val="accent1">
                <a:lumMod val="45000"/>
                <a:lumOff val="55000"/>
              </a:schemeClr>
            </a:gs>
            <a:gs pos="3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0">
              <a:schemeClr val="accent1">
                <a:lumMod val="45000"/>
                <a:lumOff val="55000"/>
              </a:schemeClr>
            </a:gs>
            <a:gs pos="85000">
              <a:schemeClr val="accent1">
                <a:lumMod val="45000"/>
                <a:lumOff val="55000"/>
              </a:schemeClr>
            </a:gs>
            <a:gs pos="3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0"/>
          <p:cNvSpPr/>
          <p:nvPr/>
        </p:nvSpPr>
        <p:spPr>
          <a:xfrm>
            <a:off x="565190" y="719971"/>
            <a:ext cx="7556421" cy="3912870"/>
          </a:xfrm>
          <a:prstGeom prst="rect">
            <a:avLst/>
          </a:prstGeom>
          <a:noFill/>
        </p:spPr>
        <p:txBody>
          <a:bodyPr wrap="square" lIns="0" tIns="0" rIns="0" bIns="0" rtlCol="0" anchor="t"/>
          <a:lstStyle/>
          <a:p>
            <a:pPr marL="0" indent="0">
              <a:lnSpc>
                <a:spcPts val="7700"/>
              </a:lnSpc>
              <a:buNone/>
            </a:pPr>
            <a:r>
              <a:rPr lang="en-US" sz="6150" dirty="0">
                <a:solidFill>
                  <a:srgbClr val="1B1B27"/>
                </a:solidFill>
                <a:latin typeface="Corben" panose="020F0503020000020004" pitchFamily="34" charset="0"/>
                <a:ea typeface="Corben" panose="020F0503020000020004" pitchFamily="34" charset="-122"/>
                <a:cs typeface="Corben" panose="020F0503020000020004" pitchFamily="34" charset="-120"/>
              </a:rPr>
              <a:t>Stock Price Prediction using Reinforcement Learning</a:t>
            </a:r>
            <a:endParaRPr lang="en-US" sz="6150" dirty="0"/>
          </a:p>
        </p:txBody>
      </p:sp>
      <p:sp>
        <p:nvSpPr>
          <p:cNvPr id="4" name="Text 1"/>
          <p:cNvSpPr/>
          <p:nvPr/>
        </p:nvSpPr>
        <p:spPr>
          <a:xfrm>
            <a:off x="565150" y="5494020"/>
            <a:ext cx="7556500" cy="1508125"/>
          </a:xfrm>
          <a:prstGeom prst="rect">
            <a:avLst/>
          </a:prstGeom>
          <a:noFill/>
        </p:spPr>
        <p:txBody>
          <a:bodyPr wrap="square" lIns="0" tIns="0" rIns="0" bIns="0" rtlCol="0" anchor="t"/>
          <a:lstStyle/>
          <a:p>
            <a:pPr marL="0" indent="0">
              <a:lnSpc>
                <a:spcPts val="2850"/>
              </a:lnSpc>
              <a:buNone/>
            </a:pPr>
            <a:r>
              <a:rPr lang="en-US" sz="2400" dirty="0"/>
              <a:t> </a:t>
            </a:r>
            <a:r>
              <a:rPr lang="en-US" sz="2400" b="1" dirty="0"/>
              <a:t>TEAM MEMBERS :</a:t>
            </a:r>
            <a:endParaRPr lang="en-US" sz="2400" b="1" dirty="0"/>
          </a:p>
          <a:p>
            <a:pPr marL="0" indent="0">
              <a:lnSpc>
                <a:spcPts val="2850"/>
              </a:lnSpc>
              <a:buNone/>
            </a:pPr>
            <a:endParaRPr lang="en-US" sz="2400" dirty="0"/>
          </a:p>
          <a:p>
            <a:pPr marL="0" indent="0">
              <a:lnSpc>
                <a:spcPts val="2850"/>
              </a:lnSpc>
              <a:buNone/>
            </a:pPr>
            <a:r>
              <a:rPr lang="en-US" sz="2400" dirty="0"/>
              <a:t>M.REESWANTH        - 21BCE9646</a:t>
            </a:r>
            <a:endParaRPr lang="en-US" sz="2400" dirty="0"/>
          </a:p>
          <a:p>
            <a:pPr marL="0" indent="0">
              <a:lnSpc>
                <a:spcPts val="2850"/>
              </a:lnSpc>
              <a:buNone/>
            </a:pPr>
            <a:r>
              <a:rPr lang="en-US" sz="2400" dirty="0">
                <a:sym typeface="+mn-ea"/>
              </a:rPr>
              <a:t>K.MANOHAR            - 21BCE9466</a:t>
            </a:r>
            <a:endParaRPr lang="en-US" sz="2400" dirty="0"/>
          </a:p>
          <a:p>
            <a:pPr marL="0" indent="0">
              <a:lnSpc>
                <a:spcPts val="2850"/>
              </a:lnSpc>
              <a:buNone/>
            </a:pPr>
            <a:r>
              <a:rPr lang="en-US" sz="2400" dirty="0"/>
              <a:t>B.CHAITANYA            - 21BCE9968</a:t>
            </a:r>
            <a:endParaRPr lang="en-US" sz="2400" dirty="0"/>
          </a:p>
          <a:p>
            <a:pPr marL="0" indent="0">
              <a:lnSpc>
                <a:spcPts val="2850"/>
              </a:lnSpc>
              <a:buNone/>
            </a:pPr>
            <a:endParaRPr lang="en-US" sz="2400" dirty="0"/>
          </a:p>
        </p:txBody>
      </p:sp>
      <p:pic>
        <p:nvPicPr>
          <p:cNvPr id="100" name="Picture 99"/>
          <p:cNvPicPr/>
          <p:nvPr/>
        </p:nvPicPr>
        <p:blipFill>
          <a:blip r:embed="rId1"/>
          <a:stretch>
            <a:fillRect/>
          </a:stretch>
        </p:blipFill>
        <p:spPr>
          <a:xfrm>
            <a:off x="6978650" y="111125"/>
            <a:ext cx="7651750" cy="81191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50" y="1112520"/>
            <a:ext cx="5670550" cy="810260"/>
          </a:xfrm>
          <a:prstGeom prst="rect">
            <a:avLst/>
          </a:prstGeom>
          <a:noFill/>
        </p:spPr>
        <p:txBody>
          <a:bodyPr wrap="none" lIns="0" tIns="0" rIns="0" bIns="0" rtlCol="0" anchor="t"/>
          <a:lstStyle/>
          <a:p>
            <a:pPr marL="0" indent="0">
              <a:lnSpc>
                <a:spcPts val="5550"/>
              </a:lnSpc>
              <a:buNone/>
            </a:pPr>
            <a:r>
              <a:rPr lang="en-US" sz="4800" dirty="0">
                <a:solidFill>
                  <a:schemeClr val="tx1"/>
                </a:solidFill>
                <a:latin typeface="Corben" panose="020F0503020000020004" pitchFamily="34" charset="0"/>
                <a:ea typeface="Corben" panose="020F0503020000020004" pitchFamily="34" charset="-122"/>
                <a:cs typeface="Corben" panose="020F0503020000020004" pitchFamily="34" charset="-120"/>
              </a:rPr>
              <a:t>Problem Statement</a:t>
            </a:r>
            <a:endParaRPr lang="en-US" sz="4800" dirty="0">
              <a:solidFill>
                <a:schemeClr val="tx1"/>
              </a:solidFill>
              <a:latin typeface="Corben" panose="020F0503020000020004" pitchFamily="34" charset="0"/>
              <a:ea typeface="Corben" panose="020F0503020000020004" pitchFamily="34" charset="-122"/>
              <a:cs typeface="Corben" panose="020F0503020000020004" pitchFamily="34" charset="-120"/>
            </a:endParaRPr>
          </a:p>
        </p:txBody>
      </p:sp>
      <p:sp>
        <p:nvSpPr>
          <p:cNvPr id="3" name="Text 1"/>
          <p:cNvSpPr/>
          <p:nvPr/>
        </p:nvSpPr>
        <p:spPr>
          <a:xfrm>
            <a:off x="793750" y="2367280"/>
            <a:ext cx="13042900" cy="3138805"/>
          </a:xfrm>
          <a:prstGeom prst="rect">
            <a:avLst/>
          </a:prstGeom>
          <a:noFill/>
        </p:spPr>
        <p:txBody>
          <a:bodyPr wrap="square" lIns="0" tIns="0" rIns="0" bIns="0" rtlCol="0" anchor="t"/>
          <a:lstStyle/>
          <a:p>
            <a:pPr marL="0" indent="0" algn="just">
              <a:lnSpc>
                <a:spcPts val="2850"/>
              </a:lnSpc>
              <a:buNone/>
            </a:pPr>
            <a:r>
              <a:rPr lang="en-US" sz="2400" dirty="0">
                <a:solidFill>
                  <a:schemeClr val="tx1"/>
                </a:solidFill>
                <a:ea typeface="Nobile" panose="02000503050000020004" pitchFamily="34" charset="-122"/>
                <a:cs typeface="+mn-lt"/>
              </a:rPr>
              <a:t>Predicting stock prices accurately is a challenging task due to the dynamic and complex nature of financial markets. Traditional methods often struggle to capture non-linear patterns and sudden market shifts, leading to unreliable predictions. This project aims to develop an advanced data-driven approach that learns from historical price data and market indicators to enhance prediction accuracy. By leveraging this approach, we seek to identify market trends and patterns that traditional models miss, providing more reliable insights for investment decisions. The goal is to create a system that can adapt to changing market conditions, assisting investors in making informed choices and managing risks in an unpredictable financial environment.</a:t>
            </a:r>
            <a:endParaRPr lang="en-US" sz="2400" dirty="0">
              <a:solidFill>
                <a:schemeClr val="tx1"/>
              </a:solidFill>
              <a:ea typeface="Nobile" panose="02000503050000020004" pitchFamily="34" charset="-122"/>
              <a:cs typeface="+mn-lt"/>
            </a:endParaRPr>
          </a:p>
        </p:txBody>
      </p:sp>
      <p:sp>
        <p:nvSpPr>
          <p:cNvPr id="4" name="Text 2"/>
          <p:cNvSpPr/>
          <p:nvPr/>
        </p:nvSpPr>
        <p:spPr>
          <a:xfrm>
            <a:off x="793790" y="4181475"/>
            <a:ext cx="2835235" cy="354330"/>
          </a:xfrm>
          <a:prstGeom prst="rect">
            <a:avLst/>
          </a:prstGeom>
          <a:noFill/>
        </p:spPr>
        <p:txBody>
          <a:bodyPr wrap="none" lIns="0" tIns="0" rIns="0" bIns="0" rtlCol="0" anchor="t"/>
          <a:lstStyle/>
          <a:p>
            <a:pPr marL="0" indent="0">
              <a:lnSpc>
                <a:spcPts val="2750"/>
              </a:lnSpc>
              <a:buNone/>
            </a:pPr>
            <a:endParaRPr lang="en-US" sz="2200" dirty="0"/>
          </a:p>
        </p:txBody>
      </p:sp>
      <p:sp>
        <p:nvSpPr>
          <p:cNvPr id="5" name="Text 3"/>
          <p:cNvSpPr/>
          <p:nvPr/>
        </p:nvSpPr>
        <p:spPr>
          <a:xfrm>
            <a:off x="1250990" y="4762619"/>
            <a:ext cx="3978116" cy="1451610"/>
          </a:xfrm>
          <a:prstGeom prst="rect">
            <a:avLst/>
          </a:prstGeom>
          <a:noFill/>
        </p:spPr>
        <p:txBody>
          <a:bodyPr wrap="square" lIns="0" tIns="0" rIns="0" bIns="0" rtlCol="0" anchor="t"/>
          <a:lstStyle/>
          <a:p>
            <a:pPr marL="0" indent="0">
              <a:lnSpc>
                <a:spcPts val="2850"/>
              </a:lnSpc>
              <a:buNone/>
            </a:pPr>
            <a:endParaRPr lang="en-US" sz="1750" dirty="0"/>
          </a:p>
        </p:txBody>
      </p:sp>
      <p:sp>
        <p:nvSpPr>
          <p:cNvPr id="7" name="Text 5"/>
          <p:cNvSpPr/>
          <p:nvPr/>
        </p:nvSpPr>
        <p:spPr>
          <a:xfrm>
            <a:off x="5332928" y="4762619"/>
            <a:ext cx="3978116" cy="1451610"/>
          </a:xfrm>
          <a:prstGeom prst="rect">
            <a:avLst/>
          </a:prstGeom>
          <a:noFill/>
        </p:spPr>
        <p:txBody>
          <a:bodyPr wrap="square" lIns="0" tIns="0" rIns="0" bIns="0" rtlCol="0" anchor="t"/>
          <a:lstStyle/>
          <a:p>
            <a:pPr marL="0" indent="0">
              <a:lnSpc>
                <a:spcPts val="2850"/>
              </a:lnSpc>
              <a:buNone/>
            </a:pPr>
            <a:endParaRPr lang="en-US" sz="1750" dirty="0"/>
          </a:p>
        </p:txBody>
      </p:sp>
      <p:sp>
        <p:nvSpPr>
          <p:cNvPr id="11" name="Rounded Rectangle 10"/>
          <p:cNvSpPr/>
          <p:nvPr/>
        </p:nvSpPr>
        <p:spPr>
          <a:xfrm>
            <a:off x="12890500" y="7810500"/>
            <a:ext cx="1638300" cy="304800"/>
          </a:xfrm>
          <a:prstGeom prst="roundRect">
            <a:avLst/>
          </a:prstGeom>
          <a:gradFill>
            <a:gsLst>
              <a:gs pos="80000">
                <a:schemeClr val="accent1">
                  <a:lumMod val="0"/>
                  <a:alpha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80000" scaled="0"/>
          </a:gradFill>
          <a:ln>
            <a:solidFill>
              <a:schemeClr val="tx2">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12700"/>
            <a:ext cx="5486400" cy="8229600"/>
          </a:xfrm>
          <a:prstGeom prst="rect">
            <a:avLst/>
          </a:prstGeom>
        </p:spPr>
      </p:pic>
      <p:sp>
        <p:nvSpPr>
          <p:cNvPr id="3" name="Text 0"/>
          <p:cNvSpPr/>
          <p:nvPr/>
        </p:nvSpPr>
        <p:spPr>
          <a:xfrm>
            <a:off x="669290" y="860425"/>
            <a:ext cx="7806055" cy="671830"/>
          </a:xfrm>
          <a:prstGeom prst="rect">
            <a:avLst/>
          </a:prstGeom>
          <a:noFill/>
        </p:spPr>
        <p:txBody>
          <a:bodyPr wrap="square" lIns="0" tIns="0" rIns="0" bIns="0" rtlCol="0" anchor="t"/>
          <a:lstStyle/>
          <a:p>
            <a:pPr marL="0" indent="0">
              <a:lnSpc>
                <a:spcPts val="4700"/>
              </a:lnSpc>
              <a:buNone/>
            </a:pPr>
            <a:r>
              <a:rPr lang="en-US" sz="4800" dirty="0">
                <a:solidFill>
                  <a:srgbClr val="1B1B27"/>
                </a:solidFill>
                <a:latin typeface="Corben" panose="020F0503020000020004" pitchFamily="34" charset="0"/>
                <a:ea typeface="Corben" panose="020F0503020000020004" pitchFamily="34" charset="-122"/>
                <a:cs typeface="Corben" panose="020F0503020000020004" pitchFamily="34" charset="-120"/>
              </a:rPr>
              <a:t>Motivation </a:t>
            </a:r>
            <a:endParaRPr lang="en-US" sz="4800" dirty="0"/>
          </a:p>
        </p:txBody>
      </p:sp>
      <p:sp>
        <p:nvSpPr>
          <p:cNvPr id="21" name="Text Box 20"/>
          <p:cNvSpPr txBox="1"/>
          <p:nvPr/>
        </p:nvSpPr>
        <p:spPr>
          <a:xfrm>
            <a:off x="669290" y="2056765"/>
            <a:ext cx="7797800" cy="4047490"/>
          </a:xfrm>
          <a:prstGeom prst="rect">
            <a:avLst/>
          </a:prstGeom>
          <a:noFill/>
        </p:spPr>
        <p:txBody>
          <a:bodyPr wrap="square" rtlCol="0">
            <a:noAutofit/>
          </a:bodyPr>
          <a:p>
            <a:pPr algn="just"/>
            <a:r>
              <a:rPr lang="en-US" sz="2400"/>
              <a:t>The motivation for this project arises from the challenges of predicting stock prices in volatile financial markets. Traditional models often struggle with the complex, non-linear nature of market behavior, leading to inaccurate forecasts and missed opportunities. With the increasing availability of historical data and advanced computational techniques, there is potential to develop more sophisticated models that adapt to market dynamics. This project aims to enhance prediction accuracy, aiding investors in making informed decisions and improving their chances of success in a competitive landscape.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525635" y="0"/>
            <a:ext cx="5180965" cy="4559935"/>
          </a:xfrm>
          <a:prstGeom prst="rect">
            <a:avLst/>
          </a:prstGeom>
        </p:spPr>
      </p:pic>
      <p:sp>
        <p:nvSpPr>
          <p:cNvPr id="3" name="Text 0"/>
          <p:cNvSpPr/>
          <p:nvPr/>
        </p:nvSpPr>
        <p:spPr>
          <a:xfrm>
            <a:off x="467360" y="302260"/>
            <a:ext cx="7954010" cy="1061085"/>
          </a:xfrm>
          <a:prstGeom prst="rect">
            <a:avLst/>
          </a:prstGeom>
          <a:noFill/>
        </p:spPr>
        <p:txBody>
          <a:bodyPr wrap="square" lIns="0" tIns="0" rIns="0" bIns="0" rtlCol="0" anchor="t"/>
          <a:lstStyle/>
          <a:p>
            <a:pPr marL="0" indent="0">
              <a:lnSpc>
                <a:spcPts val="4150"/>
              </a:lnSpc>
              <a:buNone/>
            </a:pPr>
            <a:r>
              <a:rPr lang="en-US" sz="4000" dirty="0">
                <a:solidFill>
                  <a:srgbClr val="1B1B27"/>
                </a:solidFill>
                <a:latin typeface="Corben" panose="020F0503020000020004" pitchFamily="34" charset="0"/>
                <a:ea typeface="Corben" panose="020F0503020000020004" pitchFamily="34" charset="-122"/>
                <a:cs typeface="Corben" panose="020F0503020000020004" pitchFamily="34" charset="-120"/>
              </a:rPr>
              <a:t>Reinforcement Learning Models for Stock Price Prediction</a:t>
            </a:r>
            <a:endParaRPr lang="en-US" sz="4000" dirty="0">
              <a:solidFill>
                <a:srgbClr val="1B1B27"/>
              </a:solidFill>
              <a:latin typeface="Corben" panose="020F0503020000020004" pitchFamily="34" charset="0"/>
              <a:ea typeface="Corben" panose="020F0503020000020004" pitchFamily="34" charset="-122"/>
              <a:cs typeface="Corben" panose="020F0503020000020004" pitchFamily="34" charset="-120"/>
            </a:endParaRPr>
          </a:p>
        </p:txBody>
      </p:sp>
      <p:sp>
        <p:nvSpPr>
          <p:cNvPr id="27" name="Text Box 26"/>
          <p:cNvSpPr txBox="1"/>
          <p:nvPr/>
        </p:nvSpPr>
        <p:spPr>
          <a:xfrm>
            <a:off x="908050" y="1755140"/>
            <a:ext cx="7962900" cy="5394325"/>
          </a:xfrm>
          <a:prstGeom prst="rect">
            <a:avLst/>
          </a:prstGeom>
          <a:noFill/>
        </p:spPr>
        <p:txBody>
          <a:bodyPr wrap="square" rtlCol="0">
            <a:noAutofit/>
          </a:bodyPr>
          <a:p>
            <a:r>
              <a:rPr lang="en-US" sz="2000"/>
              <a:t>A2C Model: Advantage Actor-Critic.</a:t>
            </a:r>
            <a:endParaRPr lang="en-US" sz="2000"/>
          </a:p>
          <a:p>
            <a:pPr marL="285750" indent="-285750">
              <a:buFont typeface="Arial" panose="020B0604020202020204" pitchFamily="34" charset="0"/>
              <a:buChar char="•"/>
            </a:pPr>
            <a:r>
              <a:rPr lang="en-US" sz="2000"/>
              <a:t>an Actor network that predicts the probability distribution of actions (Buy, Sell, Hold)</a:t>
            </a:r>
            <a:endParaRPr lang="en-US" sz="2000"/>
          </a:p>
          <a:p>
            <a:pPr marL="285750" indent="-285750">
              <a:buFont typeface="Arial" panose="020B0604020202020204" pitchFamily="34" charset="0"/>
              <a:buChar char="•"/>
            </a:pPr>
            <a:r>
              <a:rPr lang="en-US" sz="2000"/>
              <a:t>a Critic network that evaluates the current state by predicting its value. The A2C model is well-suited for capturing the stochastic nature of financial markets, enabling effective decision-making.</a:t>
            </a:r>
            <a:endParaRPr lang="en-US" sz="2000"/>
          </a:p>
          <a:p>
            <a:endParaRPr lang="en-US" sz="2000"/>
          </a:p>
          <a:p>
            <a:r>
              <a:rPr lang="en-US" sz="2000"/>
              <a:t>DDPG Model: Deep Deterministic Policy Gradient (DDPG)  employs actor-critic networks but focuses on continuous actions, allowing for more nuanced decision-making in the stock market. </a:t>
            </a:r>
            <a:endParaRPr lang="en-US" sz="2000"/>
          </a:p>
          <a:p>
            <a:pPr marL="285750" indent="-285750">
              <a:buFont typeface="Arial" panose="020B0604020202020204" pitchFamily="34" charset="0"/>
              <a:buChar char="•"/>
            </a:pPr>
            <a:r>
              <a:rPr lang="en-US" sz="2000"/>
              <a:t>The Critic network evaluates actions by taking the predicted action as input, making DDPG suitable for capturing subtle market trends in real time.</a:t>
            </a:r>
            <a:endParaRPr lang="en-US" sz="2000"/>
          </a:p>
          <a:p>
            <a:endParaRPr lang="en-US" sz="2000"/>
          </a:p>
          <a:p>
            <a:r>
              <a:rPr lang="en-US" sz="2000"/>
              <a:t>Hybrid Model: This model combines A2C and DDPG by averaging their predictions, leveraging the stochastic policy of A2C and the continuous action space of DDPG. This hybrid approach provides a balanced and adaptable method for predicting stock movements, aiming to capture a broader range of market dynamics.</a:t>
            </a:r>
            <a:endParaRPr lang="en-US" sz="2000"/>
          </a:p>
        </p:txBody>
      </p:sp>
      <p:pic>
        <p:nvPicPr>
          <p:cNvPr id="5" name="Picture 4" descr="WhatsApp Image 2024-09-29 at 23.14.20_092fb305"/>
          <p:cNvPicPr>
            <a:picLocks noChangeAspect="1"/>
          </p:cNvPicPr>
          <p:nvPr/>
        </p:nvPicPr>
        <p:blipFill>
          <a:blip r:embed="rId2"/>
          <a:stretch>
            <a:fillRect/>
          </a:stretch>
        </p:blipFill>
        <p:spPr>
          <a:xfrm>
            <a:off x="9537700" y="4291965"/>
            <a:ext cx="5181600" cy="3937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526744"/>
          </a:xfrm>
          <a:prstGeom prst="rect">
            <a:avLst/>
          </a:prstGeom>
        </p:spPr>
      </p:pic>
      <p:sp>
        <p:nvSpPr>
          <p:cNvPr id="3" name="Text 0"/>
          <p:cNvSpPr/>
          <p:nvPr/>
        </p:nvSpPr>
        <p:spPr>
          <a:xfrm>
            <a:off x="707469" y="3082885"/>
            <a:ext cx="13215461" cy="1263491"/>
          </a:xfrm>
          <a:prstGeom prst="rect">
            <a:avLst/>
          </a:prstGeom>
          <a:noFill/>
        </p:spPr>
        <p:txBody>
          <a:bodyPr wrap="square" lIns="0" tIns="0" rIns="0" bIns="0" rtlCol="0" anchor="t"/>
          <a:lstStyle/>
          <a:p>
            <a:pPr marL="0" indent="0">
              <a:lnSpc>
                <a:spcPts val="4950"/>
              </a:lnSpc>
              <a:buNone/>
            </a:pPr>
            <a:r>
              <a:rPr lang="en-US" sz="4400" dirty="0">
                <a:solidFill>
                  <a:srgbClr val="1B1B27"/>
                </a:solidFill>
                <a:latin typeface="Corben" panose="020F0503020000020004" pitchFamily="34" charset="0"/>
                <a:ea typeface="Corben" panose="020F0503020000020004" pitchFamily="34" charset="-122"/>
                <a:cs typeface="Corben" panose="020F0503020000020004" pitchFamily="34" charset="-120"/>
              </a:rPr>
              <a:t>Application of A2C and DDPG in Real-Life Stock Trading</a:t>
            </a:r>
            <a:endParaRPr lang="en-US" sz="4400" dirty="0"/>
          </a:p>
        </p:txBody>
      </p:sp>
      <p:sp>
        <p:nvSpPr>
          <p:cNvPr id="5" name="Shape 2"/>
          <p:cNvSpPr/>
          <p:nvPr/>
        </p:nvSpPr>
        <p:spPr>
          <a:xfrm>
            <a:off x="404495" y="4814570"/>
            <a:ext cx="4573270" cy="3201670"/>
          </a:xfrm>
          <a:prstGeom prst="roundRect">
            <a:avLst>
              <a:gd name="adj" fmla="val 3949"/>
            </a:avLst>
          </a:prstGeom>
          <a:solidFill>
            <a:srgbClr val="D2D9F9"/>
          </a:solidFill>
          <a:ln w="7620">
            <a:solidFill>
              <a:srgbClr val="B8BFDF"/>
            </a:solidFill>
            <a:prstDash val="solid"/>
          </a:ln>
        </p:spPr>
      </p:sp>
      <p:sp>
        <p:nvSpPr>
          <p:cNvPr id="6" name="Text 3"/>
          <p:cNvSpPr/>
          <p:nvPr/>
        </p:nvSpPr>
        <p:spPr>
          <a:xfrm>
            <a:off x="811728" y="5023406"/>
            <a:ext cx="2526744" cy="315754"/>
          </a:xfrm>
          <a:prstGeom prst="rect">
            <a:avLst/>
          </a:prstGeom>
          <a:noFill/>
        </p:spPr>
        <p:txBody>
          <a:bodyPr wrap="none" lIns="0" tIns="0" rIns="0" bIns="0" rtlCol="0" anchor="t"/>
          <a:lstStyle/>
          <a:p>
            <a:pPr marL="0" indent="0" algn="l">
              <a:lnSpc>
                <a:spcPts val="2450"/>
              </a:lnSpc>
              <a:buNone/>
            </a:pPr>
            <a:r>
              <a:rPr lang="en-US" sz="2400" b="1" dirty="0">
                <a:solidFill>
                  <a:schemeClr val="tx1"/>
                </a:solidFill>
                <a:ea typeface="Corben" panose="020F0503020000020004" pitchFamily="34" charset="-122"/>
                <a:cs typeface="+mn-lt"/>
                <a:sym typeface="+mn-ea"/>
              </a:rPr>
              <a:t>Stock Trading:</a:t>
            </a:r>
            <a:r>
              <a:rPr lang="en-US" sz="2000" b="1" dirty="0">
                <a:solidFill>
                  <a:schemeClr val="tx1"/>
                </a:solidFill>
                <a:ea typeface="Corben" panose="020F0503020000020004" pitchFamily="34" charset="-122"/>
                <a:cs typeface="+mn-lt"/>
                <a:sym typeface="+mn-ea"/>
              </a:rPr>
              <a:t> </a:t>
            </a:r>
            <a:endParaRPr lang="en-US" sz="2000" b="1" dirty="0">
              <a:solidFill>
                <a:schemeClr val="tx1"/>
              </a:solidFill>
              <a:ea typeface="Corben" panose="020F0503020000020004" pitchFamily="34" charset="-122"/>
              <a:cs typeface="+mn-lt"/>
              <a:sym typeface="+mn-ea"/>
            </a:endParaRPr>
          </a:p>
        </p:txBody>
      </p:sp>
      <p:sp>
        <p:nvSpPr>
          <p:cNvPr id="7" name="Text 4"/>
          <p:cNvSpPr/>
          <p:nvPr/>
        </p:nvSpPr>
        <p:spPr>
          <a:xfrm>
            <a:off x="707588" y="5610225"/>
            <a:ext cx="3851077" cy="1293495"/>
          </a:xfrm>
          <a:prstGeom prst="rect">
            <a:avLst/>
          </a:prstGeom>
          <a:noFill/>
        </p:spPr>
        <p:txBody>
          <a:bodyPr wrap="square" lIns="0" tIns="0" rIns="0" bIns="0" rtlCol="0" anchor="t"/>
          <a:lstStyle/>
          <a:p>
            <a:pPr marL="0" indent="0">
              <a:lnSpc>
                <a:spcPts val="2500"/>
              </a:lnSpc>
              <a:buNone/>
            </a:pPr>
            <a:r>
              <a:rPr lang="en-US" sz="2000" dirty="0">
                <a:solidFill>
                  <a:schemeClr val="tx1"/>
                </a:solidFill>
                <a:ea typeface="Nobile" panose="02000503050000020004" pitchFamily="34" charset="-122"/>
                <a:cs typeface="+mn-lt"/>
              </a:rPr>
              <a:t>A2C can be used to develop trading agents that learn optimal buying, selling, and holding strategies by continuously interacting with the market environment, improving decision-making based on historical data.</a:t>
            </a:r>
            <a:endParaRPr lang="en-US" sz="2000" dirty="0">
              <a:solidFill>
                <a:schemeClr val="tx1"/>
              </a:solidFill>
              <a:ea typeface="Nobile" panose="02000503050000020004" pitchFamily="34" charset="-122"/>
              <a:cs typeface="+mn-lt"/>
            </a:endParaRPr>
          </a:p>
        </p:txBody>
      </p:sp>
      <p:sp>
        <p:nvSpPr>
          <p:cNvPr id="11" name="Shape 8"/>
          <p:cNvSpPr/>
          <p:nvPr/>
        </p:nvSpPr>
        <p:spPr>
          <a:xfrm>
            <a:off x="5452110" y="4824730"/>
            <a:ext cx="4270375" cy="3191510"/>
          </a:xfrm>
          <a:prstGeom prst="roundRect">
            <a:avLst>
              <a:gd name="adj" fmla="val 3949"/>
            </a:avLst>
          </a:prstGeom>
          <a:solidFill>
            <a:srgbClr val="D2D9F9"/>
          </a:solidFill>
          <a:ln w="7620">
            <a:solidFill>
              <a:srgbClr val="B8BFDF"/>
            </a:solidFill>
            <a:prstDash val="solid"/>
          </a:ln>
        </p:spPr>
      </p:sp>
      <p:sp>
        <p:nvSpPr>
          <p:cNvPr id="12" name="Text 9"/>
          <p:cNvSpPr/>
          <p:nvPr/>
        </p:nvSpPr>
        <p:spPr>
          <a:xfrm>
            <a:off x="5721866" y="5023406"/>
            <a:ext cx="2526744" cy="315754"/>
          </a:xfrm>
          <a:prstGeom prst="rect">
            <a:avLst/>
          </a:prstGeom>
          <a:noFill/>
        </p:spPr>
        <p:txBody>
          <a:bodyPr wrap="none" lIns="0" tIns="0" rIns="0" bIns="0" rtlCol="0" anchor="t"/>
          <a:lstStyle/>
          <a:p>
            <a:pPr marL="0" indent="0">
              <a:lnSpc>
                <a:spcPts val="2450"/>
              </a:lnSpc>
              <a:buNone/>
            </a:pPr>
            <a:r>
              <a:rPr lang="en-US" sz="2400" b="1" dirty="0">
                <a:solidFill>
                  <a:schemeClr val="tx1"/>
                </a:solidFill>
                <a:ea typeface="Corben" panose="020F0503020000020004" pitchFamily="34" charset="-122"/>
                <a:cs typeface="+mn-lt"/>
              </a:rPr>
              <a:t>Market Prediction</a:t>
            </a:r>
            <a:endParaRPr lang="en-US" sz="2400" b="1" dirty="0">
              <a:solidFill>
                <a:schemeClr val="tx1"/>
              </a:solidFill>
              <a:ea typeface="Corben" panose="020F0503020000020004" pitchFamily="34" charset="-122"/>
              <a:cs typeface="+mn-lt"/>
            </a:endParaRPr>
          </a:p>
        </p:txBody>
      </p:sp>
      <p:sp>
        <p:nvSpPr>
          <p:cNvPr id="13" name="Text 10"/>
          <p:cNvSpPr/>
          <p:nvPr/>
        </p:nvSpPr>
        <p:spPr>
          <a:xfrm>
            <a:off x="5556766" y="5610225"/>
            <a:ext cx="3851077" cy="970121"/>
          </a:xfrm>
          <a:prstGeom prst="rect">
            <a:avLst/>
          </a:prstGeom>
          <a:noFill/>
        </p:spPr>
        <p:txBody>
          <a:bodyPr wrap="square" lIns="0" tIns="0" rIns="0" bIns="0" rtlCol="0" anchor="t"/>
          <a:lstStyle/>
          <a:p>
            <a:pPr marL="0" indent="0">
              <a:lnSpc>
                <a:spcPts val="2500"/>
              </a:lnSpc>
              <a:buNone/>
            </a:pPr>
            <a:r>
              <a:rPr lang="en-US" sz="2000" dirty="0">
                <a:solidFill>
                  <a:schemeClr val="tx1"/>
                </a:solidFill>
                <a:ea typeface="Nobile" panose="02000503050000020004" pitchFamily="34" charset="-122"/>
                <a:cs typeface="+mn-lt"/>
              </a:rPr>
              <a:t>A2C and DDPG can be used to predict future market trends, helping investors make informed decisions.</a:t>
            </a:r>
            <a:endParaRPr lang="en-US" sz="2000" dirty="0">
              <a:solidFill>
                <a:schemeClr val="tx1"/>
              </a:solidFill>
              <a:ea typeface="Nobile" panose="02000503050000020004" pitchFamily="34" charset="-122"/>
              <a:cs typeface="+mn-lt"/>
            </a:endParaRPr>
          </a:p>
        </p:txBody>
      </p:sp>
      <p:sp>
        <p:nvSpPr>
          <p:cNvPr id="14" name="Shape 8"/>
          <p:cNvSpPr/>
          <p:nvPr/>
        </p:nvSpPr>
        <p:spPr>
          <a:xfrm>
            <a:off x="10196830" y="4779645"/>
            <a:ext cx="4220210" cy="3247390"/>
          </a:xfrm>
          <a:prstGeom prst="roundRect">
            <a:avLst>
              <a:gd name="adj" fmla="val 3949"/>
            </a:avLst>
          </a:prstGeom>
          <a:solidFill>
            <a:srgbClr val="D2D9F9"/>
          </a:solidFill>
          <a:ln w="7620">
            <a:solidFill>
              <a:srgbClr val="B8BFDF"/>
            </a:solidFill>
            <a:prstDash val="solid"/>
          </a:ln>
        </p:spPr>
      </p:sp>
      <p:sp>
        <p:nvSpPr>
          <p:cNvPr id="15" name="Text 9"/>
          <p:cNvSpPr/>
          <p:nvPr/>
        </p:nvSpPr>
        <p:spPr>
          <a:xfrm>
            <a:off x="10406261" y="5023406"/>
            <a:ext cx="2526744" cy="315754"/>
          </a:xfrm>
          <a:prstGeom prst="rect">
            <a:avLst/>
          </a:prstGeom>
          <a:noFill/>
        </p:spPr>
        <p:txBody>
          <a:bodyPr wrap="none" lIns="0" tIns="0" rIns="0" bIns="0" rtlCol="0" anchor="t"/>
          <a:p>
            <a:pPr marL="0" indent="0" algn="l">
              <a:lnSpc>
                <a:spcPts val="2450"/>
              </a:lnSpc>
              <a:buNone/>
            </a:pPr>
            <a:r>
              <a:rPr lang="en-US" sz="2400" b="1" dirty="0">
                <a:solidFill>
                  <a:schemeClr val="tx1"/>
                </a:solidFill>
                <a:ea typeface="Corben" panose="020F0503020000020004" pitchFamily="34" charset="-122"/>
                <a:cs typeface="+mn-lt"/>
              </a:rPr>
              <a:t>Finance and Trading</a:t>
            </a:r>
            <a:endParaRPr lang="en-US" sz="2400" b="1" dirty="0">
              <a:solidFill>
                <a:schemeClr val="tx1"/>
              </a:solidFill>
              <a:ea typeface="Corben" panose="020F0503020000020004" pitchFamily="34" charset="-122"/>
              <a:cs typeface="+mn-lt"/>
            </a:endParaRPr>
          </a:p>
        </p:txBody>
      </p:sp>
      <p:sp>
        <p:nvSpPr>
          <p:cNvPr id="16" name="Text 10"/>
          <p:cNvSpPr/>
          <p:nvPr/>
        </p:nvSpPr>
        <p:spPr>
          <a:xfrm>
            <a:off x="10300851" y="5610225"/>
            <a:ext cx="3851077" cy="970121"/>
          </a:xfrm>
          <a:prstGeom prst="rect">
            <a:avLst/>
          </a:prstGeom>
          <a:noFill/>
        </p:spPr>
        <p:txBody>
          <a:bodyPr wrap="square" lIns="0" tIns="0" rIns="0" bIns="0" rtlCol="0" anchor="t"/>
          <a:p>
            <a:pPr marL="0" indent="0">
              <a:lnSpc>
                <a:spcPts val="2500"/>
              </a:lnSpc>
              <a:buNone/>
            </a:pPr>
            <a:r>
              <a:rPr lang="en-US" sz="2000" dirty="0">
                <a:solidFill>
                  <a:schemeClr val="tx1"/>
                </a:solidFill>
                <a:ea typeface="Nobile" panose="02000503050000020004" pitchFamily="34" charset="-122"/>
                <a:cs typeface="+mn-lt"/>
              </a:rPr>
              <a:t>DDPG is applied to algorithmic trading, enabling agents to make continuous trading decisions by learning from market data and optimizing profit strategies.</a:t>
            </a:r>
            <a:endParaRPr lang="en-US" sz="2000" dirty="0">
              <a:solidFill>
                <a:schemeClr val="tx1"/>
              </a:solidFill>
              <a:ea typeface="Nobile" panose="02000503050000020004" pitchFamily="34" charset="-122"/>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0"/>
          <p:cNvSpPr/>
          <p:nvPr/>
        </p:nvSpPr>
        <p:spPr>
          <a:xfrm>
            <a:off x="473869" y="1230868"/>
            <a:ext cx="6688336" cy="528638"/>
          </a:xfrm>
          <a:prstGeom prst="rect">
            <a:avLst/>
          </a:prstGeom>
          <a:noFill/>
        </p:spPr>
        <p:txBody>
          <a:bodyPr wrap="none" lIns="0" tIns="0" rIns="0" bIns="0" rtlCol="0" anchor="t"/>
          <a:lstStyle/>
          <a:p>
            <a:pPr marL="0" indent="0">
              <a:lnSpc>
                <a:spcPts val="4150"/>
              </a:lnSpc>
              <a:buNone/>
            </a:pPr>
            <a:r>
              <a:rPr lang="en-US" sz="4800" dirty="0">
                <a:solidFill>
                  <a:srgbClr val="1B1B27"/>
                </a:solidFill>
                <a:latin typeface="Corben" panose="020F0503020000020004" pitchFamily="34" charset="0"/>
                <a:ea typeface="Corben" panose="020F0503020000020004" pitchFamily="34" charset="-122"/>
                <a:cs typeface="Corben" panose="020F0503020000020004" pitchFamily="34" charset="-120"/>
              </a:rPr>
              <a:t>Conclusion </a:t>
            </a:r>
            <a:endParaRPr lang="en-US" sz="4800" dirty="0"/>
          </a:p>
        </p:txBody>
      </p:sp>
      <p:sp>
        <p:nvSpPr>
          <p:cNvPr id="4" name="Text 1"/>
          <p:cNvSpPr/>
          <p:nvPr/>
        </p:nvSpPr>
        <p:spPr>
          <a:xfrm>
            <a:off x="473710" y="2164080"/>
            <a:ext cx="8002270" cy="3465195"/>
          </a:xfrm>
          <a:prstGeom prst="rect">
            <a:avLst/>
          </a:prstGeom>
          <a:noFill/>
        </p:spPr>
        <p:txBody>
          <a:bodyPr wrap="square" lIns="0" tIns="0" rIns="0" bIns="0" rtlCol="0" anchor="t"/>
          <a:lstStyle/>
          <a:p>
            <a:pPr marL="0" indent="0" algn="just">
              <a:lnSpc>
                <a:spcPct val="100000"/>
              </a:lnSpc>
              <a:buNone/>
            </a:pPr>
            <a:r>
              <a:rPr lang="en-US" sz="2400" dirty="0">
                <a:sym typeface="+mn-ea"/>
              </a:rPr>
              <a:t>We successfully implemented A2C and DDPG algorithms to achieve high accuracy in buy, sell, and hold predictions for stock prices. By utilizing historical data and advanced modeling techniques, it enhances prediction accuracy and adapts to the dynamic nature of financial markets. The integration of these models provides a strong framework for capturing complex market patterns, leading to more informed investment decisions. Ultimately, the findings contribute valuable insights for investors and financial institutions, improving their strategies in stock trading and risk management.</a:t>
            </a:r>
            <a:endParaRPr lang="en-US" sz="2400" dirty="0">
              <a:sym typeface="+mn-ea"/>
            </a:endParaRPr>
          </a:p>
        </p:txBody>
      </p:sp>
      <p:pic>
        <p:nvPicPr>
          <p:cNvPr id="101" name="Picture 100"/>
          <p:cNvPicPr/>
          <p:nvPr/>
        </p:nvPicPr>
        <p:blipFill>
          <a:blip r:embed="rId1"/>
          <a:stretch>
            <a:fillRect/>
          </a:stretch>
        </p:blipFill>
        <p:spPr>
          <a:xfrm>
            <a:off x="9550400" y="0"/>
            <a:ext cx="5080000" cy="4142105"/>
          </a:xfrm>
          <a:prstGeom prst="rect">
            <a:avLst/>
          </a:prstGeom>
          <a:noFill/>
          <a:ln w="9525">
            <a:noFill/>
          </a:ln>
        </p:spPr>
      </p:pic>
      <p:pic>
        <p:nvPicPr>
          <p:cNvPr id="102" name="Picture 101"/>
          <p:cNvPicPr/>
          <p:nvPr/>
        </p:nvPicPr>
        <p:blipFill>
          <a:blip r:embed="rId2"/>
          <a:stretch>
            <a:fillRect/>
          </a:stretch>
        </p:blipFill>
        <p:spPr>
          <a:xfrm>
            <a:off x="9550400" y="4142740"/>
            <a:ext cx="5080000" cy="408686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3722</Words>
  <Application>WPS Presentation</Application>
  <PresentationFormat>On-screen Show (16:9)</PresentationFormat>
  <Paragraphs>46</Paragraphs>
  <Slides>6</Slides>
  <Notes>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vt:i4>
      </vt:variant>
    </vt:vector>
  </HeadingPairs>
  <TitlesOfParts>
    <vt:vector size="21" baseType="lpstr">
      <vt:lpstr>Arial</vt:lpstr>
      <vt:lpstr>SimSun</vt:lpstr>
      <vt:lpstr>Wingdings</vt:lpstr>
      <vt:lpstr>Corben</vt:lpstr>
      <vt:lpstr>Corben</vt:lpstr>
      <vt:lpstr>Corben</vt:lpstr>
      <vt:lpstr>Nobile</vt:lpstr>
      <vt:lpstr>Nobile</vt:lpstr>
      <vt:lpstr>Nobile</vt:lpstr>
      <vt:lpstr>Calibri</vt:lpstr>
      <vt:lpstr>Microsoft YaHei</vt:lpstr>
      <vt:lpstr>Arial Unicode MS</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USER</cp:lastModifiedBy>
  <cp:revision>4</cp:revision>
  <dcterms:created xsi:type="dcterms:W3CDTF">2024-09-29T16:00:00Z</dcterms:created>
  <dcterms:modified xsi:type="dcterms:W3CDTF">2024-09-29T19:07:57Z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339B6AC713AE436387D381AE4BEAA1FF_13</vt:lpwstr>
  </property>
  <property fmtid="{D5CDD505-2E9C-101B-9397-08002B2CF9AE}" pid="3" name="KSOProductBuildVer">
    <vt:lpwstr>1033-12.2.0.13472</vt:lpwstr>
  </property>
</Properties>
</file>