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31251" y="1057656"/>
            <a:ext cx="1005840" cy="5659120"/>
          </a:xfrm>
          <a:custGeom>
            <a:avLst/>
            <a:gdLst/>
            <a:ahLst/>
            <a:cxnLst/>
            <a:rect l="l" t="t" r="r" b="b"/>
            <a:pathLst>
              <a:path w="1005840" h="5659120">
                <a:moveTo>
                  <a:pt x="0" y="0"/>
                </a:moveTo>
                <a:lnTo>
                  <a:pt x="1005840" y="5658611"/>
                </a:lnTo>
              </a:path>
            </a:pathLst>
          </a:custGeom>
          <a:ln w="7620">
            <a:solidFill>
              <a:srgbClr val="BFBFB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126480" y="4094988"/>
            <a:ext cx="3930650" cy="2621280"/>
          </a:xfrm>
          <a:custGeom>
            <a:avLst/>
            <a:gdLst/>
            <a:ahLst/>
            <a:cxnLst/>
            <a:rect l="l" t="t" r="r" b="b"/>
            <a:pathLst>
              <a:path w="3930650" h="2621279">
                <a:moveTo>
                  <a:pt x="3930395" y="0"/>
                </a:moveTo>
                <a:lnTo>
                  <a:pt x="0" y="2621279"/>
                </a:lnTo>
              </a:path>
            </a:pathLst>
          </a:custGeom>
          <a:ln w="7620">
            <a:solidFill>
              <a:srgbClr val="D8D8D8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65492" y="1057656"/>
            <a:ext cx="2692907" cy="565861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4363211"/>
            <a:ext cx="374904" cy="23530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1020" y="1200329"/>
            <a:ext cx="6826655" cy="18088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90C126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2022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40"/>
              </a:spcBef>
            </a:pPr>
            <a:r>
              <a:rPr dirty="0" sz="5900"/>
              <a:t>Sales</a:t>
            </a:r>
            <a:r>
              <a:rPr dirty="0" sz="5900" spc="-325"/>
              <a:t> </a:t>
            </a:r>
            <a:r>
              <a:rPr dirty="0" sz="5900" spc="-10"/>
              <a:t>Analysis</a:t>
            </a:r>
            <a:endParaRPr sz="5900"/>
          </a:p>
          <a:p>
            <a:pPr marL="224154">
              <a:lnSpc>
                <a:spcPct val="100000"/>
              </a:lnSpc>
              <a:spcBef>
                <a:spcPts val="90"/>
              </a:spcBef>
            </a:pPr>
            <a:r>
              <a:rPr dirty="0" sz="3300"/>
              <a:t>using</a:t>
            </a:r>
            <a:r>
              <a:rPr dirty="0" sz="3300" spc="-30"/>
              <a:t> </a:t>
            </a:r>
            <a:r>
              <a:rPr dirty="0" sz="3300" spc="-10"/>
              <a:t>Dashboards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Use</a:t>
            </a:r>
            <a:r>
              <a:rPr dirty="0" spc="20"/>
              <a:t> </a:t>
            </a:r>
            <a:r>
              <a:rPr dirty="0"/>
              <a:t>of</a:t>
            </a:r>
            <a:r>
              <a:rPr dirty="0" spc="-25"/>
              <a:t> KPI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5024" y="2214372"/>
            <a:ext cx="4456175" cy="120853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10928" y="4089877"/>
            <a:ext cx="8175625" cy="7054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95"/>
              </a:spcBef>
            </a:pPr>
            <a:r>
              <a:rPr dirty="0" sz="1450">
                <a:latin typeface="Trebuchet MS"/>
                <a:cs typeface="Trebuchet MS"/>
              </a:rPr>
              <a:t>"The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dashboard</a:t>
            </a:r>
            <a:r>
              <a:rPr dirty="0" sz="1450" spc="6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highlights</a:t>
            </a:r>
            <a:r>
              <a:rPr dirty="0" sz="1450" spc="5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three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key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KPIs:</a:t>
            </a:r>
            <a:r>
              <a:rPr dirty="0" sz="1450" spc="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Total</a:t>
            </a:r>
            <a:r>
              <a:rPr dirty="0" sz="1450" spc="5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Sales</a:t>
            </a:r>
            <a:r>
              <a:rPr dirty="0" sz="1450" spc="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to</a:t>
            </a:r>
            <a:r>
              <a:rPr dirty="0" sz="1450" spc="6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track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overall</a:t>
            </a:r>
            <a:r>
              <a:rPr dirty="0" sz="1450" spc="3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revenue,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Profit</a:t>
            </a:r>
            <a:r>
              <a:rPr dirty="0" sz="1450" spc="3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to</a:t>
            </a:r>
            <a:r>
              <a:rPr dirty="0" sz="1450" spc="7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measure </a:t>
            </a:r>
            <a:r>
              <a:rPr dirty="0" sz="1450">
                <a:latin typeface="Trebuchet MS"/>
                <a:cs typeface="Trebuchet MS"/>
              </a:rPr>
              <a:t>business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profitability,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and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%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Returned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Orders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to</a:t>
            </a:r>
            <a:r>
              <a:rPr dirty="0" sz="1450" spc="7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monitor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product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return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trends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and</a:t>
            </a:r>
            <a:r>
              <a:rPr dirty="0" sz="1450" spc="7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improve </a:t>
            </a:r>
            <a:r>
              <a:rPr dirty="0" sz="1450">
                <a:latin typeface="Trebuchet MS"/>
                <a:cs typeface="Trebuchet MS"/>
              </a:rPr>
              <a:t>operational</a:t>
            </a:r>
            <a:r>
              <a:rPr dirty="0" sz="1450" spc="16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efficiency."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874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25"/>
              </a:spcBef>
            </a:pPr>
            <a:r>
              <a:rPr dirty="0"/>
              <a:t>Slicers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10"/>
              <a:t> Filters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2778" y="5178087"/>
            <a:ext cx="6826250" cy="478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5910" marR="5080" indent="-283845">
              <a:lnSpc>
                <a:spcPct val="102000"/>
              </a:lnSpc>
              <a:spcBef>
                <a:spcPts val="100"/>
              </a:spcBef>
              <a:tabLst>
                <a:tab pos="295910" algn="l"/>
              </a:tabLst>
            </a:pPr>
            <a:r>
              <a:rPr dirty="0" sz="11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1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"Four</a:t>
            </a:r>
            <a:r>
              <a:rPr dirty="0" sz="14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slicers</a:t>
            </a:r>
            <a:r>
              <a:rPr dirty="0" sz="14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–</a:t>
            </a:r>
            <a:r>
              <a:rPr dirty="0" sz="14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Segment,</a:t>
            </a:r>
            <a:r>
              <a:rPr dirty="0" sz="14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Country,</a:t>
            </a:r>
            <a:r>
              <a:rPr dirty="0" sz="14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Date,</a:t>
            </a:r>
            <a:r>
              <a:rPr dirty="0" sz="1450" spc="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50" spc="4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Customer</a:t>
            </a:r>
            <a:r>
              <a:rPr dirty="0" sz="1450" spc="5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Name</a:t>
            </a:r>
            <a:r>
              <a:rPr dirty="0" sz="1450" spc="8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–</a:t>
            </a:r>
            <a:r>
              <a:rPr dirty="0" sz="14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enable</a:t>
            </a:r>
            <a:r>
              <a:rPr dirty="0" sz="14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users</a:t>
            </a:r>
            <a:r>
              <a:rPr dirty="0" sz="14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3F3F3F"/>
                </a:solidFill>
                <a:latin typeface="Trebuchet MS"/>
                <a:cs typeface="Trebuchet MS"/>
              </a:rPr>
              <a:t>to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customize</a:t>
            </a:r>
            <a:r>
              <a:rPr dirty="0" sz="1450" spc="7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views</a:t>
            </a:r>
            <a:r>
              <a:rPr dirty="0" sz="14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drill</a:t>
            </a:r>
            <a:r>
              <a:rPr dirty="0" sz="1450" spc="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down</a:t>
            </a:r>
            <a:r>
              <a:rPr dirty="0" sz="14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into</a:t>
            </a:r>
            <a:r>
              <a:rPr dirty="0" sz="1450" spc="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specific</a:t>
            </a:r>
            <a:r>
              <a:rPr dirty="0" sz="1450" spc="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data</a:t>
            </a:r>
            <a:r>
              <a:rPr dirty="0" sz="1450" spc="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points</a:t>
            </a:r>
            <a:r>
              <a:rPr dirty="0" sz="1450" spc="6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with</a:t>
            </a:r>
            <a:r>
              <a:rPr dirty="0" sz="1450" spc="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Trebuchet MS"/>
                <a:cs typeface="Trebuchet MS"/>
              </a:rPr>
              <a:t>ease."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0192" y="2429255"/>
            <a:ext cx="1894331" cy="23576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874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25"/>
              </a:spcBef>
            </a:pPr>
            <a:r>
              <a:rPr dirty="0"/>
              <a:t>Navigation</a:t>
            </a:r>
            <a:r>
              <a:rPr dirty="0" spc="-20"/>
              <a:t> Menu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93102" y="3498268"/>
            <a:ext cx="5704205" cy="950594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90525" marR="5080" indent="-378460">
              <a:lnSpc>
                <a:spcPct val="139700"/>
              </a:lnSpc>
              <a:spcBef>
                <a:spcPts val="85"/>
              </a:spcBef>
              <a:tabLst>
                <a:tab pos="295910" algn="l"/>
              </a:tabLst>
            </a:pPr>
            <a:r>
              <a:rPr dirty="0" sz="11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1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"Interactive</a:t>
            </a:r>
            <a:r>
              <a:rPr dirty="0" sz="1450" spc="1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navigation</a:t>
            </a:r>
            <a:r>
              <a:rPr dirty="0" sz="1450" spc="10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buttons</a:t>
            </a:r>
            <a:r>
              <a:rPr dirty="0" sz="14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link</a:t>
            </a:r>
            <a:r>
              <a:rPr dirty="0" sz="1450" spc="9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450" spc="11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main</a:t>
            </a:r>
            <a:r>
              <a:rPr dirty="0" sz="1450" spc="10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dashboard</a:t>
            </a:r>
            <a:r>
              <a:rPr dirty="0" sz="14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450" spc="10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 spc="-25">
                <a:solidFill>
                  <a:srgbClr val="3F3F3F"/>
                </a:solidFill>
                <a:latin typeface="Trebuchet MS"/>
                <a:cs typeface="Trebuchet MS"/>
              </a:rPr>
              <a:t>the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Q&amp;A</a:t>
            </a:r>
            <a:r>
              <a:rPr dirty="0" sz="1450" spc="-2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50" spc="10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City</a:t>
            </a:r>
            <a:r>
              <a:rPr dirty="0" sz="1450" spc="9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pages,</a:t>
            </a:r>
            <a:r>
              <a:rPr dirty="0" sz="1450" spc="10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enabling</a:t>
            </a:r>
            <a:r>
              <a:rPr dirty="0" sz="1450" spc="8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seamless</a:t>
            </a:r>
            <a:r>
              <a:rPr dirty="0" sz="1450" spc="7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exploration</a:t>
            </a:r>
            <a:r>
              <a:rPr dirty="0" sz="1450" spc="7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of</a:t>
            </a:r>
            <a:r>
              <a:rPr dirty="0" sz="1450" spc="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Trebuchet MS"/>
                <a:cs typeface="Trebuchet MS"/>
              </a:rPr>
              <a:t>detailed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city-level</a:t>
            </a:r>
            <a:r>
              <a:rPr dirty="0" sz="1450" spc="7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metrics</a:t>
            </a:r>
            <a:r>
              <a:rPr dirty="0" sz="1450" spc="9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450" spc="8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instant</a:t>
            </a:r>
            <a:r>
              <a:rPr dirty="0" sz="1450" spc="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answers</a:t>
            </a:r>
            <a:r>
              <a:rPr dirty="0" sz="1450" spc="9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to</a:t>
            </a:r>
            <a:r>
              <a:rPr dirty="0" sz="1450" spc="90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ad-hoc</a:t>
            </a:r>
            <a:r>
              <a:rPr dirty="0" sz="1450" spc="5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Trebuchet MS"/>
                <a:cs typeface="Trebuchet MS"/>
              </a:rPr>
              <a:t>queries."</a:t>
            </a:r>
            <a:endParaRPr sz="145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520" y="2255520"/>
            <a:ext cx="1363979" cy="42473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90874" rIns="0" bIns="0" rtlCol="0" vert="horz">
            <a:spAutoFit/>
          </a:bodyPr>
          <a:lstStyle/>
          <a:p>
            <a:pPr marL="224154">
              <a:lnSpc>
                <a:spcPct val="100000"/>
              </a:lnSpc>
              <a:spcBef>
                <a:spcPts val="125"/>
              </a:spcBef>
            </a:pPr>
            <a:r>
              <a:rPr dirty="0"/>
              <a:t>Suitable</a:t>
            </a:r>
            <a:r>
              <a:rPr dirty="0" spc="-15"/>
              <a:t> </a:t>
            </a:r>
            <a:r>
              <a:rPr dirty="0"/>
              <a:t>Visual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/>
              <a:t>Describing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10"/>
              <a:t> Story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868" y="2384498"/>
            <a:ext cx="2983991" cy="367797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4234655" y="3361469"/>
            <a:ext cx="3979545" cy="13849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dirty="0" sz="1450" spc="-20">
                <a:latin typeface="Trebuchet MS"/>
                <a:cs typeface="Trebuchet MS"/>
              </a:rPr>
              <a:t>"To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ensure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accurate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data</a:t>
            </a:r>
            <a:r>
              <a:rPr dirty="0" sz="1450" spc="10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representation,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 spc="-50">
                <a:latin typeface="Trebuchet MS"/>
                <a:cs typeface="Trebuchet MS"/>
              </a:rPr>
              <a:t>a </a:t>
            </a:r>
            <a:r>
              <a:rPr dirty="0" sz="1450">
                <a:latin typeface="Trebuchet MS"/>
                <a:cs typeface="Trebuchet MS"/>
              </a:rPr>
              <a:t>Clustered</a:t>
            </a:r>
            <a:r>
              <a:rPr dirty="0" sz="1450" spc="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Bar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Chart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was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selected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for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analyzing </a:t>
            </a:r>
            <a:r>
              <a:rPr dirty="0" sz="1450">
                <a:latin typeface="Trebuchet MS"/>
                <a:cs typeface="Trebuchet MS"/>
              </a:rPr>
              <a:t>Profit</a:t>
            </a:r>
            <a:r>
              <a:rPr dirty="0" sz="1450" spc="2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by</a:t>
            </a:r>
            <a:r>
              <a:rPr dirty="0" sz="1450" spc="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Product,</a:t>
            </a:r>
            <a:r>
              <a:rPr dirty="0" sz="1450" spc="2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while</a:t>
            </a:r>
            <a:r>
              <a:rPr dirty="0" sz="1450" spc="4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</a:t>
            </a:r>
            <a:r>
              <a:rPr dirty="0" sz="1450" spc="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Line</a:t>
            </a:r>
            <a:r>
              <a:rPr dirty="0" sz="1450" spc="6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and</a:t>
            </a:r>
            <a:r>
              <a:rPr dirty="0" sz="1450" spc="5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Stacked </a:t>
            </a:r>
            <a:r>
              <a:rPr dirty="0" sz="1450">
                <a:latin typeface="Trebuchet MS"/>
                <a:cs typeface="Trebuchet MS"/>
              </a:rPr>
              <a:t>Column</a:t>
            </a:r>
            <a:r>
              <a:rPr dirty="0" sz="1450" spc="12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Chart</a:t>
            </a:r>
            <a:r>
              <a:rPr dirty="0" sz="1450" spc="14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effectively</a:t>
            </a:r>
            <a:r>
              <a:rPr dirty="0" sz="1450" spc="114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illustrated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Sales </a:t>
            </a:r>
            <a:r>
              <a:rPr dirty="0" sz="1450">
                <a:latin typeface="Trebuchet MS"/>
                <a:cs typeface="Trebuchet MS"/>
              </a:rPr>
              <a:t>performance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compared</a:t>
            </a:r>
            <a:r>
              <a:rPr dirty="0" sz="1450" spc="10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to</a:t>
            </a:r>
            <a:r>
              <a:rPr dirty="0" sz="1450" spc="10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the</a:t>
            </a:r>
            <a:r>
              <a:rPr dirty="0" sz="1450" spc="12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previous</a:t>
            </a:r>
            <a:r>
              <a:rPr dirty="0" sz="1450" spc="95">
                <a:latin typeface="Trebuchet MS"/>
                <a:cs typeface="Trebuchet MS"/>
              </a:rPr>
              <a:t> </a:t>
            </a:r>
            <a:r>
              <a:rPr dirty="0" sz="1450" spc="-20">
                <a:latin typeface="Trebuchet MS"/>
                <a:cs typeface="Trebuchet MS"/>
              </a:rPr>
              <a:t>year </a:t>
            </a:r>
            <a:r>
              <a:rPr dirty="0" sz="1450">
                <a:latin typeface="Trebuchet MS"/>
                <a:cs typeface="Trebuchet MS"/>
              </a:rPr>
              <a:t>over</a:t>
            </a:r>
            <a:r>
              <a:rPr dirty="0" sz="1450" spc="7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time."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880" y="1575329"/>
            <a:ext cx="339534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35"/>
              <a:t>Time-</a:t>
            </a:r>
            <a:r>
              <a:rPr dirty="0"/>
              <a:t>series</a:t>
            </a:r>
            <a:r>
              <a:rPr dirty="0" spc="25"/>
              <a:t> </a:t>
            </a:r>
            <a:r>
              <a:rPr dirty="0" spc="-1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2824" y="2858556"/>
            <a:ext cx="6725920" cy="1232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5910" marR="5080" indent="-283845">
              <a:lnSpc>
                <a:spcPct val="101499"/>
              </a:lnSpc>
              <a:spcBef>
                <a:spcPts val="95"/>
              </a:spcBef>
            </a:pPr>
            <a:r>
              <a:rPr dirty="0" sz="15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550" spc="434">
                <a:solidFill>
                  <a:srgbClr val="90C126"/>
                </a:solidFill>
                <a:latin typeface="Georgia"/>
                <a:cs typeface="Georgia"/>
              </a:rPr>
              <a:t> </a:t>
            </a:r>
            <a:r>
              <a:rPr dirty="0" sz="1950" spc="-45" b="1">
                <a:solidFill>
                  <a:srgbClr val="3F3F3F"/>
                </a:solidFill>
                <a:latin typeface="Trebuchet MS"/>
                <a:cs typeface="Trebuchet MS"/>
              </a:rPr>
              <a:t>"To</a:t>
            </a:r>
            <a:r>
              <a:rPr dirty="0" sz="1950" spc="-2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facilitate</a:t>
            </a:r>
            <a:r>
              <a:rPr dirty="0" sz="1950" spc="-2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time-series</a:t>
            </a:r>
            <a:r>
              <a:rPr dirty="0" sz="1950" spc="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analysis,</a:t>
            </a:r>
            <a:r>
              <a:rPr dirty="0" sz="1950" spc="-1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a</a:t>
            </a:r>
            <a:r>
              <a:rPr dirty="0" sz="1950" spc="-1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Date</a:t>
            </a:r>
            <a:r>
              <a:rPr dirty="0" sz="1950" spc="-6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3F3F3F"/>
                </a:solidFill>
                <a:latin typeface="Trebuchet MS"/>
                <a:cs typeface="Trebuchet MS"/>
              </a:rPr>
              <a:t>Table</a:t>
            </a:r>
            <a:r>
              <a:rPr dirty="0" sz="1950" spc="-2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spc="-25" b="1">
                <a:solidFill>
                  <a:srgbClr val="3F3F3F"/>
                </a:solidFill>
                <a:latin typeface="Trebuchet MS"/>
                <a:cs typeface="Trebuchet MS"/>
              </a:rPr>
              <a:t>was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created</a:t>
            </a:r>
            <a:r>
              <a:rPr dirty="0" sz="1950" spc="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950" spc="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marked</a:t>
            </a:r>
            <a:r>
              <a:rPr dirty="0" sz="1950" spc="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as</a:t>
            </a:r>
            <a:r>
              <a:rPr dirty="0" sz="1950" spc="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the</a:t>
            </a:r>
            <a:r>
              <a:rPr dirty="0" sz="1950" spc="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official</a:t>
            </a:r>
            <a:r>
              <a:rPr dirty="0" sz="1950" spc="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date</a:t>
            </a:r>
            <a:r>
              <a:rPr dirty="0" sz="1950" spc="2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table</a:t>
            </a:r>
            <a:r>
              <a:rPr dirty="0" sz="1950" spc="4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in</a:t>
            </a:r>
            <a:r>
              <a:rPr dirty="0" sz="1950" spc="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3F3F3F"/>
                </a:solidFill>
                <a:latin typeface="Trebuchet MS"/>
                <a:cs typeface="Trebuchet MS"/>
              </a:rPr>
              <a:t>Power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BI,</a:t>
            </a:r>
            <a:r>
              <a:rPr dirty="0" sz="1950" spc="3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enabling</a:t>
            </a:r>
            <a:r>
              <a:rPr dirty="0" sz="1950" spc="2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functions</a:t>
            </a:r>
            <a:r>
              <a:rPr dirty="0" sz="1950" spc="5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like</a:t>
            </a:r>
            <a:r>
              <a:rPr dirty="0" sz="1950" spc="-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spc="-30" b="1">
                <a:solidFill>
                  <a:srgbClr val="3F3F3F"/>
                </a:solidFill>
                <a:latin typeface="Trebuchet MS"/>
                <a:cs typeface="Trebuchet MS"/>
              </a:rPr>
              <a:t>Year-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over-</a:t>
            </a:r>
            <a:r>
              <a:rPr dirty="0" sz="1950" spc="-10" b="1">
                <a:solidFill>
                  <a:srgbClr val="3F3F3F"/>
                </a:solidFill>
                <a:latin typeface="Trebuchet MS"/>
                <a:cs typeface="Trebuchet MS"/>
              </a:rPr>
              <a:t>Year</a:t>
            </a:r>
            <a:r>
              <a:rPr dirty="0" sz="1950" spc="1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and</a:t>
            </a:r>
            <a:r>
              <a:rPr dirty="0" sz="1950" spc="5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3F3F3F"/>
                </a:solidFill>
                <a:latin typeface="Trebuchet MS"/>
                <a:cs typeface="Trebuchet MS"/>
              </a:rPr>
              <a:t>Month- </a:t>
            </a:r>
            <a:r>
              <a:rPr dirty="0" sz="1950" b="1">
                <a:solidFill>
                  <a:srgbClr val="3F3F3F"/>
                </a:solidFill>
                <a:latin typeface="Trebuchet MS"/>
                <a:cs typeface="Trebuchet MS"/>
              </a:rPr>
              <a:t>over-Month</a:t>
            </a:r>
            <a:r>
              <a:rPr dirty="0" sz="1950" spc="100" b="1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950" spc="-10" b="1">
                <a:solidFill>
                  <a:srgbClr val="3F3F3F"/>
                </a:solidFill>
                <a:latin typeface="Trebuchet MS"/>
                <a:cs typeface="Trebuchet MS"/>
              </a:rPr>
              <a:t>comparisons."</a:t>
            </a:r>
            <a:endParaRPr sz="1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2796" rIns="0" bIns="0" rtlCol="0" vert="horz">
            <a:spAutoFit/>
          </a:bodyPr>
          <a:lstStyle/>
          <a:p>
            <a:pPr marL="65405">
              <a:lnSpc>
                <a:spcPct val="100000"/>
              </a:lnSpc>
              <a:spcBef>
                <a:spcPts val="125"/>
              </a:spcBef>
            </a:pPr>
            <a:r>
              <a:rPr dirty="0"/>
              <a:t>Final</a:t>
            </a:r>
            <a:r>
              <a:rPr dirty="0" spc="-25"/>
              <a:t> </a:t>
            </a:r>
            <a:r>
              <a:rPr dirty="0" spc="-20"/>
              <a:t>View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8219" y="1815083"/>
            <a:ext cx="6480047" cy="363169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278115" y="5601700"/>
            <a:ext cx="5706110" cy="932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95"/>
              </a:spcBef>
            </a:pPr>
            <a:r>
              <a:rPr dirty="0" sz="1450">
                <a:latin typeface="Trebuchet MS"/>
                <a:cs typeface="Trebuchet MS"/>
              </a:rPr>
              <a:t>"The</a:t>
            </a:r>
            <a:r>
              <a:rPr dirty="0" sz="1450" spc="12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completed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dashboard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delivers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</a:t>
            </a:r>
            <a:r>
              <a:rPr dirty="0" sz="1450" spc="10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comprehensive</a:t>
            </a:r>
            <a:r>
              <a:rPr dirty="0" sz="1450" spc="11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view</a:t>
            </a:r>
            <a:r>
              <a:rPr dirty="0" sz="1450" spc="11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of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Sales, </a:t>
            </a:r>
            <a:r>
              <a:rPr dirty="0" sz="1450">
                <a:latin typeface="Trebuchet MS"/>
                <a:cs typeface="Trebuchet MS"/>
              </a:rPr>
              <a:t>Profit,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and</a:t>
            </a:r>
            <a:r>
              <a:rPr dirty="0" sz="1450" spc="5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Returned</a:t>
            </a:r>
            <a:r>
              <a:rPr dirty="0" sz="1450" spc="8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Orders,</a:t>
            </a:r>
            <a:r>
              <a:rPr dirty="0" sz="1450" spc="7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equipped</a:t>
            </a:r>
            <a:r>
              <a:rPr dirty="0" sz="1450" spc="4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with</a:t>
            </a:r>
            <a:r>
              <a:rPr dirty="0" sz="1450" spc="8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dynamic</a:t>
            </a:r>
            <a:r>
              <a:rPr dirty="0" sz="1450" spc="9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slicers,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 spc="-10">
                <a:latin typeface="Trebuchet MS"/>
                <a:cs typeface="Trebuchet MS"/>
              </a:rPr>
              <a:t>time- </a:t>
            </a:r>
            <a:r>
              <a:rPr dirty="0" sz="1450">
                <a:latin typeface="Trebuchet MS"/>
                <a:cs typeface="Trebuchet MS"/>
              </a:rPr>
              <a:t>series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analysis,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and</a:t>
            </a:r>
            <a:r>
              <a:rPr dirty="0" sz="1450" spc="114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intuitive</a:t>
            </a:r>
            <a:r>
              <a:rPr dirty="0" sz="1450" spc="12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navigation</a:t>
            </a:r>
            <a:r>
              <a:rPr dirty="0" sz="1450" spc="10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for</a:t>
            </a:r>
            <a:r>
              <a:rPr dirty="0" sz="1450" spc="10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deeper</a:t>
            </a:r>
            <a:r>
              <a:rPr dirty="0" sz="1450" spc="95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exploration</a:t>
            </a:r>
            <a:r>
              <a:rPr dirty="0" sz="1450" spc="65">
                <a:latin typeface="Trebuchet MS"/>
                <a:cs typeface="Trebuchet MS"/>
              </a:rPr>
              <a:t> </a:t>
            </a:r>
            <a:r>
              <a:rPr dirty="0" sz="1450" spc="-25">
                <a:latin typeface="Trebuchet MS"/>
                <a:cs typeface="Trebuchet MS"/>
              </a:rPr>
              <a:t>and </a:t>
            </a:r>
            <a:r>
              <a:rPr dirty="0" sz="1450">
                <a:latin typeface="Trebuchet MS"/>
                <a:cs typeface="Trebuchet MS"/>
              </a:rPr>
              <a:t>better</a:t>
            </a:r>
            <a:r>
              <a:rPr dirty="0" sz="1450" spc="210">
                <a:latin typeface="Trebuchet MS"/>
                <a:cs typeface="Trebuchet MS"/>
              </a:rPr>
              <a:t> </a:t>
            </a:r>
            <a:r>
              <a:rPr dirty="0" sz="1450">
                <a:latin typeface="Trebuchet MS"/>
                <a:cs typeface="Trebuchet MS"/>
              </a:rPr>
              <a:t>decision-</a:t>
            </a:r>
            <a:r>
              <a:rPr dirty="0" sz="1450" spc="-10">
                <a:latin typeface="Trebuchet MS"/>
                <a:cs typeface="Trebuchet MS"/>
              </a:rPr>
              <a:t>making."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880" y="1575329"/>
            <a:ext cx="878205" cy="4794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Links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22778" y="2756121"/>
            <a:ext cx="6543040" cy="91440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295910" algn="l"/>
              </a:tabLst>
            </a:pPr>
            <a:r>
              <a:rPr dirty="0" sz="11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1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sz="1450">
                <a:solidFill>
                  <a:srgbClr val="3F3F3F"/>
                </a:solidFill>
                <a:latin typeface="Trebuchet MS"/>
                <a:cs typeface="Trebuchet MS"/>
              </a:rPr>
              <a:t>Interactive</a:t>
            </a:r>
            <a:r>
              <a:rPr dirty="0" sz="1450" spc="165">
                <a:solidFill>
                  <a:srgbClr val="3F3F3F"/>
                </a:solidFill>
                <a:latin typeface="Trebuchet MS"/>
                <a:cs typeface="Trebuchet MS"/>
              </a:rPr>
              <a:t> </a:t>
            </a:r>
            <a:r>
              <a:rPr dirty="0" sz="1450" spc="-10">
                <a:solidFill>
                  <a:srgbClr val="3F3F3F"/>
                </a:solidFill>
                <a:latin typeface="Trebuchet MS"/>
                <a:cs typeface="Trebuchet MS"/>
              </a:rPr>
              <a:t>Dashboard</a:t>
            </a:r>
            <a:endParaRPr sz="1450">
              <a:latin typeface="Trebuchet MS"/>
              <a:cs typeface="Trebuchet MS"/>
            </a:endParaRPr>
          </a:p>
          <a:p>
            <a:pPr marL="295910" marR="5080" indent="-283845">
              <a:lnSpc>
                <a:spcPct val="102800"/>
              </a:lnSpc>
              <a:spcBef>
                <a:spcPts val="815"/>
              </a:spcBef>
              <a:tabLst>
                <a:tab pos="295910" algn="l"/>
              </a:tabLst>
            </a:pPr>
            <a:r>
              <a:rPr dirty="0" sz="1150" spc="-50">
                <a:solidFill>
                  <a:srgbClr val="90C126"/>
                </a:solidFill>
                <a:latin typeface="Georgia"/>
                <a:cs typeface="Georgia"/>
              </a:rPr>
              <a:t></a:t>
            </a:r>
            <a:r>
              <a:rPr dirty="0" sz="1150">
                <a:solidFill>
                  <a:srgbClr val="90C126"/>
                </a:solidFill>
                <a:latin typeface="Georgia"/>
                <a:cs typeface="Georgia"/>
              </a:rPr>
              <a:t>	</a:t>
            </a:r>
            <a:r>
              <a:rPr dirty="0" u="sng" sz="1450">
                <a:solidFill>
                  <a:srgbClr val="99CA3B"/>
                </a:solidFill>
                <a:uFill>
                  <a:solidFill>
                    <a:srgbClr val="99CA3B"/>
                  </a:solidFill>
                </a:uFill>
                <a:latin typeface="Trebuchet MS"/>
                <a:cs typeface="Trebuchet MS"/>
              </a:rPr>
              <a:t>https://app.powerbi.com/groups/me/reports/eaaf8329-c65c-4465-</a:t>
            </a:r>
            <a:r>
              <a:rPr dirty="0" u="sng" sz="1450" spc="-10">
                <a:solidFill>
                  <a:srgbClr val="99CA3B"/>
                </a:solidFill>
                <a:uFill>
                  <a:solidFill>
                    <a:srgbClr val="99CA3B"/>
                  </a:solidFill>
                </a:uFill>
                <a:latin typeface="Trebuchet MS"/>
                <a:cs typeface="Trebuchet MS"/>
              </a:rPr>
              <a:t>ab35-</a:t>
            </a:r>
            <a:r>
              <a:rPr dirty="0" sz="1450" spc="-10">
                <a:solidFill>
                  <a:srgbClr val="99CA3B"/>
                </a:solidFill>
                <a:latin typeface="Trebuchet MS"/>
                <a:cs typeface="Trebuchet MS"/>
              </a:rPr>
              <a:t> </a:t>
            </a:r>
            <a:r>
              <a:rPr dirty="0" u="sng" sz="1450">
                <a:solidFill>
                  <a:srgbClr val="99CA3B"/>
                </a:solidFill>
                <a:uFill>
                  <a:solidFill>
                    <a:srgbClr val="99CA3B"/>
                  </a:solidFill>
                </a:uFill>
                <a:latin typeface="Trebuchet MS"/>
                <a:cs typeface="Trebuchet MS"/>
              </a:rPr>
              <a:t>3de534b03a4a/bc3a135d1153a25b704b?experience=power-</a:t>
            </a:r>
            <a:r>
              <a:rPr dirty="0" u="sng" sz="1450" spc="-25">
                <a:solidFill>
                  <a:srgbClr val="99CA3B"/>
                </a:solidFill>
                <a:uFill>
                  <a:solidFill>
                    <a:srgbClr val="99CA3B"/>
                  </a:solidFill>
                </a:uFill>
                <a:latin typeface="Trebuchet MS"/>
                <a:cs typeface="Trebuchet MS"/>
              </a:rPr>
              <a:t>bi</a:t>
            </a:r>
            <a:endParaRPr sz="14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Sales Analysis Report</dc:title>
  <dcterms:created xsi:type="dcterms:W3CDTF">2025-09-25T10:51:25Z</dcterms:created>
  <dcterms:modified xsi:type="dcterms:W3CDTF">2025-09-25T10:51:25Z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2025-09-25T00:00:00Z</vt:filetime>
  </property>
  <property fmtid="{D5CDD505-2E9C-101B-9397-08002B2CF9AE}" pid="3" name="LastSaved">
    <vt:filetime>2025-09-25T00:00:00Z</vt:filetime>
  </property>
  <property fmtid="{D5CDD505-2E9C-101B-9397-08002B2CF9AE}" pid="4" name="Producer">
    <vt:lpwstr>Microsoft: Print To PDF</vt:lpwstr>
  </property>
</Properties>
</file>