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lgerian" panose="04020705040A02060702" pitchFamily="82" charset="0"/>
      <p:regular r:id="rId31"/>
    </p:embeddedFont>
    <p:embeddedFont>
      <p:font typeface="Arial Black" panose="020B0A04020102020204" pitchFamily="34" charset="0"/>
      <p:regular r:id="rId32"/>
      <p:bold r:id="rId33"/>
    </p:embeddedFont>
    <p:embeddedFont>
      <p:font typeface="Arial Narrow" panose="020B060602020203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entury Schoolbook" panose="02040604050505020304" pitchFamily="18" charset="0"/>
      <p:regular r:id="rId42"/>
      <p:bold r:id="rId43"/>
      <p:italic r:id="rId44"/>
      <p:boldItalic r:id="rId45"/>
    </p:embeddedFont>
    <p:embeddedFont>
      <p:font typeface="Corbel" panose="020B0503020204020204" pitchFamily="34"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Open Sans Medium" panose="020B060402020202020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hx5zfM4IfLWMPwdbbgBEjcAG+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C65E0-23CF-45B9-9D3B-C6C093B40E55}">
  <a:tblStyle styleId="{241C65E0-23CF-45B9-9D3B-C6C093B40E5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86"/>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2.fntdata"/><Relationship Id="rId47" Type="http://schemas.openxmlformats.org/officeDocument/2006/relationships/font" Target="fonts/font17.fntdata"/><Relationship Id="rId63" Type="http://schemas.openxmlformats.org/officeDocument/2006/relationships/font" Target="fonts/font3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3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font" Target="fonts/font3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font" Target="fonts/font3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65" Type="http://schemas.openxmlformats.org/officeDocument/2006/relationships/font" Target="fonts/font3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9.fntdata"/><Relationship Id="rId34" Type="http://schemas.openxmlformats.org/officeDocument/2006/relationships/font" Target="fonts/font4.fntdata"/><Relationship Id="rId50" Type="http://schemas.openxmlformats.org/officeDocument/2006/relationships/font" Target="fonts/font20.fntdata"/><Relationship Id="rId55"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
        <p:cNvGrpSpPr/>
        <p:nvPr/>
      </p:nvGrpSpPr>
      <p:grpSpPr>
        <a:xfrm>
          <a:off x="0" y="0"/>
          <a:ext cx="0" cy="0"/>
          <a:chOff x="0" y="0"/>
          <a:chExt cx="0" cy="0"/>
        </a:xfrm>
      </p:grpSpPr>
      <p:sp>
        <p:nvSpPr>
          <p:cNvPr id="16" name="Google Shape;16;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 name="Google Shape;17;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8" name="Google Shape;2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 name="Google Shape;34;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7" name="Google Shape;37;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38"/>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38"/>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1" name="Google Shape;4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8D2D6"/>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311700" y="3354218"/>
            <a:ext cx="8520600" cy="129029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US" sz="2800" b="1">
                <a:solidFill>
                  <a:schemeClr val="lt1"/>
                </a:solidFill>
                <a:latin typeface="Arial"/>
                <a:ea typeface="Arial"/>
                <a:cs typeface="Arial"/>
                <a:sym typeface="Arial"/>
              </a:rPr>
            </a:br>
            <a:r>
              <a:rPr lang="en-US" sz="1800" b="1">
                <a:solidFill>
                  <a:srgbClr val="002732"/>
                </a:solidFill>
                <a:latin typeface="Arial"/>
                <a:ea typeface="Arial"/>
                <a:cs typeface="Arial"/>
                <a:sym typeface="Arial"/>
              </a:rPr>
              <a:t>Pankaj Kumar Yadav,</a:t>
            </a:r>
            <a:br>
              <a:rPr lang="en-US" sz="1800" b="1">
                <a:solidFill>
                  <a:srgbClr val="002732"/>
                </a:solidFill>
                <a:latin typeface="Arial"/>
                <a:ea typeface="Arial"/>
                <a:cs typeface="Arial"/>
                <a:sym typeface="Arial"/>
              </a:rPr>
            </a:br>
            <a:r>
              <a:rPr lang="en-US" sz="1800" b="1">
                <a:solidFill>
                  <a:srgbClr val="002732"/>
                </a:solidFill>
                <a:latin typeface="Arial"/>
                <a:ea typeface="Arial"/>
                <a:cs typeface="Arial"/>
                <a:sym typeface="Arial"/>
              </a:rPr>
              <a:t>Harshada Gore,</a:t>
            </a:r>
            <a:br>
              <a:rPr lang="en-US" sz="1800" b="1">
                <a:solidFill>
                  <a:srgbClr val="002732"/>
                </a:solidFill>
                <a:latin typeface="Arial"/>
                <a:ea typeface="Arial"/>
                <a:cs typeface="Arial"/>
                <a:sym typeface="Arial"/>
              </a:rPr>
            </a:br>
            <a:r>
              <a:rPr lang="en-US" sz="1800" b="1">
                <a:solidFill>
                  <a:srgbClr val="002732"/>
                </a:solidFill>
                <a:latin typeface="Arial"/>
                <a:ea typeface="Arial"/>
                <a:cs typeface="Arial"/>
                <a:sym typeface="Arial"/>
              </a:rPr>
              <a:t>Prince Kumar Jha,</a:t>
            </a:r>
            <a:br>
              <a:rPr lang="en-US" sz="1800" b="1">
                <a:solidFill>
                  <a:srgbClr val="002732"/>
                </a:solidFill>
                <a:latin typeface="Arial"/>
                <a:ea typeface="Arial"/>
                <a:cs typeface="Arial"/>
                <a:sym typeface="Arial"/>
              </a:rPr>
            </a:br>
            <a:r>
              <a:rPr lang="en-US" sz="1800" b="1">
                <a:solidFill>
                  <a:srgbClr val="002732"/>
                </a:solidFill>
                <a:latin typeface="Arial"/>
                <a:ea typeface="Arial"/>
                <a:cs typeface="Arial"/>
                <a:sym typeface="Arial"/>
              </a:rPr>
              <a:t>Satyajit Mohanty</a:t>
            </a:r>
            <a:endParaRPr sz="2800" b="1">
              <a:solidFill>
                <a:srgbClr val="002732"/>
              </a:solidFill>
              <a:latin typeface="Arial"/>
              <a:ea typeface="Arial"/>
              <a:cs typeface="Arial"/>
              <a:sym typeface="Arial"/>
            </a:endParaRPr>
          </a:p>
        </p:txBody>
      </p:sp>
      <p:sp>
        <p:nvSpPr>
          <p:cNvPr id="47" name="Google Shape;47;p1"/>
          <p:cNvSpPr txBox="1"/>
          <p:nvPr/>
        </p:nvSpPr>
        <p:spPr>
          <a:xfrm>
            <a:off x="311700" y="582522"/>
            <a:ext cx="852060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400" b="1" i="0" u="none" strike="noStrike" cap="none">
                <a:solidFill>
                  <a:srgbClr val="CC0000"/>
                </a:solidFill>
                <a:latin typeface="Century Schoolbook"/>
                <a:ea typeface="Century Schoolbook"/>
                <a:cs typeface="Century Schoolbook"/>
                <a:sym typeface="Century Schoolbook"/>
              </a:rPr>
              <a:t>Capstone Project-3</a:t>
            </a:r>
            <a:endParaRPr sz="4400" b="0" i="0" u="none" strike="noStrike" cap="none">
              <a:solidFill>
                <a:srgbClr val="000000"/>
              </a:solidFill>
              <a:latin typeface="Arial"/>
              <a:ea typeface="Arial"/>
              <a:cs typeface="Arial"/>
              <a:sym typeface="Arial"/>
            </a:endParaRPr>
          </a:p>
        </p:txBody>
      </p:sp>
      <p:sp>
        <p:nvSpPr>
          <p:cNvPr id="48" name="Google Shape;48;p1"/>
          <p:cNvSpPr txBox="1"/>
          <p:nvPr/>
        </p:nvSpPr>
        <p:spPr>
          <a:xfrm>
            <a:off x="311700" y="2830997"/>
            <a:ext cx="8520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CARDIOVASCULAR RISK PREDICTION</a:t>
            </a:r>
            <a:endParaRPr sz="2800" b="0" i="0" u="none" strike="noStrike" cap="none">
              <a:solidFill>
                <a:srgbClr val="000000"/>
              </a:solidFill>
              <a:latin typeface="Arial"/>
              <a:ea typeface="Arial"/>
              <a:cs typeface="Arial"/>
              <a:sym typeface="Arial"/>
            </a:endParaRPr>
          </a:p>
        </p:txBody>
      </p:sp>
      <p:pic>
        <p:nvPicPr>
          <p:cNvPr id="49" name="Google Shape;49;p1" descr="Girl in a jacket"/>
          <p:cNvPicPr preferRelativeResize="0"/>
          <p:nvPr/>
        </p:nvPicPr>
        <p:blipFill rotWithShape="1">
          <a:blip r:embed="rId3">
            <a:alphaModFix/>
          </a:blip>
          <a:srcRect/>
          <a:stretch/>
        </p:blipFill>
        <p:spPr>
          <a:xfrm>
            <a:off x="2421834" y="1351963"/>
            <a:ext cx="4300331" cy="15139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p:nvPr/>
        </p:nvSpPr>
        <p:spPr>
          <a:xfrm>
            <a:off x="536713" y="384311"/>
            <a:ext cx="48039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NOW, LET'S VISUALIZE DATA DISTRIBUTION</a:t>
            </a:r>
            <a:endParaRPr/>
          </a:p>
        </p:txBody>
      </p:sp>
      <p:pic>
        <p:nvPicPr>
          <p:cNvPr id="127" name="Google Shape;127;p10"/>
          <p:cNvPicPr preferRelativeResize="0"/>
          <p:nvPr/>
        </p:nvPicPr>
        <p:blipFill rotWithShape="1">
          <a:blip r:embed="rId3">
            <a:alphaModFix/>
          </a:blip>
          <a:srcRect/>
          <a:stretch/>
        </p:blipFill>
        <p:spPr>
          <a:xfrm>
            <a:off x="536713" y="784852"/>
            <a:ext cx="7268817" cy="3343199"/>
          </a:xfrm>
          <a:prstGeom prst="rect">
            <a:avLst/>
          </a:prstGeom>
          <a:noFill/>
          <a:ln>
            <a:noFill/>
          </a:ln>
        </p:spPr>
      </p:pic>
      <p:sp>
        <p:nvSpPr>
          <p:cNvPr id="128" name="Google Shape;128;p10"/>
          <p:cNvSpPr txBox="1"/>
          <p:nvPr/>
        </p:nvSpPr>
        <p:spPr>
          <a:xfrm>
            <a:off x="596348" y="4406348"/>
            <a:ext cx="7600122" cy="461665"/>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From above distribution plot we can say that the data on the prevalent stroke, diabetes, and blood pressure meds(BPMeds) are poorly balanced.</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p:nvPr/>
        </p:nvSpPr>
        <p:spPr>
          <a:xfrm>
            <a:off x="636103" y="311426"/>
            <a:ext cx="53605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TARGET VARIABLE ANALYSIS</a:t>
            </a:r>
            <a:endParaRPr/>
          </a:p>
        </p:txBody>
      </p:sp>
      <p:pic>
        <p:nvPicPr>
          <p:cNvPr id="134" name="Google Shape;134;p11"/>
          <p:cNvPicPr preferRelativeResize="0"/>
          <p:nvPr/>
        </p:nvPicPr>
        <p:blipFill rotWithShape="1">
          <a:blip r:embed="rId3">
            <a:alphaModFix/>
          </a:blip>
          <a:srcRect/>
          <a:stretch/>
        </p:blipFill>
        <p:spPr>
          <a:xfrm>
            <a:off x="510207" y="791506"/>
            <a:ext cx="4061793" cy="2647433"/>
          </a:xfrm>
          <a:prstGeom prst="rect">
            <a:avLst/>
          </a:prstGeom>
          <a:noFill/>
          <a:ln>
            <a:noFill/>
          </a:ln>
        </p:spPr>
      </p:pic>
      <p:sp>
        <p:nvSpPr>
          <p:cNvPr id="135" name="Google Shape;135;p11"/>
          <p:cNvSpPr txBox="1"/>
          <p:nvPr/>
        </p:nvSpPr>
        <p:spPr>
          <a:xfrm>
            <a:off x="510207" y="3613330"/>
            <a:ext cx="7142923"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0 --&gt; Person do not have risk of coronary heart disease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1 --&gt; Person has risk of coronary heart disease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There are 2547 patients without heart disease and 457 patients with the disease.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We can see above that we have the imbalanced data set as the number of people without the disease greatly exceeds the number of people with the disease.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0" end="0"/>
                                            </p:txEl>
                                          </p:spTgt>
                                        </p:tgtEl>
                                        <p:attrNameLst>
                                          <p:attrName>style.visibility</p:attrName>
                                        </p:attrNameLst>
                                      </p:cBhvr>
                                      <p:to>
                                        <p:strVal val="visible"/>
                                      </p:to>
                                    </p:set>
                                    <p:animEffect transition="in" filter="fade">
                                      <p:cBhvr>
                                        <p:cTn id="17" dur="500"/>
                                        <p:tgtEl>
                                          <p:spTgt spid="1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1" end="1"/>
                                            </p:txEl>
                                          </p:spTgt>
                                        </p:tgtEl>
                                        <p:attrNameLst>
                                          <p:attrName>style.visibility</p:attrName>
                                        </p:attrNameLst>
                                      </p:cBhvr>
                                      <p:to>
                                        <p:strVal val="visible"/>
                                      </p:to>
                                    </p:set>
                                    <p:animEffect transition="in" filter="fade">
                                      <p:cBhvr>
                                        <p:cTn id="22" dur="500"/>
                                        <p:tgtEl>
                                          <p:spTgt spid="1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xEl>
                                              <p:pRg st="2" end="2"/>
                                            </p:txEl>
                                          </p:spTgt>
                                        </p:tgtEl>
                                        <p:attrNameLst>
                                          <p:attrName>style.visibility</p:attrName>
                                        </p:attrNameLst>
                                      </p:cBhvr>
                                      <p:to>
                                        <p:strVal val="visible"/>
                                      </p:to>
                                    </p:set>
                                    <p:animEffect transition="in" filter="fade">
                                      <p:cBhvr>
                                        <p:cTn id="27" dur="500"/>
                                        <p:tgtEl>
                                          <p:spTgt spid="13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
                                            <p:txEl>
                                              <p:pRg st="3" end="3"/>
                                            </p:txEl>
                                          </p:spTgt>
                                        </p:tgtEl>
                                        <p:attrNameLst>
                                          <p:attrName>style.visibility</p:attrName>
                                        </p:attrNameLst>
                                      </p:cBhvr>
                                      <p:to>
                                        <p:strVal val="visible"/>
                                      </p:to>
                                    </p:set>
                                    <p:animEffect transition="in" filter="fade">
                                      <p:cBhvr>
                                        <p:cTn id="32" dur="5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470452" y="470452"/>
            <a:ext cx="820309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Let's look at the number of people with cardiovascular disease exceed the number of people without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cardiovascular disease respect to age.</a:t>
            </a:r>
            <a:endParaRPr sz="1400" b="0" i="0" u="none" strike="noStrike" cap="none">
              <a:solidFill>
                <a:srgbClr val="000000"/>
              </a:solidFill>
              <a:latin typeface="Arial"/>
              <a:ea typeface="Arial"/>
              <a:cs typeface="Arial"/>
              <a:sym typeface="Arial"/>
            </a:endParaRPr>
          </a:p>
        </p:txBody>
      </p:sp>
      <p:pic>
        <p:nvPicPr>
          <p:cNvPr id="141" name="Google Shape;141;p12"/>
          <p:cNvPicPr preferRelativeResize="0"/>
          <p:nvPr/>
        </p:nvPicPr>
        <p:blipFill rotWithShape="1">
          <a:blip r:embed="rId3">
            <a:alphaModFix/>
          </a:blip>
          <a:srcRect/>
          <a:stretch/>
        </p:blipFill>
        <p:spPr>
          <a:xfrm>
            <a:off x="470452" y="993672"/>
            <a:ext cx="8203096" cy="2809702"/>
          </a:xfrm>
          <a:prstGeom prst="rect">
            <a:avLst/>
          </a:prstGeom>
          <a:noFill/>
          <a:ln>
            <a:noFill/>
          </a:ln>
        </p:spPr>
      </p:pic>
      <p:sp>
        <p:nvSpPr>
          <p:cNvPr id="142" name="Google Shape;142;p12"/>
          <p:cNvSpPr txBox="1"/>
          <p:nvPr/>
        </p:nvSpPr>
        <p:spPr>
          <a:xfrm>
            <a:off x="470452" y="3957262"/>
            <a:ext cx="8203096"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As we can see in above plot The people with the highest risk of developing heart disease are between the ages of 51 and 63.</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Because the number of sick people generally increases with age.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2">
                                            <p:txEl>
                                              <p:pRg st="0" end="0"/>
                                            </p:txEl>
                                          </p:spTgt>
                                        </p:tgtEl>
                                        <p:attrNameLst>
                                          <p:attrName>style.visibility</p:attrName>
                                        </p:attrNameLst>
                                      </p:cBhvr>
                                      <p:to>
                                        <p:strVal val="visible"/>
                                      </p:to>
                                    </p:set>
                                    <p:animEffect transition="in" filter="fade">
                                      <p:cBhvr>
                                        <p:cTn id="16" dur="500"/>
                                        <p:tgtEl>
                                          <p:spTgt spid="14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xEl>
                                              <p:pRg st="1" end="1"/>
                                            </p:txEl>
                                          </p:spTgt>
                                        </p:tgtEl>
                                        <p:attrNameLst>
                                          <p:attrName>style.visibility</p:attrName>
                                        </p:attrNameLst>
                                      </p:cBhvr>
                                      <p:to>
                                        <p:strVal val="visible"/>
                                      </p:to>
                                    </p:set>
                                    <p:animEffect transition="in" filter="fade">
                                      <p:cBhvr>
                                        <p:cTn id="21" dur="500"/>
                                        <p:tgtEl>
                                          <p:spTgt spid="1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p:nvPr/>
        </p:nvSpPr>
        <p:spPr>
          <a:xfrm>
            <a:off x="198782" y="463827"/>
            <a:ext cx="743447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CATEGORICAL VARIABLE COMPARISONS WITH TARGET VARIABLE(TENYEARCHD)</a:t>
            </a:r>
            <a:endParaRPr/>
          </a:p>
        </p:txBody>
      </p:sp>
      <p:pic>
        <p:nvPicPr>
          <p:cNvPr id="148" name="Google Shape;148;p13"/>
          <p:cNvPicPr preferRelativeResize="0"/>
          <p:nvPr/>
        </p:nvPicPr>
        <p:blipFill rotWithShape="1">
          <a:blip r:embed="rId3">
            <a:alphaModFix/>
          </a:blip>
          <a:srcRect/>
          <a:stretch/>
        </p:blipFill>
        <p:spPr>
          <a:xfrm>
            <a:off x="337081" y="771604"/>
            <a:ext cx="4722029" cy="4277474"/>
          </a:xfrm>
          <a:prstGeom prst="rect">
            <a:avLst/>
          </a:prstGeom>
          <a:noFill/>
          <a:ln>
            <a:noFill/>
          </a:ln>
        </p:spPr>
      </p:pic>
      <p:sp>
        <p:nvSpPr>
          <p:cNvPr id="149" name="Google Shape;149;p13"/>
          <p:cNvSpPr txBox="1"/>
          <p:nvPr/>
        </p:nvSpPr>
        <p:spPr>
          <a:xfrm>
            <a:off x="5059110" y="771604"/>
            <a:ext cx="4084890"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the above categorical variable comparison plot we can conclude that,</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Slightly more males are suffering from Cardiovascular heart disease than females.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people who have Cardiovascular heart disease is almost equal between smokers and non-smokers.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percentage of people who have Cardiovascular heart disease is higher among the diabetic patients and also those patients with prevalent hypertension have more risk of Cardiovascular heart disease compare to those who don't have hypertensive problem.</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percentage of people who are on medication of blood pressure have more risk of Cardiovascular heart disease compare to those who are not on medication</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0" end="0"/>
                                            </p:txEl>
                                          </p:spTgt>
                                        </p:tgtEl>
                                        <p:attrNameLst>
                                          <p:attrName>style.visibility</p:attrName>
                                        </p:attrNameLst>
                                      </p:cBhvr>
                                      <p:to>
                                        <p:strVal val="visible"/>
                                      </p:to>
                                    </p:set>
                                    <p:animEffect transition="in" filter="fade">
                                      <p:cBhvr>
                                        <p:cTn id="17" dur="500"/>
                                        <p:tgtEl>
                                          <p:spTgt spid="14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1" end="1"/>
                                            </p:txEl>
                                          </p:spTgt>
                                        </p:tgtEl>
                                        <p:attrNameLst>
                                          <p:attrName>style.visibility</p:attrName>
                                        </p:attrNameLst>
                                      </p:cBhvr>
                                      <p:to>
                                        <p:strVal val="visible"/>
                                      </p:to>
                                    </p:set>
                                    <p:animEffect transition="in" filter="fade">
                                      <p:cBhvr>
                                        <p:cTn id="22" dur="500"/>
                                        <p:tgtEl>
                                          <p:spTgt spid="14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9">
                                            <p:txEl>
                                              <p:pRg st="2" end="2"/>
                                            </p:txEl>
                                          </p:spTgt>
                                        </p:tgtEl>
                                        <p:attrNameLst>
                                          <p:attrName>style.visibility</p:attrName>
                                        </p:attrNameLst>
                                      </p:cBhvr>
                                      <p:to>
                                        <p:strVal val="visible"/>
                                      </p:to>
                                    </p:set>
                                    <p:animEffect transition="in" filter="fade">
                                      <p:cBhvr>
                                        <p:cTn id="27" dur="500"/>
                                        <p:tgtEl>
                                          <p:spTgt spid="14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3" end="3"/>
                                            </p:txEl>
                                          </p:spTgt>
                                        </p:tgtEl>
                                        <p:attrNameLst>
                                          <p:attrName>style.visibility</p:attrName>
                                        </p:attrNameLst>
                                      </p:cBhvr>
                                      <p:to>
                                        <p:strVal val="visible"/>
                                      </p:to>
                                    </p:set>
                                    <p:animEffect transition="in" filter="fade">
                                      <p:cBhvr>
                                        <p:cTn id="32" dur="500"/>
                                        <p:tgtEl>
                                          <p:spTgt spid="14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4" end="4"/>
                                            </p:txEl>
                                          </p:spTgt>
                                        </p:tgtEl>
                                        <p:attrNameLst>
                                          <p:attrName>style.visibility</p:attrName>
                                        </p:attrNameLst>
                                      </p:cBhvr>
                                      <p:to>
                                        <p:strVal val="visible"/>
                                      </p:to>
                                    </p:set>
                                    <p:animEffect transition="in" filter="fade">
                                      <p:cBhvr>
                                        <p:cTn id="37" dur="500"/>
                                        <p:tgtEl>
                                          <p:spTgt spid="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p:nvPr/>
        </p:nvSpPr>
        <p:spPr>
          <a:xfrm>
            <a:off x="342900" y="457200"/>
            <a:ext cx="60896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NOW, LET'S SEE THE CORRELATION BETWEEN THE ALL FEATURES</a:t>
            </a:r>
            <a:endParaRPr/>
          </a:p>
        </p:txBody>
      </p:sp>
      <p:pic>
        <p:nvPicPr>
          <p:cNvPr id="155" name="Google Shape;155;p14"/>
          <p:cNvPicPr preferRelativeResize="0"/>
          <p:nvPr/>
        </p:nvPicPr>
        <p:blipFill rotWithShape="1">
          <a:blip r:embed="rId3">
            <a:alphaModFix/>
          </a:blip>
          <a:srcRect/>
          <a:stretch/>
        </p:blipFill>
        <p:spPr>
          <a:xfrm>
            <a:off x="342900" y="764977"/>
            <a:ext cx="8458200" cy="2778323"/>
          </a:xfrm>
          <a:prstGeom prst="rect">
            <a:avLst/>
          </a:prstGeom>
          <a:noFill/>
          <a:ln>
            <a:noFill/>
          </a:ln>
        </p:spPr>
      </p:pic>
      <p:sp>
        <p:nvSpPr>
          <p:cNvPr id="156" name="Google Shape;156;p14"/>
          <p:cNvSpPr txBox="1"/>
          <p:nvPr/>
        </p:nvSpPr>
        <p:spPr>
          <a:xfrm>
            <a:off x="342900" y="3543300"/>
            <a:ext cx="854075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the above correlation plot we can conclude that,</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There are no features with more than 0.2 correlation with the Ten-year risk of developing CHD and this shows that the features a poor predictor. However, the features with the highest correlations are age, prevalent hypertension(prevalentHyp) and systolic blood pressure(sysBP).</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Also, there are a couple of features that are highly correlated with each other and it makes no sense to use both of them in building a machine learning model.</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xEl>
                                              <p:pRg st="0" end="0"/>
                                            </p:txEl>
                                          </p:spTgt>
                                        </p:tgtEl>
                                        <p:attrNameLst>
                                          <p:attrName>style.visibility</p:attrName>
                                        </p:attrNameLst>
                                      </p:cBhvr>
                                      <p:to>
                                        <p:strVal val="visible"/>
                                      </p:to>
                                    </p:set>
                                    <p:animEffect transition="in" filter="fade">
                                      <p:cBhvr>
                                        <p:cTn id="17" dur="500"/>
                                        <p:tgtEl>
                                          <p:spTgt spid="15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xEl>
                                              <p:pRg st="1" end="1"/>
                                            </p:txEl>
                                          </p:spTgt>
                                        </p:tgtEl>
                                        <p:attrNameLst>
                                          <p:attrName>style.visibility</p:attrName>
                                        </p:attrNameLst>
                                      </p:cBhvr>
                                      <p:to>
                                        <p:strVal val="visible"/>
                                      </p:to>
                                    </p:set>
                                    <p:animEffect transition="in" filter="fade">
                                      <p:cBhvr>
                                        <p:cTn id="22" dur="500"/>
                                        <p:tgtEl>
                                          <p:spTgt spid="15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xEl>
                                              <p:pRg st="2" end="2"/>
                                            </p:txEl>
                                          </p:spTgt>
                                        </p:tgtEl>
                                        <p:attrNameLst>
                                          <p:attrName>style.visibility</p:attrName>
                                        </p:attrNameLst>
                                      </p:cBhvr>
                                      <p:to>
                                        <p:strVal val="visible"/>
                                      </p:to>
                                    </p:set>
                                    <p:animEffect transition="in" filter="fade">
                                      <p:cBhvr>
                                        <p:cTn id="27" dur="500"/>
                                        <p:tgtEl>
                                          <p:spTgt spid="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p:nvPr/>
        </p:nvSpPr>
        <p:spPr>
          <a:xfrm>
            <a:off x="279400" y="361950"/>
            <a:ext cx="60452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These includes: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Blood glucose and diabetes;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systolic and diastolic blood pressures;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cigarette smoking and the number of cigarettes smoked per day.</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Therefore, we need to carry out feature selection to pick the best features.</a:t>
            </a:r>
            <a:endParaRPr/>
          </a:p>
        </p:txBody>
      </p:sp>
      <p:sp>
        <p:nvSpPr>
          <p:cNvPr id="162" name="Google Shape;162;p15"/>
          <p:cNvSpPr txBox="1"/>
          <p:nvPr/>
        </p:nvSpPr>
        <p:spPr>
          <a:xfrm>
            <a:off x="279400" y="1531501"/>
            <a:ext cx="842645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0" i="0" u="sng" strike="noStrike" cap="none">
                <a:solidFill>
                  <a:srgbClr val="990000"/>
                </a:solidFill>
                <a:latin typeface="Open Sans Medium"/>
                <a:ea typeface="Open Sans Medium"/>
                <a:cs typeface="Open Sans Medium"/>
                <a:sym typeface="Open Sans Medium"/>
              </a:rPr>
              <a:t>FEATURE</a:t>
            </a:r>
            <a:r>
              <a:rPr lang="en-US" sz="1400" b="0" i="0" u="none" strike="noStrike" cap="none">
                <a:solidFill>
                  <a:srgbClr val="000000"/>
                </a:solidFill>
                <a:latin typeface="Arial"/>
                <a:ea typeface="Arial"/>
                <a:cs typeface="Arial"/>
                <a:sym typeface="Arial"/>
              </a:rPr>
              <a:t> </a:t>
            </a:r>
            <a:r>
              <a:rPr lang="en-US" sz="2800" b="0" i="0" u="sng" strike="noStrike" cap="none">
                <a:solidFill>
                  <a:srgbClr val="990000"/>
                </a:solidFill>
                <a:latin typeface="Open Sans Medium"/>
                <a:ea typeface="Open Sans Medium"/>
                <a:cs typeface="Open Sans Medium"/>
                <a:sym typeface="Open Sans Medium"/>
              </a:rPr>
              <a:t>ENGINEERING/SELECTION</a:t>
            </a:r>
            <a:endParaRPr/>
          </a:p>
        </p:txBody>
      </p:sp>
      <p:sp>
        <p:nvSpPr>
          <p:cNvPr id="163" name="Google Shape;163;p15"/>
          <p:cNvSpPr txBox="1"/>
          <p:nvPr/>
        </p:nvSpPr>
        <p:spPr>
          <a:xfrm>
            <a:off x="115570" y="2054721"/>
            <a:ext cx="8275022" cy="29238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Tree-based: SelectFromModel</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SelectFromModel is an Embedded method. Embedded methods use algorithms that have built-in feature selection</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methods.</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Here,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We have used Random Forest() to select features based on feature importance. We calculate feature importance using</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node impurities in each decision tree.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In Random Forest, the final feature importance is the average of all decision tree feature importance.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The top features are: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1. Age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2. Total cholesterol</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3. Systolic blood pressure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4. Diastolic blood pressure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5. BMI</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6. Heart rate</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7. Blood glucose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0" end="0"/>
                                            </p:txEl>
                                          </p:spTgt>
                                        </p:tgtEl>
                                        <p:attrNameLst>
                                          <p:attrName>style.visibility</p:attrName>
                                        </p:attrNameLst>
                                      </p:cBhvr>
                                      <p:to>
                                        <p:strVal val="visible"/>
                                      </p:to>
                                    </p:set>
                                    <p:animEffect transition="in" filter="fade">
                                      <p:cBhvr>
                                        <p:cTn id="17" dur="500"/>
                                        <p:tgtEl>
                                          <p:spTgt spid="1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1" end="1"/>
                                            </p:txEl>
                                          </p:spTgt>
                                        </p:tgtEl>
                                        <p:attrNameLst>
                                          <p:attrName>style.visibility</p:attrName>
                                        </p:attrNameLst>
                                      </p:cBhvr>
                                      <p:to>
                                        <p:strVal val="visible"/>
                                      </p:to>
                                    </p:set>
                                    <p:animEffect transition="in" filter="fade">
                                      <p:cBhvr>
                                        <p:cTn id="22" dur="500"/>
                                        <p:tgtEl>
                                          <p:spTgt spid="1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2" end="2"/>
                                            </p:txEl>
                                          </p:spTgt>
                                        </p:tgtEl>
                                        <p:attrNameLst>
                                          <p:attrName>style.visibility</p:attrName>
                                        </p:attrNameLst>
                                      </p:cBhvr>
                                      <p:to>
                                        <p:strVal val="visible"/>
                                      </p:to>
                                    </p:set>
                                    <p:animEffect transition="in" filter="fade">
                                      <p:cBhvr>
                                        <p:cTn id="27" dur="500"/>
                                        <p:tgtEl>
                                          <p:spTgt spid="1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xEl>
                                              <p:pRg st="3" end="3"/>
                                            </p:txEl>
                                          </p:spTgt>
                                        </p:tgtEl>
                                        <p:attrNameLst>
                                          <p:attrName>style.visibility</p:attrName>
                                        </p:attrNameLst>
                                      </p:cBhvr>
                                      <p:to>
                                        <p:strVal val="visible"/>
                                      </p:to>
                                    </p:set>
                                    <p:animEffect transition="in" filter="fade">
                                      <p:cBhvr>
                                        <p:cTn id="32" dur="500"/>
                                        <p:tgtEl>
                                          <p:spTgt spid="1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3">
                                            <p:txEl>
                                              <p:pRg st="4" end="4"/>
                                            </p:txEl>
                                          </p:spTgt>
                                        </p:tgtEl>
                                        <p:attrNameLst>
                                          <p:attrName>style.visibility</p:attrName>
                                        </p:attrNameLst>
                                      </p:cBhvr>
                                      <p:to>
                                        <p:strVal val="visible"/>
                                      </p:to>
                                    </p:set>
                                    <p:animEffect transition="in" filter="fade">
                                      <p:cBhvr>
                                        <p:cTn id="37" dur="500"/>
                                        <p:tgtEl>
                                          <p:spTgt spid="1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3">
                                            <p:txEl>
                                              <p:pRg st="5" end="5"/>
                                            </p:txEl>
                                          </p:spTgt>
                                        </p:tgtEl>
                                        <p:attrNameLst>
                                          <p:attrName>style.visibility</p:attrName>
                                        </p:attrNameLst>
                                      </p:cBhvr>
                                      <p:to>
                                        <p:strVal val="visible"/>
                                      </p:to>
                                    </p:set>
                                    <p:animEffect transition="in" filter="fade">
                                      <p:cBhvr>
                                        <p:cTn id="42" dur="500"/>
                                        <p:tgtEl>
                                          <p:spTgt spid="16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3">
                                            <p:txEl>
                                              <p:pRg st="6" end="6"/>
                                            </p:txEl>
                                          </p:spTgt>
                                        </p:tgtEl>
                                        <p:attrNameLst>
                                          <p:attrName>style.visibility</p:attrName>
                                        </p:attrNameLst>
                                      </p:cBhvr>
                                      <p:to>
                                        <p:strVal val="visible"/>
                                      </p:to>
                                    </p:set>
                                    <p:animEffect transition="in" filter="fade">
                                      <p:cBhvr>
                                        <p:cTn id="47" dur="500"/>
                                        <p:tgtEl>
                                          <p:spTgt spid="16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3">
                                            <p:txEl>
                                              <p:pRg st="7" end="7"/>
                                            </p:txEl>
                                          </p:spTgt>
                                        </p:tgtEl>
                                        <p:attrNameLst>
                                          <p:attrName>style.visibility</p:attrName>
                                        </p:attrNameLst>
                                      </p:cBhvr>
                                      <p:to>
                                        <p:strVal val="visible"/>
                                      </p:to>
                                    </p:set>
                                    <p:animEffect transition="in" filter="fade">
                                      <p:cBhvr>
                                        <p:cTn id="52" dur="500"/>
                                        <p:tgtEl>
                                          <p:spTgt spid="16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3">
                                            <p:txEl>
                                              <p:pRg st="8" end="8"/>
                                            </p:txEl>
                                          </p:spTgt>
                                        </p:tgtEl>
                                        <p:attrNameLst>
                                          <p:attrName>style.visibility</p:attrName>
                                        </p:attrNameLst>
                                      </p:cBhvr>
                                      <p:to>
                                        <p:strVal val="visible"/>
                                      </p:to>
                                    </p:set>
                                    <p:animEffect transition="in" filter="fade">
                                      <p:cBhvr>
                                        <p:cTn id="57" dur="500"/>
                                        <p:tgtEl>
                                          <p:spTgt spid="16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3">
                                            <p:txEl>
                                              <p:pRg st="9" end="9"/>
                                            </p:txEl>
                                          </p:spTgt>
                                        </p:tgtEl>
                                        <p:attrNameLst>
                                          <p:attrName>style.visibility</p:attrName>
                                        </p:attrNameLst>
                                      </p:cBhvr>
                                      <p:to>
                                        <p:strVal val="visible"/>
                                      </p:to>
                                    </p:set>
                                    <p:animEffect transition="in" filter="fade">
                                      <p:cBhvr>
                                        <p:cTn id="62" dur="500"/>
                                        <p:tgtEl>
                                          <p:spTgt spid="16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3">
                                            <p:txEl>
                                              <p:pRg st="10" end="10"/>
                                            </p:txEl>
                                          </p:spTgt>
                                        </p:tgtEl>
                                        <p:attrNameLst>
                                          <p:attrName>style.visibility</p:attrName>
                                        </p:attrNameLst>
                                      </p:cBhvr>
                                      <p:to>
                                        <p:strVal val="visible"/>
                                      </p:to>
                                    </p:set>
                                    <p:animEffect transition="in" filter="fade">
                                      <p:cBhvr>
                                        <p:cTn id="67" dur="500"/>
                                        <p:tgtEl>
                                          <p:spTgt spid="16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3">
                                            <p:txEl>
                                              <p:pRg st="11" end="11"/>
                                            </p:txEl>
                                          </p:spTgt>
                                        </p:tgtEl>
                                        <p:attrNameLst>
                                          <p:attrName>style.visibility</p:attrName>
                                        </p:attrNameLst>
                                      </p:cBhvr>
                                      <p:to>
                                        <p:strVal val="visible"/>
                                      </p:to>
                                    </p:set>
                                    <p:animEffect transition="in" filter="fade">
                                      <p:cBhvr>
                                        <p:cTn id="72" dur="500"/>
                                        <p:tgtEl>
                                          <p:spTgt spid="16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3">
                                            <p:txEl>
                                              <p:pRg st="12" end="12"/>
                                            </p:txEl>
                                          </p:spTgt>
                                        </p:tgtEl>
                                        <p:attrNameLst>
                                          <p:attrName>style.visibility</p:attrName>
                                        </p:attrNameLst>
                                      </p:cBhvr>
                                      <p:to>
                                        <p:strVal val="visible"/>
                                      </p:to>
                                    </p:set>
                                    <p:animEffect transition="in" filter="fade">
                                      <p:cBhvr>
                                        <p:cTn id="77" dur="500"/>
                                        <p:tgtEl>
                                          <p:spTgt spid="16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63">
                                            <p:txEl>
                                              <p:pRg st="13" end="13"/>
                                            </p:txEl>
                                          </p:spTgt>
                                        </p:tgtEl>
                                        <p:attrNameLst>
                                          <p:attrName>style.visibility</p:attrName>
                                        </p:attrNameLst>
                                      </p:cBhvr>
                                      <p:to>
                                        <p:strVal val="visible"/>
                                      </p:to>
                                    </p:set>
                                    <p:animEffect transition="in" filter="fade">
                                      <p:cBhvr>
                                        <p:cTn id="82" dur="500"/>
                                        <p:tgtEl>
                                          <p:spTgt spid="16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3">
                                            <p:txEl>
                                              <p:pRg st="14" end="14"/>
                                            </p:txEl>
                                          </p:spTgt>
                                        </p:tgtEl>
                                        <p:attrNameLst>
                                          <p:attrName>style.visibility</p:attrName>
                                        </p:attrNameLst>
                                      </p:cBhvr>
                                      <p:to>
                                        <p:strVal val="visible"/>
                                      </p:to>
                                    </p:set>
                                    <p:animEffect transition="in" filter="fade">
                                      <p:cBhvr>
                                        <p:cTn id="87" dur="500"/>
                                        <p:tgtEl>
                                          <p:spTgt spid="16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p:nvPr/>
        </p:nvSpPr>
        <p:spPr>
          <a:xfrm>
            <a:off x="209006" y="313508"/>
            <a:ext cx="8157754"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b="0" i="0" u="none" strike="noStrike" cap="none">
                <a:solidFill>
                  <a:srgbClr val="000000"/>
                </a:solidFill>
                <a:latin typeface="Arial"/>
                <a:ea typeface="Arial"/>
                <a:cs typeface="Arial"/>
                <a:sym typeface="Arial"/>
              </a:rPr>
              <a:t>LET’S VISUALIZE THROUGH PLOTTING PAIR PLOT OF TOP FEATURES VS TARGET VARIABLE</a:t>
            </a:r>
            <a:endParaRPr/>
          </a:p>
        </p:txBody>
      </p:sp>
      <p:pic>
        <p:nvPicPr>
          <p:cNvPr id="169" name="Google Shape;169;p16"/>
          <p:cNvPicPr preferRelativeResize="0"/>
          <p:nvPr/>
        </p:nvPicPr>
        <p:blipFill rotWithShape="1">
          <a:blip r:embed="rId3">
            <a:alphaModFix/>
          </a:blip>
          <a:srcRect/>
          <a:stretch/>
        </p:blipFill>
        <p:spPr>
          <a:xfrm>
            <a:off x="304673" y="605896"/>
            <a:ext cx="8231904" cy="3717910"/>
          </a:xfrm>
          <a:prstGeom prst="rect">
            <a:avLst/>
          </a:prstGeom>
          <a:noFill/>
          <a:ln>
            <a:noFill/>
          </a:ln>
        </p:spPr>
      </p:pic>
      <p:sp>
        <p:nvSpPr>
          <p:cNvPr id="170" name="Google Shape;170;p16"/>
          <p:cNvSpPr txBox="1"/>
          <p:nvPr/>
        </p:nvSpPr>
        <p:spPr>
          <a:xfrm>
            <a:off x="304673" y="4462305"/>
            <a:ext cx="6045245"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 we can easily find relation between all features with target variable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10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p:nvPr/>
        </p:nvSpPr>
        <p:spPr>
          <a:xfrm>
            <a:off x="228503" y="640080"/>
            <a:ext cx="868699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sng" strike="noStrike" cap="none">
                <a:solidFill>
                  <a:srgbClr val="7C0000"/>
                </a:solidFill>
                <a:latin typeface="Open Sans Medium"/>
                <a:ea typeface="Open Sans Medium"/>
                <a:cs typeface="Open Sans Medium"/>
                <a:sym typeface="Open Sans Medium"/>
              </a:rPr>
              <a:t>MODELLING</a:t>
            </a:r>
            <a:r>
              <a:rPr lang="en-US" sz="1200" b="0" i="0" u="none" strike="noStrike" cap="none">
                <a:solidFill>
                  <a:srgbClr val="000000"/>
                </a:solidFill>
                <a:latin typeface="Arial"/>
                <a:ea typeface="Arial"/>
                <a:cs typeface="Arial"/>
                <a:sym typeface="Arial"/>
              </a:rPr>
              <a:t> </a:t>
            </a:r>
            <a:r>
              <a:rPr lang="en-US" sz="2400" b="0" i="0" u="sng" strike="noStrike" cap="none">
                <a:solidFill>
                  <a:srgbClr val="7C0000"/>
                </a:solidFill>
                <a:latin typeface="Open Sans Medium"/>
                <a:ea typeface="Open Sans Medium"/>
                <a:cs typeface="Open Sans Medium"/>
                <a:sym typeface="Open Sans Medium"/>
              </a:rPr>
              <a:t>AND</a:t>
            </a:r>
            <a:r>
              <a:rPr lang="en-US" sz="1200" b="0" i="0" u="none" strike="noStrike" cap="none">
                <a:solidFill>
                  <a:srgbClr val="000000"/>
                </a:solidFill>
                <a:latin typeface="Arial"/>
                <a:ea typeface="Arial"/>
                <a:cs typeface="Arial"/>
                <a:sym typeface="Arial"/>
              </a:rPr>
              <a:t> </a:t>
            </a:r>
            <a:r>
              <a:rPr lang="en-US" sz="2400" b="0" i="0" u="sng" strike="noStrike" cap="none">
                <a:solidFill>
                  <a:srgbClr val="7C0000"/>
                </a:solidFill>
                <a:latin typeface="Open Sans Medium"/>
                <a:ea typeface="Open Sans Medium"/>
                <a:cs typeface="Open Sans Medium"/>
                <a:sym typeface="Open Sans Medium"/>
              </a:rPr>
              <a:t>PREDICTING</a:t>
            </a:r>
            <a:r>
              <a:rPr lang="en-US" sz="1200" b="0" i="0" u="none" strike="noStrike" cap="none">
                <a:solidFill>
                  <a:srgbClr val="000000"/>
                </a:solidFill>
                <a:latin typeface="Arial"/>
                <a:ea typeface="Arial"/>
                <a:cs typeface="Arial"/>
                <a:sym typeface="Arial"/>
              </a:rPr>
              <a:t> </a:t>
            </a:r>
            <a:r>
              <a:rPr lang="en-US" sz="2400" b="0" i="0" u="sng" strike="noStrike" cap="none">
                <a:solidFill>
                  <a:srgbClr val="7C0000"/>
                </a:solidFill>
                <a:latin typeface="Open Sans Medium"/>
                <a:ea typeface="Open Sans Medium"/>
                <a:cs typeface="Open Sans Medium"/>
                <a:sym typeface="Open Sans Medium"/>
              </a:rPr>
              <a:t>WITH</a:t>
            </a:r>
            <a:r>
              <a:rPr lang="en-US" sz="1200" b="0" i="0" u="none" strike="noStrike" cap="none">
                <a:solidFill>
                  <a:srgbClr val="000000"/>
                </a:solidFill>
                <a:latin typeface="Arial"/>
                <a:ea typeface="Arial"/>
                <a:cs typeface="Arial"/>
                <a:sym typeface="Arial"/>
              </a:rPr>
              <a:t> </a:t>
            </a:r>
            <a:r>
              <a:rPr lang="en-US" sz="2400" b="0" i="0" u="sng" strike="noStrike" cap="none">
                <a:solidFill>
                  <a:srgbClr val="7C0000"/>
                </a:solidFill>
                <a:latin typeface="Open Sans Medium"/>
                <a:ea typeface="Open Sans Medium"/>
                <a:cs typeface="Open Sans Medium"/>
                <a:sym typeface="Open Sans Medium"/>
              </a:rPr>
              <a:t>MACHINE</a:t>
            </a:r>
            <a:r>
              <a:rPr lang="en-US" sz="1200" b="0" i="0" u="none" strike="noStrike" cap="none">
                <a:solidFill>
                  <a:srgbClr val="000000"/>
                </a:solidFill>
                <a:latin typeface="Arial"/>
                <a:ea typeface="Arial"/>
                <a:cs typeface="Arial"/>
                <a:sym typeface="Arial"/>
              </a:rPr>
              <a:t> </a:t>
            </a:r>
            <a:r>
              <a:rPr lang="en-US" sz="2400" b="0" i="0" u="sng" strike="noStrike" cap="none">
                <a:solidFill>
                  <a:srgbClr val="7C0000"/>
                </a:solidFill>
                <a:latin typeface="Open Sans Medium"/>
                <a:ea typeface="Open Sans Medium"/>
                <a:cs typeface="Open Sans Medium"/>
                <a:sym typeface="Open Sans Medium"/>
              </a:rPr>
              <a:t>LEARNING</a:t>
            </a:r>
            <a:endParaRPr/>
          </a:p>
        </p:txBody>
      </p:sp>
      <p:sp>
        <p:nvSpPr>
          <p:cNvPr id="176" name="Google Shape;176;p17"/>
          <p:cNvSpPr txBox="1"/>
          <p:nvPr/>
        </p:nvSpPr>
        <p:spPr>
          <a:xfrm>
            <a:off x="228503" y="1181101"/>
            <a:ext cx="8686993"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Since our dataset is imbalanced i.e. for every positive case there are about 5-6 negative cases. We may end up with a classifier that is biased to the negative cases. The classifier may have a high accuracy but poor a</a:t>
            </a:r>
            <a:r>
              <a:rPr lang="en-US"/>
              <a:t> </a:t>
            </a:r>
            <a:r>
              <a:rPr lang="en-US" sz="1400" b="0" i="0" u="none" strike="noStrike" cap="none">
                <a:solidFill>
                  <a:srgbClr val="000000"/>
                </a:solidFill>
                <a:latin typeface="Arial"/>
                <a:ea typeface="Arial"/>
                <a:cs typeface="Arial"/>
                <a:sym typeface="Arial"/>
              </a:rPr>
              <a:t>precision and recall.</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To handle this problem, we will balance the dataset using the Synthetic Minority Oversampling Technique(SMOTE).</a:t>
            </a:r>
            <a:endParaRPr/>
          </a:p>
        </p:txBody>
      </p:sp>
      <p:sp>
        <p:nvSpPr>
          <p:cNvPr id="177" name="Google Shape;177;p17"/>
          <p:cNvSpPr txBox="1"/>
          <p:nvPr/>
        </p:nvSpPr>
        <p:spPr>
          <a:xfrm>
            <a:off x="125910" y="2350652"/>
            <a:ext cx="8789586"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SMOTE: Synthetic Minority Oversampling Technique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SMOTE is an oversampling technique where the synthetic samples are generated for the minority class. This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algorithm helps to overcome the overfitting problem posed by random oversampling. It focuses on the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feature space to generate new instances with the help of interpolation between the positive instances that lie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together.</a:t>
            </a:r>
            <a:endParaRPr/>
          </a:p>
        </p:txBody>
      </p:sp>
      <p:pic>
        <p:nvPicPr>
          <p:cNvPr id="178" name="Google Shape;178;p17"/>
          <p:cNvPicPr preferRelativeResize="0"/>
          <p:nvPr/>
        </p:nvPicPr>
        <p:blipFill rotWithShape="1">
          <a:blip r:embed="rId3">
            <a:alphaModFix/>
          </a:blip>
          <a:srcRect/>
          <a:stretch/>
        </p:blipFill>
        <p:spPr>
          <a:xfrm>
            <a:off x="3916343" y="3352028"/>
            <a:ext cx="4999153" cy="1791472"/>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5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0" end="0"/>
                                            </p:txEl>
                                          </p:spTgt>
                                        </p:tgtEl>
                                        <p:attrNameLst>
                                          <p:attrName>style.visibility</p:attrName>
                                        </p:attrNameLst>
                                      </p:cBhvr>
                                      <p:to>
                                        <p:strVal val="visible"/>
                                      </p:to>
                                    </p:set>
                                    <p:animEffect transition="in" filter="fade">
                                      <p:cBhvr>
                                        <p:cTn id="17" dur="500"/>
                                        <p:tgtEl>
                                          <p:spTgt spid="1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1" end="1"/>
                                            </p:txEl>
                                          </p:spTgt>
                                        </p:tgtEl>
                                        <p:attrNameLst>
                                          <p:attrName>style.visibility</p:attrName>
                                        </p:attrNameLst>
                                      </p:cBhvr>
                                      <p:to>
                                        <p:strVal val="visible"/>
                                      </p:to>
                                    </p:set>
                                    <p:animEffect transition="in" filter="fade">
                                      <p:cBhvr>
                                        <p:cTn id="22" dur="500"/>
                                        <p:tgtEl>
                                          <p:spTgt spid="17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
                                            <p:txEl>
                                              <p:pRg st="2" end="2"/>
                                            </p:txEl>
                                          </p:spTgt>
                                        </p:tgtEl>
                                        <p:attrNameLst>
                                          <p:attrName>style.visibility</p:attrName>
                                        </p:attrNameLst>
                                      </p:cBhvr>
                                      <p:to>
                                        <p:strVal val="visible"/>
                                      </p:to>
                                    </p:set>
                                    <p:animEffect transition="in" filter="fade">
                                      <p:cBhvr>
                                        <p:cTn id="27" dur="500"/>
                                        <p:tgtEl>
                                          <p:spTgt spid="17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
                                            <p:txEl>
                                              <p:pRg st="3" end="3"/>
                                            </p:txEl>
                                          </p:spTgt>
                                        </p:tgtEl>
                                        <p:attrNameLst>
                                          <p:attrName>style.visibility</p:attrName>
                                        </p:attrNameLst>
                                      </p:cBhvr>
                                      <p:to>
                                        <p:strVal val="visible"/>
                                      </p:to>
                                    </p:set>
                                    <p:animEffect transition="in" filter="fade">
                                      <p:cBhvr>
                                        <p:cTn id="32" dur="500"/>
                                        <p:tgtEl>
                                          <p:spTgt spid="17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7">
                                            <p:txEl>
                                              <p:pRg st="4" end="4"/>
                                            </p:txEl>
                                          </p:spTgt>
                                        </p:tgtEl>
                                        <p:attrNameLst>
                                          <p:attrName>style.visibility</p:attrName>
                                        </p:attrNameLst>
                                      </p:cBhvr>
                                      <p:to>
                                        <p:strVal val="visible"/>
                                      </p:to>
                                    </p:set>
                                    <p:animEffect transition="in" filter="fade">
                                      <p:cBhvr>
                                        <p:cTn id="37" dur="500"/>
                                        <p:tgtEl>
                                          <p:spTgt spid="17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8"/>
          <p:cNvPicPr preferRelativeResize="0"/>
          <p:nvPr/>
        </p:nvPicPr>
        <p:blipFill rotWithShape="1">
          <a:blip r:embed="rId3">
            <a:alphaModFix/>
          </a:blip>
          <a:srcRect/>
          <a:stretch/>
        </p:blipFill>
        <p:spPr>
          <a:xfrm>
            <a:off x="526169" y="463006"/>
            <a:ext cx="7182731" cy="3213644"/>
          </a:xfrm>
          <a:prstGeom prst="rect">
            <a:avLst/>
          </a:prstGeom>
          <a:noFill/>
          <a:ln>
            <a:noFill/>
          </a:ln>
        </p:spPr>
      </p:pic>
      <p:sp>
        <p:nvSpPr>
          <p:cNvPr id="184" name="Google Shape;184;p18"/>
          <p:cNvSpPr txBox="1"/>
          <p:nvPr/>
        </p:nvSpPr>
        <p:spPr>
          <a:xfrm>
            <a:off x="526169" y="3994150"/>
            <a:ext cx="6244017"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As seen after applying SMOTE, the new dataset is much more balanced.</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311700" y="294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u="sng">
                <a:solidFill>
                  <a:srgbClr val="990000"/>
                </a:solidFill>
                <a:latin typeface="Open Sans Medium"/>
                <a:ea typeface="Open Sans Medium"/>
                <a:cs typeface="Open Sans Medium"/>
                <a:sym typeface="Open Sans Medium"/>
              </a:rPr>
              <a:t>Splitting Data </a:t>
            </a:r>
            <a:endParaRPr/>
          </a:p>
        </p:txBody>
      </p:sp>
      <p:sp>
        <p:nvSpPr>
          <p:cNvPr id="190" name="Google Shape;190;p19"/>
          <p:cNvSpPr txBox="1">
            <a:spLocks noGrp="1"/>
          </p:cNvSpPr>
          <p:nvPr>
            <p:ph type="body" idx="1"/>
          </p:nvPr>
        </p:nvSpPr>
        <p:spPr>
          <a:xfrm>
            <a:off x="334615" y="867325"/>
            <a:ext cx="8520600" cy="163584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E3B44"/>
              </a:buClr>
              <a:buSzPts val="1800"/>
              <a:buChar char="●"/>
            </a:pPr>
            <a:r>
              <a:rPr lang="en-US" sz="1400">
                <a:solidFill>
                  <a:srgbClr val="0E3B44"/>
                </a:solidFill>
              </a:rPr>
              <a:t>Data splits into training dataset and testing dataset.</a:t>
            </a:r>
            <a:endParaRPr/>
          </a:p>
          <a:p>
            <a:pPr marL="457200" lvl="0" indent="-342900" algn="l" rtl="0">
              <a:lnSpc>
                <a:spcPct val="115000"/>
              </a:lnSpc>
              <a:spcBef>
                <a:spcPts val="0"/>
              </a:spcBef>
              <a:spcAft>
                <a:spcPts val="0"/>
              </a:spcAft>
              <a:buClr>
                <a:srgbClr val="0E3B44"/>
              </a:buClr>
              <a:buSzPts val="1800"/>
              <a:buChar char="●"/>
            </a:pPr>
            <a:r>
              <a:rPr lang="en-US" sz="1400">
                <a:solidFill>
                  <a:srgbClr val="0E3B44"/>
                </a:solidFill>
              </a:rPr>
              <a:t>Training dataset is for making algorithm learn and train model.</a:t>
            </a:r>
            <a:endParaRPr/>
          </a:p>
          <a:p>
            <a:pPr marL="457200" lvl="0" indent="-342900" algn="l" rtl="0">
              <a:lnSpc>
                <a:spcPct val="115000"/>
              </a:lnSpc>
              <a:spcBef>
                <a:spcPts val="0"/>
              </a:spcBef>
              <a:spcAft>
                <a:spcPts val="0"/>
              </a:spcAft>
              <a:buClr>
                <a:srgbClr val="0E3B44"/>
              </a:buClr>
              <a:buSzPts val="1800"/>
              <a:buChar char="●"/>
            </a:pPr>
            <a:r>
              <a:rPr lang="en-US" sz="1400">
                <a:solidFill>
                  <a:srgbClr val="0E3B44"/>
                </a:solidFill>
              </a:rPr>
              <a:t>Test dataset is for testing the performance of train model.</a:t>
            </a:r>
            <a:endParaRPr/>
          </a:p>
          <a:p>
            <a:pPr marL="457200" lvl="0" indent="-342900" algn="l" rtl="0">
              <a:lnSpc>
                <a:spcPct val="115000"/>
              </a:lnSpc>
              <a:spcBef>
                <a:spcPts val="0"/>
              </a:spcBef>
              <a:spcAft>
                <a:spcPts val="0"/>
              </a:spcAft>
              <a:buClr>
                <a:srgbClr val="0E3B44"/>
              </a:buClr>
              <a:buSzPts val="1800"/>
              <a:buChar char="●"/>
            </a:pPr>
            <a:r>
              <a:rPr lang="en-US" sz="1400">
                <a:solidFill>
                  <a:srgbClr val="0E3B44"/>
                </a:solidFill>
              </a:rPr>
              <a:t>Here 80% of data taken as training dataset &amp; remaining 20% of dataset used for testing purpose.</a:t>
            </a:r>
            <a:endParaRPr/>
          </a:p>
          <a:p>
            <a:pPr marL="457200" lvl="0" indent="-342900" algn="l" rtl="0">
              <a:lnSpc>
                <a:spcPct val="115000"/>
              </a:lnSpc>
              <a:spcBef>
                <a:spcPts val="0"/>
              </a:spcBef>
              <a:spcAft>
                <a:spcPts val="0"/>
              </a:spcAft>
              <a:buClr>
                <a:srgbClr val="0E3B44"/>
              </a:buClr>
              <a:buSzPts val="1800"/>
              <a:buChar char="●"/>
            </a:pPr>
            <a:r>
              <a:rPr lang="en-US" sz="1400">
                <a:solidFill>
                  <a:srgbClr val="0E3B44"/>
                </a:solidFill>
              </a:rPr>
              <a:t>Training features have 4075 records and Testing features have 1019 records.</a:t>
            </a:r>
            <a:endParaRPr/>
          </a:p>
        </p:txBody>
      </p:sp>
      <p:pic>
        <p:nvPicPr>
          <p:cNvPr id="191" name="Google Shape;191;p19" descr="Machine Learning &amp; Training Data: Sources, Methods, Things to Keep in Mind"/>
          <p:cNvPicPr preferRelativeResize="0"/>
          <p:nvPr/>
        </p:nvPicPr>
        <p:blipFill rotWithShape="1">
          <a:blip r:embed="rId3">
            <a:alphaModFix/>
          </a:blip>
          <a:srcRect/>
          <a:stretch/>
        </p:blipFill>
        <p:spPr>
          <a:xfrm>
            <a:off x="3293165" y="2503170"/>
            <a:ext cx="4929809" cy="258815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500"/>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500"/>
                                        <p:tgtEl>
                                          <p:spTgt spid="1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Effect transition="in" filter="fade">
                                      <p:cBhvr>
                                        <p:cTn id="17" dur="500"/>
                                        <p:tgtEl>
                                          <p:spTgt spid="1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Effect transition="in" filter="fade">
                                      <p:cBhvr>
                                        <p:cTn id="22" dur="500"/>
                                        <p:tgtEl>
                                          <p:spTgt spid="1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0">
                                            <p:txEl>
                                              <p:pRg st="4" end="4"/>
                                            </p:txEl>
                                          </p:spTgt>
                                        </p:tgtEl>
                                        <p:attrNameLst>
                                          <p:attrName>style.visibility</p:attrName>
                                        </p:attrNameLst>
                                      </p:cBhvr>
                                      <p:to>
                                        <p:strVal val="visible"/>
                                      </p:to>
                                    </p:set>
                                    <p:animEffect transition="in" filter="fade">
                                      <p:cBhvr>
                                        <p:cTn id="27" dur="500"/>
                                        <p:tgtEl>
                                          <p:spTgt spid="1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gtEl>
                                        <p:attrNameLst>
                                          <p:attrName>style.visibility</p:attrName>
                                        </p:attrNameLst>
                                      </p:cBhvr>
                                      <p:to>
                                        <p:strVal val="visible"/>
                                      </p:to>
                                    </p:set>
                                    <p:animEffect transition="in" filter="fade">
                                      <p:cBhvr>
                                        <p:cTn id="32"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p:nvPr/>
        </p:nvSpPr>
        <p:spPr>
          <a:xfrm>
            <a:off x="652669" y="985630"/>
            <a:ext cx="7600950" cy="21236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sng" strike="noStrike" cap="none">
                <a:solidFill>
                  <a:srgbClr val="7C0000"/>
                </a:solidFill>
                <a:latin typeface="Open Sans"/>
                <a:ea typeface="Open Sans"/>
                <a:cs typeface="Open Sans"/>
                <a:sym typeface="Open Sans"/>
              </a:rPr>
              <a:t>About Project:</a:t>
            </a:r>
            <a:endParaRPr/>
          </a:p>
          <a:p>
            <a:pPr marL="0" marR="0" lvl="0" indent="0" algn="l" rtl="0">
              <a:lnSpc>
                <a:spcPct val="100000"/>
              </a:lnSpc>
              <a:spcBef>
                <a:spcPts val="0"/>
              </a:spcBef>
              <a:spcAft>
                <a:spcPts val="0"/>
              </a:spcAft>
              <a:buNone/>
            </a:pPr>
            <a:endParaRPr sz="1400" b="1" i="0" u="sng" strike="noStrike" cap="none">
              <a:solidFill>
                <a:srgbClr val="7C0000"/>
              </a:solidFill>
              <a:latin typeface="Open Sans"/>
              <a:ea typeface="Open Sans"/>
              <a:cs typeface="Open Sans"/>
              <a:sym typeface="Open Sans"/>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a:t>
            </a:r>
            <a:endParaRPr sz="1400" b="0" i="0" u="none" strike="noStrike" cap="none">
              <a:solidFill>
                <a:srgbClr val="7C0000"/>
              </a:solidFill>
              <a:latin typeface="Open Sans"/>
              <a:ea typeface="Open Sans"/>
              <a:cs typeface="Open Sans"/>
              <a:sym typeface="Open San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fad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fade">
                                      <p:cBhvr>
                                        <p:cTn id="17" dur="500"/>
                                        <p:tgtEl>
                                          <p:spTgt spid="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p:nvPr/>
        </p:nvSpPr>
        <p:spPr>
          <a:xfrm>
            <a:off x="393700" y="368300"/>
            <a:ext cx="824865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sng" strike="noStrike" cap="none">
                <a:solidFill>
                  <a:srgbClr val="7C0000"/>
                </a:solidFill>
                <a:latin typeface="Open Sans Medium"/>
                <a:ea typeface="Open Sans Medium"/>
                <a:cs typeface="Open Sans Medium"/>
                <a:sym typeface="Open Sans Medium"/>
              </a:rPr>
              <a:t>MODELS</a:t>
            </a:r>
            <a:endParaRPr sz="1400" b="0" i="0" u="none" strike="noStrike" cap="none">
              <a:solidFill>
                <a:srgbClr val="000000"/>
              </a:solidFill>
              <a:latin typeface="Arial"/>
              <a:ea typeface="Arial"/>
              <a:cs typeface="Arial"/>
              <a:sym typeface="Arial"/>
            </a:endParaRPr>
          </a:p>
        </p:txBody>
      </p:sp>
      <p:sp>
        <p:nvSpPr>
          <p:cNvPr id="197" name="Google Shape;197;p20"/>
          <p:cNvSpPr txBox="1"/>
          <p:nvPr/>
        </p:nvSpPr>
        <p:spPr>
          <a:xfrm>
            <a:off x="393700" y="829965"/>
            <a:ext cx="614463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The four algorithms that we will be using are: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 Logistic Regression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 Random Forrest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 XGBoost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 Support Vector Machine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Here, we will be using GridsearchCV search algorithm for above algorithms</a:t>
            </a:r>
            <a:endParaRPr/>
          </a:p>
        </p:txBody>
      </p:sp>
      <p:sp>
        <p:nvSpPr>
          <p:cNvPr id="198" name="Google Shape;198;p20"/>
          <p:cNvSpPr txBox="1"/>
          <p:nvPr/>
        </p:nvSpPr>
        <p:spPr>
          <a:xfrm>
            <a:off x="393700" y="2837260"/>
            <a:ext cx="251863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F80000"/>
                </a:solidFill>
                <a:latin typeface="Arial Black"/>
                <a:ea typeface="Arial Black"/>
                <a:cs typeface="Arial Black"/>
                <a:sym typeface="Arial Black"/>
              </a:rPr>
              <a:t>LOGISTIC REGRESSION</a:t>
            </a:r>
            <a:endParaRPr/>
          </a:p>
        </p:txBody>
      </p:sp>
      <p:sp>
        <p:nvSpPr>
          <p:cNvPr id="199" name="Google Shape;199;p20"/>
          <p:cNvSpPr txBox="1"/>
          <p:nvPr/>
        </p:nvSpPr>
        <p:spPr>
          <a:xfrm>
            <a:off x="393700" y="3189487"/>
            <a:ext cx="84455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Logistic regression aims to measure the relationship between a categorical dependent variable and one or more independent variables (usually continuous) by plotting the dependent variables' probability scores.</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5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p:nvPr/>
        </p:nvSpPr>
        <p:spPr>
          <a:xfrm>
            <a:off x="412750" y="482600"/>
            <a:ext cx="29209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Confusion matrix of Logistic Model</a:t>
            </a:r>
            <a:endParaRPr/>
          </a:p>
        </p:txBody>
      </p:sp>
      <p:pic>
        <p:nvPicPr>
          <p:cNvPr id="205" name="Google Shape;205;p21"/>
          <p:cNvPicPr preferRelativeResize="0"/>
          <p:nvPr/>
        </p:nvPicPr>
        <p:blipFill rotWithShape="1">
          <a:blip r:embed="rId3">
            <a:alphaModFix/>
          </a:blip>
          <a:srcRect/>
          <a:stretch/>
        </p:blipFill>
        <p:spPr>
          <a:xfrm>
            <a:off x="412751" y="888777"/>
            <a:ext cx="3981450" cy="3365945"/>
          </a:xfrm>
          <a:prstGeom prst="rect">
            <a:avLst/>
          </a:prstGeom>
          <a:noFill/>
          <a:ln>
            <a:noFill/>
          </a:ln>
        </p:spPr>
      </p:pic>
      <p:sp>
        <p:nvSpPr>
          <p:cNvPr id="206" name="Google Shape;206;p21"/>
          <p:cNvSpPr txBox="1"/>
          <p:nvPr/>
        </p:nvSpPr>
        <p:spPr>
          <a:xfrm>
            <a:off x="4838520" y="495300"/>
            <a:ext cx="24048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Auc Score of Logistic Model</a:t>
            </a:r>
            <a:endParaRPr/>
          </a:p>
        </p:txBody>
      </p:sp>
      <p:pic>
        <p:nvPicPr>
          <p:cNvPr id="207" name="Google Shape;207;p21"/>
          <p:cNvPicPr preferRelativeResize="0"/>
          <p:nvPr/>
        </p:nvPicPr>
        <p:blipFill rotWithShape="1">
          <a:blip r:embed="rId4">
            <a:alphaModFix/>
          </a:blip>
          <a:srcRect/>
          <a:stretch/>
        </p:blipFill>
        <p:spPr>
          <a:xfrm>
            <a:off x="4572000" y="888777"/>
            <a:ext cx="4445000" cy="3365945"/>
          </a:xfrm>
          <a:prstGeom prst="rect">
            <a:avLst/>
          </a:prstGeom>
          <a:noFill/>
          <a:ln>
            <a:noFill/>
          </a:ln>
        </p:spPr>
      </p:pic>
      <p:sp>
        <p:nvSpPr>
          <p:cNvPr id="208" name="Google Shape;208;p21"/>
          <p:cNvSpPr txBox="1"/>
          <p:nvPr/>
        </p:nvSpPr>
        <p:spPr>
          <a:xfrm>
            <a:off x="457200" y="4565650"/>
            <a:ext cx="4911922"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Using logistic regression, we get an accuracy of 65.95%</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10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
                                        </p:tgtEl>
                                        <p:attrNameLst>
                                          <p:attrName>style.visibility</p:attrName>
                                        </p:attrNameLst>
                                      </p:cBhvr>
                                      <p:to>
                                        <p:strVal val="visible"/>
                                      </p:to>
                                    </p:set>
                                    <p:animEffect transition="in" filter="fade">
                                      <p:cBhvr>
                                        <p:cTn id="17" dur="500"/>
                                        <p:tgtEl>
                                          <p:spTgt spid="2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1000"/>
                                        <p:tgtEl>
                                          <p:spTgt spid="2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
                                        </p:tgtEl>
                                        <p:attrNameLst>
                                          <p:attrName>style.visibility</p:attrName>
                                        </p:attrNameLst>
                                      </p:cBhvr>
                                      <p:to>
                                        <p:strVal val="visible"/>
                                      </p:to>
                                    </p:set>
                                    <p:animEffect transition="in" filter="fade">
                                      <p:cBhvr>
                                        <p:cTn id="2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8D2D6"/>
        </a:solidFill>
        <a:effectLst/>
      </p:bgPr>
    </p:bg>
    <p:spTree>
      <p:nvGrpSpPr>
        <p:cNvPr id="1" name="Shape 212"/>
        <p:cNvGrpSpPr/>
        <p:nvPr/>
      </p:nvGrpSpPr>
      <p:grpSpPr>
        <a:xfrm>
          <a:off x="0" y="0"/>
          <a:ext cx="0" cy="0"/>
          <a:chOff x="0" y="0"/>
          <a:chExt cx="0" cy="0"/>
        </a:xfrm>
      </p:grpSpPr>
      <p:sp>
        <p:nvSpPr>
          <p:cNvPr id="213" name="Google Shape;213;p22"/>
          <p:cNvSpPr txBox="1"/>
          <p:nvPr/>
        </p:nvSpPr>
        <p:spPr>
          <a:xfrm>
            <a:off x="311150" y="266700"/>
            <a:ext cx="19191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F80000"/>
                </a:solidFill>
                <a:latin typeface="Arial Black"/>
                <a:ea typeface="Arial Black"/>
                <a:cs typeface="Arial Black"/>
                <a:sym typeface="Arial Black"/>
              </a:rPr>
              <a:t>RANDOM</a:t>
            </a:r>
            <a:r>
              <a:rPr lang="en-US" sz="1400" b="0" i="0" u="none" strike="noStrike" cap="none">
                <a:solidFill>
                  <a:srgbClr val="000000"/>
                </a:solidFill>
                <a:latin typeface="Arial"/>
                <a:ea typeface="Arial"/>
                <a:cs typeface="Arial"/>
                <a:sym typeface="Arial"/>
              </a:rPr>
              <a:t> </a:t>
            </a:r>
            <a:r>
              <a:rPr lang="en-US" sz="1400" b="0" i="0" u="sng" strike="noStrike" cap="none">
                <a:solidFill>
                  <a:srgbClr val="F80000"/>
                </a:solidFill>
                <a:latin typeface="Arial Black"/>
                <a:ea typeface="Arial Black"/>
                <a:cs typeface="Arial Black"/>
                <a:sym typeface="Arial Black"/>
              </a:rPr>
              <a:t>FOREST</a:t>
            </a:r>
            <a:endParaRPr/>
          </a:p>
        </p:txBody>
      </p:sp>
      <p:sp>
        <p:nvSpPr>
          <p:cNvPr id="214" name="Google Shape;214;p22"/>
          <p:cNvSpPr txBox="1"/>
          <p:nvPr/>
        </p:nvSpPr>
        <p:spPr>
          <a:xfrm>
            <a:off x="311150" y="574477"/>
            <a:ext cx="829364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Random forests are a way of averaging multiple deep decision trees, trained on different parts of the same training set, with the goal of reducing the variance. This comes at the expense of a small increase in the bias and some loss of interpretability, but generally greatly boosts the performance in the final model</a:t>
            </a:r>
            <a:endParaRPr/>
          </a:p>
        </p:txBody>
      </p:sp>
      <p:sp>
        <p:nvSpPr>
          <p:cNvPr id="215" name="Google Shape;215;p22"/>
          <p:cNvSpPr txBox="1"/>
          <p:nvPr/>
        </p:nvSpPr>
        <p:spPr>
          <a:xfrm>
            <a:off x="311150" y="1528583"/>
            <a:ext cx="30091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Confusion matrix of Random Forest</a:t>
            </a:r>
            <a:endParaRPr/>
          </a:p>
        </p:txBody>
      </p:sp>
      <p:pic>
        <p:nvPicPr>
          <p:cNvPr id="216" name="Google Shape;216;p22"/>
          <p:cNvPicPr preferRelativeResize="0"/>
          <p:nvPr/>
        </p:nvPicPr>
        <p:blipFill rotWithShape="1">
          <a:blip r:embed="rId3">
            <a:alphaModFix/>
          </a:blip>
          <a:srcRect/>
          <a:stretch/>
        </p:blipFill>
        <p:spPr>
          <a:xfrm>
            <a:off x="311150" y="1836360"/>
            <a:ext cx="4089400" cy="2578774"/>
          </a:xfrm>
          <a:prstGeom prst="rect">
            <a:avLst/>
          </a:prstGeom>
          <a:noFill/>
          <a:ln>
            <a:noFill/>
          </a:ln>
        </p:spPr>
      </p:pic>
      <p:sp>
        <p:nvSpPr>
          <p:cNvPr id="217" name="Google Shape;217;p22"/>
          <p:cNvSpPr txBox="1"/>
          <p:nvPr/>
        </p:nvSpPr>
        <p:spPr>
          <a:xfrm>
            <a:off x="4817165" y="1528583"/>
            <a:ext cx="24048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Auc Score of Logistic Model</a:t>
            </a:r>
            <a:endParaRPr/>
          </a:p>
        </p:txBody>
      </p:sp>
      <p:pic>
        <p:nvPicPr>
          <p:cNvPr id="218" name="Google Shape;218;p22"/>
          <p:cNvPicPr preferRelativeResize="0"/>
          <p:nvPr/>
        </p:nvPicPr>
        <p:blipFill rotWithShape="1">
          <a:blip r:embed="rId4">
            <a:alphaModFix/>
          </a:blip>
          <a:srcRect/>
          <a:stretch/>
        </p:blipFill>
        <p:spPr>
          <a:xfrm>
            <a:off x="4572001" y="1836361"/>
            <a:ext cx="4432852" cy="2578774"/>
          </a:xfrm>
          <a:prstGeom prst="rect">
            <a:avLst/>
          </a:prstGeom>
          <a:noFill/>
          <a:ln>
            <a:noFill/>
          </a:ln>
        </p:spPr>
      </p:pic>
      <p:sp>
        <p:nvSpPr>
          <p:cNvPr id="219" name="Google Shape;219;p22"/>
          <p:cNvSpPr txBox="1"/>
          <p:nvPr/>
        </p:nvSpPr>
        <p:spPr>
          <a:xfrm>
            <a:off x="384312" y="4569021"/>
            <a:ext cx="4612160"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Using Random Forest, we get an accuracy of 68.4%</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p:cTn id="17" dur="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gtEl>
                                        <p:attrNameLst>
                                          <p:attrName>style.visibility</p:attrName>
                                        </p:attrNameLst>
                                      </p:cBhvr>
                                      <p:to>
                                        <p:strVal val="visible"/>
                                      </p:to>
                                    </p:set>
                                    <p:animEffect transition="in" filter="fade">
                                      <p:cBhvr>
                                        <p:cTn id="22" dur="10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7"/>
                                        </p:tgtEl>
                                        <p:attrNameLst>
                                          <p:attrName>style.visibility</p:attrName>
                                        </p:attrNameLst>
                                      </p:cBhvr>
                                      <p:to>
                                        <p:strVal val="visible"/>
                                      </p:to>
                                    </p:set>
                                    <p:animEffect transition="in" filter="fade">
                                      <p:cBhvr>
                                        <p:cTn id="27" dur="500"/>
                                        <p:tgtEl>
                                          <p:spTgt spid="2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8"/>
                                        </p:tgtEl>
                                        <p:attrNameLst>
                                          <p:attrName>style.visibility</p:attrName>
                                        </p:attrNameLst>
                                      </p:cBhvr>
                                      <p:to>
                                        <p:strVal val="visible"/>
                                      </p:to>
                                    </p:set>
                                    <p:animEffect transition="in" filter="fade">
                                      <p:cBhvr>
                                        <p:cTn id="32" dur="1000"/>
                                        <p:tgtEl>
                                          <p:spTgt spid="2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fade">
                                      <p:cBhvr>
                                        <p:cTn id="3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p:nvPr/>
        </p:nvSpPr>
        <p:spPr>
          <a:xfrm>
            <a:off x="337930" y="351183"/>
            <a:ext cx="11705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F80000"/>
                </a:solidFill>
                <a:latin typeface="Arial Black"/>
                <a:ea typeface="Arial Black"/>
                <a:cs typeface="Arial Black"/>
                <a:sym typeface="Arial Black"/>
              </a:rPr>
              <a:t>XGBOOST</a:t>
            </a:r>
            <a:endParaRPr/>
          </a:p>
        </p:txBody>
      </p:sp>
      <p:sp>
        <p:nvSpPr>
          <p:cNvPr id="225" name="Google Shape;225;p23"/>
          <p:cNvSpPr txBox="1"/>
          <p:nvPr/>
        </p:nvSpPr>
        <p:spPr>
          <a:xfrm>
            <a:off x="337930" y="658960"/>
            <a:ext cx="836063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XGBoost stands for extreme Gradient Boosting. The name xgboost, though, actually refers to the engineering goal to push the limit of computations resources for boosted tree algorithms</a:t>
            </a:r>
            <a:endParaRPr/>
          </a:p>
        </p:txBody>
      </p:sp>
      <p:sp>
        <p:nvSpPr>
          <p:cNvPr id="226" name="Google Shape;226;p23"/>
          <p:cNvSpPr txBox="1"/>
          <p:nvPr/>
        </p:nvSpPr>
        <p:spPr>
          <a:xfrm>
            <a:off x="337930" y="1336068"/>
            <a:ext cx="33105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Confusion matrix of XG boost Classifier</a:t>
            </a:r>
            <a:endParaRPr/>
          </a:p>
        </p:txBody>
      </p:sp>
      <p:pic>
        <p:nvPicPr>
          <p:cNvPr id="227" name="Google Shape;227;p23"/>
          <p:cNvPicPr preferRelativeResize="0"/>
          <p:nvPr/>
        </p:nvPicPr>
        <p:blipFill rotWithShape="1">
          <a:blip r:embed="rId3">
            <a:alphaModFix/>
          </a:blip>
          <a:srcRect/>
          <a:stretch/>
        </p:blipFill>
        <p:spPr>
          <a:xfrm>
            <a:off x="315936" y="1643845"/>
            <a:ext cx="4064995" cy="2646022"/>
          </a:xfrm>
          <a:prstGeom prst="rect">
            <a:avLst/>
          </a:prstGeom>
          <a:noFill/>
          <a:ln>
            <a:noFill/>
          </a:ln>
        </p:spPr>
      </p:pic>
      <p:sp>
        <p:nvSpPr>
          <p:cNvPr id="228" name="Google Shape;228;p23"/>
          <p:cNvSpPr txBox="1"/>
          <p:nvPr/>
        </p:nvSpPr>
        <p:spPr>
          <a:xfrm>
            <a:off x="4681182" y="1336068"/>
            <a:ext cx="27638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Auc score of XG boost Classifier</a:t>
            </a:r>
            <a:endParaRPr/>
          </a:p>
        </p:txBody>
      </p:sp>
      <p:pic>
        <p:nvPicPr>
          <p:cNvPr id="229" name="Google Shape;229;p23"/>
          <p:cNvPicPr preferRelativeResize="0"/>
          <p:nvPr/>
        </p:nvPicPr>
        <p:blipFill rotWithShape="1">
          <a:blip r:embed="rId4">
            <a:alphaModFix/>
          </a:blip>
          <a:srcRect/>
          <a:stretch/>
        </p:blipFill>
        <p:spPr>
          <a:xfrm>
            <a:off x="4572001" y="1643845"/>
            <a:ext cx="4346812" cy="2646022"/>
          </a:xfrm>
          <a:prstGeom prst="rect">
            <a:avLst/>
          </a:prstGeom>
          <a:noFill/>
          <a:ln>
            <a:noFill/>
          </a:ln>
        </p:spPr>
      </p:pic>
      <p:sp>
        <p:nvSpPr>
          <p:cNvPr id="230" name="Google Shape;230;p23"/>
          <p:cNvSpPr txBox="1"/>
          <p:nvPr/>
        </p:nvSpPr>
        <p:spPr>
          <a:xfrm>
            <a:off x="337930" y="4484540"/>
            <a:ext cx="4076757"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Using XG boost we get an accuracy of 89.7%</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500"/>
                                        <p:tgtEl>
                                          <p:spTgt spid="2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1000"/>
                                        <p:tgtEl>
                                          <p:spTgt spid="2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gtEl>
                                        <p:attrNameLst>
                                          <p:attrName>style.visibility</p:attrName>
                                        </p:attrNameLst>
                                      </p:cBhvr>
                                      <p:to>
                                        <p:strVal val="visible"/>
                                      </p:to>
                                    </p:set>
                                    <p:animEffect transition="in" filter="fade">
                                      <p:cBhvr>
                                        <p:cTn id="32" dur="1000"/>
                                        <p:tgtEl>
                                          <p:spTgt spid="2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gtEl>
                                        <p:attrNameLst>
                                          <p:attrName>style.visibility</p:attrName>
                                        </p:attrNameLst>
                                      </p:cBhvr>
                                      <p:to>
                                        <p:strVal val="visible"/>
                                      </p:to>
                                    </p:set>
                                    <p:animEffect transition="in" filter="fade">
                                      <p:cBhvr>
                                        <p:cTn id="3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p:nvPr/>
        </p:nvSpPr>
        <p:spPr>
          <a:xfrm>
            <a:off x="307074" y="368489"/>
            <a:ext cx="301556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F80000"/>
                </a:solidFill>
                <a:latin typeface="Arial Black"/>
                <a:ea typeface="Arial Black"/>
                <a:cs typeface="Arial Black"/>
                <a:sym typeface="Arial Black"/>
              </a:rPr>
              <a:t>SUPPORT</a:t>
            </a:r>
            <a:r>
              <a:rPr lang="en-US" sz="1400" b="0" i="0" u="none" strike="noStrike" cap="none">
                <a:solidFill>
                  <a:srgbClr val="000000"/>
                </a:solidFill>
                <a:latin typeface="Arial"/>
                <a:ea typeface="Arial"/>
                <a:cs typeface="Arial"/>
                <a:sym typeface="Arial"/>
              </a:rPr>
              <a:t> </a:t>
            </a:r>
            <a:r>
              <a:rPr lang="en-US" sz="1400" b="0" i="0" u="sng" strike="noStrike" cap="none">
                <a:solidFill>
                  <a:srgbClr val="F80000"/>
                </a:solidFill>
                <a:latin typeface="Arial Black"/>
                <a:ea typeface="Arial Black"/>
                <a:cs typeface="Arial Black"/>
                <a:sym typeface="Arial Black"/>
              </a:rPr>
              <a:t>VECTOR</a:t>
            </a:r>
            <a:r>
              <a:rPr lang="en-US" sz="1400" b="0" i="0" u="none" strike="noStrike" cap="none">
                <a:solidFill>
                  <a:srgbClr val="000000"/>
                </a:solidFill>
                <a:latin typeface="Arial"/>
                <a:ea typeface="Arial"/>
                <a:cs typeface="Arial"/>
                <a:sym typeface="Arial"/>
              </a:rPr>
              <a:t> </a:t>
            </a:r>
            <a:r>
              <a:rPr lang="en-US" sz="1400" b="0" i="0" u="sng" strike="noStrike" cap="none">
                <a:solidFill>
                  <a:srgbClr val="F80000"/>
                </a:solidFill>
                <a:latin typeface="Arial Black"/>
                <a:ea typeface="Arial Black"/>
                <a:cs typeface="Arial Black"/>
                <a:sym typeface="Arial Black"/>
              </a:rPr>
              <a:t>MACHINE</a:t>
            </a:r>
            <a:endParaRPr/>
          </a:p>
        </p:txBody>
      </p:sp>
      <p:sp>
        <p:nvSpPr>
          <p:cNvPr id="236" name="Google Shape;236;p24"/>
          <p:cNvSpPr txBox="1"/>
          <p:nvPr/>
        </p:nvSpPr>
        <p:spPr>
          <a:xfrm>
            <a:off x="307074" y="620974"/>
            <a:ext cx="8639033" cy="938719"/>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Support vector machines (SVMs) are powerful yet flexible supervised machine learning algorithms which are used both for classification and regression. But generally, they are used in classification problems.</a:t>
            </a:r>
            <a:endParaRPr/>
          </a:p>
          <a:p>
            <a:pPr marL="171450" marR="0" lvl="0" indent="-171450" algn="just"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endParaRPr/>
          </a:p>
        </p:txBody>
      </p:sp>
      <p:sp>
        <p:nvSpPr>
          <p:cNvPr id="237" name="Google Shape;237;p24"/>
          <p:cNvSpPr txBox="1"/>
          <p:nvPr/>
        </p:nvSpPr>
        <p:spPr>
          <a:xfrm>
            <a:off x="307074" y="1559693"/>
            <a:ext cx="216597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Confusion matrix of SVM</a:t>
            </a:r>
            <a:endParaRPr/>
          </a:p>
        </p:txBody>
      </p:sp>
      <p:pic>
        <p:nvPicPr>
          <p:cNvPr id="238" name="Google Shape;238;p24"/>
          <p:cNvPicPr preferRelativeResize="0"/>
          <p:nvPr/>
        </p:nvPicPr>
        <p:blipFill rotWithShape="1">
          <a:blip r:embed="rId3">
            <a:alphaModFix/>
          </a:blip>
          <a:srcRect/>
          <a:stretch/>
        </p:blipFill>
        <p:spPr>
          <a:xfrm>
            <a:off x="307074" y="1867470"/>
            <a:ext cx="4172161" cy="2538878"/>
          </a:xfrm>
          <a:prstGeom prst="rect">
            <a:avLst/>
          </a:prstGeom>
          <a:noFill/>
          <a:ln>
            <a:noFill/>
          </a:ln>
        </p:spPr>
      </p:pic>
      <p:sp>
        <p:nvSpPr>
          <p:cNvPr id="239" name="Google Shape;239;p24"/>
          <p:cNvSpPr txBox="1"/>
          <p:nvPr/>
        </p:nvSpPr>
        <p:spPr>
          <a:xfrm>
            <a:off x="5051596" y="1559693"/>
            <a:ext cx="16193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Auc score of SVM</a:t>
            </a:r>
            <a:endParaRPr/>
          </a:p>
        </p:txBody>
      </p:sp>
      <p:pic>
        <p:nvPicPr>
          <p:cNvPr id="240" name="Google Shape;240;p24"/>
          <p:cNvPicPr preferRelativeResize="0"/>
          <p:nvPr/>
        </p:nvPicPr>
        <p:blipFill rotWithShape="1">
          <a:blip r:embed="rId4">
            <a:alphaModFix/>
          </a:blip>
          <a:srcRect/>
          <a:stretch/>
        </p:blipFill>
        <p:spPr>
          <a:xfrm>
            <a:off x="4572001" y="1867471"/>
            <a:ext cx="4459358" cy="2538878"/>
          </a:xfrm>
          <a:prstGeom prst="rect">
            <a:avLst/>
          </a:prstGeom>
          <a:noFill/>
          <a:ln>
            <a:noFill/>
          </a:ln>
        </p:spPr>
      </p:pic>
      <p:sp>
        <p:nvSpPr>
          <p:cNvPr id="241" name="Google Shape;241;p24"/>
          <p:cNvSpPr txBox="1"/>
          <p:nvPr/>
        </p:nvSpPr>
        <p:spPr>
          <a:xfrm>
            <a:off x="307074" y="4467234"/>
            <a:ext cx="5448928"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Using Support Vector Machine, we get an accuracy of 92.64%.</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0" end="0"/>
                                            </p:txEl>
                                          </p:spTgt>
                                        </p:tgtEl>
                                        <p:attrNameLst>
                                          <p:attrName>style.visibility</p:attrName>
                                        </p:attrNameLst>
                                      </p:cBhvr>
                                      <p:to>
                                        <p:strVal val="visible"/>
                                      </p:to>
                                    </p:set>
                                    <p:animEffect transition="in" filter="fade">
                                      <p:cBhvr>
                                        <p:cTn id="12" dur="500"/>
                                        <p:tgtEl>
                                          <p:spTgt spid="2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1" end="1"/>
                                            </p:txEl>
                                          </p:spTgt>
                                        </p:tgtEl>
                                        <p:attrNameLst>
                                          <p:attrName>style.visibility</p:attrName>
                                        </p:attrNameLst>
                                      </p:cBhvr>
                                      <p:to>
                                        <p:strVal val="visible"/>
                                      </p:to>
                                    </p:set>
                                    <p:animEffect transition="in" filter="fade">
                                      <p:cBhvr>
                                        <p:cTn id="17" dur="500"/>
                                        <p:tgtEl>
                                          <p:spTgt spid="2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gtEl>
                                        <p:attrNameLst>
                                          <p:attrName>style.visibility</p:attrName>
                                        </p:attrNameLst>
                                      </p:cBhvr>
                                      <p:to>
                                        <p:strVal val="visible"/>
                                      </p:to>
                                    </p:set>
                                    <p:animEffect transition="in" filter="fade">
                                      <p:cBhvr>
                                        <p:cTn id="22" dur="500"/>
                                        <p:tgtEl>
                                          <p:spTgt spid="2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gtEl>
                                        <p:attrNameLst>
                                          <p:attrName>style.visibility</p:attrName>
                                        </p:attrNameLst>
                                      </p:cBhvr>
                                      <p:to>
                                        <p:strVal val="visible"/>
                                      </p:to>
                                    </p:set>
                                    <p:animEffect transition="in" filter="fade">
                                      <p:cBhvr>
                                        <p:cTn id="27" dur="1000"/>
                                        <p:tgtEl>
                                          <p:spTgt spid="2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p:cTn id="32" dur="500"/>
                                        <p:tgtEl>
                                          <p:spTgt spid="2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0"/>
                                        </p:tgtEl>
                                        <p:attrNameLst>
                                          <p:attrName>style.visibility</p:attrName>
                                        </p:attrNameLst>
                                      </p:cBhvr>
                                      <p:to>
                                        <p:strVal val="visible"/>
                                      </p:to>
                                    </p:set>
                                    <p:animEffect transition="in" filter="fade">
                                      <p:cBhvr>
                                        <p:cTn id="37" dur="1000"/>
                                        <p:tgtEl>
                                          <p:spTgt spid="2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1"/>
                                        </p:tgtEl>
                                        <p:attrNameLst>
                                          <p:attrName>style.visibility</p:attrName>
                                        </p:attrNameLst>
                                      </p:cBhvr>
                                      <p:to>
                                        <p:strVal val="visible"/>
                                      </p:to>
                                    </p:set>
                                    <p:animEffect transition="in" filter="fade">
                                      <p:cBhvr>
                                        <p:cTn id="42"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311699" y="35225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solidFill>
                  <a:srgbClr val="002732"/>
                </a:solidFill>
                <a:latin typeface="Open Sans Medium"/>
                <a:ea typeface="Open Sans Medium"/>
                <a:cs typeface="Open Sans Medium"/>
                <a:sym typeface="Open Sans Medium"/>
              </a:rPr>
              <a:t>LET’S COLLECT ALL OUR BEST MODELS</a:t>
            </a:r>
            <a:endParaRPr/>
          </a:p>
        </p:txBody>
      </p:sp>
      <p:sp>
        <p:nvSpPr>
          <p:cNvPr id="247" name="Google Shape;247;p25"/>
          <p:cNvSpPr txBox="1"/>
          <p:nvPr/>
        </p:nvSpPr>
        <p:spPr>
          <a:xfrm>
            <a:off x="311699" y="924959"/>
            <a:ext cx="59827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Creating data frame which shows the performance metrics of each model</a:t>
            </a:r>
            <a:endParaRPr/>
          </a:p>
        </p:txBody>
      </p:sp>
      <p:graphicFrame>
        <p:nvGraphicFramePr>
          <p:cNvPr id="248" name="Google Shape;248;p25"/>
          <p:cNvGraphicFramePr/>
          <p:nvPr/>
        </p:nvGraphicFramePr>
        <p:xfrm>
          <a:off x="443673" y="1289814"/>
          <a:ext cx="3000000" cy="3000000"/>
        </p:xfrm>
        <a:graphic>
          <a:graphicData uri="http://schemas.openxmlformats.org/drawingml/2006/table">
            <a:tbl>
              <a:tblPr firstRow="1" firstCol="1" bandRow="1">
                <a:noFill/>
                <a:tableStyleId>{241C65E0-23CF-45B9-9D3B-C6C093B40E55}</a:tableStyleId>
              </a:tblPr>
              <a:tblGrid>
                <a:gridCol w="1928825">
                  <a:extLst>
                    <a:ext uri="{9D8B030D-6E8A-4147-A177-3AD203B41FA5}">
                      <a16:colId xmlns:a16="http://schemas.microsoft.com/office/drawing/2014/main" val="20000"/>
                    </a:ext>
                  </a:extLst>
                </a:gridCol>
                <a:gridCol w="12223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827100">
                  <a:extLst>
                    <a:ext uri="{9D8B030D-6E8A-4147-A177-3AD203B41FA5}">
                      <a16:colId xmlns:a16="http://schemas.microsoft.com/office/drawing/2014/main" val="20004"/>
                    </a:ext>
                  </a:extLst>
                </a:gridCol>
                <a:gridCol w="512775">
                  <a:extLst>
                    <a:ext uri="{9D8B030D-6E8A-4147-A177-3AD203B41FA5}">
                      <a16:colId xmlns:a16="http://schemas.microsoft.com/office/drawing/2014/main" val="20005"/>
                    </a:ext>
                  </a:extLst>
                </a:gridCol>
              </a:tblGrid>
              <a:tr h="0">
                <a:tc>
                  <a:txBody>
                    <a:bodyPr/>
                    <a:lstStyle/>
                    <a:p>
                      <a:pPr marL="0" marR="0" lvl="0" indent="0" algn="l" rtl="0">
                        <a:lnSpc>
                          <a:spcPct val="115000"/>
                        </a:lnSpc>
                        <a:spcBef>
                          <a:spcPts val="0"/>
                        </a:spcBef>
                        <a:spcAft>
                          <a:spcPts val="0"/>
                        </a:spcAft>
                        <a:buNone/>
                      </a:pP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Test Accuracy</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Precision</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Recall</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F1 Score</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AUC</a:t>
                      </a:r>
                      <a:endParaRPr sz="1000" u="none" strike="noStrike" cap="none">
                        <a:latin typeface="Corbel"/>
                        <a:ea typeface="Corbel"/>
                        <a:cs typeface="Corbel"/>
                        <a:sym typeface="Corbel"/>
                      </a:endParaRPr>
                    </a:p>
                  </a:txBody>
                  <a:tcPr marL="76200" marR="76200" marT="76200" marB="76200" anchor="ctr"/>
                </a:tc>
                <a:extLst>
                  <a:ext uri="{0D108BD9-81ED-4DB2-BD59-A6C34878D82A}">
                    <a16:rowId xmlns:a16="http://schemas.microsoft.com/office/drawing/2014/main" val="10000"/>
                  </a:ext>
                </a:extLst>
              </a:tr>
              <a:tr h="0">
                <a:tc>
                  <a:txBody>
                    <a:bodyPr/>
                    <a:lstStyle/>
                    <a:p>
                      <a:pPr marL="457200" marR="0" lvl="0" indent="-457200" algn="l" rtl="0">
                        <a:lnSpc>
                          <a:spcPct val="115000"/>
                        </a:lnSpc>
                        <a:spcBef>
                          <a:spcPts val="0"/>
                        </a:spcBef>
                        <a:spcAft>
                          <a:spcPts val="0"/>
                        </a:spcAft>
                        <a:buNone/>
                      </a:pPr>
                      <a:r>
                        <a:rPr lang="en-US" sz="1200" u="none" strike="noStrike" cap="none"/>
                        <a:t>Logistic regression</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0.66</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0.64</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0.67</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0.66</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0.71</a:t>
                      </a:r>
                      <a:endParaRPr sz="1000" u="none" strike="noStrike" cap="none">
                        <a:latin typeface="Corbel"/>
                        <a:ea typeface="Corbel"/>
                        <a:cs typeface="Corbel"/>
                        <a:sym typeface="Corbel"/>
                      </a:endParaRPr>
                    </a:p>
                  </a:txBody>
                  <a:tcPr marL="76200" marR="76200" marT="76200" marB="76200" anchor="ctr"/>
                </a:tc>
                <a:extLst>
                  <a:ext uri="{0D108BD9-81ED-4DB2-BD59-A6C34878D82A}">
                    <a16:rowId xmlns:a16="http://schemas.microsoft.com/office/drawing/2014/main" val="10001"/>
                  </a:ext>
                </a:extLst>
              </a:tr>
              <a:tr h="0">
                <a:tc>
                  <a:txBody>
                    <a:bodyPr/>
                    <a:lstStyle/>
                    <a:p>
                      <a:pPr marL="457200" marR="0" lvl="0" indent="-457200" algn="l" rtl="0">
                        <a:lnSpc>
                          <a:spcPct val="115000"/>
                        </a:lnSpc>
                        <a:spcBef>
                          <a:spcPts val="0"/>
                        </a:spcBef>
                        <a:spcAft>
                          <a:spcPts val="0"/>
                        </a:spcAft>
                        <a:buNone/>
                      </a:pPr>
                      <a:r>
                        <a:rPr lang="en-US" sz="1200" u="none" strike="noStrike" cap="none"/>
                        <a:t>Random Forest</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0.68</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0.66</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0.74</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0.70</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0.76</a:t>
                      </a:r>
                      <a:endParaRPr sz="1000" u="none" strike="noStrike" cap="none">
                        <a:latin typeface="Corbel"/>
                        <a:ea typeface="Corbel"/>
                        <a:cs typeface="Corbel"/>
                        <a:sym typeface="Corbel"/>
                      </a:endParaRPr>
                    </a:p>
                  </a:txBody>
                  <a:tcPr marL="76200" marR="76200" marT="76200" marB="76200" anchor="ctr"/>
                </a:tc>
                <a:extLst>
                  <a:ext uri="{0D108BD9-81ED-4DB2-BD59-A6C34878D82A}">
                    <a16:rowId xmlns:a16="http://schemas.microsoft.com/office/drawing/2014/main" val="10002"/>
                  </a:ext>
                </a:extLst>
              </a:tr>
              <a:tr h="0">
                <a:tc>
                  <a:txBody>
                    <a:bodyPr/>
                    <a:lstStyle/>
                    <a:p>
                      <a:pPr marL="457200" marR="0" lvl="0" indent="-457200" algn="l" rtl="0">
                        <a:lnSpc>
                          <a:spcPct val="115000"/>
                        </a:lnSpc>
                        <a:spcBef>
                          <a:spcPts val="0"/>
                        </a:spcBef>
                        <a:spcAft>
                          <a:spcPts val="0"/>
                        </a:spcAft>
                        <a:buNone/>
                      </a:pPr>
                      <a:r>
                        <a:rPr lang="en-US" sz="1200" u="none" strike="noStrike" cap="none"/>
                        <a:t>XG Boost</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0.90</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0.88</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0.91</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0.90</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0.96</a:t>
                      </a:r>
                      <a:endParaRPr sz="1000" u="none" strike="noStrike" cap="none">
                        <a:latin typeface="Corbel"/>
                        <a:ea typeface="Corbel"/>
                        <a:cs typeface="Corbel"/>
                        <a:sym typeface="Corbel"/>
                      </a:endParaRPr>
                    </a:p>
                  </a:txBody>
                  <a:tcPr marL="76200" marR="76200" marT="76200" marB="76200" anchor="ctr"/>
                </a:tc>
                <a:extLst>
                  <a:ext uri="{0D108BD9-81ED-4DB2-BD59-A6C34878D82A}">
                    <a16:rowId xmlns:a16="http://schemas.microsoft.com/office/drawing/2014/main" val="10003"/>
                  </a:ext>
                </a:extLst>
              </a:tr>
              <a:tr h="0">
                <a:tc>
                  <a:txBody>
                    <a:bodyPr/>
                    <a:lstStyle/>
                    <a:p>
                      <a:pPr marL="457200" marR="0" lvl="0" indent="-457200" algn="l" rtl="0">
                        <a:lnSpc>
                          <a:spcPct val="115000"/>
                        </a:lnSpc>
                        <a:spcBef>
                          <a:spcPts val="0"/>
                        </a:spcBef>
                        <a:spcAft>
                          <a:spcPts val="0"/>
                        </a:spcAft>
                        <a:buNone/>
                      </a:pPr>
                      <a:r>
                        <a:rPr lang="en-US" sz="1200" u="none" strike="noStrike" cap="none"/>
                        <a:t>Support vector machine</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0.93</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0.92</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0.93</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0.93</a:t>
                      </a:r>
                      <a:endParaRPr sz="1000" u="none" strike="noStrike" cap="none">
                        <a:latin typeface="Corbel"/>
                        <a:ea typeface="Corbel"/>
                        <a:cs typeface="Corbel"/>
                        <a:sym typeface="Corbel"/>
                      </a:endParaRPr>
                    </a:p>
                  </a:txBody>
                  <a:tcPr marL="76200" marR="76200" marT="76200" marB="76200" anchor="ctr"/>
                </a:tc>
                <a:tc>
                  <a:txBody>
                    <a:bodyPr/>
                    <a:lstStyle/>
                    <a:p>
                      <a:pPr marL="457200" marR="0" lvl="0" indent="-457200" algn="l" rtl="0">
                        <a:lnSpc>
                          <a:spcPct val="115000"/>
                        </a:lnSpc>
                        <a:spcBef>
                          <a:spcPts val="0"/>
                        </a:spcBef>
                        <a:spcAft>
                          <a:spcPts val="0"/>
                        </a:spcAft>
                        <a:buNone/>
                      </a:pPr>
                      <a:r>
                        <a:rPr lang="en-US" sz="1200" u="none" strike="noStrike" cap="none"/>
                        <a:t>0.98</a:t>
                      </a:r>
                      <a:endParaRPr sz="1000" u="none" strike="noStrike" cap="none">
                        <a:latin typeface="Corbel"/>
                        <a:ea typeface="Corbel"/>
                        <a:cs typeface="Corbel"/>
                        <a:sym typeface="Corbel"/>
                      </a:endParaRPr>
                    </a:p>
                  </a:txBody>
                  <a:tcPr marL="76200" marR="76200" marT="76200" marB="76200" anchor="ctr"/>
                </a:tc>
                <a:extLst>
                  <a:ext uri="{0D108BD9-81ED-4DB2-BD59-A6C34878D82A}">
                    <a16:rowId xmlns:a16="http://schemas.microsoft.com/office/drawing/2014/main" val="10004"/>
                  </a:ext>
                </a:extLst>
              </a:tr>
            </a:tbl>
          </a:graphicData>
        </a:graphic>
      </p:graphicFrame>
      <p:sp>
        <p:nvSpPr>
          <p:cNvPr id="249" name="Google Shape;249;p25"/>
          <p:cNvSpPr txBox="1"/>
          <p:nvPr/>
        </p:nvSpPr>
        <p:spPr>
          <a:xfrm>
            <a:off x="443673" y="3266661"/>
            <a:ext cx="8249203"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Observation from above table: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XG Boost, Support vector machine gives highest Accuracy, Recall, Precision and AUC score.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Highest recall is given by Support vector machine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Highest AUC is given by Support vector machine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Overall, we can say that Support vector machine is the best model that can be used for the risk prediction of Cardiovascular heart disease.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500"/>
                                        <p:tgtEl>
                                          <p:spTgt spid="2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fade">
                                      <p:cBhvr>
                                        <p:cTn id="17" dur="1000"/>
                                        <p:tgtEl>
                                          <p:spTgt spid="2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xEl>
                                              <p:pRg st="0" end="0"/>
                                            </p:txEl>
                                          </p:spTgt>
                                        </p:tgtEl>
                                        <p:attrNameLst>
                                          <p:attrName>style.visibility</p:attrName>
                                        </p:attrNameLst>
                                      </p:cBhvr>
                                      <p:to>
                                        <p:strVal val="visible"/>
                                      </p:to>
                                    </p:set>
                                    <p:animEffect transition="in" filter="fade">
                                      <p:cBhvr>
                                        <p:cTn id="22" dur="500"/>
                                        <p:tgtEl>
                                          <p:spTgt spid="24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9">
                                            <p:txEl>
                                              <p:pRg st="1" end="1"/>
                                            </p:txEl>
                                          </p:spTgt>
                                        </p:tgtEl>
                                        <p:attrNameLst>
                                          <p:attrName>style.visibility</p:attrName>
                                        </p:attrNameLst>
                                      </p:cBhvr>
                                      <p:to>
                                        <p:strVal val="visible"/>
                                      </p:to>
                                    </p:set>
                                    <p:animEffect transition="in" filter="fade">
                                      <p:cBhvr>
                                        <p:cTn id="27" dur="500"/>
                                        <p:tgtEl>
                                          <p:spTgt spid="24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9">
                                            <p:txEl>
                                              <p:pRg st="2" end="2"/>
                                            </p:txEl>
                                          </p:spTgt>
                                        </p:tgtEl>
                                        <p:attrNameLst>
                                          <p:attrName>style.visibility</p:attrName>
                                        </p:attrNameLst>
                                      </p:cBhvr>
                                      <p:to>
                                        <p:strVal val="visible"/>
                                      </p:to>
                                    </p:set>
                                    <p:animEffect transition="in" filter="fade">
                                      <p:cBhvr>
                                        <p:cTn id="32" dur="500"/>
                                        <p:tgtEl>
                                          <p:spTgt spid="24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9">
                                            <p:txEl>
                                              <p:pRg st="3" end="3"/>
                                            </p:txEl>
                                          </p:spTgt>
                                        </p:tgtEl>
                                        <p:attrNameLst>
                                          <p:attrName>style.visibility</p:attrName>
                                        </p:attrNameLst>
                                      </p:cBhvr>
                                      <p:to>
                                        <p:strVal val="visible"/>
                                      </p:to>
                                    </p:set>
                                    <p:animEffect transition="in" filter="fade">
                                      <p:cBhvr>
                                        <p:cTn id="37" dur="500"/>
                                        <p:tgtEl>
                                          <p:spTgt spid="24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9">
                                            <p:txEl>
                                              <p:pRg st="4" end="4"/>
                                            </p:txEl>
                                          </p:spTgt>
                                        </p:tgtEl>
                                        <p:attrNameLst>
                                          <p:attrName>style.visibility</p:attrName>
                                        </p:attrNameLst>
                                      </p:cBhvr>
                                      <p:to>
                                        <p:strVal val="visible"/>
                                      </p:to>
                                    </p:set>
                                    <p:animEffect transition="in" filter="fade">
                                      <p:cBhvr>
                                        <p:cTn id="42" dur="500"/>
                                        <p:tgtEl>
                                          <p:spTgt spid="2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p:nvPr/>
        </p:nvSpPr>
        <p:spPr>
          <a:xfrm>
            <a:off x="251791" y="337930"/>
            <a:ext cx="76398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9F5900"/>
                </a:solidFill>
                <a:latin typeface="Arial Black"/>
                <a:ea typeface="Arial Black"/>
                <a:cs typeface="Arial Black"/>
                <a:sym typeface="Arial Black"/>
              </a:rPr>
              <a:t>LET'S</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PLOT</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THE</a:t>
            </a:r>
            <a:r>
              <a:rPr lang="en-US" sz="1400" b="0" i="0" u="none" strike="noStrike" cap="none">
                <a:solidFill>
                  <a:srgbClr val="9F5900"/>
                </a:solidFill>
                <a:latin typeface="Arial"/>
                <a:ea typeface="Arial"/>
                <a:cs typeface="Arial"/>
                <a:sym typeface="Arial"/>
              </a:rPr>
              <a:t> </a:t>
            </a:r>
            <a:r>
              <a:rPr lang="en-US" sz="1400" b="0" i="0" u="none" strike="noStrike" cap="none">
                <a:solidFill>
                  <a:srgbClr val="002732"/>
                </a:solidFill>
                <a:latin typeface="Arial Black"/>
                <a:ea typeface="Arial Black"/>
                <a:cs typeface="Arial Black"/>
                <a:sym typeface="Arial Black"/>
              </a:rPr>
              <a:t>ACCURACY</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AND</a:t>
            </a:r>
            <a:r>
              <a:rPr lang="en-US" sz="1400" b="0" i="0" u="none" strike="noStrike" cap="none">
                <a:solidFill>
                  <a:srgbClr val="9F5900"/>
                </a:solidFill>
                <a:latin typeface="Arial"/>
                <a:ea typeface="Arial"/>
                <a:cs typeface="Arial"/>
                <a:sym typeface="Arial"/>
              </a:rPr>
              <a:t> </a:t>
            </a:r>
            <a:r>
              <a:rPr lang="en-US" sz="1400" b="0" i="0" u="none" strike="noStrike" cap="none">
                <a:solidFill>
                  <a:srgbClr val="002732"/>
                </a:solidFill>
                <a:latin typeface="Arial Black"/>
                <a:ea typeface="Arial Black"/>
                <a:cs typeface="Arial Black"/>
                <a:sym typeface="Arial Black"/>
              </a:rPr>
              <a:t>AUC</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SCORE</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GRAPH</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OF</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EACH</a:t>
            </a:r>
            <a:r>
              <a:rPr lang="en-US" sz="1400" b="0" i="0" u="none" strike="noStrike" cap="none">
                <a:solidFill>
                  <a:srgbClr val="9F5900"/>
                </a:solidFill>
                <a:latin typeface="Arial"/>
                <a:ea typeface="Arial"/>
                <a:cs typeface="Arial"/>
                <a:sym typeface="Arial"/>
              </a:rPr>
              <a:t> </a:t>
            </a:r>
            <a:r>
              <a:rPr lang="en-US" sz="1400" b="0" i="0" u="none" strike="noStrike" cap="none">
                <a:solidFill>
                  <a:srgbClr val="9F5900"/>
                </a:solidFill>
                <a:latin typeface="Arial Black"/>
                <a:ea typeface="Arial Black"/>
                <a:cs typeface="Arial Black"/>
                <a:sym typeface="Arial Black"/>
              </a:rPr>
              <a:t>ALGORITHM</a:t>
            </a:r>
            <a:endParaRPr/>
          </a:p>
        </p:txBody>
      </p:sp>
      <p:sp>
        <p:nvSpPr>
          <p:cNvPr id="255" name="Google Shape;255;p26"/>
          <p:cNvSpPr txBox="1"/>
          <p:nvPr/>
        </p:nvSpPr>
        <p:spPr>
          <a:xfrm>
            <a:off x="251791" y="735496"/>
            <a:ext cx="17780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Accuracy Score plot</a:t>
            </a:r>
            <a:endParaRPr/>
          </a:p>
        </p:txBody>
      </p:sp>
      <p:pic>
        <p:nvPicPr>
          <p:cNvPr id="256" name="Google Shape;256;p26"/>
          <p:cNvPicPr preferRelativeResize="0"/>
          <p:nvPr/>
        </p:nvPicPr>
        <p:blipFill rotWithShape="1">
          <a:blip r:embed="rId3">
            <a:alphaModFix/>
          </a:blip>
          <a:srcRect/>
          <a:stretch/>
        </p:blipFill>
        <p:spPr>
          <a:xfrm>
            <a:off x="293840" y="1043273"/>
            <a:ext cx="4172143" cy="3013403"/>
          </a:xfrm>
          <a:prstGeom prst="rect">
            <a:avLst/>
          </a:prstGeom>
          <a:noFill/>
          <a:ln>
            <a:noFill/>
          </a:ln>
        </p:spPr>
      </p:pic>
      <p:sp>
        <p:nvSpPr>
          <p:cNvPr id="257" name="Google Shape;257;p26"/>
          <p:cNvSpPr txBox="1"/>
          <p:nvPr/>
        </p:nvSpPr>
        <p:spPr>
          <a:xfrm>
            <a:off x="4770782" y="735496"/>
            <a:ext cx="14205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AUC Score plot</a:t>
            </a:r>
            <a:endParaRPr/>
          </a:p>
        </p:txBody>
      </p:sp>
      <p:pic>
        <p:nvPicPr>
          <p:cNvPr id="258" name="Google Shape;258;p26"/>
          <p:cNvPicPr preferRelativeResize="0"/>
          <p:nvPr/>
        </p:nvPicPr>
        <p:blipFill rotWithShape="1">
          <a:blip r:embed="rId4">
            <a:alphaModFix/>
          </a:blip>
          <a:srcRect/>
          <a:stretch/>
        </p:blipFill>
        <p:spPr>
          <a:xfrm>
            <a:off x="4678020" y="1043273"/>
            <a:ext cx="4214190" cy="3013402"/>
          </a:xfrm>
          <a:prstGeom prst="rect">
            <a:avLst/>
          </a:prstGeom>
          <a:noFill/>
          <a:ln>
            <a:noFill/>
          </a:ln>
        </p:spPr>
      </p:pic>
      <p:sp>
        <p:nvSpPr>
          <p:cNvPr id="259" name="Google Shape;259;p26"/>
          <p:cNvSpPr txBox="1"/>
          <p:nvPr/>
        </p:nvSpPr>
        <p:spPr>
          <a:xfrm>
            <a:off x="251791" y="4357825"/>
            <a:ext cx="8587607"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From both the graphs we can say that the best performing model is Support Vector Machine algorithm.</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10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500"/>
                                        <p:tgtEl>
                                          <p:spTgt spid="2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1000"/>
                                        <p:tgtEl>
                                          <p:spTgt spid="2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311700" y="473806"/>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u="sng">
                <a:solidFill>
                  <a:srgbClr val="990000"/>
                </a:solidFill>
                <a:latin typeface="Open Sans Medium"/>
                <a:ea typeface="Open Sans Medium"/>
                <a:cs typeface="Open Sans Medium"/>
                <a:sym typeface="Open Sans Medium"/>
              </a:rPr>
              <a:t>Conclusion</a:t>
            </a:r>
            <a:endParaRPr/>
          </a:p>
        </p:txBody>
      </p:sp>
      <p:sp>
        <p:nvSpPr>
          <p:cNvPr id="265" name="Google Shape;265;p27"/>
          <p:cNvSpPr txBox="1">
            <a:spLocks noGrp="1"/>
          </p:cNvSpPr>
          <p:nvPr>
            <p:ph type="body" idx="1"/>
          </p:nvPr>
        </p:nvSpPr>
        <p:spPr>
          <a:xfrm>
            <a:off x="311700" y="1095463"/>
            <a:ext cx="8520600" cy="30922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637D"/>
              </a:buClr>
              <a:buSzPts val="1800"/>
              <a:buFont typeface="Noto Sans Symbols"/>
              <a:buChar char="⮚"/>
            </a:pPr>
            <a:r>
              <a:rPr lang="en-US" sz="1600">
                <a:solidFill>
                  <a:srgbClr val="00637D"/>
                </a:solidFill>
                <a:latin typeface="Roboto"/>
                <a:ea typeface="Roboto"/>
                <a:cs typeface="Roboto"/>
                <a:sym typeface="Roboto"/>
              </a:rPr>
              <a:t>The people who have Cardiovascular heart disease is almost equal between smokers and non smokers.</a:t>
            </a:r>
            <a:endParaRPr/>
          </a:p>
          <a:p>
            <a:pPr marL="457200" lvl="0" indent="-342900" algn="l" rtl="0">
              <a:lnSpc>
                <a:spcPct val="115000"/>
              </a:lnSpc>
              <a:spcBef>
                <a:spcPts val="0"/>
              </a:spcBef>
              <a:spcAft>
                <a:spcPts val="0"/>
              </a:spcAft>
              <a:buClr>
                <a:srgbClr val="00637D"/>
              </a:buClr>
              <a:buSzPts val="1800"/>
              <a:buFont typeface="Noto Sans Symbols"/>
              <a:buChar char="⮚"/>
            </a:pPr>
            <a:r>
              <a:rPr lang="en-US" sz="1600">
                <a:solidFill>
                  <a:srgbClr val="00637D"/>
                </a:solidFill>
                <a:latin typeface="Roboto"/>
                <a:ea typeface="Roboto"/>
                <a:cs typeface="Roboto"/>
                <a:sym typeface="Roboto"/>
              </a:rPr>
              <a:t>The top features in predicting the ten year risk of developing Cardiovascular Heart Disease are 'age', 'totChol', 'sysBP', 'diaBP', 'BMI', 'heartRate', 'glucose'.</a:t>
            </a:r>
            <a:endParaRPr/>
          </a:p>
          <a:p>
            <a:pPr marL="457200" lvl="0" indent="-342900" algn="l" rtl="0">
              <a:lnSpc>
                <a:spcPct val="115000"/>
              </a:lnSpc>
              <a:spcBef>
                <a:spcPts val="0"/>
              </a:spcBef>
              <a:spcAft>
                <a:spcPts val="0"/>
              </a:spcAft>
              <a:buClr>
                <a:srgbClr val="00637D"/>
              </a:buClr>
              <a:buSzPts val="1800"/>
              <a:buFont typeface="Noto Sans Symbols"/>
              <a:buChar char="⮚"/>
            </a:pPr>
            <a:r>
              <a:rPr lang="en-US" sz="1600">
                <a:solidFill>
                  <a:srgbClr val="00637D"/>
                </a:solidFill>
                <a:latin typeface="Roboto"/>
                <a:ea typeface="Roboto"/>
                <a:cs typeface="Roboto"/>
                <a:sym typeface="Roboto"/>
              </a:rPr>
              <a:t>The Support vector machine with the radial kernel is the best performing model in terms of accuracy and the F1 score and Its high AUC-score shows that it has a high true positive rate.</a:t>
            </a:r>
            <a:endParaRPr/>
          </a:p>
          <a:p>
            <a:pPr marL="457200" lvl="0" indent="-342900" algn="l" rtl="0">
              <a:lnSpc>
                <a:spcPct val="115000"/>
              </a:lnSpc>
              <a:spcBef>
                <a:spcPts val="0"/>
              </a:spcBef>
              <a:spcAft>
                <a:spcPts val="0"/>
              </a:spcAft>
              <a:buClr>
                <a:srgbClr val="00637D"/>
              </a:buClr>
              <a:buSzPts val="1800"/>
              <a:buFont typeface="Noto Sans Symbols"/>
              <a:buChar char="⮚"/>
            </a:pPr>
            <a:r>
              <a:rPr lang="en-US" sz="1600">
                <a:solidFill>
                  <a:srgbClr val="00637D"/>
                </a:solidFill>
                <a:latin typeface="Roboto"/>
                <a:ea typeface="Roboto"/>
                <a:cs typeface="Roboto"/>
                <a:sym typeface="Roboto"/>
              </a:rPr>
              <a:t>Balancing the dataset by using the SMOTE technique helped in improving the models' sensitivity.</a:t>
            </a:r>
            <a:endParaRPr/>
          </a:p>
          <a:p>
            <a:pPr marL="457200" lvl="0" indent="-342900" algn="l" rtl="0">
              <a:lnSpc>
                <a:spcPct val="115000"/>
              </a:lnSpc>
              <a:spcBef>
                <a:spcPts val="0"/>
              </a:spcBef>
              <a:spcAft>
                <a:spcPts val="0"/>
              </a:spcAft>
              <a:buClr>
                <a:srgbClr val="00637D"/>
              </a:buClr>
              <a:buSzPts val="1800"/>
              <a:buFont typeface="Noto Sans Symbols"/>
              <a:buChar char="⮚"/>
            </a:pPr>
            <a:r>
              <a:rPr lang="en-US" sz="1600">
                <a:solidFill>
                  <a:srgbClr val="00637D"/>
                </a:solidFill>
                <a:latin typeface="Roboto"/>
                <a:ea typeface="Roboto"/>
                <a:cs typeface="Roboto"/>
                <a:sym typeface="Roboto"/>
              </a:rPr>
              <a:t>With more data(especially that of the minority class) better models can be built.</a:t>
            </a:r>
            <a:endParaRPr sz="160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500"/>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500"/>
                                        <p:tgtEl>
                                          <p:spTgt spid="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Effect transition="in" filter="fade">
                                      <p:cBhvr>
                                        <p:cTn id="17" dur="500"/>
                                        <p:tgtEl>
                                          <p:spTgt spid="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xEl>
                                              <p:pRg st="3" end="3"/>
                                            </p:txEl>
                                          </p:spTgt>
                                        </p:tgtEl>
                                        <p:attrNameLst>
                                          <p:attrName>style.visibility</p:attrName>
                                        </p:attrNameLst>
                                      </p:cBhvr>
                                      <p:to>
                                        <p:strVal val="visible"/>
                                      </p:to>
                                    </p:set>
                                    <p:animEffect transition="in" filter="fade">
                                      <p:cBhvr>
                                        <p:cTn id="22" dur="500"/>
                                        <p:tgtEl>
                                          <p:spTgt spid="2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Effect transition="in" filter="fade">
                                      <p:cBhvr>
                                        <p:cTn id="27" dur="500"/>
                                        <p:tgtEl>
                                          <p:spTgt spid="2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pic>
        <p:nvPicPr>
          <p:cNvPr id="270" name="Google Shape;270;p28"/>
          <p:cNvPicPr preferRelativeResize="0"/>
          <p:nvPr/>
        </p:nvPicPr>
        <p:blipFill rotWithShape="1">
          <a:blip r:embed="rId4">
            <a:alphaModFix/>
          </a:blip>
          <a:srcRect/>
          <a:stretch/>
        </p:blipFill>
        <p:spPr>
          <a:xfrm>
            <a:off x="3260887" y="3478894"/>
            <a:ext cx="2810912" cy="711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450575" y="782852"/>
            <a:ext cx="2808000" cy="5347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1800" b="1" i="0" u="sng">
                <a:solidFill>
                  <a:srgbClr val="7C0000"/>
                </a:solidFill>
                <a:latin typeface="Algerian"/>
                <a:ea typeface="Algerian"/>
                <a:cs typeface="Algerian"/>
                <a:sym typeface="Algerian"/>
              </a:rPr>
              <a:t>Points for Discussion :</a:t>
            </a:r>
            <a:endParaRPr sz="4800" b="1">
              <a:solidFill>
                <a:srgbClr val="990000"/>
              </a:solidFill>
              <a:latin typeface="Algerian"/>
              <a:ea typeface="Algerian"/>
              <a:cs typeface="Algerian"/>
              <a:sym typeface="Algerian"/>
            </a:endParaRPr>
          </a:p>
        </p:txBody>
      </p:sp>
      <p:grpSp>
        <p:nvGrpSpPr>
          <p:cNvPr id="60" name="Google Shape;60;p3"/>
          <p:cNvGrpSpPr/>
          <p:nvPr/>
        </p:nvGrpSpPr>
        <p:grpSpPr>
          <a:xfrm>
            <a:off x="344831" y="1646900"/>
            <a:ext cx="4006300" cy="2564434"/>
            <a:chOff x="0" y="304679"/>
            <a:chExt cx="4006300" cy="2564434"/>
          </a:xfrm>
        </p:grpSpPr>
        <p:sp>
          <p:nvSpPr>
            <p:cNvPr id="61" name="Google Shape;61;p3"/>
            <p:cNvSpPr/>
            <p:nvPr/>
          </p:nvSpPr>
          <p:spPr>
            <a:xfrm>
              <a:off x="0" y="304679"/>
              <a:ext cx="4006300" cy="257400"/>
            </a:xfrm>
            <a:prstGeom prst="roundRect">
              <a:avLst>
                <a:gd name="adj" fmla="val 16667"/>
              </a:avLst>
            </a:prstGeom>
            <a:solidFill>
              <a:srgbClr val="D6E637"/>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txBox="1"/>
            <p:nvPr/>
          </p:nvSpPr>
          <p:spPr>
            <a:xfrm>
              <a:off x="12565" y="317244"/>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Problem Statement</a:t>
              </a:r>
              <a:endParaRPr sz="1100" b="0" i="0" u="none" strike="noStrike" cap="none">
                <a:solidFill>
                  <a:schemeClr val="lt1"/>
                </a:solidFill>
                <a:latin typeface="Arial"/>
                <a:ea typeface="Arial"/>
                <a:cs typeface="Arial"/>
                <a:sym typeface="Arial"/>
              </a:endParaRPr>
            </a:p>
          </p:txBody>
        </p:sp>
        <p:sp>
          <p:nvSpPr>
            <p:cNvPr id="63" name="Google Shape;63;p3"/>
            <p:cNvSpPr/>
            <p:nvPr/>
          </p:nvSpPr>
          <p:spPr>
            <a:xfrm>
              <a:off x="0" y="593759"/>
              <a:ext cx="4006300" cy="257400"/>
            </a:xfrm>
            <a:prstGeom prst="roundRect">
              <a:avLst>
                <a:gd name="adj" fmla="val 16667"/>
              </a:avLst>
            </a:prstGeom>
            <a:solidFill>
              <a:srgbClr val="DAEA42"/>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txBox="1"/>
            <p:nvPr/>
          </p:nvSpPr>
          <p:spPr>
            <a:xfrm>
              <a:off x="12565" y="606324"/>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DATA DESCRIPTION</a:t>
              </a:r>
              <a:endParaRPr sz="1100" b="0" i="0" u="none" strike="noStrike" cap="none">
                <a:solidFill>
                  <a:schemeClr val="lt1"/>
                </a:solidFill>
                <a:latin typeface="Arial"/>
                <a:ea typeface="Arial"/>
                <a:cs typeface="Arial"/>
                <a:sym typeface="Arial"/>
              </a:endParaRPr>
            </a:p>
          </p:txBody>
        </p:sp>
        <p:sp>
          <p:nvSpPr>
            <p:cNvPr id="65" name="Google Shape;65;p3"/>
            <p:cNvSpPr/>
            <p:nvPr/>
          </p:nvSpPr>
          <p:spPr>
            <a:xfrm>
              <a:off x="0" y="882839"/>
              <a:ext cx="4006300" cy="257400"/>
            </a:xfrm>
            <a:prstGeom prst="roundRect">
              <a:avLst>
                <a:gd name="adj" fmla="val 16667"/>
              </a:avLst>
            </a:prstGeom>
            <a:solidFill>
              <a:srgbClr val="DEEE4E"/>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txBox="1"/>
            <p:nvPr/>
          </p:nvSpPr>
          <p:spPr>
            <a:xfrm>
              <a:off x="12565" y="895404"/>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Data Cleaning</a:t>
              </a:r>
              <a:endParaRPr sz="1100" b="0" i="0" u="none" strike="noStrike" cap="none">
                <a:solidFill>
                  <a:schemeClr val="lt1"/>
                </a:solidFill>
                <a:latin typeface="Arial"/>
                <a:ea typeface="Arial"/>
                <a:cs typeface="Arial"/>
                <a:sym typeface="Arial"/>
              </a:endParaRPr>
            </a:p>
          </p:txBody>
        </p:sp>
        <p:sp>
          <p:nvSpPr>
            <p:cNvPr id="67" name="Google Shape;67;p3"/>
            <p:cNvSpPr/>
            <p:nvPr/>
          </p:nvSpPr>
          <p:spPr>
            <a:xfrm>
              <a:off x="0" y="1171919"/>
              <a:ext cx="4006300" cy="257400"/>
            </a:xfrm>
            <a:prstGeom prst="roundRect">
              <a:avLst>
                <a:gd name="adj" fmla="val 16667"/>
              </a:avLst>
            </a:prstGeom>
            <a:solidFill>
              <a:srgbClr val="E3F259"/>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txBox="1"/>
            <p:nvPr/>
          </p:nvSpPr>
          <p:spPr>
            <a:xfrm>
              <a:off x="12565" y="1184484"/>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Extra Data Analysis(EDA)</a:t>
              </a:r>
              <a:endParaRPr sz="1100" b="0" i="0" u="none" strike="noStrike" cap="none">
                <a:solidFill>
                  <a:schemeClr val="lt1"/>
                </a:solidFill>
                <a:latin typeface="Arial"/>
                <a:ea typeface="Arial"/>
                <a:cs typeface="Arial"/>
                <a:sym typeface="Arial"/>
              </a:endParaRPr>
            </a:p>
          </p:txBody>
        </p:sp>
        <p:sp>
          <p:nvSpPr>
            <p:cNvPr id="69" name="Google Shape;69;p3"/>
            <p:cNvSpPr/>
            <p:nvPr/>
          </p:nvSpPr>
          <p:spPr>
            <a:xfrm>
              <a:off x="0" y="1461000"/>
              <a:ext cx="4006300" cy="257400"/>
            </a:xfrm>
            <a:prstGeom prst="roundRect">
              <a:avLst>
                <a:gd name="adj" fmla="val 16667"/>
              </a:avLst>
            </a:prstGeom>
            <a:solidFill>
              <a:srgbClr val="E6F565"/>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txBox="1"/>
            <p:nvPr/>
          </p:nvSpPr>
          <p:spPr>
            <a:xfrm>
              <a:off x="12565" y="1473565"/>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FEATURE ENGINEERING/SELECTION</a:t>
              </a:r>
              <a:endParaRPr sz="1100" b="0" i="0" u="none" strike="noStrike" cap="none">
                <a:solidFill>
                  <a:schemeClr val="lt1"/>
                </a:solidFill>
                <a:latin typeface="Arial"/>
                <a:ea typeface="Arial"/>
                <a:cs typeface="Arial"/>
                <a:sym typeface="Arial"/>
              </a:endParaRPr>
            </a:p>
          </p:txBody>
        </p:sp>
        <p:sp>
          <p:nvSpPr>
            <p:cNvPr id="71" name="Google Shape;71;p3"/>
            <p:cNvSpPr/>
            <p:nvPr/>
          </p:nvSpPr>
          <p:spPr>
            <a:xfrm>
              <a:off x="0" y="1750080"/>
              <a:ext cx="4006300" cy="257400"/>
            </a:xfrm>
            <a:prstGeom prst="roundRect">
              <a:avLst>
                <a:gd name="adj" fmla="val 16667"/>
              </a:avLst>
            </a:prstGeom>
            <a:solidFill>
              <a:srgbClr val="E9F872"/>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txBox="1"/>
            <p:nvPr/>
          </p:nvSpPr>
          <p:spPr>
            <a:xfrm>
              <a:off x="12565" y="1762645"/>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Splitting Data</a:t>
              </a:r>
              <a:endParaRPr sz="1100" b="0" i="0" u="none" strike="noStrike" cap="none">
                <a:solidFill>
                  <a:schemeClr val="lt1"/>
                </a:solidFill>
                <a:latin typeface="Arial"/>
                <a:ea typeface="Arial"/>
                <a:cs typeface="Arial"/>
                <a:sym typeface="Arial"/>
              </a:endParaRPr>
            </a:p>
          </p:txBody>
        </p:sp>
        <p:sp>
          <p:nvSpPr>
            <p:cNvPr id="73" name="Google Shape;73;p3"/>
            <p:cNvSpPr/>
            <p:nvPr/>
          </p:nvSpPr>
          <p:spPr>
            <a:xfrm>
              <a:off x="0" y="2039160"/>
              <a:ext cx="4006300" cy="257400"/>
            </a:xfrm>
            <a:prstGeom prst="roundRect">
              <a:avLst>
                <a:gd name="adj" fmla="val 16667"/>
              </a:avLst>
            </a:prstGeom>
            <a:solidFill>
              <a:srgbClr val="EDFA7F"/>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p:nvPr/>
          </p:nvSpPr>
          <p:spPr>
            <a:xfrm>
              <a:off x="12565" y="2051725"/>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MODELLING AND PREDICTING WITH MACHINE LEARNING</a:t>
              </a:r>
              <a:endParaRPr/>
            </a:p>
          </p:txBody>
        </p:sp>
        <p:sp>
          <p:nvSpPr>
            <p:cNvPr id="75" name="Google Shape;75;p3"/>
            <p:cNvSpPr/>
            <p:nvPr/>
          </p:nvSpPr>
          <p:spPr>
            <a:xfrm>
              <a:off x="0" y="2328240"/>
              <a:ext cx="4006300" cy="257400"/>
            </a:xfrm>
            <a:prstGeom prst="roundRect">
              <a:avLst>
                <a:gd name="adj" fmla="val 16667"/>
              </a:avLst>
            </a:prstGeom>
            <a:solidFill>
              <a:srgbClr val="EFFC8C"/>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txBox="1"/>
            <p:nvPr/>
          </p:nvSpPr>
          <p:spPr>
            <a:xfrm>
              <a:off x="12565" y="2340805"/>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MODELS</a:t>
              </a:r>
              <a:endParaRPr sz="1100" b="0" i="0" u="none" strike="noStrike" cap="none">
                <a:solidFill>
                  <a:schemeClr val="lt1"/>
                </a:solidFill>
                <a:latin typeface="Arial"/>
                <a:ea typeface="Arial"/>
                <a:cs typeface="Arial"/>
                <a:sym typeface="Arial"/>
              </a:endParaRPr>
            </a:p>
          </p:txBody>
        </p:sp>
        <p:sp>
          <p:nvSpPr>
            <p:cNvPr id="77" name="Google Shape;77;p3"/>
            <p:cNvSpPr/>
            <p:nvPr/>
          </p:nvSpPr>
          <p:spPr>
            <a:xfrm>
              <a:off x="0" y="2611713"/>
              <a:ext cx="4006300" cy="257400"/>
            </a:xfrm>
            <a:prstGeom prst="roundRect">
              <a:avLst>
                <a:gd name="adj" fmla="val 16667"/>
              </a:avLst>
            </a:prstGeom>
            <a:solidFill>
              <a:srgbClr val="F2FE9A"/>
            </a:solidFill>
            <a:ln w="25400" cap="flat" cmpd="sng">
              <a:solidFill>
                <a:srgbClr val="104F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p:nvPr/>
          </p:nvSpPr>
          <p:spPr>
            <a:xfrm>
              <a:off x="12565" y="2624278"/>
              <a:ext cx="3981170" cy="232270"/>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100" b="0" i="0" u="none" strike="noStrike" cap="none">
                  <a:solidFill>
                    <a:schemeClr val="lt1"/>
                  </a:solidFill>
                  <a:latin typeface="Arial"/>
                  <a:ea typeface="Arial"/>
                  <a:cs typeface="Arial"/>
                  <a:sym typeface="Arial"/>
                </a:rPr>
                <a:t>Conclusion</a:t>
              </a:r>
              <a:endParaRPr sz="1100" b="0" i="0" u="none" strike="noStrike" cap="none">
                <a:solidFill>
                  <a:schemeClr val="lt1"/>
                </a:solidFill>
                <a:latin typeface="Arial"/>
                <a:ea typeface="Arial"/>
                <a:cs typeface="Arial"/>
                <a:sym typeface="Arial"/>
              </a:endParaRPr>
            </a:p>
          </p:txBody>
        </p:sp>
      </p:grpSp>
      <p:pic>
        <p:nvPicPr>
          <p:cNvPr id="79" name="Google Shape;79;p3"/>
          <p:cNvPicPr preferRelativeResize="0"/>
          <p:nvPr/>
        </p:nvPicPr>
        <p:blipFill rotWithShape="1">
          <a:blip r:embed="rId3">
            <a:alphaModFix/>
          </a:blip>
          <a:srcRect/>
          <a:stretch/>
        </p:blipFill>
        <p:spPr>
          <a:xfrm>
            <a:off x="4572000" y="782852"/>
            <a:ext cx="4121425" cy="3301448"/>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u="sng">
                <a:solidFill>
                  <a:srgbClr val="7C0000"/>
                </a:solidFill>
                <a:latin typeface="Open Sans Medium"/>
                <a:ea typeface="Open Sans Medium"/>
                <a:cs typeface="Open Sans Medium"/>
                <a:sym typeface="Open Sans Medium"/>
              </a:rPr>
              <a:t>Problem Statement</a:t>
            </a:r>
            <a:endParaRPr/>
          </a:p>
        </p:txBody>
      </p:sp>
      <p:sp>
        <p:nvSpPr>
          <p:cNvPr id="85" name="Google Shape;85;p4"/>
          <p:cNvSpPr txBox="1">
            <a:spLocks noGrp="1"/>
          </p:cNvSpPr>
          <p:nvPr>
            <p:ph type="body" idx="1"/>
          </p:nvPr>
        </p:nvSpPr>
        <p:spPr>
          <a:xfrm>
            <a:off x="311700" y="1152475"/>
            <a:ext cx="707335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E3B44"/>
              </a:buClr>
              <a:buSzPts val="1800"/>
              <a:buFont typeface="Noto Sans Symbols"/>
              <a:buChar char="❖"/>
            </a:pPr>
            <a:r>
              <a:rPr lang="en-US">
                <a:solidFill>
                  <a:srgbClr val="0E3B44"/>
                </a:solidFill>
              </a:rPr>
              <a:t>Perform classification analysis using multiple models to predict risk of future coronary heart disease (CHD) and compare the evaluation metrics for all of them to find the best model.</a:t>
            </a:r>
            <a:endParaRPr/>
          </a:p>
          <a:p>
            <a:pPr marL="457200" lvl="0" indent="-342900" algn="l" rtl="0">
              <a:lnSpc>
                <a:spcPct val="150000"/>
              </a:lnSpc>
              <a:spcBef>
                <a:spcPts val="0"/>
              </a:spcBef>
              <a:spcAft>
                <a:spcPts val="0"/>
              </a:spcAft>
              <a:buClr>
                <a:srgbClr val="0E3B44"/>
              </a:buClr>
              <a:buSzPts val="1800"/>
              <a:buFont typeface="Noto Sans Symbols"/>
              <a:buChar char="❖"/>
            </a:pPr>
            <a:r>
              <a:rPr lang="en-US">
                <a:solidFill>
                  <a:srgbClr val="0E3B44"/>
                </a:solidFill>
              </a:rPr>
              <a:t>Predict the overall risk of heart disease using Classification regression</a:t>
            </a:r>
            <a:endParaRPr/>
          </a:p>
          <a:p>
            <a:pPr marL="457200" lvl="0" indent="-342900" algn="l" rtl="0">
              <a:lnSpc>
                <a:spcPct val="150000"/>
              </a:lnSpc>
              <a:spcBef>
                <a:spcPts val="0"/>
              </a:spcBef>
              <a:spcAft>
                <a:spcPts val="0"/>
              </a:spcAft>
              <a:buClr>
                <a:srgbClr val="0E3B44"/>
              </a:buClr>
              <a:buSzPts val="1800"/>
              <a:buFont typeface="Noto Sans Symbols"/>
              <a:buChar char="❖"/>
            </a:pPr>
            <a:r>
              <a:rPr lang="en-US">
                <a:solidFill>
                  <a:srgbClr val="0E3B44"/>
                </a:solidFill>
              </a:rPr>
              <a:t>Data balancing for Train  Model</a:t>
            </a:r>
            <a:endParaRPr/>
          </a:p>
          <a:p>
            <a:pPr marL="457200" lvl="0" indent="-342900" algn="l" rtl="0">
              <a:lnSpc>
                <a:spcPct val="150000"/>
              </a:lnSpc>
              <a:spcBef>
                <a:spcPts val="0"/>
              </a:spcBef>
              <a:spcAft>
                <a:spcPts val="0"/>
              </a:spcAft>
              <a:buClr>
                <a:srgbClr val="0E3B44"/>
              </a:buClr>
              <a:buSzPts val="1800"/>
              <a:buFont typeface="Noto Sans Symbols"/>
              <a:buChar char="❖"/>
            </a:pPr>
            <a:r>
              <a:rPr lang="en-US">
                <a:solidFill>
                  <a:srgbClr val="0E3B44"/>
                </a:solidFill>
              </a:rPr>
              <a:t>Getting accuracy score of several machine learning model.</a:t>
            </a:r>
            <a:endParaRPr>
              <a:solidFill>
                <a:srgbClr val="0E3B44"/>
              </a:solidFill>
              <a:latin typeface="Arial Narrow"/>
              <a:ea typeface="Arial Narrow"/>
              <a:cs typeface="Arial Narrow"/>
              <a:sym typeface="Arial Narrow"/>
            </a:endParaRPr>
          </a:p>
        </p:txBody>
      </p:sp>
      <p:pic>
        <p:nvPicPr>
          <p:cNvPr id="86" name="Google Shape;86;p4"/>
          <p:cNvPicPr preferRelativeResize="0"/>
          <p:nvPr/>
        </p:nvPicPr>
        <p:blipFill rotWithShape="1">
          <a:blip r:embed="rId3">
            <a:alphaModFix/>
          </a:blip>
          <a:srcRect/>
          <a:stretch/>
        </p:blipFill>
        <p:spPr>
          <a:xfrm>
            <a:off x="6486938" y="1259785"/>
            <a:ext cx="2558498" cy="2241244"/>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0" end="0"/>
                                            </p:txEl>
                                          </p:spTgt>
                                        </p:tgtEl>
                                        <p:attrNameLst>
                                          <p:attrName>style.visibility</p:attrName>
                                        </p:attrNameLst>
                                      </p:cBhvr>
                                      <p:to>
                                        <p:strVal val="visible"/>
                                      </p:to>
                                    </p:set>
                                    <p:animEffect transition="in" filter="fade">
                                      <p:cBhvr>
                                        <p:cTn id="12" dur="500"/>
                                        <p:tgtEl>
                                          <p:spTgt spid="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1" end="1"/>
                                            </p:txEl>
                                          </p:spTgt>
                                        </p:tgtEl>
                                        <p:attrNameLst>
                                          <p:attrName>style.visibility</p:attrName>
                                        </p:attrNameLst>
                                      </p:cBhvr>
                                      <p:to>
                                        <p:strVal val="visible"/>
                                      </p:to>
                                    </p:set>
                                    <p:animEffect transition="in" filter="fade">
                                      <p:cBhvr>
                                        <p:cTn id="17" dur="500"/>
                                        <p:tgtEl>
                                          <p:spTgt spid="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2" end="2"/>
                                            </p:txEl>
                                          </p:spTgt>
                                        </p:tgtEl>
                                        <p:attrNameLst>
                                          <p:attrName>style.visibility</p:attrName>
                                        </p:attrNameLst>
                                      </p:cBhvr>
                                      <p:to>
                                        <p:strVal val="visible"/>
                                      </p:to>
                                    </p:set>
                                    <p:animEffect transition="in" filter="fade">
                                      <p:cBhvr>
                                        <p:cTn id="22" dur="500"/>
                                        <p:tgtEl>
                                          <p:spTgt spid="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3" end="3"/>
                                            </p:txEl>
                                          </p:spTgt>
                                        </p:tgtEl>
                                        <p:attrNameLst>
                                          <p:attrName>style.visibility</p:attrName>
                                        </p:attrNameLst>
                                      </p:cBhvr>
                                      <p:to>
                                        <p:strVal val="visible"/>
                                      </p:to>
                                    </p:set>
                                    <p:animEffect transition="in" filter="fade">
                                      <p:cBhvr>
                                        <p:cTn id="27" dur="500"/>
                                        <p:tgtEl>
                                          <p:spTgt spid="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311700" y="23733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u="sng">
                <a:solidFill>
                  <a:srgbClr val="7C0000"/>
                </a:solidFill>
                <a:latin typeface="Open Sans Medium"/>
                <a:ea typeface="Open Sans Medium"/>
                <a:cs typeface="Open Sans Medium"/>
                <a:sym typeface="Open Sans Medium"/>
              </a:rPr>
              <a:t>DATA DESCRIPTION</a:t>
            </a:r>
            <a:endParaRPr/>
          </a:p>
        </p:txBody>
      </p:sp>
      <p:sp>
        <p:nvSpPr>
          <p:cNvPr id="92" name="Google Shape;92;p5"/>
          <p:cNvSpPr txBox="1">
            <a:spLocks noGrp="1"/>
          </p:cNvSpPr>
          <p:nvPr>
            <p:ph type="body" idx="1"/>
          </p:nvPr>
        </p:nvSpPr>
        <p:spPr>
          <a:xfrm>
            <a:off x="311700" y="860926"/>
            <a:ext cx="8520600" cy="119316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2060"/>
              </a:buClr>
              <a:buSzPts val="1800"/>
              <a:buFont typeface="Arial"/>
              <a:buChar char="•"/>
            </a:pPr>
            <a:r>
              <a:rPr lang="en-US">
                <a:solidFill>
                  <a:schemeClr val="accent2"/>
                </a:solidFill>
              </a:rPr>
              <a:t>The dataset provides the patients’ information. It includes over 4,000 records and 15 attributes.</a:t>
            </a:r>
            <a:endParaRPr/>
          </a:p>
          <a:p>
            <a:pPr marL="457200" lvl="0" indent="-342900" algn="l" rtl="0">
              <a:lnSpc>
                <a:spcPct val="115000"/>
              </a:lnSpc>
              <a:spcBef>
                <a:spcPts val="0"/>
              </a:spcBef>
              <a:spcAft>
                <a:spcPts val="0"/>
              </a:spcAft>
              <a:buClr>
                <a:srgbClr val="002060"/>
              </a:buClr>
              <a:buSzPts val="1800"/>
              <a:buFont typeface="Arial"/>
              <a:buChar char="•"/>
            </a:pPr>
            <a:r>
              <a:rPr lang="en-US" sz="1400">
                <a:solidFill>
                  <a:srgbClr val="7C0000"/>
                </a:solidFill>
              </a:rPr>
              <a:t>VARIABLES: -</a:t>
            </a:r>
            <a:r>
              <a:rPr lang="en-US" sz="1400">
                <a:solidFill>
                  <a:srgbClr val="002060"/>
                </a:solidFill>
              </a:rPr>
              <a:t> </a:t>
            </a:r>
            <a:r>
              <a:rPr lang="en-US" sz="1200">
                <a:solidFill>
                  <a:srgbClr val="363636"/>
                </a:solidFill>
                <a:latin typeface="Calibri"/>
                <a:ea typeface="Calibri"/>
                <a:cs typeface="Calibri"/>
                <a:sym typeface="Calibri"/>
              </a:rPr>
              <a:t>EACH ATTRIBUTE IS A POTENTIAL RISK FACTOR. THERE ARE BOTH DEMOGRAPHIC, BEHAVIORAL, AND MEDICAL RISK FACTORS</a:t>
            </a:r>
            <a:endParaRPr/>
          </a:p>
        </p:txBody>
      </p:sp>
      <p:sp>
        <p:nvSpPr>
          <p:cNvPr id="93" name="Google Shape;93;p5"/>
          <p:cNvSpPr txBox="1"/>
          <p:nvPr/>
        </p:nvSpPr>
        <p:spPr>
          <a:xfrm>
            <a:off x="623400" y="2054087"/>
            <a:ext cx="8520600" cy="21544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4747"/>
                </a:solidFill>
                <a:latin typeface="Arial"/>
                <a:ea typeface="Arial"/>
                <a:cs typeface="Arial"/>
                <a:sym typeface="Arial"/>
              </a:rPr>
              <a:t>DEMOGRAPHIC</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 </a:t>
            </a:r>
            <a:r>
              <a:rPr lang="en-US" sz="1800" b="0" i="0" u="none" strike="noStrike" cap="none">
                <a:solidFill>
                  <a:srgbClr val="0E3B44"/>
                </a:solidFill>
                <a:latin typeface="Arial"/>
                <a:ea typeface="Arial"/>
                <a:cs typeface="Arial"/>
                <a:sym typeface="Arial"/>
              </a:rPr>
              <a:t>Sex</a:t>
            </a:r>
            <a:r>
              <a:rPr lang="en-US" sz="1400" b="0" i="0" u="none" strike="noStrike" cap="none">
                <a:solidFill>
                  <a:srgbClr val="000000"/>
                </a:solidFill>
                <a:latin typeface="Arial"/>
                <a:ea typeface="Arial"/>
                <a:cs typeface="Arial"/>
                <a:sym typeface="Arial"/>
              </a:rPr>
              <a:t>: male or female ("M" or "F")</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 </a:t>
            </a:r>
            <a:r>
              <a:rPr lang="en-US" sz="1800" b="0" i="0" u="none" strike="noStrike" cap="none">
                <a:solidFill>
                  <a:srgbClr val="0E3B44"/>
                </a:solidFill>
                <a:latin typeface="Arial"/>
                <a:ea typeface="Arial"/>
                <a:cs typeface="Arial"/>
                <a:sym typeface="Arial"/>
              </a:rPr>
              <a:t>Age</a:t>
            </a:r>
            <a:r>
              <a:rPr lang="en-US" sz="1400" b="0" i="0" u="none" strike="noStrike" cap="none">
                <a:solidFill>
                  <a:srgbClr val="000000"/>
                </a:solidFill>
                <a:latin typeface="Arial"/>
                <a:ea typeface="Arial"/>
                <a:cs typeface="Arial"/>
                <a:sym typeface="Arial"/>
              </a:rPr>
              <a:t>: Age of the patient;(Continuous - Although the recorded ages have been truncated to whole numbers, the concept of</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age is continuous)</a:t>
            </a:r>
            <a:endParaRPr/>
          </a:p>
          <a:p>
            <a:pPr marL="0" marR="0" lvl="0" indent="0" algn="l" rtl="0">
              <a:lnSpc>
                <a:spcPct val="100000"/>
              </a:lnSpc>
              <a:spcBef>
                <a:spcPts val="0"/>
              </a:spcBef>
              <a:spcAft>
                <a:spcPts val="0"/>
              </a:spcAft>
              <a:buNone/>
            </a:pPr>
            <a:r>
              <a:rPr lang="en-US" sz="1400" b="0" i="0" u="none" strike="noStrike" cap="none">
                <a:solidFill>
                  <a:srgbClr val="FF4747"/>
                </a:solidFill>
                <a:latin typeface="Arial"/>
                <a:ea typeface="Arial"/>
                <a:cs typeface="Arial"/>
                <a:sym typeface="Arial"/>
              </a:rPr>
              <a:t>BEHAVIORAL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 </a:t>
            </a:r>
            <a:r>
              <a:rPr lang="en-US" sz="1400" b="0" i="0" u="none" strike="noStrike" cap="none">
                <a:solidFill>
                  <a:srgbClr val="004B53"/>
                </a:solidFill>
                <a:latin typeface="Arial"/>
                <a:ea typeface="Arial"/>
                <a:cs typeface="Arial"/>
                <a:sym typeface="Arial"/>
              </a:rPr>
              <a:t>is_smoking</a:t>
            </a:r>
            <a:r>
              <a:rPr lang="en-US" sz="1400" b="0" i="0" u="none" strike="noStrike" cap="none">
                <a:solidFill>
                  <a:srgbClr val="000000"/>
                </a:solidFill>
                <a:latin typeface="Arial"/>
                <a:ea typeface="Arial"/>
                <a:cs typeface="Arial"/>
                <a:sym typeface="Arial"/>
              </a:rPr>
              <a:t>: whether or not the patient is a current smoker ("YES" or "NO")</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 </a:t>
            </a:r>
            <a:r>
              <a:rPr lang="en-US" sz="1400" b="0" i="0" u="none" strike="noStrike" cap="none">
                <a:solidFill>
                  <a:srgbClr val="0E3B44"/>
                </a:solidFill>
                <a:latin typeface="Arial"/>
                <a:ea typeface="Arial"/>
                <a:cs typeface="Arial"/>
                <a:sym typeface="Arial"/>
              </a:rPr>
              <a:t>Cigs Per Day</a:t>
            </a:r>
            <a:r>
              <a:rPr lang="en-US" sz="1400" b="0" i="0" u="none" strike="noStrike" cap="none">
                <a:solidFill>
                  <a:srgbClr val="000000"/>
                </a:solidFill>
                <a:latin typeface="Arial"/>
                <a:ea typeface="Arial"/>
                <a:cs typeface="Arial"/>
                <a:sym typeface="Arial"/>
              </a:rPr>
              <a:t>: the number of cigarettes that the person smoked on average in one day. (Can be considered continuous as one can have any number of cigarettes, even half a cigarette.)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fade">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xEl>
                                              <p:pRg st="0" end="0"/>
                                            </p:txEl>
                                          </p:spTgt>
                                        </p:tgtEl>
                                        <p:attrNameLst>
                                          <p:attrName>style.visibility</p:attrName>
                                        </p:attrNameLst>
                                      </p:cBhvr>
                                      <p:to>
                                        <p:strVal val="visible"/>
                                      </p:to>
                                    </p:set>
                                    <p:animEffect transition="in" filter="fade">
                                      <p:cBhvr>
                                        <p:cTn id="17" dur="500"/>
                                        <p:tgtEl>
                                          <p:spTgt spid="9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
                                            <p:txEl>
                                              <p:pRg st="1" end="1"/>
                                            </p:txEl>
                                          </p:spTgt>
                                        </p:tgtEl>
                                        <p:attrNameLst>
                                          <p:attrName>style.visibility</p:attrName>
                                        </p:attrNameLst>
                                      </p:cBhvr>
                                      <p:to>
                                        <p:strVal val="visible"/>
                                      </p:to>
                                    </p:set>
                                    <p:animEffect transition="in" filter="fade">
                                      <p:cBhvr>
                                        <p:cTn id="22" dur="500"/>
                                        <p:tgtEl>
                                          <p:spTgt spid="9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
                                            <p:txEl>
                                              <p:pRg st="2" end="2"/>
                                            </p:txEl>
                                          </p:spTgt>
                                        </p:tgtEl>
                                        <p:attrNameLst>
                                          <p:attrName>style.visibility</p:attrName>
                                        </p:attrNameLst>
                                      </p:cBhvr>
                                      <p:to>
                                        <p:strVal val="visible"/>
                                      </p:to>
                                    </p:set>
                                    <p:animEffect transition="in" filter="fade">
                                      <p:cBhvr>
                                        <p:cTn id="27" dur="500"/>
                                        <p:tgtEl>
                                          <p:spTgt spid="9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
                                            <p:txEl>
                                              <p:pRg st="3" end="3"/>
                                            </p:txEl>
                                          </p:spTgt>
                                        </p:tgtEl>
                                        <p:attrNameLst>
                                          <p:attrName>style.visibility</p:attrName>
                                        </p:attrNameLst>
                                      </p:cBhvr>
                                      <p:to>
                                        <p:strVal val="visible"/>
                                      </p:to>
                                    </p:set>
                                    <p:animEffect transition="in" filter="fade">
                                      <p:cBhvr>
                                        <p:cTn id="32" dur="500"/>
                                        <p:tgtEl>
                                          <p:spTgt spid="9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
                                            <p:txEl>
                                              <p:pRg st="4" end="4"/>
                                            </p:txEl>
                                          </p:spTgt>
                                        </p:tgtEl>
                                        <p:attrNameLst>
                                          <p:attrName>style.visibility</p:attrName>
                                        </p:attrNameLst>
                                      </p:cBhvr>
                                      <p:to>
                                        <p:strVal val="visible"/>
                                      </p:to>
                                    </p:set>
                                    <p:animEffect transition="in" filter="fade">
                                      <p:cBhvr>
                                        <p:cTn id="37" dur="500"/>
                                        <p:tgtEl>
                                          <p:spTgt spid="9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3">
                                            <p:txEl>
                                              <p:pRg st="5" end="5"/>
                                            </p:txEl>
                                          </p:spTgt>
                                        </p:tgtEl>
                                        <p:attrNameLst>
                                          <p:attrName>style.visibility</p:attrName>
                                        </p:attrNameLst>
                                      </p:cBhvr>
                                      <p:to>
                                        <p:strVal val="visible"/>
                                      </p:to>
                                    </p:set>
                                    <p:animEffect transition="in" filter="fade">
                                      <p:cBhvr>
                                        <p:cTn id="42" dur="500"/>
                                        <p:tgtEl>
                                          <p:spTgt spid="9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3">
                                            <p:txEl>
                                              <p:pRg st="6" end="6"/>
                                            </p:txEl>
                                          </p:spTgt>
                                        </p:tgtEl>
                                        <p:attrNameLst>
                                          <p:attrName>style.visibility</p:attrName>
                                        </p:attrNameLst>
                                      </p:cBhvr>
                                      <p:to>
                                        <p:strVal val="visible"/>
                                      </p:to>
                                    </p:set>
                                    <p:animEffect transition="in" filter="fade">
                                      <p:cBhvr>
                                        <p:cTn id="47" dur="500"/>
                                        <p:tgtEl>
                                          <p:spTgt spid="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p:nvPr/>
        </p:nvSpPr>
        <p:spPr>
          <a:xfrm>
            <a:off x="377687" y="364435"/>
            <a:ext cx="8169965"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4747"/>
                </a:solidFill>
                <a:latin typeface="Arial"/>
                <a:ea typeface="Arial"/>
                <a:cs typeface="Arial"/>
                <a:sym typeface="Arial"/>
              </a:rPr>
              <a:t>MEDICAL(HISTORY)</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 </a:t>
            </a:r>
            <a:r>
              <a:rPr lang="en-US" sz="1400" b="0" i="0" u="none" strike="noStrike" cap="none">
                <a:solidFill>
                  <a:srgbClr val="0E3B44"/>
                </a:solidFill>
                <a:latin typeface="Arial"/>
                <a:ea typeface="Arial"/>
                <a:cs typeface="Arial"/>
                <a:sym typeface="Arial"/>
              </a:rPr>
              <a:t>BP Meds</a:t>
            </a:r>
            <a:r>
              <a:rPr lang="en-US" sz="1400" b="0" i="0" u="none" strike="noStrike" cap="none">
                <a:solidFill>
                  <a:srgbClr val="000000"/>
                </a:solidFill>
                <a:latin typeface="Arial"/>
                <a:ea typeface="Arial"/>
                <a:cs typeface="Arial"/>
                <a:sym typeface="Arial"/>
              </a:rPr>
              <a:t>: whether or not the patient was on blood pressure medication (Nominal)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6. </a:t>
            </a:r>
            <a:r>
              <a:rPr lang="en-US" sz="1400" b="0" i="0" u="none" strike="noStrike" cap="none">
                <a:solidFill>
                  <a:srgbClr val="0E3B44"/>
                </a:solidFill>
                <a:latin typeface="Arial"/>
                <a:ea typeface="Arial"/>
                <a:cs typeface="Arial"/>
                <a:sym typeface="Arial"/>
              </a:rPr>
              <a:t>Prevalent Stroke</a:t>
            </a:r>
            <a:r>
              <a:rPr lang="en-US" sz="1400" b="0" i="0" u="none" strike="noStrike" cap="none">
                <a:solidFill>
                  <a:srgbClr val="000000"/>
                </a:solidFill>
                <a:latin typeface="Arial"/>
                <a:ea typeface="Arial"/>
                <a:cs typeface="Arial"/>
                <a:sym typeface="Arial"/>
              </a:rPr>
              <a:t>: whether or not the patient had previously had a stroke (Nominal)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7. </a:t>
            </a:r>
            <a:r>
              <a:rPr lang="en-US" sz="1400" b="0" i="0" u="none" strike="noStrike" cap="none">
                <a:solidFill>
                  <a:srgbClr val="0E3B44"/>
                </a:solidFill>
                <a:latin typeface="Arial"/>
                <a:ea typeface="Arial"/>
                <a:cs typeface="Arial"/>
                <a:sym typeface="Arial"/>
              </a:rPr>
              <a:t>Prevalent Hyp</a:t>
            </a:r>
            <a:r>
              <a:rPr lang="en-US" sz="1400" b="0" i="0" u="none" strike="noStrike" cap="none">
                <a:solidFill>
                  <a:srgbClr val="000000"/>
                </a:solidFill>
                <a:latin typeface="Arial"/>
                <a:ea typeface="Arial"/>
                <a:cs typeface="Arial"/>
                <a:sym typeface="Arial"/>
              </a:rPr>
              <a:t>: whether or not the patient was hypertensive (Nominal)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8. </a:t>
            </a:r>
            <a:r>
              <a:rPr lang="en-US" sz="1400" b="0" i="0" u="none" strike="noStrike" cap="none">
                <a:solidFill>
                  <a:srgbClr val="0E3B44"/>
                </a:solidFill>
                <a:latin typeface="Arial"/>
                <a:ea typeface="Arial"/>
                <a:cs typeface="Arial"/>
                <a:sym typeface="Arial"/>
              </a:rPr>
              <a:t>Diabetes</a:t>
            </a:r>
            <a:r>
              <a:rPr lang="en-US" sz="1400" b="0" i="0" u="none" strike="noStrike" cap="none">
                <a:solidFill>
                  <a:srgbClr val="000000"/>
                </a:solidFill>
                <a:latin typeface="Arial"/>
                <a:ea typeface="Arial"/>
                <a:cs typeface="Arial"/>
                <a:sym typeface="Arial"/>
              </a:rPr>
              <a:t>: whether or not the patient had diabetes (Nominal)</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FF4747"/>
                </a:solidFill>
                <a:latin typeface="Arial"/>
                <a:ea typeface="Arial"/>
                <a:cs typeface="Arial"/>
                <a:sym typeface="Arial"/>
              </a:rPr>
              <a:t>MEDICAL(CURRENT)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9. </a:t>
            </a:r>
            <a:r>
              <a:rPr lang="en-US" sz="1400" b="0" i="0" u="none" strike="noStrike" cap="none">
                <a:solidFill>
                  <a:srgbClr val="0E3B44"/>
                </a:solidFill>
                <a:latin typeface="Arial"/>
                <a:ea typeface="Arial"/>
                <a:cs typeface="Arial"/>
                <a:sym typeface="Arial"/>
              </a:rPr>
              <a:t>Tot Chol</a:t>
            </a:r>
            <a:r>
              <a:rPr lang="en-US" sz="1400" b="0" i="0" u="none" strike="noStrike" cap="none">
                <a:solidFill>
                  <a:srgbClr val="000000"/>
                </a:solidFill>
                <a:latin typeface="Arial"/>
                <a:ea typeface="Arial"/>
                <a:cs typeface="Arial"/>
                <a:sym typeface="Arial"/>
              </a:rPr>
              <a:t>: total cholesterol level (Continuous)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10. </a:t>
            </a:r>
            <a:r>
              <a:rPr lang="en-US" sz="1400" b="0" i="0" u="none" strike="noStrike" cap="none">
                <a:solidFill>
                  <a:srgbClr val="0E3B44"/>
                </a:solidFill>
                <a:latin typeface="Arial"/>
                <a:ea typeface="Arial"/>
                <a:cs typeface="Arial"/>
                <a:sym typeface="Arial"/>
              </a:rPr>
              <a:t>Sys BP</a:t>
            </a:r>
            <a:r>
              <a:rPr lang="en-US" sz="1400" b="0" i="0" u="none" strike="noStrike" cap="none">
                <a:solidFill>
                  <a:srgbClr val="000000"/>
                </a:solidFill>
                <a:latin typeface="Arial"/>
                <a:ea typeface="Arial"/>
                <a:cs typeface="Arial"/>
                <a:sym typeface="Arial"/>
              </a:rPr>
              <a:t>: systolic blood pressure (Continuous)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11. </a:t>
            </a:r>
            <a:r>
              <a:rPr lang="en-US" sz="1400" b="0" i="0" u="none" strike="noStrike" cap="none">
                <a:solidFill>
                  <a:srgbClr val="0E3B44"/>
                </a:solidFill>
                <a:latin typeface="Arial"/>
                <a:ea typeface="Arial"/>
                <a:cs typeface="Arial"/>
                <a:sym typeface="Arial"/>
              </a:rPr>
              <a:t>Día BP</a:t>
            </a:r>
            <a:r>
              <a:rPr lang="en-US" sz="1400" b="0" i="0" u="none" strike="noStrike" cap="none">
                <a:solidFill>
                  <a:srgbClr val="000000"/>
                </a:solidFill>
                <a:latin typeface="Arial"/>
                <a:ea typeface="Arial"/>
                <a:cs typeface="Arial"/>
                <a:sym typeface="Arial"/>
              </a:rPr>
              <a:t>: diastolic blood pressure (Continuous)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12. </a:t>
            </a:r>
            <a:r>
              <a:rPr lang="en-US" sz="1400" b="0" i="0" u="none" strike="noStrike" cap="none">
                <a:solidFill>
                  <a:srgbClr val="0E3B44"/>
                </a:solidFill>
                <a:latin typeface="Arial"/>
                <a:ea typeface="Arial"/>
                <a:cs typeface="Arial"/>
                <a:sym typeface="Arial"/>
              </a:rPr>
              <a:t>BMI</a:t>
            </a:r>
            <a:r>
              <a:rPr lang="en-US" sz="1400" b="0" i="0" u="none" strike="noStrike" cap="none">
                <a:solidFill>
                  <a:srgbClr val="000000"/>
                </a:solidFill>
                <a:latin typeface="Arial"/>
                <a:ea typeface="Arial"/>
                <a:cs typeface="Arial"/>
                <a:sym typeface="Arial"/>
              </a:rPr>
              <a:t>: Body Mass Index (Continuous)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13. </a:t>
            </a:r>
            <a:r>
              <a:rPr lang="en-US" sz="1400" b="0" i="0" u="none" strike="noStrike" cap="none">
                <a:solidFill>
                  <a:srgbClr val="0E3B44"/>
                </a:solidFill>
                <a:latin typeface="Arial"/>
                <a:ea typeface="Arial"/>
                <a:cs typeface="Arial"/>
                <a:sym typeface="Arial"/>
              </a:rPr>
              <a:t>Heart Rate</a:t>
            </a:r>
            <a:r>
              <a:rPr lang="en-US" sz="1400" b="0" i="0" u="none" strike="noStrike" cap="none">
                <a:solidFill>
                  <a:srgbClr val="000000"/>
                </a:solidFill>
                <a:latin typeface="Arial"/>
                <a:ea typeface="Arial"/>
                <a:cs typeface="Arial"/>
                <a:sym typeface="Arial"/>
              </a:rPr>
              <a:t>: heart rate (Continuous - In medical research, variables such as heart rate though in fact discrete, yet are considered continuous because of large number of possible values.)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14. </a:t>
            </a:r>
            <a:r>
              <a:rPr lang="en-US" sz="1400" b="0" i="0" u="none" strike="noStrike" cap="none">
                <a:solidFill>
                  <a:srgbClr val="0E3B44"/>
                </a:solidFill>
                <a:latin typeface="Arial"/>
                <a:ea typeface="Arial"/>
                <a:cs typeface="Arial"/>
                <a:sym typeface="Arial"/>
              </a:rPr>
              <a:t>Glucose</a:t>
            </a:r>
            <a:r>
              <a:rPr lang="en-US" sz="1400" b="0" i="0" u="none" strike="noStrike" cap="none">
                <a:solidFill>
                  <a:srgbClr val="000000"/>
                </a:solidFill>
                <a:latin typeface="Arial"/>
                <a:ea typeface="Arial"/>
                <a:cs typeface="Arial"/>
                <a:sym typeface="Arial"/>
              </a:rPr>
              <a:t>: glucose level (Continuous)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FF4747"/>
                </a:solidFill>
                <a:latin typeface="Arial"/>
                <a:ea typeface="Arial"/>
                <a:cs typeface="Arial"/>
                <a:sym typeface="Arial"/>
              </a:rPr>
              <a:t>PREDICT VARIABLE (DESIRED TARGET)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15. </a:t>
            </a:r>
            <a:r>
              <a:rPr lang="en-US" sz="1400" b="0" i="0" u="none" strike="noStrike" cap="none">
                <a:solidFill>
                  <a:srgbClr val="0E3B44"/>
                </a:solidFill>
                <a:latin typeface="Arial"/>
                <a:ea typeface="Arial"/>
                <a:cs typeface="Arial"/>
                <a:sym typeface="Arial"/>
              </a:rPr>
              <a:t>TenYearCHD</a:t>
            </a:r>
            <a:r>
              <a:rPr lang="en-US" sz="1400" b="0" i="0" u="none" strike="noStrike" cap="none">
                <a:solidFill>
                  <a:srgbClr val="000000"/>
                </a:solidFill>
                <a:latin typeface="Arial"/>
                <a:ea typeface="Arial"/>
                <a:cs typeface="Arial"/>
                <a:sym typeface="Arial"/>
              </a:rPr>
              <a:t>: 10-year risk of coronary heart disease CHD (binary: 1 means “Yes”, 0 means “No”) - DV</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5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5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5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5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500"/>
                                        <p:tgtEl>
                                          <p:spTgt spid="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xEl>
                                              <p:pRg st="5" end="5"/>
                                            </p:txEl>
                                          </p:spTgt>
                                        </p:tgtEl>
                                        <p:attrNameLst>
                                          <p:attrName>style.visibility</p:attrName>
                                        </p:attrNameLst>
                                      </p:cBhvr>
                                      <p:to>
                                        <p:strVal val="visible"/>
                                      </p:to>
                                    </p:set>
                                    <p:animEffect transition="in" filter="fade">
                                      <p:cBhvr>
                                        <p:cTn id="32" dur="500"/>
                                        <p:tgtEl>
                                          <p:spTgt spid="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500"/>
                                        <p:tgtEl>
                                          <p:spTgt spid="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xEl>
                                              <p:pRg st="7" end="7"/>
                                            </p:txEl>
                                          </p:spTgt>
                                        </p:tgtEl>
                                        <p:attrNameLst>
                                          <p:attrName>style.visibility</p:attrName>
                                        </p:attrNameLst>
                                      </p:cBhvr>
                                      <p:to>
                                        <p:strVal val="visible"/>
                                      </p:to>
                                    </p:set>
                                    <p:animEffect transition="in" filter="fade">
                                      <p:cBhvr>
                                        <p:cTn id="42" dur="500"/>
                                        <p:tgtEl>
                                          <p:spTgt spid="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
                                            <p:txEl>
                                              <p:pRg st="8" end="8"/>
                                            </p:txEl>
                                          </p:spTgt>
                                        </p:tgtEl>
                                        <p:attrNameLst>
                                          <p:attrName>style.visibility</p:attrName>
                                        </p:attrNameLst>
                                      </p:cBhvr>
                                      <p:to>
                                        <p:strVal val="visible"/>
                                      </p:to>
                                    </p:set>
                                    <p:animEffect transition="in" filter="fade">
                                      <p:cBhvr>
                                        <p:cTn id="47" dur="500"/>
                                        <p:tgtEl>
                                          <p:spTgt spid="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8">
                                            <p:txEl>
                                              <p:pRg st="9" end="9"/>
                                            </p:txEl>
                                          </p:spTgt>
                                        </p:tgtEl>
                                        <p:attrNameLst>
                                          <p:attrName>style.visibility</p:attrName>
                                        </p:attrNameLst>
                                      </p:cBhvr>
                                      <p:to>
                                        <p:strVal val="visible"/>
                                      </p:to>
                                    </p:set>
                                    <p:animEffect transition="in" filter="fade">
                                      <p:cBhvr>
                                        <p:cTn id="52" dur="500"/>
                                        <p:tgtEl>
                                          <p:spTgt spid="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8">
                                            <p:txEl>
                                              <p:pRg st="10" end="10"/>
                                            </p:txEl>
                                          </p:spTgt>
                                        </p:tgtEl>
                                        <p:attrNameLst>
                                          <p:attrName>style.visibility</p:attrName>
                                        </p:attrNameLst>
                                      </p:cBhvr>
                                      <p:to>
                                        <p:strVal val="visible"/>
                                      </p:to>
                                    </p:set>
                                    <p:animEffect transition="in" filter="fade">
                                      <p:cBhvr>
                                        <p:cTn id="57" dur="500"/>
                                        <p:tgtEl>
                                          <p:spTgt spid="9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8">
                                            <p:txEl>
                                              <p:pRg st="11" end="11"/>
                                            </p:txEl>
                                          </p:spTgt>
                                        </p:tgtEl>
                                        <p:attrNameLst>
                                          <p:attrName>style.visibility</p:attrName>
                                        </p:attrNameLst>
                                      </p:cBhvr>
                                      <p:to>
                                        <p:strVal val="visible"/>
                                      </p:to>
                                    </p:set>
                                    <p:animEffect transition="in" filter="fade">
                                      <p:cBhvr>
                                        <p:cTn id="62" dur="500"/>
                                        <p:tgtEl>
                                          <p:spTgt spid="9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8">
                                            <p:txEl>
                                              <p:pRg st="12" end="12"/>
                                            </p:txEl>
                                          </p:spTgt>
                                        </p:tgtEl>
                                        <p:attrNameLst>
                                          <p:attrName>style.visibility</p:attrName>
                                        </p:attrNameLst>
                                      </p:cBhvr>
                                      <p:to>
                                        <p:strVal val="visible"/>
                                      </p:to>
                                    </p:set>
                                    <p:animEffect transition="in" filter="fade">
                                      <p:cBhvr>
                                        <p:cTn id="67" dur="500"/>
                                        <p:tgtEl>
                                          <p:spTgt spid="9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8">
                                            <p:txEl>
                                              <p:pRg st="13" end="13"/>
                                            </p:txEl>
                                          </p:spTgt>
                                        </p:tgtEl>
                                        <p:attrNameLst>
                                          <p:attrName>style.visibility</p:attrName>
                                        </p:attrNameLst>
                                      </p:cBhvr>
                                      <p:to>
                                        <p:strVal val="visible"/>
                                      </p:to>
                                    </p:set>
                                    <p:animEffect transition="in" filter="fade">
                                      <p:cBhvr>
                                        <p:cTn id="72" dur="500"/>
                                        <p:tgtEl>
                                          <p:spTgt spid="9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8">
                                            <p:txEl>
                                              <p:pRg st="14" end="14"/>
                                            </p:txEl>
                                          </p:spTgt>
                                        </p:tgtEl>
                                        <p:attrNameLst>
                                          <p:attrName>style.visibility</p:attrName>
                                        </p:attrNameLst>
                                      </p:cBhvr>
                                      <p:to>
                                        <p:strVal val="visible"/>
                                      </p:to>
                                    </p:set>
                                    <p:animEffect transition="in" filter="fade">
                                      <p:cBhvr>
                                        <p:cTn id="77" dur="500"/>
                                        <p:tgtEl>
                                          <p:spTgt spid="9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8">
                                            <p:txEl>
                                              <p:pRg st="15" end="15"/>
                                            </p:txEl>
                                          </p:spTgt>
                                        </p:tgtEl>
                                        <p:attrNameLst>
                                          <p:attrName>style.visibility</p:attrName>
                                        </p:attrNameLst>
                                      </p:cBhvr>
                                      <p:to>
                                        <p:strVal val="visible"/>
                                      </p:to>
                                    </p:set>
                                    <p:animEffect transition="in" filter="fade">
                                      <p:cBhvr>
                                        <p:cTn id="82" dur="500"/>
                                        <p:tgtEl>
                                          <p:spTgt spid="9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311700" y="240196"/>
            <a:ext cx="8520600" cy="56984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u="sng">
                <a:solidFill>
                  <a:srgbClr val="990000"/>
                </a:solidFill>
                <a:latin typeface="Open Sans Medium"/>
                <a:ea typeface="Open Sans Medium"/>
                <a:cs typeface="Open Sans Medium"/>
                <a:sym typeface="Open Sans Medium"/>
              </a:rPr>
              <a:t>DATA EXPLORATION</a:t>
            </a:r>
            <a:endParaRPr/>
          </a:p>
        </p:txBody>
      </p:sp>
      <p:sp>
        <p:nvSpPr>
          <p:cNvPr id="104" name="Google Shape;104;p7"/>
          <p:cNvSpPr txBox="1">
            <a:spLocks noGrp="1"/>
          </p:cNvSpPr>
          <p:nvPr>
            <p:ph type="body" idx="1"/>
          </p:nvPr>
        </p:nvSpPr>
        <p:spPr>
          <a:xfrm>
            <a:off x="311700" y="894059"/>
            <a:ext cx="8520600" cy="111364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E3B44"/>
              </a:buClr>
              <a:buSzPts val="1800"/>
              <a:buFont typeface="Arial"/>
              <a:buChar char="•"/>
            </a:pPr>
            <a:r>
              <a:rPr lang="en-US" sz="1400">
                <a:solidFill>
                  <a:srgbClr val="0E3B44"/>
                </a:solidFill>
              </a:rPr>
              <a:t>This Dataset has 3390 observations in it with 17 columns(features)</a:t>
            </a:r>
            <a:endParaRPr/>
          </a:p>
          <a:p>
            <a:pPr marL="457200" lvl="0" indent="-342900" algn="l" rtl="0">
              <a:lnSpc>
                <a:spcPct val="115000"/>
              </a:lnSpc>
              <a:spcBef>
                <a:spcPts val="0"/>
              </a:spcBef>
              <a:spcAft>
                <a:spcPts val="0"/>
              </a:spcAft>
              <a:buClr>
                <a:srgbClr val="0E3B44"/>
              </a:buClr>
              <a:buSzPts val="1800"/>
              <a:buFont typeface="Arial"/>
              <a:buChar char="•"/>
            </a:pPr>
            <a:r>
              <a:rPr lang="en-US" sz="1400">
                <a:solidFill>
                  <a:srgbClr val="0E3B44"/>
                </a:solidFill>
              </a:rPr>
              <a:t>Before any analysis, we just wanted to take a look at the data. So, we used the info () method.</a:t>
            </a:r>
            <a:endParaRPr/>
          </a:p>
          <a:p>
            <a:pPr marL="457200" lvl="0" indent="-342900" algn="l" rtl="0">
              <a:lnSpc>
                <a:spcPct val="115000"/>
              </a:lnSpc>
              <a:spcBef>
                <a:spcPts val="0"/>
              </a:spcBef>
              <a:spcAft>
                <a:spcPts val="0"/>
              </a:spcAft>
              <a:buClr>
                <a:srgbClr val="0E3B44"/>
              </a:buClr>
              <a:buSzPts val="1800"/>
              <a:buFont typeface="Arial"/>
              <a:buChar char="•"/>
            </a:pPr>
            <a:r>
              <a:rPr lang="en-US" sz="1400">
                <a:solidFill>
                  <a:srgbClr val="0E3B44"/>
                </a:solidFill>
              </a:rPr>
              <a:t>There are a total of 16 features and 1 target variable. Also, there are some missing values so we need to take care of null values. Next, we used describe() method.</a:t>
            </a:r>
            <a:endParaRPr/>
          </a:p>
          <a:p>
            <a:pPr marL="457200" lvl="0" indent="-228600" algn="l" rtl="0">
              <a:lnSpc>
                <a:spcPct val="115000"/>
              </a:lnSpc>
              <a:spcBef>
                <a:spcPts val="0"/>
              </a:spcBef>
              <a:spcAft>
                <a:spcPts val="0"/>
              </a:spcAft>
              <a:buClr>
                <a:srgbClr val="0E3B44"/>
              </a:buClr>
              <a:buSzPts val="1800"/>
              <a:buFont typeface="Arial"/>
              <a:buNone/>
            </a:pPr>
            <a:endParaRPr sz="1400">
              <a:solidFill>
                <a:srgbClr val="0E3B44"/>
              </a:solidFill>
            </a:endParaRPr>
          </a:p>
        </p:txBody>
      </p:sp>
      <p:sp>
        <p:nvSpPr>
          <p:cNvPr id="105" name="Google Shape;105;p7"/>
          <p:cNvSpPr txBox="1"/>
          <p:nvPr/>
        </p:nvSpPr>
        <p:spPr>
          <a:xfrm>
            <a:off x="311700" y="2167559"/>
            <a:ext cx="25444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MISSING VALUE ANALYSIS</a:t>
            </a:r>
            <a:endParaRPr/>
          </a:p>
        </p:txBody>
      </p:sp>
      <p:pic>
        <p:nvPicPr>
          <p:cNvPr id="106" name="Google Shape;106;p7"/>
          <p:cNvPicPr preferRelativeResize="0"/>
          <p:nvPr/>
        </p:nvPicPr>
        <p:blipFill rotWithShape="1">
          <a:blip r:embed="rId3">
            <a:alphaModFix/>
          </a:blip>
          <a:srcRect/>
          <a:stretch/>
        </p:blipFill>
        <p:spPr>
          <a:xfrm>
            <a:off x="1490869" y="2167559"/>
            <a:ext cx="5956852" cy="2429896"/>
          </a:xfrm>
          <a:prstGeom prst="rect">
            <a:avLst/>
          </a:prstGeom>
          <a:noFill/>
          <a:ln>
            <a:noFill/>
          </a:ln>
        </p:spPr>
      </p:pic>
      <p:sp>
        <p:nvSpPr>
          <p:cNvPr id="107" name="Google Shape;107;p7"/>
          <p:cNvSpPr txBox="1"/>
          <p:nvPr/>
        </p:nvSpPr>
        <p:spPr>
          <a:xfrm>
            <a:off x="437321" y="4664766"/>
            <a:ext cx="7752522" cy="3077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These trends give an idea about how the features are correlated with one another</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5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5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500"/>
                                        <p:tgtEl>
                                          <p:spTgt spid="10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6"/>
                                        </p:tgtEl>
                                        <p:attrNameLst>
                                          <p:attrName>style.visibility</p:attrName>
                                        </p:attrNameLst>
                                      </p:cBhvr>
                                      <p:to>
                                        <p:strVal val="visible"/>
                                      </p:to>
                                    </p:set>
                                    <p:anim calcmode="lin" valueType="num">
                                      <p:cBhvr additive="base">
                                        <p:cTn id="32" dur="500"/>
                                        <p:tgtEl>
                                          <p:spTgt spid="10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p:nvPr/>
        </p:nvSpPr>
        <p:spPr>
          <a:xfrm>
            <a:off x="576470" y="319540"/>
            <a:ext cx="74212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But to get a better idea about correlations we need to use heatmaps.</a:t>
            </a:r>
            <a:endParaRPr/>
          </a:p>
        </p:txBody>
      </p:sp>
      <p:pic>
        <p:nvPicPr>
          <p:cNvPr id="113" name="Google Shape;113;p8"/>
          <p:cNvPicPr preferRelativeResize="0"/>
          <p:nvPr/>
        </p:nvPicPr>
        <p:blipFill rotWithShape="1">
          <a:blip r:embed="rId3">
            <a:alphaModFix/>
          </a:blip>
          <a:srcRect/>
          <a:stretch/>
        </p:blipFill>
        <p:spPr>
          <a:xfrm>
            <a:off x="576470" y="765895"/>
            <a:ext cx="5815218" cy="3076667"/>
          </a:xfrm>
          <a:prstGeom prst="rect">
            <a:avLst/>
          </a:prstGeom>
          <a:noFill/>
          <a:ln>
            <a:noFill/>
          </a:ln>
        </p:spPr>
      </p:pic>
      <p:sp>
        <p:nvSpPr>
          <p:cNvPr id="114" name="Google Shape;114;p8"/>
          <p:cNvSpPr txBox="1"/>
          <p:nvPr/>
        </p:nvSpPr>
        <p:spPr>
          <a:xfrm>
            <a:off x="797936" y="4069828"/>
            <a:ext cx="4025855" cy="30777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There is no strong Correlation between any features</a:t>
            </a:r>
            <a:r>
              <a:rPr lang="en-US" sz="1400" b="0" i="0" u="none" strike="noStrike" cap="none">
                <a:solidFill>
                  <a:srgbClr val="000000"/>
                </a:solidFill>
                <a:latin typeface="Arial"/>
                <a:ea typeface="Arial"/>
                <a:cs typeface="Arial"/>
                <a:sym typeface="Arial"/>
              </a:rPr>
              <a:t>.</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642730" y="420756"/>
            <a:ext cx="61225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LET'S CHECK PERCENTAGE OF MISSING DATA OF EACH FEATURES</a:t>
            </a:r>
            <a:endParaRPr sz="1400" b="0" i="0" u="none" strike="noStrike" cap="none">
              <a:solidFill>
                <a:srgbClr val="000000"/>
              </a:solidFill>
              <a:latin typeface="Arial"/>
              <a:ea typeface="Arial"/>
              <a:cs typeface="Arial"/>
              <a:sym typeface="Arial"/>
            </a:endParaRPr>
          </a:p>
        </p:txBody>
      </p:sp>
      <p:pic>
        <p:nvPicPr>
          <p:cNvPr id="120" name="Google Shape;120;p9"/>
          <p:cNvPicPr preferRelativeResize="0"/>
          <p:nvPr/>
        </p:nvPicPr>
        <p:blipFill rotWithShape="1">
          <a:blip r:embed="rId3">
            <a:alphaModFix/>
          </a:blip>
          <a:srcRect/>
          <a:stretch/>
        </p:blipFill>
        <p:spPr>
          <a:xfrm>
            <a:off x="394363" y="967072"/>
            <a:ext cx="4177637" cy="3088093"/>
          </a:xfrm>
          <a:prstGeom prst="rect">
            <a:avLst/>
          </a:prstGeom>
          <a:noFill/>
          <a:ln>
            <a:noFill/>
          </a:ln>
        </p:spPr>
      </p:pic>
      <p:sp>
        <p:nvSpPr>
          <p:cNvPr id="121" name="Google Shape;121;p9"/>
          <p:cNvSpPr txBox="1"/>
          <p:nvPr/>
        </p:nvSpPr>
        <p:spPr>
          <a:xfrm>
            <a:off x="4731026" y="1020417"/>
            <a:ext cx="3902765" cy="3108543"/>
          </a:xfrm>
          <a:prstGeom prst="rect">
            <a:avLst/>
          </a:prstGeom>
          <a:noFill/>
          <a:ln>
            <a:noFill/>
          </a:ln>
        </p:spPr>
        <p:txBody>
          <a:bodyPr spcFirstLastPara="1" wrap="square" lIns="91425" tIns="45700" rIns="91425" bIns="45700" anchor="b"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At 8.97%, the blood glucose entry has the highest percentage of missing data. The other features have very few missing entries.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BPMeds have near to 1.29% of missing 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totChol has near to 1.12% missing 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cigsPerDay has near to 0.64% missing 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BMI has near to 0.41% missing 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heartRate has near to 0.02% missing data.</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Since the missing entries account for only 11% of the total data so, we can drop these entries without losing a lot of data.</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0" end="0"/>
                                            </p:txEl>
                                          </p:spTgt>
                                        </p:tgtEl>
                                        <p:attrNameLst>
                                          <p:attrName>style.visibility</p:attrName>
                                        </p:attrNameLst>
                                      </p:cBhvr>
                                      <p:to>
                                        <p:strVal val="visible"/>
                                      </p:to>
                                    </p:set>
                                    <p:animEffect transition="in" filter="fade">
                                      <p:cBhvr>
                                        <p:cTn id="17" dur="500"/>
                                        <p:tgtEl>
                                          <p:spTgt spid="1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1" end="1"/>
                                            </p:txEl>
                                          </p:spTgt>
                                        </p:tgtEl>
                                        <p:attrNameLst>
                                          <p:attrName>style.visibility</p:attrName>
                                        </p:attrNameLst>
                                      </p:cBhvr>
                                      <p:to>
                                        <p:strVal val="visible"/>
                                      </p:to>
                                    </p:set>
                                    <p:animEffect transition="in" filter="fade">
                                      <p:cBhvr>
                                        <p:cTn id="22" dur="500"/>
                                        <p:tgtEl>
                                          <p:spTgt spid="1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2" end="2"/>
                                            </p:txEl>
                                          </p:spTgt>
                                        </p:tgtEl>
                                        <p:attrNameLst>
                                          <p:attrName>style.visibility</p:attrName>
                                        </p:attrNameLst>
                                      </p:cBhvr>
                                      <p:to>
                                        <p:strVal val="visible"/>
                                      </p:to>
                                    </p:set>
                                    <p:animEffect transition="in" filter="fade">
                                      <p:cBhvr>
                                        <p:cTn id="27" dur="500"/>
                                        <p:tgtEl>
                                          <p:spTgt spid="12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3" end="3"/>
                                            </p:txEl>
                                          </p:spTgt>
                                        </p:tgtEl>
                                        <p:attrNameLst>
                                          <p:attrName>style.visibility</p:attrName>
                                        </p:attrNameLst>
                                      </p:cBhvr>
                                      <p:to>
                                        <p:strVal val="visible"/>
                                      </p:to>
                                    </p:set>
                                    <p:animEffect transition="in" filter="fade">
                                      <p:cBhvr>
                                        <p:cTn id="32" dur="500"/>
                                        <p:tgtEl>
                                          <p:spTgt spid="12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xEl>
                                              <p:pRg st="4" end="4"/>
                                            </p:txEl>
                                          </p:spTgt>
                                        </p:tgtEl>
                                        <p:attrNameLst>
                                          <p:attrName>style.visibility</p:attrName>
                                        </p:attrNameLst>
                                      </p:cBhvr>
                                      <p:to>
                                        <p:strVal val="visible"/>
                                      </p:to>
                                    </p:set>
                                    <p:animEffect transition="in" filter="fade">
                                      <p:cBhvr>
                                        <p:cTn id="37" dur="500"/>
                                        <p:tgtEl>
                                          <p:spTgt spid="12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xEl>
                                              <p:pRg st="5" end="5"/>
                                            </p:txEl>
                                          </p:spTgt>
                                        </p:tgtEl>
                                        <p:attrNameLst>
                                          <p:attrName>style.visibility</p:attrName>
                                        </p:attrNameLst>
                                      </p:cBhvr>
                                      <p:to>
                                        <p:strVal val="visible"/>
                                      </p:to>
                                    </p:set>
                                    <p:animEffect transition="in" filter="fade">
                                      <p:cBhvr>
                                        <p:cTn id="42" dur="500"/>
                                        <p:tgtEl>
                                          <p:spTgt spid="12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1">
                                            <p:txEl>
                                              <p:pRg st="6" end="6"/>
                                            </p:txEl>
                                          </p:spTgt>
                                        </p:tgtEl>
                                        <p:attrNameLst>
                                          <p:attrName>style.visibility</p:attrName>
                                        </p:attrNameLst>
                                      </p:cBhvr>
                                      <p:to>
                                        <p:strVal val="visible"/>
                                      </p:to>
                                    </p:set>
                                    <p:animEffect transition="in" filter="fade">
                                      <p:cBhvr>
                                        <p:cTn id="47" dur="500"/>
                                        <p:tgtEl>
                                          <p:spTgt spid="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2086</Words>
  <Application>Microsoft Office PowerPoint</Application>
  <PresentationFormat>On-screen Show (16:9)</PresentationFormat>
  <Paragraphs>199</Paragraphs>
  <Slides>28</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Montserrat</vt:lpstr>
      <vt:lpstr>Open Sans Medium</vt:lpstr>
      <vt:lpstr>Arial</vt:lpstr>
      <vt:lpstr>Calibri</vt:lpstr>
      <vt:lpstr>Arial Black</vt:lpstr>
      <vt:lpstr>Arial Narrow</vt:lpstr>
      <vt:lpstr>Algerian</vt:lpstr>
      <vt:lpstr>Open Sans</vt:lpstr>
      <vt:lpstr>Century Schoolbook</vt:lpstr>
      <vt:lpstr>Roboto</vt:lpstr>
      <vt:lpstr>Corbel</vt:lpstr>
      <vt:lpstr>Noto Sans Symbols</vt:lpstr>
      <vt:lpstr>Simple Light</vt:lpstr>
      <vt:lpstr> Pankaj Kumar Yadav, Harshada Gore, Prince Kumar Jha, Satyajit Mohanty</vt:lpstr>
      <vt:lpstr>PowerPoint Presentation</vt:lpstr>
      <vt:lpstr>   Points for Discussion :</vt:lpstr>
      <vt:lpstr>Problem Statement</vt:lpstr>
      <vt:lpstr>DATA DESCRIPTION</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Splitting Data </vt:lpstr>
      <vt:lpstr>PowerPoint Presentation</vt:lpstr>
      <vt:lpstr>PowerPoint Presentation</vt:lpstr>
      <vt:lpstr>PowerPoint Presentation</vt:lpstr>
      <vt:lpstr>PowerPoint Presentation</vt:lpstr>
      <vt:lpstr>PowerPoint Presentation</vt:lpstr>
      <vt:lpstr>LET’S COLLECT ALL OUR BEST MODELS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Pankaj Kumar Yadav, Harshada Gore, Prince Kumar Jha, Satyajit Mohanty</dc:title>
  <dc:creator>Pankaj Kumar Yadav;PRINCE KUMAR JHA</dc:creator>
  <cp:lastModifiedBy>prince jha</cp:lastModifiedBy>
  <cp:revision>1</cp:revision>
  <dcterms:modified xsi:type="dcterms:W3CDTF">2022-11-10T04:01:18Z</dcterms:modified>
</cp:coreProperties>
</file>