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520" r:id="rId3"/>
    <p:sldId id="519" r:id="rId4"/>
    <p:sldId id="521" r:id="rId5"/>
    <p:sldId id="524" r:id="rId6"/>
    <p:sldId id="523" r:id="rId7"/>
    <p:sldId id="522" r:id="rId8"/>
    <p:sldId id="526" r:id="rId9"/>
    <p:sldId id="527" r:id="rId10"/>
    <p:sldId id="528" r:id="rId11"/>
    <p:sldId id="529" r:id="rId12"/>
    <p:sldId id="530" r:id="rId13"/>
    <p:sldId id="558" r:id="rId14"/>
    <p:sldId id="544" r:id="rId15"/>
    <p:sldId id="541" r:id="rId16"/>
    <p:sldId id="532" r:id="rId17"/>
    <p:sldId id="533" r:id="rId18"/>
    <p:sldId id="534" r:id="rId19"/>
    <p:sldId id="535" r:id="rId20"/>
    <p:sldId id="536" r:id="rId21"/>
    <p:sldId id="538" r:id="rId22"/>
    <p:sldId id="560" r:id="rId23"/>
    <p:sldId id="559" r:id="rId24"/>
    <p:sldId id="539" r:id="rId25"/>
    <p:sldId id="552" r:id="rId26"/>
    <p:sldId id="551" r:id="rId27"/>
    <p:sldId id="553" r:id="rId28"/>
    <p:sldId id="542" r:id="rId29"/>
    <p:sldId id="547" r:id="rId30"/>
    <p:sldId id="548" r:id="rId31"/>
    <p:sldId id="540" r:id="rId32"/>
    <p:sldId id="555" r:id="rId33"/>
    <p:sldId id="546" r:id="rId34"/>
    <p:sldId id="556" r:id="rId35"/>
    <p:sldId id="55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95" autoAdjust="0"/>
    <p:restoredTop sz="93945" autoAdjust="0"/>
  </p:normalViewPr>
  <p:slideViewPr>
    <p:cSldViewPr snapToGrid="0">
      <p:cViewPr varScale="1">
        <p:scale>
          <a:sx n="80" d="100"/>
          <a:sy n="80" d="100"/>
        </p:scale>
        <p:origin x="-317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32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388C2-A33C-B14C-9489-DC20467F6B57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72187-EBC0-444F-A2AB-641018BFA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647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62E871-E5B9-443F-8D4C-A2C840689828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B288A-3BD6-4024-809F-F944E77D5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50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B288A-3BD6-4024-809F-F944E77D5F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0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B288A-3BD6-4024-809F-F944E77D5F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0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B288A-3BD6-4024-809F-F944E77D5F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0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B288A-3BD6-4024-809F-F944E77D5F9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0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B288A-3BD6-4024-809F-F944E77D5F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02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B288A-3BD6-4024-809F-F944E77D5F9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0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B288A-3BD6-4024-809F-F944E77D5F9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02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B288A-3BD6-4024-809F-F944E77D5F9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02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B288A-3BD6-4024-809F-F944E77D5F9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02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B288A-3BD6-4024-809F-F944E77D5F9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02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B288A-3BD6-4024-809F-F944E77D5F9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0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B288A-3BD6-4024-809F-F944E77D5F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02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B288A-3BD6-4024-809F-F944E77D5F9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02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B288A-3BD6-4024-809F-F944E77D5F9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02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B288A-3BD6-4024-809F-F944E77D5F9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02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B288A-3BD6-4024-809F-F944E77D5F9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02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B288A-3BD6-4024-809F-F944E77D5F9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02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B288A-3BD6-4024-809F-F944E77D5F9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02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B288A-3BD6-4024-809F-F944E77D5F9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02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B288A-3BD6-4024-809F-F944E77D5F9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02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B288A-3BD6-4024-809F-F944E77D5F9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02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B288A-3BD6-4024-809F-F944E77D5F9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0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B288A-3BD6-4024-809F-F944E77D5F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02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B288A-3BD6-4024-809F-F944E77D5F9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02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B288A-3BD6-4024-809F-F944E77D5F9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02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B288A-3BD6-4024-809F-F944E77D5F9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02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B288A-3BD6-4024-809F-F944E77D5F9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02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B288A-3BD6-4024-809F-F944E77D5F9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0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B288A-3BD6-4024-809F-F944E77D5F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0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B288A-3BD6-4024-809F-F944E77D5F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0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B288A-3BD6-4024-809F-F944E77D5F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0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B288A-3BD6-4024-809F-F944E77D5F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0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B288A-3BD6-4024-809F-F944E77D5F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0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B288A-3BD6-4024-809F-F944E77D5F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0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EA547-CB2E-944F-95B6-1A8318970D48}" type="datetime5">
              <a:rPr lang="en-US" smtClean="0"/>
              <a:t>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CS6510 - Applied 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71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589C-4698-804D-86B1-5484A7DACBA4}" type="datetime5">
              <a:rPr lang="en-US" smtClean="0"/>
              <a:t>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CS6510 - Applied 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49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2DD0-083B-D548-A01B-6EADA11EEA31}" type="datetime5">
              <a:rPr lang="en-US" smtClean="0"/>
              <a:t>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CS6510 - Applied 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38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EA6E2-EA60-814C-9A08-E8292E83C298}" type="datetime5">
              <a:rPr lang="en-US" smtClean="0"/>
              <a:t>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CS6510 - Applied 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3DCA-853D-DA44-AECE-19362063BE00}" type="datetime5">
              <a:rPr lang="en-US" smtClean="0"/>
              <a:t>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CS6510 - Applied 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07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DF15-B782-8141-A8F0-82E6E51BCE61}" type="datetime5">
              <a:rPr lang="en-US" smtClean="0"/>
              <a:t>5-Aug-17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CS6510 - Applied Machine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3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CEC2-FFA9-7A4F-BD5A-C081FD040849}" type="datetime5">
              <a:rPr lang="en-US" smtClean="0"/>
              <a:t>5-Aug-17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CS6510 - Applied Machine Learning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44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E853-5589-154B-8C0A-674E71B5DCE3}" type="datetime5">
              <a:rPr lang="en-US" smtClean="0"/>
              <a:t>5-Aug-17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CS6510 - Applied Machine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9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C973-8055-3549-800C-061E612B82C2}" type="datetime5">
              <a:rPr lang="en-US" smtClean="0"/>
              <a:t>5-Aug-17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CS6510 - Applied Machine Learning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03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9799-5478-544D-8B98-9ED03F8798CF}" type="datetime5">
              <a:rPr lang="en-US" smtClean="0"/>
              <a:t>5-Aug-17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CS6510 - Applied Machine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9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9488-00A0-164B-A249-41142CF77B0D}" type="datetime5">
              <a:rPr lang="en-US" smtClean="0"/>
              <a:t>5-Aug-17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CS6510 - Applied Machine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2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2D433-CF91-9F46-AF5B-158A15861D26}" type="datetime5">
              <a:rPr lang="en-US" smtClean="0"/>
              <a:t>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CS6510 - Applied 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FCA59-9C93-40BF-A623-1C2ADC2F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6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Cjbk4m1G6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lib.stat.cmu.edu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try.jupyter.org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docs.python.org/3/tutorial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700" dirty="0" smtClean="0"/>
              <a:t>CS6510</a:t>
            </a:r>
            <a:br>
              <a:rPr lang="en-US" sz="2700" dirty="0" smtClean="0"/>
            </a:br>
            <a:r>
              <a:rPr lang="en-US" sz="2700" dirty="0" smtClean="0"/>
              <a:t>Applied Machine Learning</a:t>
            </a:r>
            <a:br>
              <a:rPr lang="en-US" sz="27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Course Introduction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45086"/>
            <a:ext cx="9144000" cy="1655762"/>
          </a:xfrm>
        </p:spPr>
        <p:txBody>
          <a:bodyPr>
            <a:noAutofit/>
          </a:bodyPr>
          <a:lstStyle/>
          <a:p>
            <a:r>
              <a:rPr lang="en-US" sz="2000" dirty="0"/>
              <a:t>5</a:t>
            </a:r>
            <a:r>
              <a:rPr lang="en-US" sz="2000" dirty="0" smtClean="0"/>
              <a:t> Aug 2017</a:t>
            </a:r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Vineeth N Balasubramanian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515" y="5158257"/>
            <a:ext cx="1204969" cy="144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40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800" dirty="0" smtClean="0"/>
              <a:t>Applications of Machine Learning</a:t>
            </a:r>
            <a:endParaRPr lang="en-US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7850" y="6356350"/>
            <a:ext cx="2243549" cy="365125"/>
          </a:xfrm>
        </p:spPr>
        <p:txBody>
          <a:bodyPr/>
          <a:lstStyle/>
          <a:p>
            <a:fld id="{F0CD324F-AFC5-5546-8D71-3D58EF7D1487}" type="datetime5">
              <a:rPr lang="en-US" smtClean="0"/>
              <a:t>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2839"/>
            <a:ext cx="4114800" cy="365125"/>
          </a:xfrm>
        </p:spPr>
        <p:txBody>
          <a:bodyPr/>
          <a:lstStyle/>
          <a:p>
            <a:r>
              <a:rPr lang="en-US" smtClean="0"/>
              <a:t>CS6510 - Applied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10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39121"/>
            <a:ext cx="499651" cy="5995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5986733"/>
            <a:ext cx="10515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970" y="2561690"/>
            <a:ext cx="8258175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651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800" dirty="0" smtClean="0"/>
              <a:t>Applications of Machine Learning</a:t>
            </a:r>
            <a:endParaRPr lang="en-US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7850" y="6356350"/>
            <a:ext cx="2243549" cy="365125"/>
          </a:xfrm>
        </p:spPr>
        <p:txBody>
          <a:bodyPr/>
          <a:lstStyle/>
          <a:p>
            <a:fld id="{F0CD324F-AFC5-5546-8D71-3D58EF7D1487}" type="datetime5">
              <a:rPr lang="en-US" smtClean="0"/>
              <a:t>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2839"/>
            <a:ext cx="4114800" cy="365125"/>
          </a:xfrm>
        </p:spPr>
        <p:txBody>
          <a:bodyPr/>
          <a:lstStyle/>
          <a:p>
            <a:r>
              <a:rPr lang="en-US" smtClean="0"/>
              <a:t>CS6510 - Applied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11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39121"/>
            <a:ext cx="499651" cy="5995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5986733"/>
            <a:ext cx="10515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006" y="1462355"/>
            <a:ext cx="7458075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146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800" dirty="0" smtClean="0"/>
              <a:t>Applications of Machine Learning</a:t>
            </a:r>
            <a:endParaRPr lang="en-US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7850" y="6356350"/>
            <a:ext cx="2243549" cy="365125"/>
          </a:xfrm>
        </p:spPr>
        <p:txBody>
          <a:bodyPr/>
          <a:lstStyle/>
          <a:p>
            <a:fld id="{F0CD324F-AFC5-5546-8D71-3D58EF7D1487}" type="datetime5">
              <a:rPr lang="en-US" smtClean="0"/>
              <a:t>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2839"/>
            <a:ext cx="4114800" cy="365125"/>
          </a:xfrm>
        </p:spPr>
        <p:txBody>
          <a:bodyPr/>
          <a:lstStyle/>
          <a:p>
            <a:r>
              <a:rPr lang="en-US" smtClean="0"/>
              <a:t>CS6510 - Applied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12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39121"/>
            <a:ext cx="499651" cy="5995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5986733"/>
            <a:ext cx="10515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891" y="1447801"/>
            <a:ext cx="9920509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362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800" dirty="0" smtClean="0"/>
              <a:t>More ML Applications</a:t>
            </a:r>
            <a:endParaRPr lang="en-US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7850" y="6356350"/>
            <a:ext cx="2243549" cy="365125"/>
          </a:xfrm>
        </p:spPr>
        <p:txBody>
          <a:bodyPr/>
          <a:lstStyle/>
          <a:p>
            <a:fld id="{F0CD324F-AFC5-5546-8D71-3D58EF7D1487}" type="datetime5">
              <a:rPr lang="en-US" smtClean="0"/>
              <a:t>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2839"/>
            <a:ext cx="4114800" cy="365125"/>
          </a:xfrm>
        </p:spPr>
        <p:txBody>
          <a:bodyPr/>
          <a:lstStyle/>
          <a:p>
            <a:r>
              <a:rPr lang="en-US" smtClean="0"/>
              <a:t>CS6510 - Applied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13</a:t>
            </a:fld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84224" y="1426118"/>
            <a:ext cx="10569575" cy="45606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Science (Astronomy, neuroscience, medical </a:t>
            </a:r>
            <a:r>
              <a:rPr lang="en-US" sz="3600" dirty="0" smtClean="0"/>
              <a:t>imaging, bio-informatics</a:t>
            </a:r>
            <a:r>
              <a:rPr lang="en-US" sz="3600" dirty="0"/>
              <a:t>)</a:t>
            </a:r>
          </a:p>
          <a:p>
            <a:r>
              <a:rPr lang="en-US" sz="3600" dirty="0"/>
              <a:t>Environment (energy, climate, weather, resources)</a:t>
            </a:r>
          </a:p>
          <a:p>
            <a:r>
              <a:rPr lang="en-US" sz="3600" dirty="0"/>
              <a:t>Retail (Intelligent stock control, demographic </a:t>
            </a:r>
            <a:r>
              <a:rPr lang="en-US" sz="3600" dirty="0" smtClean="0"/>
              <a:t>store placement</a:t>
            </a:r>
            <a:r>
              <a:rPr lang="en-US" sz="3600" dirty="0"/>
              <a:t>)</a:t>
            </a:r>
          </a:p>
          <a:p>
            <a:r>
              <a:rPr lang="en-US" sz="3600" dirty="0"/>
              <a:t>Manufacturing (Intelligent control, automated </a:t>
            </a:r>
            <a:r>
              <a:rPr lang="en-US" sz="3600" smtClean="0"/>
              <a:t>monitoring, detection </a:t>
            </a:r>
            <a:r>
              <a:rPr lang="en-US" sz="3600" dirty="0"/>
              <a:t>methods)</a:t>
            </a:r>
          </a:p>
          <a:p>
            <a:r>
              <a:rPr lang="en-US" sz="3600" dirty="0"/>
              <a:t>Security (Intelligent smoke alarms, fraud detection)</a:t>
            </a:r>
          </a:p>
          <a:p>
            <a:r>
              <a:rPr lang="en-US" sz="3600" dirty="0"/>
              <a:t>Marketing (promotions, ...)</a:t>
            </a:r>
          </a:p>
          <a:p>
            <a:r>
              <a:rPr lang="en-US" sz="3600" dirty="0"/>
              <a:t>Management (Scheduling, timetabling)</a:t>
            </a:r>
          </a:p>
          <a:p>
            <a:r>
              <a:rPr lang="en-US" sz="3600" dirty="0"/>
              <a:t>Finance (credit scoring, risk analysis...)</a:t>
            </a:r>
          </a:p>
          <a:p>
            <a:r>
              <a:rPr lang="fr-FR" sz="3600" dirty="0"/>
              <a:t>Web data (information </a:t>
            </a:r>
            <a:r>
              <a:rPr lang="fr-FR" sz="3600" dirty="0" err="1"/>
              <a:t>retrieval</a:t>
            </a:r>
            <a:r>
              <a:rPr lang="fr-FR" sz="3600" dirty="0"/>
              <a:t>, information extraction, ...)</a:t>
            </a:r>
            <a:endParaRPr lang="en-US" sz="3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39121"/>
            <a:ext cx="499651" cy="5995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5986733"/>
            <a:ext cx="10515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1825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800" dirty="0" smtClean="0"/>
              <a:t>More Recent ML Applications</a:t>
            </a:r>
            <a:endParaRPr lang="en-US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7850" y="6356350"/>
            <a:ext cx="2243549" cy="365125"/>
          </a:xfrm>
        </p:spPr>
        <p:txBody>
          <a:bodyPr/>
          <a:lstStyle/>
          <a:p>
            <a:fld id="{F0CD324F-AFC5-5546-8D71-3D58EF7D1487}" type="datetime5">
              <a:rPr lang="en-US" smtClean="0"/>
              <a:t>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2839"/>
            <a:ext cx="4114800" cy="365125"/>
          </a:xfrm>
        </p:spPr>
        <p:txBody>
          <a:bodyPr/>
          <a:lstStyle/>
          <a:p>
            <a:r>
              <a:rPr lang="en-US" smtClean="0"/>
              <a:t>CS6510 - Applied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14</a:t>
            </a:fld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84224" y="1426118"/>
            <a:ext cx="10569575" cy="45606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 smtClean="0"/>
              <a:t>AlphaGo</a:t>
            </a:r>
            <a:r>
              <a:rPr lang="en-US" sz="3600" dirty="0" smtClean="0"/>
              <a:t>!</a:t>
            </a:r>
          </a:p>
          <a:p>
            <a:r>
              <a:rPr lang="en-US" sz="3600" dirty="0" smtClean="0"/>
              <a:t>Automating Employee Access Control</a:t>
            </a:r>
          </a:p>
          <a:p>
            <a:r>
              <a:rPr lang="en-US" sz="3600" dirty="0" smtClean="0"/>
              <a:t>Identifying whales in ocean based on audio recordings</a:t>
            </a:r>
          </a:p>
          <a:p>
            <a:r>
              <a:rPr lang="en-US" sz="3600" dirty="0" smtClean="0"/>
              <a:t>Predict wait times for patients in emergency rooms</a:t>
            </a:r>
          </a:p>
          <a:p>
            <a:r>
              <a:rPr lang="en-US" sz="3600" dirty="0" smtClean="0"/>
              <a:t>Extract heart failure diagnosis criteria from free-text physician notes</a:t>
            </a:r>
          </a:p>
          <a:p>
            <a:r>
              <a:rPr lang="en-US" sz="3600" dirty="0" smtClean="0"/>
              <a:t>Predicting hospital readmissions</a:t>
            </a:r>
          </a:p>
          <a:p>
            <a:r>
              <a:rPr lang="en-US" sz="3600" dirty="0" smtClean="0"/>
              <a:t>Is (s)he a </a:t>
            </a:r>
            <a:r>
              <a:rPr lang="en-US" sz="3600" dirty="0" err="1" smtClean="0"/>
              <a:t>pyschopath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39121"/>
            <a:ext cx="499651" cy="5995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5986733"/>
            <a:ext cx="10515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Source: http://</a:t>
            </a:r>
            <a:r>
              <a:rPr lang="en-US" sz="1200" dirty="0" err="1"/>
              <a:t>www.forbes.com</a:t>
            </a:r>
            <a:r>
              <a:rPr lang="en-US" sz="1200" dirty="0"/>
              <a:t>/sites/85broads/2014/01/06/six-novel-machine-learning-applications/#6b6f9a9e67bf</a:t>
            </a:r>
          </a:p>
        </p:txBody>
      </p:sp>
    </p:spTree>
    <p:extLst>
      <p:ext uri="{BB962C8B-B14F-4D97-AF65-F5344CB8AC3E}">
        <p14:creationId xmlns:p14="http://schemas.microsoft.com/office/powerpoint/2010/main" val="373875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800" dirty="0" smtClean="0"/>
              <a:t>When are ML algorithms not needed?</a:t>
            </a:r>
            <a:endParaRPr lang="en-US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7850" y="6356350"/>
            <a:ext cx="2243549" cy="365125"/>
          </a:xfrm>
        </p:spPr>
        <p:txBody>
          <a:bodyPr/>
          <a:lstStyle/>
          <a:p>
            <a:fld id="{F0CD324F-AFC5-5546-8D71-3D58EF7D1487}" type="datetime5">
              <a:rPr lang="en-US" smtClean="0"/>
              <a:t>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2839"/>
            <a:ext cx="4114800" cy="365125"/>
          </a:xfrm>
        </p:spPr>
        <p:txBody>
          <a:bodyPr/>
          <a:lstStyle/>
          <a:p>
            <a:r>
              <a:rPr lang="en-US" smtClean="0"/>
              <a:t>CS6510 - Applied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15</a:t>
            </a:fld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84224" y="1426118"/>
            <a:ext cx="10569575" cy="456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When the relationships between all system variables (input, output, and hidden) is completely understood!</a:t>
            </a:r>
          </a:p>
          <a:p>
            <a:endParaRPr lang="en-US" sz="3200" dirty="0"/>
          </a:p>
          <a:p>
            <a:r>
              <a:rPr lang="en-US" sz="3200" dirty="0"/>
              <a:t>This is NOT the case for almost any real system!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39121"/>
            <a:ext cx="499651" cy="5995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5986733"/>
            <a:ext cx="10515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4777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800" dirty="0" smtClean="0"/>
              <a:t>Overview of ML</a:t>
            </a:r>
            <a:endParaRPr lang="en-US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7850" y="6356350"/>
            <a:ext cx="2243549" cy="365125"/>
          </a:xfrm>
        </p:spPr>
        <p:txBody>
          <a:bodyPr/>
          <a:lstStyle/>
          <a:p>
            <a:fld id="{F0CD324F-AFC5-5546-8D71-3D58EF7D1487}" type="datetime5">
              <a:rPr lang="en-US" smtClean="0"/>
              <a:t>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2839"/>
            <a:ext cx="4114800" cy="365125"/>
          </a:xfrm>
        </p:spPr>
        <p:txBody>
          <a:bodyPr/>
          <a:lstStyle/>
          <a:p>
            <a:r>
              <a:rPr lang="en-US" smtClean="0"/>
              <a:t>CS6510 - Applied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16</a:t>
            </a:fld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84224" y="1426118"/>
            <a:ext cx="10569575" cy="45606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Supervised learning</a:t>
            </a:r>
          </a:p>
          <a:p>
            <a:pPr lvl="1"/>
            <a:r>
              <a:rPr lang="en-US" dirty="0"/>
              <a:t>Predict an output y when given an input </a:t>
            </a:r>
            <a:r>
              <a:rPr lang="en-US" b="1" dirty="0"/>
              <a:t>x</a:t>
            </a:r>
          </a:p>
          <a:p>
            <a:pPr lvl="1"/>
            <a:r>
              <a:rPr lang="en-US" dirty="0"/>
              <a:t>For categorical y : classification.</a:t>
            </a:r>
          </a:p>
          <a:p>
            <a:pPr lvl="1"/>
            <a:r>
              <a:rPr lang="en-US" dirty="0"/>
              <a:t>For real-valued y : regression.</a:t>
            </a:r>
          </a:p>
          <a:p>
            <a:r>
              <a:rPr lang="en-US" dirty="0"/>
              <a:t>Unsupervised learning</a:t>
            </a:r>
          </a:p>
          <a:p>
            <a:pPr lvl="1"/>
            <a:r>
              <a:rPr lang="en-US" dirty="0"/>
              <a:t>Create an internal representation of the input, e.g. clustering, dimensionality</a:t>
            </a:r>
          </a:p>
          <a:p>
            <a:pPr lvl="1"/>
            <a:r>
              <a:rPr lang="en-US" dirty="0"/>
              <a:t>This is important in machine learning as getting labels is often difficult and expensive</a:t>
            </a:r>
          </a:p>
          <a:p>
            <a:r>
              <a:rPr lang="en-US" dirty="0"/>
              <a:t>Other </a:t>
            </a:r>
            <a:r>
              <a:rPr lang="en-US" dirty="0" smtClean="0"/>
              <a:t>settings of </a:t>
            </a:r>
            <a:r>
              <a:rPr lang="en-US" dirty="0"/>
              <a:t>ML</a:t>
            </a:r>
          </a:p>
          <a:p>
            <a:pPr lvl="1"/>
            <a:r>
              <a:rPr lang="en-US" dirty="0" smtClean="0"/>
              <a:t>Reinforcement </a:t>
            </a:r>
            <a:r>
              <a:rPr lang="en-US" dirty="0"/>
              <a:t>learning (learning from “rewards”)</a:t>
            </a:r>
          </a:p>
          <a:p>
            <a:pPr lvl="1"/>
            <a:r>
              <a:rPr lang="en-US" dirty="0"/>
              <a:t>Semi-supervised learning (combines supervised + unsupervised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Active learning, Transfer learning, Structured prediction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39121"/>
            <a:ext cx="499651" cy="5995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5986733"/>
            <a:ext cx="10515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0870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800" dirty="0" smtClean="0"/>
              <a:t>Classification (Supervised Learning)</a:t>
            </a:r>
            <a:endParaRPr lang="en-US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7850" y="6356350"/>
            <a:ext cx="2243549" cy="365125"/>
          </a:xfrm>
        </p:spPr>
        <p:txBody>
          <a:bodyPr/>
          <a:lstStyle/>
          <a:p>
            <a:fld id="{F0CD324F-AFC5-5546-8D71-3D58EF7D1487}" type="datetime5">
              <a:rPr lang="en-US" smtClean="0"/>
              <a:t>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2839"/>
            <a:ext cx="4114800" cy="365125"/>
          </a:xfrm>
        </p:spPr>
        <p:txBody>
          <a:bodyPr/>
          <a:lstStyle/>
          <a:p>
            <a:r>
              <a:rPr lang="en-US" smtClean="0"/>
              <a:t>CS6510 - Applied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17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39121"/>
            <a:ext cx="499651" cy="5995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5986733"/>
            <a:ext cx="10515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035" y="1497645"/>
            <a:ext cx="7718202" cy="4353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463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800" dirty="0" smtClean="0"/>
              <a:t>Classification (Supervised Learning)</a:t>
            </a:r>
            <a:endParaRPr lang="en-US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7850" y="6356350"/>
            <a:ext cx="2243549" cy="365125"/>
          </a:xfrm>
        </p:spPr>
        <p:txBody>
          <a:bodyPr/>
          <a:lstStyle/>
          <a:p>
            <a:fld id="{F0CD324F-AFC5-5546-8D71-3D58EF7D1487}" type="datetime5">
              <a:rPr lang="en-US" smtClean="0"/>
              <a:t>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2839"/>
            <a:ext cx="4114800" cy="365125"/>
          </a:xfrm>
        </p:spPr>
        <p:txBody>
          <a:bodyPr/>
          <a:lstStyle/>
          <a:p>
            <a:r>
              <a:rPr lang="en-US" smtClean="0"/>
              <a:t>CS6510 - Applied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18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39121"/>
            <a:ext cx="499651" cy="5995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5986733"/>
            <a:ext cx="10515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130" y="1540141"/>
            <a:ext cx="7866101" cy="435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286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800" dirty="0" smtClean="0"/>
              <a:t>Regression (Supervised Learning)</a:t>
            </a:r>
            <a:endParaRPr lang="en-US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7850" y="6356350"/>
            <a:ext cx="2243549" cy="365125"/>
          </a:xfrm>
        </p:spPr>
        <p:txBody>
          <a:bodyPr/>
          <a:lstStyle/>
          <a:p>
            <a:fld id="{F0CD324F-AFC5-5546-8D71-3D58EF7D1487}" type="datetime5">
              <a:rPr lang="en-US" smtClean="0"/>
              <a:t>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2839"/>
            <a:ext cx="4114800" cy="365125"/>
          </a:xfrm>
        </p:spPr>
        <p:txBody>
          <a:bodyPr/>
          <a:lstStyle/>
          <a:p>
            <a:r>
              <a:rPr lang="en-US" smtClean="0"/>
              <a:t>CS6510 - Applied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19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39121"/>
            <a:ext cx="499651" cy="5995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5986733"/>
            <a:ext cx="10515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5"/>
          <a:stretch/>
        </p:blipFill>
        <p:spPr bwMode="auto">
          <a:xfrm>
            <a:off x="1973821" y="1509445"/>
            <a:ext cx="8137375" cy="4341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747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800" dirty="0" smtClean="0"/>
              <a:t>A few </a:t>
            </a:r>
            <a:r>
              <a:rPr lang="en-US" sz="4800" dirty="0" smtClean="0"/>
              <a:t>(not so, yet) recent </a:t>
            </a:r>
            <a:r>
              <a:rPr lang="en-US" sz="4800" dirty="0" smtClean="0"/>
              <a:t>quotes</a:t>
            </a:r>
            <a:endParaRPr lang="en-US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7850" y="6356350"/>
            <a:ext cx="2243549" cy="365125"/>
          </a:xfrm>
        </p:spPr>
        <p:txBody>
          <a:bodyPr/>
          <a:lstStyle/>
          <a:p>
            <a:fld id="{F0CD324F-AFC5-5546-8D71-3D58EF7D1487}" type="datetime5">
              <a:rPr lang="en-US" smtClean="0"/>
              <a:t>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2839"/>
            <a:ext cx="4114800" cy="365125"/>
          </a:xfrm>
        </p:spPr>
        <p:txBody>
          <a:bodyPr/>
          <a:lstStyle/>
          <a:p>
            <a:r>
              <a:rPr lang="en-US" smtClean="0"/>
              <a:t>CS6510 - Applied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2</a:t>
            </a:fld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84224" y="1426118"/>
            <a:ext cx="10569575" cy="45606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4000" dirty="0">
                <a:latin typeface="Arial"/>
              </a:rPr>
              <a:t>“</a:t>
            </a:r>
            <a:r>
              <a:rPr lang="en-US" sz="4000" dirty="0"/>
              <a:t>A breakthrough in machine learning would be </a:t>
            </a:r>
            <a:r>
              <a:rPr lang="en-US" sz="4000" dirty="0" smtClean="0"/>
              <a:t>worth ten </a:t>
            </a:r>
            <a:r>
              <a:rPr lang="en-US" sz="4000" dirty="0" err="1" smtClean="0"/>
              <a:t>Microsofts</a:t>
            </a:r>
            <a:r>
              <a:rPr lang="ja-JP" altLang="en-US" sz="4000" dirty="0">
                <a:latin typeface="Arial"/>
              </a:rPr>
              <a:t>”</a:t>
            </a:r>
            <a:r>
              <a:rPr lang="en-US" sz="4000" dirty="0"/>
              <a:t> (Bill Gates, Chairman, Microsoft)</a:t>
            </a:r>
          </a:p>
          <a:p>
            <a:r>
              <a:rPr lang="ja-JP" altLang="en-US" sz="4000" dirty="0">
                <a:latin typeface="Arial"/>
              </a:rPr>
              <a:t>“</a:t>
            </a:r>
            <a:r>
              <a:rPr lang="en-US" sz="4000" dirty="0"/>
              <a:t>Machine learning is the next Internet</a:t>
            </a:r>
            <a:r>
              <a:rPr lang="ja-JP" altLang="en-US" sz="4000" dirty="0">
                <a:latin typeface="Arial"/>
              </a:rPr>
              <a:t>”</a:t>
            </a:r>
            <a:r>
              <a:rPr lang="en-US" sz="4000" dirty="0"/>
              <a:t> </a:t>
            </a:r>
            <a:r>
              <a:rPr lang="en-US" sz="4000" dirty="0" smtClean="0"/>
              <a:t>(</a:t>
            </a:r>
            <a:r>
              <a:rPr lang="en-US" sz="4000" dirty="0"/>
              <a:t>Tony Tether, Director, DARPA)</a:t>
            </a:r>
          </a:p>
          <a:p>
            <a:r>
              <a:rPr lang="en-US" sz="4000" dirty="0"/>
              <a:t>Machine learning is the hot new thing</a:t>
            </a:r>
            <a:r>
              <a:rPr lang="ja-JP" altLang="en-US" sz="4000" dirty="0">
                <a:latin typeface="Arial"/>
              </a:rPr>
              <a:t>”</a:t>
            </a:r>
            <a:r>
              <a:rPr lang="en-US" sz="4000" dirty="0"/>
              <a:t> </a:t>
            </a:r>
            <a:r>
              <a:rPr lang="en-US" sz="4000" dirty="0" smtClean="0"/>
              <a:t>(</a:t>
            </a:r>
            <a:r>
              <a:rPr lang="en-US" sz="4000" dirty="0"/>
              <a:t>John Hennessy, President, Stanford)</a:t>
            </a:r>
          </a:p>
          <a:p>
            <a:r>
              <a:rPr lang="ja-JP" altLang="en-US" sz="4000" dirty="0">
                <a:latin typeface="Arial"/>
              </a:rPr>
              <a:t>“</a:t>
            </a:r>
            <a:r>
              <a:rPr lang="en-US" sz="4000" dirty="0"/>
              <a:t>Web rankings today are mostly a matter of machine learning</a:t>
            </a:r>
            <a:r>
              <a:rPr lang="ja-JP" altLang="en-US" sz="4000" dirty="0">
                <a:latin typeface="Arial"/>
              </a:rPr>
              <a:t>”</a:t>
            </a:r>
            <a:r>
              <a:rPr lang="en-US" sz="4000" dirty="0"/>
              <a:t> (</a:t>
            </a:r>
            <a:r>
              <a:rPr lang="en-US" sz="4000" dirty="0" err="1"/>
              <a:t>Prabhakar</a:t>
            </a:r>
            <a:r>
              <a:rPr lang="en-US" sz="4000" dirty="0"/>
              <a:t> </a:t>
            </a:r>
            <a:r>
              <a:rPr lang="en-US" sz="4000" dirty="0" err="1"/>
              <a:t>Raghavan</a:t>
            </a:r>
            <a:r>
              <a:rPr lang="en-US" sz="4000" dirty="0"/>
              <a:t>, </a:t>
            </a:r>
            <a:r>
              <a:rPr lang="en-US" sz="4000" dirty="0" smtClean="0"/>
              <a:t>ex-Dir</a:t>
            </a:r>
            <a:r>
              <a:rPr lang="en-US" sz="4000" dirty="0"/>
              <a:t>. Research, Yahoo)</a:t>
            </a:r>
          </a:p>
          <a:p>
            <a:r>
              <a:rPr lang="ja-JP" altLang="en-US" sz="4000" dirty="0">
                <a:latin typeface="Arial"/>
              </a:rPr>
              <a:t>“</a:t>
            </a:r>
            <a:r>
              <a:rPr lang="en-US" sz="4000" dirty="0"/>
              <a:t>Machine learning is going to result in a real revolution</a:t>
            </a:r>
            <a:r>
              <a:rPr lang="ja-JP" altLang="en-US" sz="4000" dirty="0">
                <a:latin typeface="Arial"/>
              </a:rPr>
              <a:t>”</a:t>
            </a:r>
            <a:r>
              <a:rPr lang="en-US" sz="4000" dirty="0"/>
              <a:t> (Greg Papadopoulos, CTO, Sun)</a:t>
            </a:r>
          </a:p>
          <a:p>
            <a:r>
              <a:rPr lang="ja-JP" altLang="en-US" sz="4000" dirty="0">
                <a:latin typeface="Arial"/>
              </a:rPr>
              <a:t>“</a:t>
            </a:r>
            <a:r>
              <a:rPr lang="en-US" sz="4000" dirty="0"/>
              <a:t>Machine learning is </a:t>
            </a:r>
            <a:r>
              <a:rPr lang="en-US" sz="4000" dirty="0" smtClean="0"/>
              <a:t>today</a:t>
            </a:r>
            <a:r>
              <a:rPr lang="en-US" sz="4000" dirty="0" smtClean="0">
                <a:latin typeface="Arial"/>
              </a:rPr>
              <a:t>’</a:t>
            </a:r>
            <a:r>
              <a:rPr lang="en-US" sz="4000" dirty="0" smtClean="0"/>
              <a:t>s </a:t>
            </a:r>
            <a:r>
              <a:rPr lang="en-US" sz="4000" dirty="0"/>
              <a:t>discontinuity</a:t>
            </a:r>
            <a:r>
              <a:rPr lang="ja-JP" altLang="en-US" sz="4000" dirty="0">
                <a:latin typeface="Arial"/>
              </a:rPr>
              <a:t>”</a:t>
            </a:r>
            <a:r>
              <a:rPr lang="en-US" sz="4000" dirty="0"/>
              <a:t> </a:t>
            </a:r>
            <a:r>
              <a:rPr lang="en-US" sz="4000" dirty="0" smtClean="0"/>
              <a:t>(</a:t>
            </a:r>
            <a:r>
              <a:rPr lang="en-US" sz="4000" dirty="0"/>
              <a:t>Jerry Yang, </a:t>
            </a:r>
            <a:r>
              <a:rPr lang="en-US" sz="4000" dirty="0" smtClean="0"/>
              <a:t>ex-CEO</a:t>
            </a:r>
            <a:r>
              <a:rPr lang="en-US" sz="4000" dirty="0"/>
              <a:t>, Yahoo)</a:t>
            </a:r>
          </a:p>
          <a:p>
            <a:endParaRPr lang="en-US" sz="4000" dirty="0"/>
          </a:p>
          <a:p>
            <a:endParaRPr lang="en-US" sz="4000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39121"/>
            <a:ext cx="499651" cy="5995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5986733"/>
            <a:ext cx="10515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5207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800" dirty="0" smtClean="0"/>
              <a:t>Clustering (Unsupervised Learning)</a:t>
            </a:r>
            <a:endParaRPr lang="en-US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7850" y="6356350"/>
            <a:ext cx="2243549" cy="365125"/>
          </a:xfrm>
        </p:spPr>
        <p:txBody>
          <a:bodyPr/>
          <a:lstStyle/>
          <a:p>
            <a:fld id="{F0CD324F-AFC5-5546-8D71-3D58EF7D1487}" type="datetime5">
              <a:rPr lang="en-US" smtClean="0"/>
              <a:t>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2839"/>
            <a:ext cx="4114800" cy="365125"/>
          </a:xfrm>
        </p:spPr>
        <p:txBody>
          <a:bodyPr/>
          <a:lstStyle/>
          <a:p>
            <a:r>
              <a:rPr lang="en-US" smtClean="0"/>
              <a:t>CS6510 - Applied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20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39121"/>
            <a:ext cx="499651" cy="5995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5986733"/>
            <a:ext cx="10515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0"/>
          <a:stretch/>
        </p:blipFill>
        <p:spPr bwMode="auto">
          <a:xfrm>
            <a:off x="1960829" y="1445387"/>
            <a:ext cx="8335333" cy="449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747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3600" dirty="0" smtClean="0"/>
              <a:t>Dimensionality </a:t>
            </a:r>
            <a:r>
              <a:rPr lang="en-US" sz="3600" dirty="0" smtClean="0"/>
              <a:t>Reduction (Unsupervised Learning)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7850" y="6356350"/>
            <a:ext cx="2243549" cy="365125"/>
          </a:xfrm>
        </p:spPr>
        <p:txBody>
          <a:bodyPr/>
          <a:lstStyle/>
          <a:p>
            <a:fld id="{F0CD324F-AFC5-5546-8D71-3D58EF7D1487}" type="datetime5">
              <a:rPr lang="en-US" smtClean="0"/>
              <a:t>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2839"/>
            <a:ext cx="4114800" cy="365125"/>
          </a:xfrm>
        </p:spPr>
        <p:txBody>
          <a:bodyPr/>
          <a:lstStyle/>
          <a:p>
            <a:r>
              <a:rPr lang="en-US" smtClean="0"/>
              <a:t>CS6510 - Applied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21</a:t>
            </a:fld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84224" y="1426118"/>
            <a:ext cx="10569575" cy="456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Large sample size is required for high-dimensional data</a:t>
            </a:r>
          </a:p>
          <a:p>
            <a:r>
              <a:rPr lang="en-US" dirty="0"/>
              <a:t>Query accuracy and efficiency degrade rapidly as the dimension increases</a:t>
            </a:r>
          </a:p>
          <a:p>
            <a:r>
              <a:rPr lang="en-US" dirty="0"/>
              <a:t>Strategies</a:t>
            </a:r>
          </a:p>
          <a:p>
            <a:pPr lvl="1"/>
            <a:r>
              <a:rPr lang="en-US" dirty="0"/>
              <a:t>Feature reduction</a:t>
            </a:r>
          </a:p>
          <a:p>
            <a:pPr lvl="1"/>
            <a:r>
              <a:rPr lang="en-US" dirty="0"/>
              <a:t>Feature selection</a:t>
            </a:r>
          </a:p>
          <a:p>
            <a:pPr lvl="1"/>
            <a:r>
              <a:rPr lang="en-US" dirty="0"/>
              <a:t>Manifold learning</a:t>
            </a:r>
          </a:p>
          <a:p>
            <a:pPr lvl="1"/>
            <a:r>
              <a:rPr lang="en-US" dirty="0"/>
              <a:t>Kernel learning</a:t>
            </a:r>
          </a:p>
          <a:p>
            <a:endParaRPr lang="en-US" sz="2000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39121"/>
            <a:ext cx="499651" cy="5995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5986733"/>
            <a:ext cx="10515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pic>
        <p:nvPicPr>
          <p:cNvPr id="13" name="Picture 2" descr="http://www.merl.com/projects/images/dimred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228" y="2556212"/>
            <a:ext cx="5994400" cy="328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34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4800" dirty="0" smtClean="0"/>
              <a:t>Other Settings: Ranking </a:t>
            </a:r>
            <a:r>
              <a:rPr lang="en-US" sz="4800" dirty="0" smtClean="0"/>
              <a:t>(</a:t>
            </a:r>
            <a:r>
              <a:rPr lang="en-US" sz="4800" dirty="0"/>
              <a:t>S</a:t>
            </a:r>
            <a:r>
              <a:rPr lang="en-US" sz="4800" dirty="0" smtClean="0"/>
              <a:t>upervised Learning)</a:t>
            </a:r>
            <a:endParaRPr lang="en-US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7850" y="6356350"/>
            <a:ext cx="2243549" cy="365125"/>
          </a:xfrm>
        </p:spPr>
        <p:txBody>
          <a:bodyPr/>
          <a:lstStyle/>
          <a:p>
            <a:fld id="{F0CD324F-AFC5-5546-8D71-3D58EF7D1487}" type="datetime5">
              <a:rPr lang="en-US" smtClean="0"/>
              <a:t>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2839"/>
            <a:ext cx="4114800" cy="365125"/>
          </a:xfrm>
        </p:spPr>
        <p:txBody>
          <a:bodyPr/>
          <a:lstStyle/>
          <a:p>
            <a:r>
              <a:rPr lang="en-US" smtClean="0"/>
              <a:t>CS6510 - Applied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22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39121"/>
            <a:ext cx="499651" cy="5995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5986733"/>
            <a:ext cx="10515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"/>
          </p:nvPr>
        </p:nvSpPr>
        <p:spPr>
          <a:xfrm>
            <a:off x="127129" y="2070013"/>
            <a:ext cx="3211463" cy="278835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Given a query and</a:t>
            </a:r>
          </a:p>
          <a:p>
            <a:pPr marL="0" indent="0">
              <a:buNone/>
            </a:pPr>
            <a:r>
              <a:rPr lang="en-US" dirty="0" smtClean="0"/>
              <a:t>a set of web pages, </a:t>
            </a:r>
          </a:p>
          <a:p>
            <a:pPr marL="0" indent="0">
              <a:buNone/>
            </a:pPr>
            <a:r>
              <a:rPr lang="en-US" dirty="0" smtClean="0"/>
              <a:t>rank them according</a:t>
            </a:r>
          </a:p>
          <a:p>
            <a:pPr marL="0" indent="0">
              <a:buNone/>
            </a:pPr>
            <a:r>
              <a:rPr lang="en-US" dirty="0" smtClean="0"/>
              <a:t>to relevance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9937" y="1655147"/>
            <a:ext cx="5199663" cy="4148667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7345221" y="2513743"/>
            <a:ext cx="4846779" cy="3023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Other applications</a:t>
            </a:r>
          </a:p>
          <a:p>
            <a:pPr lvl="1"/>
            <a:r>
              <a:rPr lang="en-US" dirty="0" smtClean="0"/>
              <a:t>User preference, e.g. Netflix “My List” -- movie queue ranking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light search (search in general)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32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800" dirty="0" smtClean="0"/>
              <a:t>Other Settings: Reinforcement </a:t>
            </a:r>
            <a:r>
              <a:rPr lang="en-US" sz="4800" dirty="0" smtClean="0"/>
              <a:t>Learning</a:t>
            </a:r>
            <a:endParaRPr lang="en-US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7850" y="6356350"/>
            <a:ext cx="2243549" cy="365125"/>
          </a:xfrm>
        </p:spPr>
        <p:txBody>
          <a:bodyPr/>
          <a:lstStyle/>
          <a:p>
            <a:fld id="{F0CD324F-AFC5-5546-8D71-3D58EF7D1487}" type="datetime5">
              <a:rPr lang="en-US" smtClean="0"/>
              <a:t>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2839"/>
            <a:ext cx="4114800" cy="365125"/>
          </a:xfrm>
        </p:spPr>
        <p:txBody>
          <a:bodyPr/>
          <a:lstStyle/>
          <a:p>
            <a:r>
              <a:rPr lang="en-US" smtClean="0"/>
              <a:t>CS6510 - Applied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23</a:t>
            </a:fld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84224" y="1426118"/>
            <a:ext cx="10569575" cy="456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Learning a </a:t>
            </a:r>
            <a:r>
              <a:rPr lang="tr-TR" dirty="0" err="1"/>
              <a:t>policy</a:t>
            </a:r>
            <a:r>
              <a:rPr lang="tr-TR" dirty="0"/>
              <a:t>: A </a:t>
            </a:r>
            <a:r>
              <a:rPr lang="tr-TR" dirty="0" err="1">
                <a:solidFill>
                  <a:schemeClr val="accent1"/>
                </a:solidFill>
              </a:rPr>
              <a:t>sequence</a:t>
            </a:r>
            <a:r>
              <a:rPr lang="tr-TR" dirty="0"/>
              <a:t> of </a:t>
            </a:r>
            <a:r>
              <a:rPr lang="tr-TR" dirty="0" err="1"/>
              <a:t>outputs</a:t>
            </a:r>
            <a:endParaRPr lang="tr-TR" dirty="0"/>
          </a:p>
          <a:p>
            <a:r>
              <a:rPr lang="tr-TR" dirty="0"/>
              <a:t>No </a:t>
            </a:r>
            <a:r>
              <a:rPr lang="tr-TR" dirty="0" err="1"/>
              <a:t>supervised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 but </a:t>
            </a:r>
            <a:r>
              <a:rPr lang="tr-TR" dirty="0" err="1"/>
              <a:t>delayed</a:t>
            </a:r>
            <a:r>
              <a:rPr lang="tr-TR" dirty="0"/>
              <a:t> </a:t>
            </a:r>
            <a:r>
              <a:rPr lang="tr-TR" dirty="0" err="1"/>
              <a:t>reward</a:t>
            </a:r>
            <a:endParaRPr lang="tr-TR" dirty="0"/>
          </a:p>
          <a:p>
            <a:pPr lvl="1"/>
            <a:r>
              <a:rPr lang="en-US" dirty="0"/>
              <a:t>E.g. </a:t>
            </a:r>
            <a:r>
              <a:rPr lang="tr-TR" dirty="0"/>
              <a:t>Game </a:t>
            </a:r>
            <a:r>
              <a:rPr lang="tr-TR" dirty="0" err="1"/>
              <a:t>playing</a:t>
            </a:r>
            <a:endParaRPr lang="tr-TR" dirty="0"/>
          </a:p>
          <a:p>
            <a:pPr lvl="1"/>
            <a:r>
              <a:rPr lang="en-US" dirty="0"/>
              <a:t>E.g. </a:t>
            </a:r>
            <a:r>
              <a:rPr lang="tr-TR" dirty="0"/>
              <a:t>Robot in a </a:t>
            </a:r>
            <a:r>
              <a:rPr lang="tr-TR" dirty="0" err="1"/>
              <a:t>maze</a:t>
            </a:r>
            <a:endParaRPr lang="tr-TR" dirty="0"/>
          </a:p>
          <a:p>
            <a:r>
              <a:rPr lang="tr-TR" dirty="0" err="1"/>
              <a:t>Multiple</a:t>
            </a:r>
            <a:r>
              <a:rPr lang="tr-TR" dirty="0"/>
              <a:t> </a:t>
            </a:r>
            <a:r>
              <a:rPr lang="tr-TR" dirty="0" err="1"/>
              <a:t>agents</a:t>
            </a:r>
            <a:r>
              <a:rPr lang="tr-TR" dirty="0"/>
              <a:t>, </a:t>
            </a:r>
            <a:r>
              <a:rPr lang="tr-TR" dirty="0" err="1"/>
              <a:t>partial</a:t>
            </a:r>
            <a:r>
              <a:rPr lang="tr-TR" dirty="0"/>
              <a:t> </a:t>
            </a:r>
            <a:r>
              <a:rPr lang="tr-TR" dirty="0" err="1"/>
              <a:t>observability</a:t>
            </a:r>
            <a:r>
              <a:rPr lang="tr-TR" dirty="0"/>
              <a:t>, ..</a:t>
            </a:r>
            <a:r>
              <a:rPr lang="tr-TR" dirty="0" smtClean="0"/>
              <a:t>.</a:t>
            </a:r>
          </a:p>
          <a:p>
            <a:r>
              <a:rPr lang="tr-TR" dirty="0" smtClean="0"/>
              <a:t>Example</a:t>
            </a:r>
            <a:r>
              <a:rPr lang="en-US" dirty="0" smtClean="0"/>
              <a:t> (Simple Demo)</a:t>
            </a:r>
            <a:r>
              <a:rPr lang="tr-TR" dirty="0" smtClean="0"/>
              <a:t>:</a:t>
            </a:r>
            <a:endParaRPr lang="tr-TR" dirty="0" smtClean="0"/>
          </a:p>
          <a:p>
            <a:pPr lvl="1"/>
            <a:r>
              <a:rPr lang="tr-TR" dirty="0" smtClean="0">
                <a:hlinkClick r:id="rId3"/>
              </a:rPr>
              <a:t>https</a:t>
            </a:r>
            <a:r>
              <a:rPr lang="tr-TR" dirty="0">
                <a:hlinkClick r:id="rId3"/>
              </a:rPr>
              <a:t>://www.youtube.com/watch?v=</a:t>
            </a:r>
            <a:r>
              <a:rPr lang="tr-TR" dirty="0" smtClean="0">
                <a:hlinkClick r:id="rId3"/>
              </a:rPr>
              <a:t>DCjbk4m1G6I</a:t>
            </a:r>
            <a:endParaRPr lang="tr-TR" dirty="0" smtClean="0"/>
          </a:p>
          <a:p>
            <a:pPr lvl="1"/>
            <a:endParaRPr lang="tr-TR" dirty="0"/>
          </a:p>
          <a:p>
            <a:endParaRPr lang="tr-TR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39121"/>
            <a:ext cx="499651" cy="5995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5986733"/>
            <a:ext cx="10515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pic>
        <p:nvPicPr>
          <p:cNvPr id="12" name="Picture 2" descr="http://ars.sciencedirect.com/content/image/1-s2.0-S1568494607000026-gr1.jp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987" y="2667000"/>
            <a:ext cx="4064000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57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800" dirty="0" smtClean="0"/>
              <a:t>ML Problems</a:t>
            </a:r>
            <a:endParaRPr lang="en-US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7850" y="6356350"/>
            <a:ext cx="2243549" cy="365125"/>
          </a:xfrm>
        </p:spPr>
        <p:txBody>
          <a:bodyPr/>
          <a:lstStyle/>
          <a:p>
            <a:fld id="{F0CD324F-AFC5-5546-8D71-3D58EF7D1487}" type="datetime5">
              <a:rPr lang="en-US" smtClean="0"/>
              <a:t>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2839"/>
            <a:ext cx="4114800" cy="365125"/>
          </a:xfrm>
        </p:spPr>
        <p:txBody>
          <a:bodyPr/>
          <a:lstStyle/>
          <a:p>
            <a:r>
              <a:rPr lang="en-US" smtClean="0"/>
              <a:t>CS6510 - Applied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24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39121"/>
            <a:ext cx="499651" cy="5995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5986733"/>
            <a:ext cx="10515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pic>
        <p:nvPicPr>
          <p:cNvPr id="10" name="Picture 2" descr="C:\Users\hays\Desktop\143 Computer Vision\slides\07\machine_learning_spectrum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00" b="4250"/>
          <a:stretch/>
        </p:blipFill>
        <p:spPr bwMode="auto">
          <a:xfrm>
            <a:off x="838200" y="1608118"/>
            <a:ext cx="10188837" cy="3931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933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800" dirty="0" smtClean="0"/>
              <a:t>ML in Practice</a:t>
            </a:r>
            <a:endParaRPr lang="en-US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7850" y="6356350"/>
            <a:ext cx="2243549" cy="365125"/>
          </a:xfrm>
        </p:spPr>
        <p:txBody>
          <a:bodyPr/>
          <a:lstStyle/>
          <a:p>
            <a:fld id="{F0CD324F-AFC5-5546-8D71-3D58EF7D1487}" type="datetime5">
              <a:rPr lang="en-US" smtClean="0"/>
              <a:t>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2839"/>
            <a:ext cx="4114800" cy="365125"/>
          </a:xfrm>
        </p:spPr>
        <p:txBody>
          <a:bodyPr/>
          <a:lstStyle/>
          <a:p>
            <a:r>
              <a:rPr lang="en-US" smtClean="0"/>
              <a:t>CS6510 - Applied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25</a:t>
            </a:fld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84224" y="1426118"/>
            <a:ext cx="10569575" cy="456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Understanding domain, prior knowledge, and goals</a:t>
            </a:r>
          </a:p>
          <a:p>
            <a:r>
              <a:rPr lang="en-US" sz="3200" dirty="0"/>
              <a:t>Data integration, selection, </a:t>
            </a:r>
            <a:r>
              <a:rPr lang="en-US" sz="3200" dirty="0" smtClean="0"/>
              <a:t>cleaning, pre-processing</a:t>
            </a:r>
            <a:r>
              <a:rPr lang="en-US" sz="3200" dirty="0"/>
              <a:t>, etc.</a:t>
            </a:r>
          </a:p>
          <a:p>
            <a:r>
              <a:rPr lang="en-US" sz="3200" dirty="0"/>
              <a:t>Learning models</a:t>
            </a:r>
          </a:p>
          <a:p>
            <a:r>
              <a:rPr lang="en-US" sz="3200" dirty="0"/>
              <a:t>Interpreting results</a:t>
            </a:r>
          </a:p>
          <a:p>
            <a:r>
              <a:rPr lang="en-US" sz="3200" dirty="0"/>
              <a:t>Consolidating and deploying discovered knowledge</a:t>
            </a:r>
          </a:p>
          <a:p>
            <a:r>
              <a:rPr lang="en-US" sz="3200" dirty="0"/>
              <a:t>Loop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39121"/>
            <a:ext cx="499651" cy="5995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5986733"/>
            <a:ext cx="10515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9153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800" dirty="0" smtClean="0"/>
              <a:t>Training and Testing ML Models</a:t>
            </a:r>
            <a:endParaRPr lang="en-US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7850" y="6356350"/>
            <a:ext cx="2243549" cy="365125"/>
          </a:xfrm>
        </p:spPr>
        <p:txBody>
          <a:bodyPr/>
          <a:lstStyle/>
          <a:p>
            <a:fld id="{F0CD324F-AFC5-5546-8D71-3D58EF7D1487}" type="datetime5">
              <a:rPr lang="en-US" smtClean="0"/>
              <a:t>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2839"/>
            <a:ext cx="4114800" cy="365125"/>
          </a:xfrm>
        </p:spPr>
        <p:txBody>
          <a:bodyPr/>
          <a:lstStyle/>
          <a:p>
            <a:r>
              <a:rPr lang="en-US" smtClean="0"/>
              <a:t>CS6510 - Applied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26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39121"/>
            <a:ext cx="499651" cy="5995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5986733"/>
            <a:ext cx="10515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12" name="流程圖: 程序 177"/>
          <p:cNvSpPr/>
          <p:nvPr/>
        </p:nvSpPr>
        <p:spPr>
          <a:xfrm>
            <a:off x="7407541" y="3526199"/>
            <a:ext cx="2592288" cy="194421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流程圖: 程序 159"/>
          <p:cNvSpPr/>
          <p:nvPr/>
        </p:nvSpPr>
        <p:spPr>
          <a:xfrm>
            <a:off x="4815253" y="1365959"/>
            <a:ext cx="2592288" cy="194421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流程圖: 程序 120"/>
          <p:cNvSpPr/>
          <p:nvPr/>
        </p:nvSpPr>
        <p:spPr>
          <a:xfrm>
            <a:off x="2222965" y="3497764"/>
            <a:ext cx="2592288" cy="194421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乘號 105"/>
          <p:cNvSpPr/>
          <p:nvPr/>
        </p:nvSpPr>
        <p:spPr>
          <a:xfrm>
            <a:off x="2510997" y="3785796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乘號 106"/>
          <p:cNvSpPr/>
          <p:nvPr/>
        </p:nvSpPr>
        <p:spPr>
          <a:xfrm>
            <a:off x="2727021" y="3929812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乘號 107"/>
          <p:cNvSpPr/>
          <p:nvPr/>
        </p:nvSpPr>
        <p:spPr>
          <a:xfrm>
            <a:off x="2799029" y="371378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乘號 108"/>
          <p:cNvSpPr/>
          <p:nvPr/>
        </p:nvSpPr>
        <p:spPr>
          <a:xfrm>
            <a:off x="2510997" y="400182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乘號 109"/>
          <p:cNvSpPr/>
          <p:nvPr/>
        </p:nvSpPr>
        <p:spPr>
          <a:xfrm>
            <a:off x="3015053" y="3929812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乘號 110"/>
          <p:cNvSpPr/>
          <p:nvPr/>
        </p:nvSpPr>
        <p:spPr>
          <a:xfrm>
            <a:off x="2943045" y="4145836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乘號 111"/>
          <p:cNvSpPr/>
          <p:nvPr/>
        </p:nvSpPr>
        <p:spPr>
          <a:xfrm>
            <a:off x="2655013" y="421784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流程圖: 接點 112"/>
          <p:cNvSpPr/>
          <p:nvPr/>
        </p:nvSpPr>
        <p:spPr>
          <a:xfrm>
            <a:off x="3375093" y="450587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流程圖: 接點 113"/>
          <p:cNvSpPr/>
          <p:nvPr/>
        </p:nvSpPr>
        <p:spPr>
          <a:xfrm>
            <a:off x="3159069" y="472190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4" name="流程圖: 接點 114"/>
          <p:cNvSpPr/>
          <p:nvPr/>
        </p:nvSpPr>
        <p:spPr>
          <a:xfrm>
            <a:off x="3663125" y="450587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流程圖: 接點 115"/>
          <p:cNvSpPr/>
          <p:nvPr/>
        </p:nvSpPr>
        <p:spPr>
          <a:xfrm>
            <a:off x="3447101" y="472190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流程圖: 接點 116"/>
          <p:cNvSpPr/>
          <p:nvPr/>
        </p:nvSpPr>
        <p:spPr>
          <a:xfrm>
            <a:off x="3303085" y="493792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7" name="流程圖: 接點 117"/>
          <p:cNvSpPr/>
          <p:nvPr/>
        </p:nvSpPr>
        <p:spPr>
          <a:xfrm>
            <a:off x="3735133" y="472190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流程圖: 接點 118"/>
          <p:cNvSpPr/>
          <p:nvPr/>
        </p:nvSpPr>
        <p:spPr>
          <a:xfrm>
            <a:off x="3591117" y="493792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9" name="流程圖: 接點 119"/>
          <p:cNvSpPr/>
          <p:nvPr/>
        </p:nvSpPr>
        <p:spPr>
          <a:xfrm>
            <a:off x="3447101" y="508194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乘號 121"/>
          <p:cNvSpPr/>
          <p:nvPr/>
        </p:nvSpPr>
        <p:spPr>
          <a:xfrm>
            <a:off x="5103285" y="1798007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乘號 122"/>
          <p:cNvSpPr/>
          <p:nvPr/>
        </p:nvSpPr>
        <p:spPr>
          <a:xfrm>
            <a:off x="5319309" y="1942023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乘號 123"/>
          <p:cNvSpPr/>
          <p:nvPr/>
        </p:nvSpPr>
        <p:spPr>
          <a:xfrm>
            <a:off x="5247301" y="1581983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乘號 124"/>
          <p:cNvSpPr/>
          <p:nvPr/>
        </p:nvSpPr>
        <p:spPr>
          <a:xfrm>
            <a:off x="5103285" y="2014031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乘號 125"/>
          <p:cNvSpPr/>
          <p:nvPr/>
        </p:nvSpPr>
        <p:spPr>
          <a:xfrm>
            <a:off x="4887261" y="2014031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乘號 126"/>
          <p:cNvSpPr/>
          <p:nvPr/>
        </p:nvSpPr>
        <p:spPr>
          <a:xfrm>
            <a:off x="5535333" y="2158047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乘號 127"/>
          <p:cNvSpPr/>
          <p:nvPr/>
        </p:nvSpPr>
        <p:spPr>
          <a:xfrm>
            <a:off x="5247301" y="2230055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乘號 128"/>
          <p:cNvSpPr/>
          <p:nvPr/>
        </p:nvSpPr>
        <p:spPr>
          <a:xfrm>
            <a:off x="5751357" y="1798007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乘號 129"/>
          <p:cNvSpPr/>
          <p:nvPr/>
        </p:nvSpPr>
        <p:spPr>
          <a:xfrm>
            <a:off x="6111397" y="1798007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乘號 130"/>
          <p:cNvSpPr/>
          <p:nvPr/>
        </p:nvSpPr>
        <p:spPr>
          <a:xfrm>
            <a:off x="5895373" y="2014031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乘號 131"/>
          <p:cNvSpPr/>
          <p:nvPr/>
        </p:nvSpPr>
        <p:spPr>
          <a:xfrm>
            <a:off x="5895373" y="1581983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乘號 132"/>
          <p:cNvSpPr/>
          <p:nvPr/>
        </p:nvSpPr>
        <p:spPr>
          <a:xfrm>
            <a:off x="5607341" y="1581983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乘號 133"/>
          <p:cNvSpPr/>
          <p:nvPr/>
        </p:nvSpPr>
        <p:spPr>
          <a:xfrm>
            <a:off x="5391317" y="1725999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乘號 134"/>
          <p:cNvSpPr/>
          <p:nvPr/>
        </p:nvSpPr>
        <p:spPr>
          <a:xfrm>
            <a:off x="5607341" y="1942023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乘號 135"/>
          <p:cNvSpPr/>
          <p:nvPr/>
        </p:nvSpPr>
        <p:spPr>
          <a:xfrm>
            <a:off x="4887261" y="2230055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流程圖: 接點 136"/>
          <p:cNvSpPr/>
          <p:nvPr/>
        </p:nvSpPr>
        <p:spPr>
          <a:xfrm>
            <a:off x="6111397" y="2374071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6" name="流程圖: 接點 137"/>
          <p:cNvSpPr/>
          <p:nvPr/>
        </p:nvSpPr>
        <p:spPr>
          <a:xfrm>
            <a:off x="5895373" y="2590095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7" name="流程圖: 接點 138"/>
          <p:cNvSpPr/>
          <p:nvPr/>
        </p:nvSpPr>
        <p:spPr>
          <a:xfrm>
            <a:off x="6399429" y="2374071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8" name="流程圖: 接點 139"/>
          <p:cNvSpPr/>
          <p:nvPr/>
        </p:nvSpPr>
        <p:spPr>
          <a:xfrm>
            <a:off x="6183405" y="2590095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9" name="流程圖: 接點 140"/>
          <p:cNvSpPr/>
          <p:nvPr/>
        </p:nvSpPr>
        <p:spPr>
          <a:xfrm>
            <a:off x="6039389" y="2806119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0" name="流程圖: 接點 141"/>
          <p:cNvSpPr/>
          <p:nvPr/>
        </p:nvSpPr>
        <p:spPr>
          <a:xfrm>
            <a:off x="6471437" y="2590095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1" name="流程圖: 接點 142"/>
          <p:cNvSpPr/>
          <p:nvPr/>
        </p:nvSpPr>
        <p:spPr>
          <a:xfrm>
            <a:off x="6327421" y="2806119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2" name="流程圖: 接點 143"/>
          <p:cNvSpPr/>
          <p:nvPr/>
        </p:nvSpPr>
        <p:spPr>
          <a:xfrm>
            <a:off x="6183405" y="2950135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3" name="流程圖: 接點 144"/>
          <p:cNvSpPr/>
          <p:nvPr/>
        </p:nvSpPr>
        <p:spPr>
          <a:xfrm>
            <a:off x="6543445" y="2230055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4" name="流程圖: 接點 145"/>
          <p:cNvSpPr/>
          <p:nvPr/>
        </p:nvSpPr>
        <p:spPr>
          <a:xfrm>
            <a:off x="6759469" y="2590095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5" name="流程圖: 接點 146"/>
          <p:cNvSpPr/>
          <p:nvPr/>
        </p:nvSpPr>
        <p:spPr>
          <a:xfrm>
            <a:off x="6687461" y="2734111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6" name="流程圖: 接點 147"/>
          <p:cNvSpPr/>
          <p:nvPr/>
        </p:nvSpPr>
        <p:spPr>
          <a:xfrm>
            <a:off x="6759469" y="2374071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7" name="流程圖: 接點 148"/>
          <p:cNvSpPr/>
          <p:nvPr/>
        </p:nvSpPr>
        <p:spPr>
          <a:xfrm>
            <a:off x="6543445" y="2878127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8" name="流程圖: 接點 149"/>
          <p:cNvSpPr/>
          <p:nvPr/>
        </p:nvSpPr>
        <p:spPr>
          <a:xfrm>
            <a:off x="5679349" y="2518087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9" name="流程圖: 接點 150"/>
          <p:cNvSpPr/>
          <p:nvPr/>
        </p:nvSpPr>
        <p:spPr>
          <a:xfrm>
            <a:off x="5895373" y="2950135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0" name="流程圖: 接點 151"/>
          <p:cNvSpPr/>
          <p:nvPr/>
        </p:nvSpPr>
        <p:spPr>
          <a:xfrm>
            <a:off x="5751357" y="2806119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1" name="流程圖: 接點 152"/>
          <p:cNvSpPr/>
          <p:nvPr/>
        </p:nvSpPr>
        <p:spPr>
          <a:xfrm>
            <a:off x="5535333" y="2662103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2" name="流程圖: 接點 153"/>
          <p:cNvSpPr/>
          <p:nvPr/>
        </p:nvSpPr>
        <p:spPr>
          <a:xfrm>
            <a:off x="6327421" y="3022143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3" name="流程圖: 接點 154"/>
          <p:cNvSpPr/>
          <p:nvPr/>
        </p:nvSpPr>
        <p:spPr>
          <a:xfrm>
            <a:off x="5535333" y="2950135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4" name="流程圖: 接點 155"/>
          <p:cNvSpPr/>
          <p:nvPr/>
        </p:nvSpPr>
        <p:spPr>
          <a:xfrm>
            <a:off x="6183405" y="1653991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5" name="流程圖: 接點 156"/>
          <p:cNvSpPr/>
          <p:nvPr/>
        </p:nvSpPr>
        <p:spPr>
          <a:xfrm>
            <a:off x="5751357" y="2158047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6" name="乘號 157"/>
          <p:cNvSpPr/>
          <p:nvPr/>
        </p:nvSpPr>
        <p:spPr>
          <a:xfrm>
            <a:off x="5679349" y="2950135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乘號 158"/>
          <p:cNvSpPr/>
          <p:nvPr/>
        </p:nvSpPr>
        <p:spPr>
          <a:xfrm>
            <a:off x="6543445" y="2446079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文字方塊 160"/>
          <p:cNvSpPr txBox="1"/>
          <p:nvPr/>
        </p:nvSpPr>
        <p:spPr>
          <a:xfrm>
            <a:off x="1898940" y="5470729"/>
            <a:ext cx="3193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/>
              <a:t>Training set </a:t>
            </a:r>
            <a:r>
              <a:rPr lang="en-US" altLang="zh-TW" sz="2000" dirty="0" smtClean="0">
                <a:solidFill>
                  <a:srgbClr val="FF0000"/>
                </a:solidFill>
              </a:rPr>
              <a:t>(observed)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69" name="文字方塊 161"/>
          <p:cNvSpPr txBox="1"/>
          <p:nvPr/>
        </p:nvSpPr>
        <p:spPr>
          <a:xfrm>
            <a:off x="5129581" y="3347162"/>
            <a:ext cx="1775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/>
              <a:t>Universal set</a:t>
            </a:r>
          </a:p>
          <a:p>
            <a:pPr algn="ctr"/>
            <a:r>
              <a:rPr lang="en-US" altLang="zh-TW" sz="2000" dirty="0" smtClean="0"/>
              <a:t>(unobserved)</a:t>
            </a:r>
            <a:endParaRPr lang="zh-TW" altLang="en-US" sz="2000" dirty="0" smtClean="0"/>
          </a:p>
        </p:txBody>
      </p:sp>
      <p:sp>
        <p:nvSpPr>
          <p:cNvPr id="70" name="乘號 162"/>
          <p:cNvSpPr/>
          <p:nvPr/>
        </p:nvSpPr>
        <p:spPr>
          <a:xfrm>
            <a:off x="7695573" y="3958247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乘號 163"/>
          <p:cNvSpPr/>
          <p:nvPr/>
        </p:nvSpPr>
        <p:spPr>
          <a:xfrm>
            <a:off x="7911597" y="3670215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乘號 164"/>
          <p:cNvSpPr/>
          <p:nvPr/>
        </p:nvSpPr>
        <p:spPr>
          <a:xfrm>
            <a:off x="8199629" y="3742223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乘號 165"/>
          <p:cNvSpPr/>
          <p:nvPr/>
        </p:nvSpPr>
        <p:spPr>
          <a:xfrm>
            <a:off x="8559669" y="3526199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乘號 166"/>
          <p:cNvSpPr/>
          <p:nvPr/>
        </p:nvSpPr>
        <p:spPr>
          <a:xfrm>
            <a:off x="8343645" y="3958247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乘號 167"/>
          <p:cNvSpPr/>
          <p:nvPr/>
        </p:nvSpPr>
        <p:spPr>
          <a:xfrm>
            <a:off x="8127621" y="4174271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乘號 168"/>
          <p:cNvSpPr/>
          <p:nvPr/>
        </p:nvSpPr>
        <p:spPr>
          <a:xfrm>
            <a:off x="7839589" y="4246279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流程圖: 接點 169"/>
          <p:cNvSpPr/>
          <p:nvPr/>
        </p:nvSpPr>
        <p:spPr>
          <a:xfrm>
            <a:off x="8559669" y="4534311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8" name="流程圖: 接點 170"/>
          <p:cNvSpPr/>
          <p:nvPr/>
        </p:nvSpPr>
        <p:spPr>
          <a:xfrm>
            <a:off x="8343645" y="4750335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9" name="流程圖: 接點 171"/>
          <p:cNvSpPr/>
          <p:nvPr/>
        </p:nvSpPr>
        <p:spPr>
          <a:xfrm>
            <a:off x="8847701" y="4534311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0" name="流程圖: 接點 172"/>
          <p:cNvSpPr/>
          <p:nvPr/>
        </p:nvSpPr>
        <p:spPr>
          <a:xfrm>
            <a:off x="8631677" y="4750335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1" name="流程圖: 接點 173"/>
          <p:cNvSpPr/>
          <p:nvPr/>
        </p:nvSpPr>
        <p:spPr>
          <a:xfrm>
            <a:off x="8487661" y="4894351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2" name="流程圖: 接點 174"/>
          <p:cNvSpPr/>
          <p:nvPr/>
        </p:nvSpPr>
        <p:spPr>
          <a:xfrm>
            <a:off x="8919709" y="4750335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3" name="流程圖: 接點 175"/>
          <p:cNvSpPr/>
          <p:nvPr/>
        </p:nvSpPr>
        <p:spPr>
          <a:xfrm>
            <a:off x="8775693" y="4966359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4" name="流程圖: 接點 176"/>
          <p:cNvSpPr/>
          <p:nvPr/>
        </p:nvSpPr>
        <p:spPr>
          <a:xfrm>
            <a:off x="8415653" y="5110375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5" name="文字方塊 178"/>
          <p:cNvSpPr txBox="1"/>
          <p:nvPr/>
        </p:nvSpPr>
        <p:spPr>
          <a:xfrm>
            <a:off x="6991519" y="5455438"/>
            <a:ext cx="3526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/>
              <a:t>Testing set (unobserved)</a:t>
            </a:r>
            <a:endParaRPr lang="zh-TW" altLang="en-US" sz="2000" dirty="0"/>
          </a:p>
        </p:txBody>
      </p:sp>
      <p:sp>
        <p:nvSpPr>
          <p:cNvPr id="86" name="乘號 179"/>
          <p:cNvSpPr/>
          <p:nvPr/>
        </p:nvSpPr>
        <p:spPr>
          <a:xfrm>
            <a:off x="7983605" y="3958247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乘號 180"/>
          <p:cNvSpPr/>
          <p:nvPr/>
        </p:nvSpPr>
        <p:spPr>
          <a:xfrm>
            <a:off x="8631677" y="3742223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乘號 181"/>
          <p:cNvSpPr/>
          <p:nvPr/>
        </p:nvSpPr>
        <p:spPr>
          <a:xfrm>
            <a:off x="8919709" y="4390295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乘號 182"/>
          <p:cNvSpPr/>
          <p:nvPr/>
        </p:nvSpPr>
        <p:spPr>
          <a:xfrm>
            <a:off x="8199629" y="4894351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流程圖: 接點 183"/>
          <p:cNvSpPr/>
          <p:nvPr/>
        </p:nvSpPr>
        <p:spPr>
          <a:xfrm>
            <a:off x="8055613" y="4750335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1" name="流程圖: 接點 184"/>
          <p:cNvSpPr/>
          <p:nvPr/>
        </p:nvSpPr>
        <p:spPr>
          <a:xfrm>
            <a:off x="8055613" y="5055135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2" name="流程圖: 接點 185"/>
          <p:cNvSpPr/>
          <p:nvPr/>
        </p:nvSpPr>
        <p:spPr>
          <a:xfrm>
            <a:off x="8631677" y="3958247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3" name="流程圖: 接點 186"/>
          <p:cNvSpPr/>
          <p:nvPr/>
        </p:nvSpPr>
        <p:spPr>
          <a:xfrm>
            <a:off x="8991717" y="4966359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94" name="直線單箭頭接點 187"/>
          <p:cNvCxnSpPr/>
          <p:nvPr/>
        </p:nvCxnSpPr>
        <p:spPr>
          <a:xfrm flipH="1">
            <a:off x="3951157" y="2302063"/>
            <a:ext cx="720080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188"/>
          <p:cNvCxnSpPr/>
          <p:nvPr/>
        </p:nvCxnSpPr>
        <p:spPr>
          <a:xfrm>
            <a:off x="7551557" y="2302063"/>
            <a:ext cx="756086" cy="108012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189"/>
          <p:cNvCxnSpPr/>
          <p:nvPr/>
        </p:nvCxnSpPr>
        <p:spPr>
          <a:xfrm rot="10800000" flipV="1">
            <a:off x="2366981" y="3713788"/>
            <a:ext cx="1800200" cy="129614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接點 190"/>
          <p:cNvCxnSpPr/>
          <p:nvPr/>
        </p:nvCxnSpPr>
        <p:spPr>
          <a:xfrm rot="10800000" flipV="1">
            <a:off x="7551557" y="3670215"/>
            <a:ext cx="1800200" cy="129614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乘號 191"/>
          <p:cNvSpPr/>
          <p:nvPr/>
        </p:nvSpPr>
        <p:spPr>
          <a:xfrm>
            <a:off x="6183405" y="2014031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乘號 192"/>
          <p:cNvSpPr/>
          <p:nvPr/>
        </p:nvSpPr>
        <p:spPr>
          <a:xfrm>
            <a:off x="6399429" y="1870015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流程圖: 接點 193"/>
          <p:cNvSpPr/>
          <p:nvPr/>
        </p:nvSpPr>
        <p:spPr>
          <a:xfrm>
            <a:off x="5391317" y="2806119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1" name="流程圖: 接點 194"/>
          <p:cNvSpPr/>
          <p:nvPr/>
        </p:nvSpPr>
        <p:spPr>
          <a:xfrm>
            <a:off x="5247301" y="2662103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2" name="流程圖: 接點 195"/>
          <p:cNvSpPr/>
          <p:nvPr/>
        </p:nvSpPr>
        <p:spPr>
          <a:xfrm>
            <a:off x="5319309" y="2966903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3" name="乘號 196"/>
          <p:cNvSpPr/>
          <p:nvPr/>
        </p:nvSpPr>
        <p:spPr>
          <a:xfrm>
            <a:off x="8415653" y="4246279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流程圖: 接點 197"/>
          <p:cNvSpPr/>
          <p:nvPr/>
        </p:nvSpPr>
        <p:spPr>
          <a:xfrm>
            <a:off x="7839589" y="4750335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5" name="手繪多邊形 198"/>
          <p:cNvSpPr/>
          <p:nvPr/>
        </p:nvSpPr>
        <p:spPr>
          <a:xfrm>
            <a:off x="2951329" y="3569955"/>
            <a:ext cx="559496" cy="1741118"/>
          </a:xfrm>
          <a:custGeom>
            <a:avLst/>
            <a:gdLst>
              <a:gd name="connsiteX0" fmla="*/ 164926 w 559496"/>
              <a:gd name="connsiteY0" fmla="*/ 0 h 1741118"/>
              <a:gd name="connsiteX1" fmla="*/ 540707 w 559496"/>
              <a:gd name="connsiteY1" fmla="*/ 363255 h 1741118"/>
              <a:gd name="connsiteX2" fmla="*/ 52192 w 559496"/>
              <a:gd name="connsiteY2" fmla="*/ 1189973 h 1741118"/>
              <a:gd name="connsiteX3" fmla="*/ 227556 w 559496"/>
              <a:gd name="connsiteY3" fmla="*/ 1741118 h 1741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496" h="1741118">
                <a:moveTo>
                  <a:pt x="164926" y="0"/>
                </a:moveTo>
                <a:cubicBezTo>
                  <a:pt x="362211" y="82463"/>
                  <a:pt x="559496" y="164926"/>
                  <a:pt x="540707" y="363255"/>
                </a:cubicBezTo>
                <a:cubicBezTo>
                  <a:pt x="521918" y="561584"/>
                  <a:pt x="104384" y="960329"/>
                  <a:pt x="52192" y="1189973"/>
                </a:cubicBezTo>
                <a:cubicBezTo>
                  <a:pt x="0" y="1419617"/>
                  <a:pt x="113778" y="1580367"/>
                  <a:pt x="227556" y="1741118"/>
                </a:cubicBezTo>
              </a:path>
            </a:pathLst>
          </a:custGeom>
          <a:ln w="25400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手繪多邊形 199"/>
          <p:cNvSpPr/>
          <p:nvPr/>
        </p:nvSpPr>
        <p:spPr>
          <a:xfrm>
            <a:off x="8055613" y="3598207"/>
            <a:ext cx="559496" cy="1741118"/>
          </a:xfrm>
          <a:custGeom>
            <a:avLst/>
            <a:gdLst>
              <a:gd name="connsiteX0" fmla="*/ 164926 w 559496"/>
              <a:gd name="connsiteY0" fmla="*/ 0 h 1741118"/>
              <a:gd name="connsiteX1" fmla="*/ 540707 w 559496"/>
              <a:gd name="connsiteY1" fmla="*/ 363255 h 1741118"/>
              <a:gd name="connsiteX2" fmla="*/ 52192 w 559496"/>
              <a:gd name="connsiteY2" fmla="*/ 1189973 h 1741118"/>
              <a:gd name="connsiteX3" fmla="*/ 227556 w 559496"/>
              <a:gd name="connsiteY3" fmla="*/ 1741118 h 1741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496" h="1741118">
                <a:moveTo>
                  <a:pt x="164926" y="0"/>
                </a:moveTo>
                <a:cubicBezTo>
                  <a:pt x="362211" y="82463"/>
                  <a:pt x="559496" y="164926"/>
                  <a:pt x="540707" y="363255"/>
                </a:cubicBezTo>
                <a:cubicBezTo>
                  <a:pt x="521918" y="561584"/>
                  <a:pt x="104384" y="960329"/>
                  <a:pt x="52192" y="1189973"/>
                </a:cubicBezTo>
                <a:cubicBezTo>
                  <a:pt x="0" y="1419617"/>
                  <a:pt x="113778" y="1580367"/>
                  <a:pt x="227556" y="1741118"/>
                </a:cubicBezTo>
              </a:path>
            </a:pathLst>
          </a:custGeom>
          <a:ln w="25400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流程圖: 接點 200"/>
          <p:cNvSpPr/>
          <p:nvPr/>
        </p:nvSpPr>
        <p:spPr>
          <a:xfrm>
            <a:off x="7839589" y="4966359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8" name="文字方塊 201"/>
          <p:cNvSpPr txBox="1"/>
          <p:nvPr/>
        </p:nvSpPr>
        <p:spPr>
          <a:xfrm>
            <a:off x="2377235" y="2446079"/>
            <a:ext cx="1872208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Data acquisition</a:t>
            </a:r>
            <a:endParaRPr lang="zh-TW" altLang="en-US" sz="2000" dirty="0"/>
          </a:p>
        </p:txBody>
      </p:sp>
      <p:sp>
        <p:nvSpPr>
          <p:cNvPr id="109" name="文字方塊 202"/>
          <p:cNvSpPr txBox="1"/>
          <p:nvPr/>
        </p:nvSpPr>
        <p:spPr>
          <a:xfrm>
            <a:off x="7983605" y="2446079"/>
            <a:ext cx="1728192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Practical usage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3531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800" dirty="0"/>
              <a:t>Training and Testing ML Models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7850" y="6356350"/>
            <a:ext cx="2243549" cy="365125"/>
          </a:xfrm>
        </p:spPr>
        <p:txBody>
          <a:bodyPr/>
          <a:lstStyle/>
          <a:p>
            <a:fld id="{F0CD324F-AFC5-5546-8D71-3D58EF7D1487}" type="datetime5">
              <a:rPr lang="en-US" smtClean="0"/>
              <a:t>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2839"/>
            <a:ext cx="4114800" cy="365125"/>
          </a:xfrm>
        </p:spPr>
        <p:txBody>
          <a:bodyPr/>
          <a:lstStyle/>
          <a:p>
            <a:r>
              <a:rPr lang="en-US" smtClean="0"/>
              <a:t>CS6510 - Applied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27</a:t>
            </a:fld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84224" y="1426118"/>
            <a:ext cx="10569575" cy="456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Training is the process of making the system able to learn.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b="1" dirty="0">
                <a:solidFill>
                  <a:schemeClr val="accent5">
                    <a:lumMod val="75000"/>
                  </a:schemeClr>
                </a:solidFill>
              </a:rPr>
              <a:t>No free lunch</a:t>
            </a:r>
            <a:r>
              <a:rPr lang="en-US" altLang="zh-TW" dirty="0"/>
              <a:t> rule:</a:t>
            </a:r>
          </a:p>
          <a:p>
            <a:pPr lvl="1"/>
            <a:r>
              <a:rPr lang="en-US" altLang="zh-TW" dirty="0"/>
              <a:t>Training set and testing set </a:t>
            </a:r>
            <a:r>
              <a:rPr lang="en-US" altLang="zh-TW" dirty="0" smtClean="0"/>
              <a:t>may not come </a:t>
            </a:r>
            <a:r>
              <a:rPr lang="en-US" altLang="zh-TW" dirty="0"/>
              <a:t>from the same distribution</a:t>
            </a:r>
          </a:p>
          <a:p>
            <a:pPr lvl="1"/>
            <a:r>
              <a:rPr lang="en-US" altLang="zh-TW" dirty="0"/>
              <a:t>Need to make some assumptions or bias</a:t>
            </a:r>
          </a:p>
          <a:p>
            <a:endParaRPr lang="en-US" altLang="zh-TW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39121"/>
            <a:ext cx="499651" cy="5995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5986733"/>
            <a:ext cx="10515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12" name="流程圖: 程序 50"/>
          <p:cNvSpPr/>
          <p:nvPr/>
        </p:nvSpPr>
        <p:spPr>
          <a:xfrm>
            <a:off x="7831293" y="3959421"/>
            <a:ext cx="1800200" cy="172819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流程圖: 程序 34"/>
          <p:cNvSpPr/>
          <p:nvPr/>
        </p:nvSpPr>
        <p:spPr>
          <a:xfrm>
            <a:off x="5527037" y="3959421"/>
            <a:ext cx="1800200" cy="172819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流程圖: 程序 18"/>
          <p:cNvSpPr/>
          <p:nvPr/>
        </p:nvSpPr>
        <p:spPr>
          <a:xfrm>
            <a:off x="2614353" y="3959421"/>
            <a:ext cx="1800200" cy="172819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乘號 3"/>
          <p:cNvSpPr/>
          <p:nvPr/>
        </p:nvSpPr>
        <p:spPr>
          <a:xfrm>
            <a:off x="2709505" y="4055431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乘號 4"/>
          <p:cNvSpPr/>
          <p:nvPr/>
        </p:nvSpPr>
        <p:spPr>
          <a:xfrm>
            <a:off x="2925529" y="4199447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乘號 5"/>
          <p:cNvSpPr/>
          <p:nvPr/>
        </p:nvSpPr>
        <p:spPr>
          <a:xfrm>
            <a:off x="2997537" y="3983423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乘號 6"/>
          <p:cNvSpPr/>
          <p:nvPr/>
        </p:nvSpPr>
        <p:spPr>
          <a:xfrm>
            <a:off x="2709505" y="4271455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乘號 7"/>
          <p:cNvSpPr/>
          <p:nvPr/>
        </p:nvSpPr>
        <p:spPr>
          <a:xfrm>
            <a:off x="3213561" y="4199447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乘號 8"/>
          <p:cNvSpPr/>
          <p:nvPr/>
        </p:nvSpPr>
        <p:spPr>
          <a:xfrm>
            <a:off x="3141553" y="4415471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乘號 9"/>
          <p:cNvSpPr/>
          <p:nvPr/>
        </p:nvSpPr>
        <p:spPr>
          <a:xfrm>
            <a:off x="2853521" y="4487479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流程圖: 接點 10"/>
          <p:cNvSpPr/>
          <p:nvPr/>
        </p:nvSpPr>
        <p:spPr>
          <a:xfrm>
            <a:off x="3565887" y="4767511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流程圖: 接點 11"/>
          <p:cNvSpPr/>
          <p:nvPr/>
        </p:nvSpPr>
        <p:spPr>
          <a:xfrm>
            <a:off x="3349863" y="4983535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4" name="流程圖: 接點 12"/>
          <p:cNvSpPr/>
          <p:nvPr/>
        </p:nvSpPr>
        <p:spPr>
          <a:xfrm>
            <a:off x="3853919" y="4767511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流程圖: 接點 13"/>
          <p:cNvSpPr/>
          <p:nvPr/>
        </p:nvSpPr>
        <p:spPr>
          <a:xfrm>
            <a:off x="3637895" y="4983535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流程圖: 接點 14"/>
          <p:cNvSpPr/>
          <p:nvPr/>
        </p:nvSpPr>
        <p:spPr>
          <a:xfrm>
            <a:off x="3493879" y="5199559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7" name="流程圖: 接點 15"/>
          <p:cNvSpPr/>
          <p:nvPr/>
        </p:nvSpPr>
        <p:spPr>
          <a:xfrm>
            <a:off x="3925927" y="4983535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流程圖: 接點 16"/>
          <p:cNvSpPr/>
          <p:nvPr/>
        </p:nvSpPr>
        <p:spPr>
          <a:xfrm>
            <a:off x="3781911" y="5199559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9" name="流程圖: 接點 17"/>
          <p:cNvSpPr/>
          <p:nvPr/>
        </p:nvSpPr>
        <p:spPr>
          <a:xfrm>
            <a:off x="3637895" y="5343575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乘號 19"/>
          <p:cNvSpPr/>
          <p:nvPr/>
        </p:nvSpPr>
        <p:spPr>
          <a:xfrm>
            <a:off x="5622189" y="4055431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乘號 20"/>
          <p:cNvSpPr/>
          <p:nvPr/>
        </p:nvSpPr>
        <p:spPr>
          <a:xfrm>
            <a:off x="5599045" y="4247453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乘號 21"/>
          <p:cNvSpPr/>
          <p:nvPr/>
        </p:nvSpPr>
        <p:spPr>
          <a:xfrm>
            <a:off x="5910221" y="3983423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乘號 22"/>
          <p:cNvSpPr/>
          <p:nvPr/>
        </p:nvSpPr>
        <p:spPr>
          <a:xfrm>
            <a:off x="5766205" y="4271455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乘號 23"/>
          <p:cNvSpPr/>
          <p:nvPr/>
        </p:nvSpPr>
        <p:spPr>
          <a:xfrm>
            <a:off x="5982229" y="4199447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乘號 24"/>
          <p:cNvSpPr/>
          <p:nvPr/>
        </p:nvSpPr>
        <p:spPr>
          <a:xfrm>
            <a:off x="6198253" y="4031429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乘號 25"/>
          <p:cNvSpPr/>
          <p:nvPr/>
        </p:nvSpPr>
        <p:spPr>
          <a:xfrm>
            <a:off x="5910221" y="4415471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流程圖: 接點 26"/>
          <p:cNvSpPr/>
          <p:nvPr/>
        </p:nvSpPr>
        <p:spPr>
          <a:xfrm>
            <a:off x="6478571" y="4767511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" name="流程圖: 接點 27"/>
          <p:cNvSpPr/>
          <p:nvPr/>
        </p:nvSpPr>
        <p:spPr>
          <a:xfrm>
            <a:off x="6118531" y="4983535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" name="流程圖: 接點 28"/>
          <p:cNvSpPr/>
          <p:nvPr/>
        </p:nvSpPr>
        <p:spPr>
          <a:xfrm>
            <a:off x="6766603" y="4767511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" name="流程圖: 接點 29"/>
          <p:cNvSpPr/>
          <p:nvPr/>
        </p:nvSpPr>
        <p:spPr>
          <a:xfrm>
            <a:off x="6766603" y="4983535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" name="流程圖: 接點 30"/>
          <p:cNvSpPr/>
          <p:nvPr/>
        </p:nvSpPr>
        <p:spPr>
          <a:xfrm>
            <a:off x="6406563" y="4983535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2" name="流程圖: 接點 31"/>
          <p:cNvSpPr/>
          <p:nvPr/>
        </p:nvSpPr>
        <p:spPr>
          <a:xfrm>
            <a:off x="6982627" y="4983535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3" name="流程圖: 接點 32"/>
          <p:cNvSpPr/>
          <p:nvPr/>
        </p:nvSpPr>
        <p:spPr>
          <a:xfrm>
            <a:off x="6910619" y="5199559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4" name="流程圖: 接點 33"/>
          <p:cNvSpPr/>
          <p:nvPr/>
        </p:nvSpPr>
        <p:spPr>
          <a:xfrm>
            <a:off x="6550579" y="5343575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5" name="乘號 35"/>
          <p:cNvSpPr/>
          <p:nvPr/>
        </p:nvSpPr>
        <p:spPr>
          <a:xfrm>
            <a:off x="7998453" y="3983423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乘號 36"/>
          <p:cNvSpPr/>
          <p:nvPr/>
        </p:nvSpPr>
        <p:spPr>
          <a:xfrm>
            <a:off x="8646525" y="3983423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乘號 37"/>
          <p:cNvSpPr/>
          <p:nvPr/>
        </p:nvSpPr>
        <p:spPr>
          <a:xfrm>
            <a:off x="8214477" y="4055431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乘號 38"/>
          <p:cNvSpPr/>
          <p:nvPr/>
        </p:nvSpPr>
        <p:spPr>
          <a:xfrm>
            <a:off x="7853657" y="4130245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乘號 39"/>
          <p:cNvSpPr/>
          <p:nvPr/>
        </p:nvSpPr>
        <p:spPr>
          <a:xfrm>
            <a:off x="8430501" y="3983423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乘號 40"/>
          <p:cNvSpPr/>
          <p:nvPr/>
        </p:nvSpPr>
        <p:spPr>
          <a:xfrm>
            <a:off x="8862549" y="4127439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乘號 41"/>
          <p:cNvSpPr/>
          <p:nvPr/>
        </p:nvSpPr>
        <p:spPr>
          <a:xfrm>
            <a:off x="9078573" y="3983423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流程圖: 接點 42"/>
          <p:cNvSpPr/>
          <p:nvPr/>
        </p:nvSpPr>
        <p:spPr>
          <a:xfrm>
            <a:off x="7909644" y="5279568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3" name="流程圖: 接點 43"/>
          <p:cNvSpPr/>
          <p:nvPr/>
        </p:nvSpPr>
        <p:spPr>
          <a:xfrm>
            <a:off x="7990739" y="5487591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4" name="流程圖: 接點 44"/>
          <p:cNvSpPr/>
          <p:nvPr/>
        </p:nvSpPr>
        <p:spPr>
          <a:xfrm>
            <a:off x="9214875" y="4767511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5" name="流程圖: 接點 45"/>
          <p:cNvSpPr/>
          <p:nvPr/>
        </p:nvSpPr>
        <p:spPr>
          <a:xfrm>
            <a:off x="8926843" y="5055543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6" name="流程圖: 接點 46"/>
          <p:cNvSpPr/>
          <p:nvPr/>
        </p:nvSpPr>
        <p:spPr>
          <a:xfrm>
            <a:off x="8710819" y="5199559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7" name="流程圖: 接點 47"/>
          <p:cNvSpPr/>
          <p:nvPr/>
        </p:nvSpPr>
        <p:spPr>
          <a:xfrm>
            <a:off x="9286883" y="4983535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8" name="流程圖: 接點 48"/>
          <p:cNvSpPr/>
          <p:nvPr/>
        </p:nvSpPr>
        <p:spPr>
          <a:xfrm>
            <a:off x="8638811" y="5415583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9" name="流程圖: 接點 49"/>
          <p:cNvSpPr/>
          <p:nvPr/>
        </p:nvSpPr>
        <p:spPr>
          <a:xfrm>
            <a:off x="8854835" y="5343575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0" name="向右箭號 51"/>
          <p:cNvSpPr/>
          <p:nvPr/>
        </p:nvSpPr>
        <p:spPr>
          <a:xfrm>
            <a:off x="4597596" y="4407471"/>
            <a:ext cx="707221" cy="704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乘號 52"/>
          <p:cNvSpPr/>
          <p:nvPr/>
        </p:nvSpPr>
        <p:spPr>
          <a:xfrm>
            <a:off x="6198253" y="4271455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乘號 53"/>
          <p:cNvSpPr/>
          <p:nvPr/>
        </p:nvSpPr>
        <p:spPr>
          <a:xfrm>
            <a:off x="6143013" y="4504247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乘號 54"/>
          <p:cNvSpPr/>
          <p:nvPr/>
        </p:nvSpPr>
        <p:spPr>
          <a:xfrm>
            <a:off x="6391133" y="4319461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乘號 55"/>
          <p:cNvSpPr/>
          <p:nvPr/>
        </p:nvSpPr>
        <p:spPr>
          <a:xfrm>
            <a:off x="6414277" y="4127439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乘號 56"/>
          <p:cNvSpPr/>
          <p:nvPr/>
        </p:nvSpPr>
        <p:spPr>
          <a:xfrm>
            <a:off x="5622189" y="4415471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乘號 57"/>
          <p:cNvSpPr/>
          <p:nvPr/>
        </p:nvSpPr>
        <p:spPr>
          <a:xfrm>
            <a:off x="5838213" y="4559487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乘號 58"/>
          <p:cNvSpPr/>
          <p:nvPr/>
        </p:nvSpPr>
        <p:spPr>
          <a:xfrm>
            <a:off x="6143013" y="4504247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乘號 59"/>
          <p:cNvSpPr/>
          <p:nvPr/>
        </p:nvSpPr>
        <p:spPr>
          <a:xfrm>
            <a:off x="6374416" y="4507192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流程圖: 接點 60"/>
          <p:cNvSpPr/>
          <p:nvPr/>
        </p:nvSpPr>
        <p:spPr>
          <a:xfrm>
            <a:off x="6270931" y="5135935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0" name="流程圖: 接點 61"/>
          <p:cNvSpPr/>
          <p:nvPr/>
        </p:nvSpPr>
        <p:spPr>
          <a:xfrm>
            <a:off x="6262547" y="5343575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1" name="流程圖: 接點 62"/>
          <p:cNvSpPr/>
          <p:nvPr/>
        </p:nvSpPr>
        <p:spPr>
          <a:xfrm>
            <a:off x="6575731" y="5127551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2" name="流程圖: 接點 63"/>
          <p:cNvSpPr/>
          <p:nvPr/>
        </p:nvSpPr>
        <p:spPr>
          <a:xfrm>
            <a:off x="6766603" y="5343575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3" name="流程圖: 接點 64"/>
          <p:cNvSpPr/>
          <p:nvPr/>
        </p:nvSpPr>
        <p:spPr>
          <a:xfrm>
            <a:off x="6406563" y="5487591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4" name="流程圖: 接點 65"/>
          <p:cNvSpPr/>
          <p:nvPr/>
        </p:nvSpPr>
        <p:spPr>
          <a:xfrm>
            <a:off x="6046523" y="5199559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5" name="乘號 66"/>
          <p:cNvSpPr/>
          <p:nvPr/>
        </p:nvSpPr>
        <p:spPr>
          <a:xfrm>
            <a:off x="7998453" y="4271455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乘號 67"/>
          <p:cNvSpPr/>
          <p:nvPr/>
        </p:nvSpPr>
        <p:spPr>
          <a:xfrm>
            <a:off x="8150853" y="4423855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乘號 68"/>
          <p:cNvSpPr/>
          <p:nvPr/>
        </p:nvSpPr>
        <p:spPr>
          <a:xfrm>
            <a:off x="7998453" y="4631495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流程圖: 接點 69"/>
          <p:cNvSpPr/>
          <p:nvPr/>
        </p:nvSpPr>
        <p:spPr>
          <a:xfrm>
            <a:off x="9358891" y="4551487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9" name="流程圖: 接點 70"/>
          <p:cNvSpPr/>
          <p:nvPr/>
        </p:nvSpPr>
        <p:spPr>
          <a:xfrm>
            <a:off x="9087627" y="5072311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0" name="流程圖: 接點 71"/>
          <p:cNvSpPr/>
          <p:nvPr/>
        </p:nvSpPr>
        <p:spPr>
          <a:xfrm>
            <a:off x="8422787" y="5487591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1" name="流程圖: 接點 72"/>
          <p:cNvSpPr/>
          <p:nvPr/>
        </p:nvSpPr>
        <p:spPr>
          <a:xfrm>
            <a:off x="8206763" y="5415583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5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800" dirty="0" smtClean="0"/>
              <a:t>Types of Models</a:t>
            </a:r>
            <a:endParaRPr lang="en-US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7850" y="6356350"/>
            <a:ext cx="2243549" cy="365125"/>
          </a:xfrm>
        </p:spPr>
        <p:txBody>
          <a:bodyPr/>
          <a:lstStyle/>
          <a:p>
            <a:fld id="{F0CD324F-AFC5-5546-8D71-3D58EF7D1487}" type="datetime5">
              <a:rPr lang="en-US" smtClean="0"/>
              <a:t>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2839"/>
            <a:ext cx="4114800" cy="365125"/>
          </a:xfrm>
        </p:spPr>
        <p:txBody>
          <a:bodyPr/>
          <a:lstStyle/>
          <a:p>
            <a:r>
              <a:rPr lang="en-US" smtClean="0"/>
              <a:t>CS6510 - Applied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28</a:t>
            </a:fld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84224" y="1426118"/>
            <a:ext cx="10569575" cy="456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Inductive </a:t>
            </a:r>
            <a:r>
              <a:rPr lang="en-US" sz="3200" dirty="0" err="1" smtClean="0"/>
              <a:t>vs</a:t>
            </a:r>
            <a:r>
              <a:rPr lang="en-US" sz="3200" dirty="0" smtClean="0"/>
              <a:t> Transductive Learning</a:t>
            </a:r>
          </a:p>
          <a:p>
            <a:r>
              <a:rPr lang="en-US" sz="3200" dirty="0" smtClean="0"/>
              <a:t>Online </a:t>
            </a:r>
            <a:r>
              <a:rPr lang="en-US" sz="3200" dirty="0" err="1" smtClean="0"/>
              <a:t>vs</a:t>
            </a:r>
            <a:r>
              <a:rPr lang="en-US" sz="3200" dirty="0" smtClean="0"/>
              <a:t> Offline Learning</a:t>
            </a:r>
          </a:p>
          <a:p>
            <a:r>
              <a:rPr lang="en-US" sz="3200" dirty="0" smtClean="0"/>
              <a:t>Generative </a:t>
            </a:r>
            <a:r>
              <a:rPr lang="en-US" sz="3200" dirty="0" err="1" smtClean="0"/>
              <a:t>vs</a:t>
            </a:r>
            <a:r>
              <a:rPr lang="en-US" sz="3200" dirty="0" smtClean="0"/>
              <a:t> Discriminative Models</a:t>
            </a:r>
          </a:p>
          <a:p>
            <a:r>
              <a:rPr lang="en-US" sz="3200" dirty="0" smtClean="0"/>
              <a:t>Parametric </a:t>
            </a:r>
            <a:r>
              <a:rPr lang="en-US" sz="3200" dirty="0" err="1" smtClean="0"/>
              <a:t>vs</a:t>
            </a:r>
            <a:r>
              <a:rPr lang="en-US" sz="3200" dirty="0" smtClean="0"/>
              <a:t> Non-Parametric Models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39121"/>
            <a:ext cx="499651" cy="5995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5986733"/>
            <a:ext cx="10515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6654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800" dirty="0" smtClean="0"/>
              <a:t>ML Datasets</a:t>
            </a:r>
            <a:endParaRPr lang="en-US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7850" y="6356350"/>
            <a:ext cx="2243549" cy="365125"/>
          </a:xfrm>
        </p:spPr>
        <p:txBody>
          <a:bodyPr/>
          <a:lstStyle/>
          <a:p>
            <a:fld id="{F0CD324F-AFC5-5546-8D71-3D58EF7D1487}" type="datetime5">
              <a:rPr lang="en-US" smtClean="0"/>
              <a:t>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2839"/>
            <a:ext cx="4114800" cy="365125"/>
          </a:xfrm>
        </p:spPr>
        <p:txBody>
          <a:bodyPr/>
          <a:lstStyle/>
          <a:p>
            <a:r>
              <a:rPr lang="en-US" smtClean="0"/>
              <a:t>CS6510 - Applied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29</a:t>
            </a:fld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84224" y="1426118"/>
            <a:ext cx="10569575" cy="456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</a:pPr>
            <a:r>
              <a:rPr lang="en-US" altLang="ja-JP" sz="3600" dirty="0">
                <a:cs typeface="ＭＳ Ｐゴシック" charset="0"/>
              </a:rPr>
              <a:t>UCI Repository: http://</a:t>
            </a:r>
            <a:r>
              <a:rPr lang="en-US" altLang="ja-JP" sz="3600" dirty="0" err="1">
                <a:cs typeface="ＭＳ Ｐゴシック" charset="0"/>
              </a:rPr>
              <a:t>www.ics.uci.edu</a:t>
            </a:r>
            <a:r>
              <a:rPr lang="en-US" altLang="ja-JP" sz="3600" dirty="0">
                <a:cs typeface="ＭＳ Ｐゴシック" charset="0"/>
              </a:rPr>
              <a:t>/~</a:t>
            </a:r>
            <a:r>
              <a:rPr lang="en-US" altLang="ja-JP" sz="3600" dirty="0" err="1">
                <a:cs typeface="ＭＳ Ｐゴシック" charset="0"/>
              </a:rPr>
              <a:t>mlearn</a:t>
            </a:r>
            <a:r>
              <a:rPr lang="en-US" altLang="ja-JP" sz="3600" dirty="0">
                <a:cs typeface="ＭＳ Ｐゴシック" charset="0"/>
              </a:rPr>
              <a:t>/</a:t>
            </a:r>
            <a:r>
              <a:rPr lang="en-US" altLang="ja-JP" sz="3600" dirty="0" err="1">
                <a:cs typeface="ＭＳ Ｐゴシック" charset="0"/>
              </a:rPr>
              <a:t>MLRepository.html</a:t>
            </a:r>
            <a:endParaRPr lang="en-US" altLang="ja-JP" sz="3600" dirty="0">
              <a:cs typeface="ＭＳ Ｐゴシック" charset="0"/>
            </a:endParaRPr>
          </a:p>
          <a:p>
            <a:pPr marL="228600" lvl="1">
              <a:spcBef>
                <a:spcPts val="1000"/>
              </a:spcBef>
            </a:pPr>
            <a:r>
              <a:rPr lang="en-US" altLang="ja-JP" sz="3600" dirty="0" err="1">
                <a:cs typeface="ＭＳ Ｐゴシック" charset="0"/>
              </a:rPr>
              <a:t>Statlib</a:t>
            </a:r>
            <a:r>
              <a:rPr lang="en-US" altLang="ja-JP" sz="3600" dirty="0">
                <a:cs typeface="ＭＳ Ｐゴシック" charset="0"/>
              </a:rPr>
              <a:t>: </a:t>
            </a:r>
            <a:r>
              <a:rPr lang="en-US" altLang="ja-JP" sz="3600" dirty="0">
                <a:cs typeface="ＭＳ Ｐゴシック" charset="0"/>
                <a:hlinkClick r:id="rId3"/>
              </a:rPr>
              <a:t>http://lib.stat.cmu.edu</a:t>
            </a:r>
            <a:r>
              <a:rPr lang="en-US" altLang="ja-JP" sz="3600" dirty="0" smtClean="0">
                <a:cs typeface="ＭＳ Ｐゴシック" charset="0"/>
                <a:hlinkClick r:id="rId3"/>
              </a:rPr>
              <a:t>/</a:t>
            </a:r>
            <a:endParaRPr lang="en-US" altLang="ja-JP" sz="3600" dirty="0" smtClean="0">
              <a:cs typeface="ＭＳ Ｐゴシック" charset="0"/>
            </a:endParaRPr>
          </a:p>
          <a:p>
            <a:pPr marL="228600" lvl="1">
              <a:spcBef>
                <a:spcPts val="1000"/>
              </a:spcBef>
            </a:pPr>
            <a:r>
              <a:rPr lang="en-US" altLang="ja-JP" sz="3600" dirty="0" err="1" smtClean="0">
                <a:cs typeface="ＭＳ Ｐゴシック" charset="0"/>
              </a:rPr>
              <a:t>Kaggle</a:t>
            </a:r>
            <a:endParaRPr lang="en-US" altLang="ja-JP" sz="3600" dirty="0" smtClean="0">
              <a:cs typeface="ＭＳ Ｐゴシック" charset="0"/>
            </a:endParaRPr>
          </a:p>
          <a:p>
            <a:pPr marL="228600" lvl="1">
              <a:spcBef>
                <a:spcPts val="1000"/>
              </a:spcBef>
            </a:pPr>
            <a:r>
              <a:rPr lang="en-US" altLang="ja-JP" sz="3600" dirty="0" smtClean="0">
                <a:cs typeface="ＭＳ Ｐゴシック" charset="0"/>
              </a:rPr>
              <a:t>Many more…</a:t>
            </a:r>
            <a:endParaRPr lang="en-US" altLang="ja-JP" sz="3600" dirty="0">
              <a:cs typeface="ＭＳ Ｐゴシック" charset="0"/>
            </a:endParaRPr>
          </a:p>
          <a:p>
            <a:endParaRPr lang="en-US" sz="4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39121"/>
            <a:ext cx="499651" cy="5995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5986733"/>
            <a:ext cx="10515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4968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800" dirty="0" smtClean="0"/>
              <a:t>What is Machine Learning?</a:t>
            </a:r>
            <a:endParaRPr lang="en-US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7850" y="6356350"/>
            <a:ext cx="2243549" cy="365125"/>
          </a:xfrm>
        </p:spPr>
        <p:txBody>
          <a:bodyPr/>
          <a:lstStyle/>
          <a:p>
            <a:fld id="{F0CD324F-AFC5-5546-8D71-3D58EF7D1487}" type="datetime5">
              <a:rPr lang="en-US" smtClean="0"/>
              <a:t>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2839"/>
            <a:ext cx="4114800" cy="365125"/>
          </a:xfrm>
        </p:spPr>
        <p:txBody>
          <a:bodyPr/>
          <a:lstStyle/>
          <a:p>
            <a:r>
              <a:rPr lang="en-US" smtClean="0"/>
              <a:t>CS6510 - Applied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39121"/>
            <a:ext cx="499651" cy="5995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5986733"/>
            <a:ext cx="10515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pic>
        <p:nvPicPr>
          <p:cNvPr id="12" name="Picture 2" descr="http://blog.powerscore.com/Portals/156640/images/lsat%20discussion%20forum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710" y="1600200"/>
            <a:ext cx="6858000" cy="4251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78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800" dirty="0" smtClean="0"/>
              <a:t>ML Resources</a:t>
            </a:r>
            <a:endParaRPr lang="en-US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7850" y="6356350"/>
            <a:ext cx="2243549" cy="365125"/>
          </a:xfrm>
        </p:spPr>
        <p:txBody>
          <a:bodyPr/>
          <a:lstStyle/>
          <a:p>
            <a:fld id="{F0CD324F-AFC5-5546-8D71-3D58EF7D1487}" type="datetime5">
              <a:rPr lang="en-US" smtClean="0"/>
              <a:t>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2839"/>
            <a:ext cx="4114800" cy="365125"/>
          </a:xfrm>
        </p:spPr>
        <p:txBody>
          <a:bodyPr/>
          <a:lstStyle/>
          <a:p>
            <a:r>
              <a:rPr lang="en-US" smtClean="0"/>
              <a:t>CS6510 - Applied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30</a:t>
            </a:fld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84224" y="1426118"/>
            <a:ext cx="10569575" cy="456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MOOCs</a:t>
            </a:r>
          </a:p>
          <a:p>
            <a:pPr lvl="1"/>
            <a:r>
              <a:rPr lang="en-US" sz="2400" dirty="0" smtClean="0"/>
              <a:t>Coursera, </a:t>
            </a:r>
            <a:r>
              <a:rPr lang="en-US" sz="2400" dirty="0" err="1" smtClean="0"/>
              <a:t>EdX</a:t>
            </a:r>
            <a:r>
              <a:rPr lang="en-US" sz="2400" dirty="0" smtClean="0"/>
              <a:t>, </a:t>
            </a:r>
            <a:r>
              <a:rPr lang="en-US" sz="2400" dirty="0" err="1" smtClean="0"/>
              <a:t>Udacity</a:t>
            </a:r>
            <a:endParaRPr lang="en-US" sz="2400" dirty="0" smtClean="0"/>
          </a:p>
          <a:p>
            <a:r>
              <a:rPr lang="en-US" sz="2800" dirty="0" smtClean="0"/>
              <a:t>Conferences/Journals</a:t>
            </a:r>
          </a:p>
          <a:p>
            <a:pPr lvl="1"/>
            <a:r>
              <a:rPr lang="en-US" sz="2400" dirty="0" smtClean="0"/>
              <a:t>JMLR, Machine Learning</a:t>
            </a:r>
            <a:r>
              <a:rPr lang="en-US" dirty="0"/>
              <a:t>, IEEE Transactions on Neural </a:t>
            </a:r>
            <a:r>
              <a:rPr lang="en-US" dirty="0" smtClean="0"/>
              <a:t>Networks and Learning Systems, IEEE </a:t>
            </a:r>
            <a:r>
              <a:rPr lang="en-US" dirty="0"/>
              <a:t>Transactions on Pattern Analysis and Machine </a:t>
            </a:r>
            <a:r>
              <a:rPr lang="en-US" dirty="0" smtClean="0"/>
              <a:t>Intelligence, Annals </a:t>
            </a:r>
            <a:r>
              <a:rPr lang="en-US" dirty="0"/>
              <a:t>of Statistics</a:t>
            </a:r>
            <a:endParaRPr lang="en-US" sz="2400" dirty="0" smtClean="0"/>
          </a:p>
          <a:p>
            <a:pPr lvl="1"/>
            <a:r>
              <a:rPr lang="en-US" dirty="0" smtClean="0"/>
              <a:t>ICML, NIPS, </a:t>
            </a:r>
            <a:r>
              <a:rPr lang="en-US" dirty="0" smtClean="0"/>
              <a:t>KDD</a:t>
            </a:r>
            <a:r>
              <a:rPr lang="en-US" dirty="0" smtClean="0"/>
              <a:t>, IJCAI, AAAI, ICDM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39121"/>
            <a:ext cx="499651" cy="5995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5986733"/>
            <a:ext cx="10515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2567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800" dirty="0" smtClean="0"/>
              <a:t>Mathematical Basis</a:t>
            </a:r>
            <a:endParaRPr lang="en-US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7850" y="6356350"/>
            <a:ext cx="2243549" cy="365125"/>
          </a:xfrm>
        </p:spPr>
        <p:txBody>
          <a:bodyPr/>
          <a:lstStyle/>
          <a:p>
            <a:fld id="{F0CD324F-AFC5-5546-8D71-3D58EF7D1487}" type="datetime5">
              <a:rPr lang="en-US" smtClean="0"/>
              <a:t>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2839"/>
            <a:ext cx="4114800" cy="365125"/>
          </a:xfrm>
        </p:spPr>
        <p:txBody>
          <a:bodyPr/>
          <a:lstStyle/>
          <a:p>
            <a:r>
              <a:rPr lang="en-US" smtClean="0"/>
              <a:t>CS6510 - Applied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31</a:t>
            </a:fld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84224" y="1426118"/>
            <a:ext cx="10569575" cy="456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Functions, Logarithms and Exponentials</a:t>
            </a:r>
          </a:p>
          <a:p>
            <a:r>
              <a:rPr lang="en-US" sz="3200" dirty="0"/>
              <a:t>Vectors, Dot Products, </a:t>
            </a:r>
            <a:r>
              <a:rPr lang="en-US" sz="3200" dirty="0" err="1"/>
              <a:t>Orthogonality</a:t>
            </a:r>
            <a:endParaRPr lang="en-US" sz="3200" dirty="0"/>
          </a:p>
          <a:p>
            <a:r>
              <a:rPr lang="en-US" sz="3200" dirty="0"/>
              <a:t>Matrices, Matrix Operations, Linear Transformations, </a:t>
            </a:r>
            <a:r>
              <a:rPr lang="en-US" sz="3200" dirty="0" err="1"/>
              <a:t>Eigendecomposition</a:t>
            </a:r>
            <a:endParaRPr lang="en-US" sz="3200" dirty="0"/>
          </a:p>
          <a:p>
            <a:r>
              <a:rPr lang="en-US" sz="3200" dirty="0"/>
              <a:t>Calculus, Differentiation, Integration</a:t>
            </a:r>
          </a:p>
          <a:p>
            <a:r>
              <a:rPr lang="en-US" sz="3200" dirty="0"/>
              <a:t>Probability and Statistics</a:t>
            </a:r>
          </a:p>
          <a:p>
            <a:r>
              <a:rPr lang="en-US" sz="3200" dirty="0"/>
              <a:t>Functional Analysis, Hilbert Spaces</a:t>
            </a:r>
          </a:p>
          <a:p>
            <a:pPr lvl="1"/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39121"/>
            <a:ext cx="499651" cy="5995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5986733"/>
            <a:ext cx="10515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1996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800" dirty="0" smtClean="0"/>
              <a:t>Course Details</a:t>
            </a:r>
            <a:endParaRPr lang="en-US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7850" y="6356350"/>
            <a:ext cx="2243549" cy="365125"/>
          </a:xfrm>
        </p:spPr>
        <p:txBody>
          <a:bodyPr/>
          <a:lstStyle/>
          <a:p>
            <a:fld id="{F0CD324F-AFC5-5546-8D71-3D58EF7D1487}" type="datetime5">
              <a:rPr lang="en-US" smtClean="0"/>
              <a:t>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2839"/>
            <a:ext cx="4114800" cy="365125"/>
          </a:xfrm>
        </p:spPr>
        <p:txBody>
          <a:bodyPr/>
          <a:lstStyle/>
          <a:p>
            <a:r>
              <a:rPr lang="en-US" smtClean="0"/>
              <a:t>CS6510 - Applied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32</a:t>
            </a:fld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84224" y="1426118"/>
            <a:ext cx="10569575" cy="456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Available at:</a:t>
            </a:r>
            <a:r>
              <a:rPr lang="en-US" b="1" dirty="0" smtClean="0"/>
              <a:t> </a:t>
            </a:r>
            <a:r>
              <a:rPr lang="en-US" dirty="0"/>
              <a:t>https://goo.gl/q6dNoP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39121"/>
            <a:ext cx="499651" cy="5995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5986733"/>
            <a:ext cx="10515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3847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800" dirty="0" smtClean="0"/>
              <a:t>Topics not to be covered (likely)</a:t>
            </a:r>
            <a:endParaRPr lang="en-US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7850" y="6356350"/>
            <a:ext cx="2243549" cy="365125"/>
          </a:xfrm>
        </p:spPr>
        <p:txBody>
          <a:bodyPr/>
          <a:lstStyle/>
          <a:p>
            <a:fld id="{F0CD324F-AFC5-5546-8D71-3D58EF7D1487}" type="datetime5">
              <a:rPr lang="en-US" smtClean="0"/>
              <a:t>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2839"/>
            <a:ext cx="4114800" cy="365125"/>
          </a:xfrm>
        </p:spPr>
        <p:txBody>
          <a:bodyPr/>
          <a:lstStyle/>
          <a:p>
            <a:r>
              <a:rPr lang="en-US" smtClean="0"/>
              <a:t>CS6510 - Applied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33</a:t>
            </a:fld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84224" y="1426118"/>
            <a:ext cx="10569575" cy="456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Deep </a:t>
            </a:r>
            <a:r>
              <a:rPr lang="en-US" sz="3200" dirty="0" smtClean="0"/>
              <a:t>Learning (not in its “depth”, at least)</a:t>
            </a:r>
          </a:p>
          <a:p>
            <a:r>
              <a:rPr lang="en-US" sz="3200" dirty="0" smtClean="0"/>
              <a:t>Bayesian Networks (not in depth)</a:t>
            </a:r>
          </a:p>
          <a:p>
            <a:r>
              <a:rPr lang="en-US" sz="3200" dirty="0" smtClean="0"/>
              <a:t>Reinforcement Learning</a:t>
            </a:r>
          </a:p>
          <a:p>
            <a:r>
              <a:rPr lang="en-US" sz="3200" dirty="0" smtClean="0"/>
              <a:t>Learning Theory</a:t>
            </a:r>
          </a:p>
          <a:p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39121"/>
            <a:ext cx="499651" cy="5995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5986733"/>
            <a:ext cx="10515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0394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800" dirty="0" smtClean="0"/>
              <a:t>Programming</a:t>
            </a:r>
            <a:endParaRPr lang="en-US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7850" y="6356350"/>
            <a:ext cx="2243549" cy="365125"/>
          </a:xfrm>
        </p:spPr>
        <p:txBody>
          <a:bodyPr/>
          <a:lstStyle/>
          <a:p>
            <a:fld id="{F0CD324F-AFC5-5546-8D71-3D58EF7D1487}" type="datetime5">
              <a:rPr lang="en-US" smtClean="0"/>
              <a:t>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2839"/>
            <a:ext cx="4114800" cy="365125"/>
          </a:xfrm>
        </p:spPr>
        <p:txBody>
          <a:bodyPr/>
          <a:lstStyle/>
          <a:p>
            <a:r>
              <a:rPr lang="en-US" smtClean="0"/>
              <a:t>CS6510 - Applied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34</a:t>
            </a:fld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84224" y="1426118"/>
            <a:ext cx="10569575" cy="456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3200" dirty="0" smtClean="0"/>
              <a:t>Python</a:t>
            </a:r>
          </a:p>
          <a:p>
            <a:pPr lvl="0"/>
            <a:r>
              <a:rPr lang="en-US" sz="3200" dirty="0" smtClean="0"/>
              <a:t>Libraries</a:t>
            </a:r>
          </a:p>
          <a:p>
            <a:pPr lvl="1"/>
            <a:r>
              <a:rPr lang="en-US" sz="2400" dirty="0" err="1" smtClean="0"/>
              <a:t>Numpy</a:t>
            </a:r>
            <a:r>
              <a:rPr lang="en-US" sz="2400" dirty="0" smtClean="0"/>
              <a:t>, </a:t>
            </a:r>
            <a:r>
              <a:rPr lang="en-US" sz="2400" dirty="0" err="1" smtClean="0"/>
              <a:t>Scipy</a:t>
            </a:r>
            <a:r>
              <a:rPr lang="en-US" sz="2400" dirty="0" smtClean="0"/>
              <a:t> – numerical/scientific computing, linear algebra</a:t>
            </a:r>
          </a:p>
          <a:p>
            <a:pPr lvl="1"/>
            <a:r>
              <a:rPr lang="en-US" dirty="0" err="1" smtClean="0"/>
              <a:t>Matplotlib</a:t>
            </a:r>
            <a:r>
              <a:rPr lang="en-US" dirty="0" smtClean="0"/>
              <a:t> – for plotting</a:t>
            </a:r>
            <a:endParaRPr lang="en-US" dirty="0"/>
          </a:p>
          <a:p>
            <a:pPr lvl="1"/>
            <a:r>
              <a:rPr lang="en-US" sz="2400" dirty="0" err="1" smtClean="0"/>
              <a:t>Scikitlearn</a:t>
            </a:r>
            <a:r>
              <a:rPr lang="en-US" sz="2400" dirty="0" smtClean="0"/>
              <a:t> – for machine learning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39121"/>
            <a:ext cx="499651" cy="5995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5986733"/>
            <a:ext cx="10515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2509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800" smtClean="0"/>
              <a:t>Foundational Reading/Follow-up</a:t>
            </a:r>
            <a:endParaRPr lang="en-US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7850" y="6356350"/>
            <a:ext cx="2243549" cy="365125"/>
          </a:xfrm>
        </p:spPr>
        <p:txBody>
          <a:bodyPr/>
          <a:lstStyle/>
          <a:p>
            <a:fld id="{F0CD324F-AFC5-5546-8D71-3D58EF7D1487}" type="datetime5">
              <a:rPr lang="en-US" smtClean="0"/>
              <a:t>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2839"/>
            <a:ext cx="4114800" cy="365125"/>
          </a:xfrm>
        </p:spPr>
        <p:txBody>
          <a:bodyPr/>
          <a:lstStyle/>
          <a:p>
            <a:r>
              <a:rPr lang="en-US" smtClean="0"/>
              <a:t>CS6510 - Applied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35</a:t>
            </a:fld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84224" y="1426118"/>
            <a:ext cx="10569575" cy="456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Math </a:t>
            </a:r>
          </a:p>
          <a:p>
            <a:pPr lvl="1"/>
            <a:r>
              <a:rPr lang="en-US" dirty="0" smtClean="0"/>
              <a:t>Part </a:t>
            </a:r>
            <a:r>
              <a:rPr lang="en-US" dirty="0"/>
              <a:t>1 of Deep Learning book: http://www.deeplearningbook.org/</a:t>
            </a:r>
          </a:p>
          <a:p>
            <a:pPr lvl="1"/>
            <a:r>
              <a:rPr lang="en-US" dirty="0" smtClean="0"/>
              <a:t>Essence </a:t>
            </a:r>
            <a:r>
              <a:rPr lang="en-US" dirty="0"/>
              <a:t>of linear algebra: http://youtu.be/kjBOesZCoqc</a:t>
            </a:r>
          </a:p>
          <a:p>
            <a:pPr lvl="1"/>
            <a:r>
              <a:rPr lang="en-US" dirty="0" smtClean="0"/>
              <a:t>Essence </a:t>
            </a:r>
            <a:r>
              <a:rPr lang="en-US" dirty="0"/>
              <a:t>of calculus: https://goo.gl/Hnk1jA</a:t>
            </a:r>
            <a:endParaRPr lang="en-US" dirty="0" smtClean="0"/>
          </a:p>
          <a:p>
            <a:r>
              <a:rPr lang="en-US" dirty="0" smtClean="0"/>
              <a:t>Programming</a:t>
            </a:r>
            <a:endParaRPr lang="en-US" dirty="0" smtClean="0"/>
          </a:p>
          <a:p>
            <a:pPr lvl="1"/>
            <a:r>
              <a:rPr lang="en-US" dirty="0" smtClean="0"/>
              <a:t>Learn Python</a:t>
            </a:r>
          </a:p>
          <a:p>
            <a:pPr lvl="2"/>
            <a:r>
              <a:rPr lang="en-US" dirty="0">
                <a:hlinkClick r:id="rId3"/>
              </a:rPr>
              <a:t>https://try.jupyter.org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2"/>
            <a:r>
              <a:rPr lang="en-US" dirty="0">
                <a:hlinkClick r:id="rId4"/>
              </a:rPr>
              <a:t>https://docs.python.org/3/tutorial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2"/>
            <a:r>
              <a:rPr lang="en-US" dirty="0"/>
              <a:t>Video Tutorials: https://</a:t>
            </a:r>
            <a:r>
              <a:rPr lang="en-US" dirty="0" smtClean="0"/>
              <a:t>www.youtube.com/watch?v=cpPG0bKHYKc</a:t>
            </a:r>
            <a:endParaRPr lang="en-US" dirty="0" smtClean="0"/>
          </a:p>
          <a:p>
            <a:pPr lvl="1"/>
            <a:r>
              <a:rPr lang="en-US" dirty="0" smtClean="0"/>
              <a:t>Play with </a:t>
            </a:r>
            <a:r>
              <a:rPr lang="en-US" dirty="0" err="1" smtClean="0"/>
              <a:t>Numpy</a:t>
            </a:r>
            <a:endParaRPr lang="en-US" dirty="0"/>
          </a:p>
          <a:p>
            <a:pPr lvl="2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39121"/>
            <a:ext cx="499651" cy="5995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5986733"/>
            <a:ext cx="10515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0126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800" dirty="0" smtClean="0"/>
              <a:t>What is Machine Learning?</a:t>
            </a:r>
            <a:endParaRPr lang="en-US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7850" y="6356350"/>
            <a:ext cx="2243549" cy="365125"/>
          </a:xfrm>
        </p:spPr>
        <p:txBody>
          <a:bodyPr/>
          <a:lstStyle/>
          <a:p>
            <a:fld id="{F0CD324F-AFC5-5546-8D71-3D58EF7D1487}" type="datetime5">
              <a:rPr lang="en-US" smtClean="0"/>
              <a:t>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2839"/>
            <a:ext cx="4114800" cy="365125"/>
          </a:xfrm>
        </p:spPr>
        <p:txBody>
          <a:bodyPr/>
          <a:lstStyle/>
          <a:p>
            <a:r>
              <a:rPr lang="en-US" smtClean="0"/>
              <a:t>CS6510 - Applied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4</a:t>
            </a:fld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84224" y="1426118"/>
            <a:ext cx="10569575" cy="45606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Making predictions or decisions from </a:t>
            </a:r>
            <a:r>
              <a:rPr lang="en-US" sz="4000" dirty="0" smtClean="0"/>
              <a:t>data</a:t>
            </a:r>
            <a:endParaRPr lang="en-US" sz="4000" dirty="0"/>
          </a:p>
          <a:p>
            <a:r>
              <a:rPr lang="en-US" sz="4000" dirty="0"/>
              <a:t>“P</a:t>
            </a:r>
            <a:r>
              <a:rPr lang="tr-TR" sz="4000" dirty="0" err="1"/>
              <a:t>rogramming</a:t>
            </a:r>
            <a:r>
              <a:rPr lang="tr-TR" sz="4000" dirty="0"/>
              <a:t> </a:t>
            </a:r>
            <a:r>
              <a:rPr lang="tr-TR" sz="4000" dirty="0" err="1"/>
              <a:t>computers</a:t>
            </a:r>
            <a:r>
              <a:rPr lang="tr-TR" sz="4000" dirty="0"/>
              <a:t> </a:t>
            </a:r>
            <a:r>
              <a:rPr lang="tr-TR" sz="4000" dirty="0" err="1"/>
              <a:t>to</a:t>
            </a:r>
            <a:r>
              <a:rPr lang="tr-TR" sz="4000" dirty="0"/>
              <a:t> optimize a </a:t>
            </a:r>
            <a:r>
              <a:rPr lang="tr-TR" sz="4000" dirty="0" err="1"/>
              <a:t>performance</a:t>
            </a:r>
            <a:r>
              <a:rPr lang="tr-TR" sz="4000" dirty="0"/>
              <a:t> </a:t>
            </a:r>
            <a:r>
              <a:rPr lang="tr-TR" sz="4000" dirty="0" err="1"/>
              <a:t>criterion</a:t>
            </a:r>
            <a:r>
              <a:rPr lang="tr-TR" sz="4000" dirty="0"/>
              <a:t> </a:t>
            </a:r>
            <a:r>
              <a:rPr lang="tr-TR" sz="4000" dirty="0" err="1"/>
              <a:t>using</a:t>
            </a:r>
            <a:r>
              <a:rPr lang="tr-TR" sz="4000" dirty="0"/>
              <a:t> </a:t>
            </a:r>
            <a:r>
              <a:rPr lang="tr-TR" sz="4000" dirty="0" err="1"/>
              <a:t>example</a:t>
            </a:r>
            <a:r>
              <a:rPr lang="tr-TR" sz="4000" dirty="0"/>
              <a:t> data </a:t>
            </a:r>
            <a:r>
              <a:rPr lang="tr-TR" sz="4000" dirty="0" err="1"/>
              <a:t>or</a:t>
            </a:r>
            <a:r>
              <a:rPr lang="tr-TR" sz="4000" dirty="0"/>
              <a:t> </a:t>
            </a:r>
            <a:r>
              <a:rPr lang="tr-TR" sz="4000" dirty="0" err="1"/>
              <a:t>past</a:t>
            </a:r>
            <a:r>
              <a:rPr lang="tr-TR" sz="4000" dirty="0"/>
              <a:t> </a:t>
            </a:r>
            <a:r>
              <a:rPr lang="tr-TR" sz="4000" dirty="0" err="1"/>
              <a:t>experience</a:t>
            </a:r>
            <a:r>
              <a:rPr lang="en-US" sz="4000" dirty="0"/>
              <a:t>” (</a:t>
            </a:r>
            <a:r>
              <a:rPr lang="en-US" sz="4000" dirty="0" err="1"/>
              <a:t>Ethem</a:t>
            </a:r>
            <a:r>
              <a:rPr lang="en-US" sz="4000" dirty="0"/>
              <a:t> </a:t>
            </a:r>
            <a:r>
              <a:rPr lang="en-US" sz="4000" dirty="0" err="1"/>
              <a:t>Alpaydin</a:t>
            </a:r>
            <a:r>
              <a:rPr lang="en-US" sz="4000" dirty="0"/>
              <a:t>, Machine Learning, 2010</a:t>
            </a:r>
            <a:r>
              <a:rPr lang="en-US" sz="4000" dirty="0" smtClean="0"/>
              <a:t>)</a:t>
            </a:r>
            <a:endParaRPr lang="en-US" sz="4000" dirty="0"/>
          </a:p>
          <a:p>
            <a:r>
              <a:rPr lang="en-US" sz="4000" dirty="0"/>
              <a:t>“A computer program is said to learn from experience E with respect to some class of tasks T and performance measure P, if its performance at tasks in T, as measured by P, improves with experience E.” (Tom Mitchell, Machine Learning, 1997</a:t>
            </a:r>
            <a:r>
              <a:rPr lang="en-US" sz="4000" dirty="0" smtClean="0"/>
              <a:t>)</a:t>
            </a:r>
            <a:endParaRPr lang="en-US" sz="4000" dirty="0"/>
          </a:p>
          <a:p>
            <a:r>
              <a:rPr lang="en-US" sz="4000" dirty="0"/>
              <a:t>“</a:t>
            </a:r>
            <a:r>
              <a:rPr lang="tr-TR" sz="4000" dirty="0"/>
              <a:t>Learning general </a:t>
            </a:r>
            <a:r>
              <a:rPr lang="tr-TR" sz="4000" dirty="0" err="1"/>
              <a:t>models</a:t>
            </a:r>
            <a:r>
              <a:rPr lang="tr-TR" sz="4000" dirty="0"/>
              <a:t> </a:t>
            </a:r>
            <a:r>
              <a:rPr lang="tr-TR" sz="4000" dirty="0" err="1"/>
              <a:t>from</a:t>
            </a:r>
            <a:r>
              <a:rPr lang="tr-TR" sz="4000" dirty="0"/>
              <a:t> a data of </a:t>
            </a:r>
            <a:r>
              <a:rPr lang="tr-TR" sz="4000" dirty="0" err="1"/>
              <a:t>particular</a:t>
            </a:r>
            <a:r>
              <a:rPr lang="tr-TR" sz="4000" dirty="0"/>
              <a:t> </a:t>
            </a:r>
            <a:r>
              <a:rPr lang="tr-TR" sz="4000" dirty="0" err="1"/>
              <a:t>examples</a:t>
            </a:r>
            <a:r>
              <a:rPr lang="en-US" sz="4000" dirty="0" smtClean="0"/>
              <a:t>”</a:t>
            </a:r>
            <a:endParaRPr lang="en-US" sz="4000" dirty="0"/>
          </a:p>
          <a:p>
            <a:r>
              <a:rPr lang="en-US" sz="4000" dirty="0"/>
              <a:t>“</a:t>
            </a:r>
            <a:r>
              <a:rPr lang="tr-TR" sz="4000" dirty="0" err="1"/>
              <a:t>Build</a:t>
            </a:r>
            <a:r>
              <a:rPr lang="tr-TR" sz="4000" dirty="0"/>
              <a:t> a model </a:t>
            </a:r>
            <a:r>
              <a:rPr lang="tr-TR" sz="4000" dirty="0" err="1"/>
              <a:t>that</a:t>
            </a:r>
            <a:r>
              <a:rPr lang="tr-TR" sz="4000" dirty="0"/>
              <a:t> is </a:t>
            </a:r>
            <a:r>
              <a:rPr lang="tr-TR" sz="4000" i="1" dirty="0">
                <a:solidFill>
                  <a:schemeClr val="accent1"/>
                </a:solidFill>
              </a:rPr>
              <a:t>a </a:t>
            </a:r>
            <a:r>
              <a:rPr lang="tr-TR" sz="4000" i="1" dirty="0" err="1">
                <a:solidFill>
                  <a:schemeClr val="accent1"/>
                </a:solidFill>
              </a:rPr>
              <a:t>good</a:t>
            </a:r>
            <a:r>
              <a:rPr lang="tr-TR" sz="4000" i="1" dirty="0">
                <a:solidFill>
                  <a:schemeClr val="accent1"/>
                </a:solidFill>
              </a:rPr>
              <a:t> </a:t>
            </a:r>
            <a:r>
              <a:rPr lang="tr-TR" sz="4000" i="1" dirty="0" err="1">
                <a:solidFill>
                  <a:schemeClr val="accent1"/>
                </a:solidFill>
              </a:rPr>
              <a:t>and</a:t>
            </a:r>
            <a:r>
              <a:rPr lang="tr-TR" sz="4000" i="1" dirty="0">
                <a:solidFill>
                  <a:schemeClr val="accent1"/>
                </a:solidFill>
              </a:rPr>
              <a:t> </a:t>
            </a:r>
            <a:r>
              <a:rPr lang="tr-TR" sz="4000" i="1" dirty="0" err="1">
                <a:solidFill>
                  <a:schemeClr val="accent1"/>
                </a:solidFill>
              </a:rPr>
              <a:t>useful</a:t>
            </a:r>
            <a:r>
              <a:rPr lang="tr-TR" sz="4000" i="1" dirty="0">
                <a:solidFill>
                  <a:schemeClr val="accent1"/>
                </a:solidFill>
              </a:rPr>
              <a:t> </a:t>
            </a:r>
            <a:r>
              <a:rPr lang="tr-TR" sz="4000" i="1" dirty="0" err="1">
                <a:solidFill>
                  <a:schemeClr val="accent1"/>
                </a:solidFill>
              </a:rPr>
              <a:t>approximation</a:t>
            </a:r>
            <a:r>
              <a:rPr lang="tr-TR" sz="4000" dirty="0">
                <a:solidFill>
                  <a:schemeClr val="accent1"/>
                </a:solidFill>
              </a:rPr>
              <a:t> </a:t>
            </a:r>
            <a:r>
              <a:rPr lang="tr-TR" sz="4000" dirty="0" err="1"/>
              <a:t>to</a:t>
            </a:r>
            <a:r>
              <a:rPr lang="tr-TR" sz="4000" dirty="0"/>
              <a:t> </a:t>
            </a:r>
            <a:r>
              <a:rPr lang="tr-TR" sz="4000" dirty="0" err="1"/>
              <a:t>the</a:t>
            </a:r>
            <a:r>
              <a:rPr lang="tr-TR" sz="4000" dirty="0"/>
              <a:t> data.</a:t>
            </a:r>
            <a:r>
              <a:rPr lang="en-US" sz="4000" dirty="0"/>
              <a:t>“</a:t>
            </a:r>
          </a:p>
          <a:p>
            <a:pPr marL="0" indent="0">
              <a:buNone/>
            </a:pPr>
            <a:endParaRPr lang="en-US" sz="4000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39121"/>
            <a:ext cx="499651" cy="5995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5986733"/>
            <a:ext cx="10515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5015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800" dirty="0" smtClean="0"/>
              <a:t>Today</a:t>
            </a:r>
            <a:endParaRPr lang="en-US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7850" y="6356350"/>
            <a:ext cx="2243549" cy="365125"/>
          </a:xfrm>
        </p:spPr>
        <p:txBody>
          <a:bodyPr/>
          <a:lstStyle/>
          <a:p>
            <a:fld id="{F0CD324F-AFC5-5546-8D71-3D58EF7D1487}" type="datetime5">
              <a:rPr lang="en-US" smtClean="0"/>
              <a:t>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2839"/>
            <a:ext cx="4114800" cy="365125"/>
          </a:xfrm>
        </p:spPr>
        <p:txBody>
          <a:bodyPr/>
          <a:lstStyle/>
          <a:p>
            <a:r>
              <a:rPr lang="en-US" smtClean="0"/>
              <a:t>CS6510 - Applied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39121"/>
            <a:ext cx="499651" cy="5995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5986733"/>
            <a:ext cx="10515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</a:t>
            </a:r>
            <a:r>
              <a:rPr lang="en-US" sz="1200" dirty="0" err="1" smtClean="0"/>
              <a:t>Domingos</a:t>
            </a:r>
            <a:endParaRPr lang="en-US" sz="1200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702631" y="1417834"/>
            <a:ext cx="8305800" cy="4373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  Traditional Programming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b="1" dirty="0" smtClean="0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  Machine Learning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4598231" y="1994728"/>
            <a:ext cx="2667000" cy="1524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3200"/>
              <a:t>Computer</a:t>
            </a: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3683831" y="2451928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>
            <a:off x="3683831" y="3137728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7265231" y="2680528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2601156" y="2086803"/>
            <a:ext cx="1041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Data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1931231" y="2756728"/>
            <a:ext cx="1739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Program</a:t>
            </a: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8027231" y="2375728"/>
            <a:ext cx="1401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Output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674431" y="4419600"/>
            <a:ext cx="2667000" cy="1524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3200"/>
              <a:t>Computer</a:t>
            </a:r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3760031" y="48768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3760031" y="55626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7341431" y="51054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2677356" y="4511675"/>
            <a:ext cx="1041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Data</a:t>
            </a: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2312231" y="5257800"/>
            <a:ext cx="1401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Output</a:t>
            </a: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8103431" y="4800600"/>
            <a:ext cx="1739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339308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800" dirty="0" smtClean="0"/>
              <a:t>Related Terms</a:t>
            </a:r>
            <a:endParaRPr lang="en-US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7850" y="6356350"/>
            <a:ext cx="2243549" cy="365125"/>
          </a:xfrm>
        </p:spPr>
        <p:txBody>
          <a:bodyPr/>
          <a:lstStyle/>
          <a:p>
            <a:fld id="{F0CD324F-AFC5-5546-8D71-3D58EF7D1487}" type="datetime5">
              <a:rPr lang="en-US" smtClean="0"/>
              <a:t>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2839"/>
            <a:ext cx="4114800" cy="365125"/>
          </a:xfrm>
        </p:spPr>
        <p:txBody>
          <a:bodyPr/>
          <a:lstStyle/>
          <a:p>
            <a:r>
              <a:rPr lang="en-US" smtClean="0"/>
              <a:t>CS6510 - Applied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6</a:t>
            </a:fld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84224" y="1426118"/>
            <a:ext cx="10569575" cy="456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/>
              <a:t>Machine Learning, Data Mining, Knowledge Discovery, Artificial Intelligence, Statistical Learning, Pattern Recognition, Computational Learning</a:t>
            </a:r>
          </a:p>
          <a:p>
            <a:pPr marL="0" indent="0" algn="ctr">
              <a:buNone/>
            </a:pP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39121"/>
            <a:ext cx="499651" cy="5995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5986733"/>
            <a:ext cx="10515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pic>
        <p:nvPicPr>
          <p:cNvPr id="12" name="Picture 2" descr="http://www.bedreinnovation.dk/sites/default/files/Datamin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393" y="3012040"/>
            <a:ext cx="4267200" cy="252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23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800" dirty="0" smtClean="0"/>
              <a:t>When is Machine Learning Used?</a:t>
            </a:r>
            <a:endParaRPr lang="en-US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7850" y="6356350"/>
            <a:ext cx="2243549" cy="365125"/>
          </a:xfrm>
        </p:spPr>
        <p:txBody>
          <a:bodyPr/>
          <a:lstStyle/>
          <a:p>
            <a:fld id="{F0CD324F-AFC5-5546-8D71-3D58EF7D1487}" type="datetime5">
              <a:rPr lang="en-US" smtClean="0"/>
              <a:t>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2839"/>
            <a:ext cx="4114800" cy="365125"/>
          </a:xfrm>
        </p:spPr>
        <p:txBody>
          <a:bodyPr/>
          <a:lstStyle/>
          <a:p>
            <a:r>
              <a:rPr lang="en-US" smtClean="0"/>
              <a:t>CS6510 - Applied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7</a:t>
            </a:fld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84225" y="1426118"/>
            <a:ext cx="6984130" cy="45606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3000" dirty="0"/>
              <a:t>Human </a:t>
            </a:r>
            <a:r>
              <a:rPr lang="tr-TR" sz="3000" dirty="0" err="1"/>
              <a:t>expertise</a:t>
            </a:r>
            <a:r>
              <a:rPr lang="tr-TR" sz="3000" dirty="0"/>
              <a:t> </a:t>
            </a:r>
            <a:r>
              <a:rPr lang="tr-TR" sz="3000" dirty="0" err="1"/>
              <a:t>does</a:t>
            </a:r>
            <a:r>
              <a:rPr lang="tr-TR" sz="3000" dirty="0"/>
              <a:t> not </a:t>
            </a:r>
            <a:r>
              <a:rPr lang="tr-TR" sz="3000" dirty="0" err="1"/>
              <a:t>exist</a:t>
            </a:r>
            <a:endParaRPr lang="en-US" sz="3000" dirty="0"/>
          </a:p>
          <a:p>
            <a:pPr lvl="1"/>
            <a:r>
              <a:rPr lang="en-US" sz="2600" dirty="0"/>
              <a:t>E.g. </a:t>
            </a:r>
            <a:r>
              <a:rPr lang="tr-TR" sz="2600" dirty="0" err="1"/>
              <a:t>navigating</a:t>
            </a:r>
            <a:r>
              <a:rPr lang="tr-TR" sz="2600" dirty="0"/>
              <a:t> on Mars</a:t>
            </a:r>
          </a:p>
          <a:p>
            <a:r>
              <a:rPr lang="tr-TR" sz="3000" dirty="0" err="1"/>
              <a:t>Humans</a:t>
            </a:r>
            <a:r>
              <a:rPr lang="tr-TR" sz="3000" dirty="0"/>
              <a:t> </a:t>
            </a:r>
            <a:r>
              <a:rPr lang="tr-TR" sz="3000" dirty="0" err="1"/>
              <a:t>are</a:t>
            </a:r>
            <a:r>
              <a:rPr lang="tr-TR" sz="3000" dirty="0"/>
              <a:t> </a:t>
            </a:r>
            <a:r>
              <a:rPr lang="tr-TR" sz="3000" dirty="0" err="1"/>
              <a:t>unable</a:t>
            </a:r>
            <a:r>
              <a:rPr lang="tr-TR" sz="3000" dirty="0"/>
              <a:t> </a:t>
            </a:r>
            <a:r>
              <a:rPr lang="tr-TR" sz="3000" dirty="0" err="1"/>
              <a:t>to</a:t>
            </a:r>
            <a:r>
              <a:rPr lang="tr-TR" sz="3000" dirty="0"/>
              <a:t> </a:t>
            </a:r>
            <a:r>
              <a:rPr lang="tr-TR" sz="3000" dirty="0" err="1"/>
              <a:t>explain</a:t>
            </a:r>
            <a:r>
              <a:rPr lang="tr-TR" sz="3000" dirty="0"/>
              <a:t> </a:t>
            </a:r>
            <a:r>
              <a:rPr lang="tr-TR" sz="3000" dirty="0" err="1"/>
              <a:t>their</a:t>
            </a:r>
            <a:r>
              <a:rPr lang="tr-TR" sz="3000" dirty="0"/>
              <a:t> </a:t>
            </a:r>
            <a:r>
              <a:rPr lang="tr-TR" sz="3000" dirty="0" err="1"/>
              <a:t>expertise</a:t>
            </a:r>
            <a:endParaRPr lang="en-US" sz="3000" dirty="0"/>
          </a:p>
          <a:p>
            <a:pPr lvl="1"/>
            <a:r>
              <a:rPr lang="en-US" sz="2600" dirty="0"/>
              <a:t>E.g. </a:t>
            </a:r>
            <a:r>
              <a:rPr lang="tr-TR" sz="2600" dirty="0" err="1"/>
              <a:t>speech</a:t>
            </a:r>
            <a:r>
              <a:rPr lang="tr-TR" sz="2600" dirty="0"/>
              <a:t> </a:t>
            </a:r>
            <a:r>
              <a:rPr lang="tr-TR" sz="2600" dirty="0" err="1"/>
              <a:t>recognition</a:t>
            </a:r>
            <a:endParaRPr lang="tr-TR" sz="2600" dirty="0"/>
          </a:p>
          <a:p>
            <a:r>
              <a:rPr lang="tr-TR" sz="3000" dirty="0"/>
              <a:t>Solution </a:t>
            </a:r>
            <a:r>
              <a:rPr lang="tr-TR" sz="3000" dirty="0" err="1"/>
              <a:t>changes</a:t>
            </a:r>
            <a:r>
              <a:rPr lang="tr-TR" sz="3000" dirty="0"/>
              <a:t> in time</a:t>
            </a:r>
            <a:endParaRPr lang="en-US" sz="3000" dirty="0"/>
          </a:p>
          <a:p>
            <a:pPr lvl="1"/>
            <a:r>
              <a:rPr lang="en-US" sz="2600" dirty="0"/>
              <a:t>E.g. </a:t>
            </a:r>
            <a:r>
              <a:rPr lang="tr-TR" sz="2600" dirty="0" err="1"/>
              <a:t>routing</a:t>
            </a:r>
            <a:r>
              <a:rPr lang="tr-TR" sz="2600" dirty="0"/>
              <a:t> on a </a:t>
            </a:r>
            <a:r>
              <a:rPr lang="tr-TR" sz="2600" dirty="0" err="1"/>
              <a:t>computer</a:t>
            </a:r>
            <a:r>
              <a:rPr lang="tr-TR" sz="2600" dirty="0"/>
              <a:t> network</a:t>
            </a:r>
          </a:p>
          <a:p>
            <a:r>
              <a:rPr lang="tr-TR" sz="3000" dirty="0"/>
              <a:t>Solution </a:t>
            </a:r>
            <a:r>
              <a:rPr lang="tr-TR" sz="3000" dirty="0" err="1"/>
              <a:t>needs</a:t>
            </a:r>
            <a:r>
              <a:rPr lang="tr-TR" sz="3000" dirty="0"/>
              <a:t> </a:t>
            </a:r>
            <a:r>
              <a:rPr lang="tr-TR" sz="3000" dirty="0" err="1"/>
              <a:t>to</a:t>
            </a:r>
            <a:r>
              <a:rPr lang="tr-TR" sz="3000" dirty="0"/>
              <a:t> be </a:t>
            </a:r>
            <a:r>
              <a:rPr lang="tr-TR" sz="3000" dirty="0" err="1"/>
              <a:t>adapted</a:t>
            </a:r>
            <a:r>
              <a:rPr lang="tr-TR" sz="3000" dirty="0"/>
              <a:t> </a:t>
            </a:r>
            <a:r>
              <a:rPr lang="tr-TR" sz="3000" dirty="0" err="1"/>
              <a:t>to</a:t>
            </a:r>
            <a:r>
              <a:rPr lang="tr-TR" sz="3000" dirty="0"/>
              <a:t> </a:t>
            </a:r>
            <a:r>
              <a:rPr lang="tr-TR" sz="3000" dirty="0" err="1"/>
              <a:t>particular</a:t>
            </a:r>
            <a:r>
              <a:rPr lang="tr-TR" sz="3000" dirty="0"/>
              <a:t> </a:t>
            </a:r>
            <a:r>
              <a:rPr lang="tr-TR" sz="3000" dirty="0" err="1"/>
              <a:t>cases</a:t>
            </a:r>
            <a:endParaRPr lang="en-US" sz="3000" dirty="0"/>
          </a:p>
          <a:p>
            <a:pPr lvl="1"/>
            <a:r>
              <a:rPr lang="en-US" sz="2600" dirty="0"/>
              <a:t>E.g. </a:t>
            </a:r>
            <a:r>
              <a:rPr lang="tr-TR" sz="2600" dirty="0" err="1"/>
              <a:t>user</a:t>
            </a:r>
            <a:r>
              <a:rPr lang="tr-TR" sz="2600" dirty="0"/>
              <a:t> </a:t>
            </a:r>
            <a:r>
              <a:rPr lang="tr-TR" sz="2600" dirty="0" err="1"/>
              <a:t>biometrics</a:t>
            </a:r>
            <a:endParaRPr lang="en-US" sz="2600" dirty="0"/>
          </a:p>
          <a:p>
            <a:r>
              <a:rPr lang="tr-TR" sz="3000" dirty="0"/>
              <a:t>Data is </a:t>
            </a:r>
            <a:r>
              <a:rPr lang="tr-TR" sz="3000" dirty="0" err="1"/>
              <a:t>cheap</a:t>
            </a:r>
            <a:r>
              <a:rPr lang="tr-TR" sz="3000" dirty="0"/>
              <a:t> </a:t>
            </a:r>
            <a:r>
              <a:rPr lang="tr-TR" sz="3000" dirty="0" err="1"/>
              <a:t>and</a:t>
            </a:r>
            <a:r>
              <a:rPr lang="tr-TR" sz="3000" dirty="0"/>
              <a:t> </a:t>
            </a:r>
            <a:r>
              <a:rPr lang="tr-TR" sz="3000" dirty="0" err="1"/>
              <a:t>abundant</a:t>
            </a:r>
            <a:r>
              <a:rPr lang="tr-TR" sz="3000" dirty="0"/>
              <a:t>; </a:t>
            </a:r>
            <a:r>
              <a:rPr lang="tr-TR" sz="3000" dirty="0" err="1"/>
              <a:t>knowledge</a:t>
            </a:r>
            <a:r>
              <a:rPr lang="tr-TR" sz="3000" dirty="0"/>
              <a:t> is </a:t>
            </a:r>
            <a:r>
              <a:rPr lang="tr-TR" sz="3000" dirty="0" err="1"/>
              <a:t>expensive</a:t>
            </a:r>
            <a:r>
              <a:rPr lang="tr-TR" sz="3000" dirty="0"/>
              <a:t> </a:t>
            </a:r>
            <a:r>
              <a:rPr lang="tr-TR" sz="3000" dirty="0" err="1"/>
              <a:t>and</a:t>
            </a:r>
            <a:r>
              <a:rPr lang="tr-TR" sz="3000" dirty="0"/>
              <a:t> </a:t>
            </a:r>
            <a:r>
              <a:rPr lang="tr-TR" sz="3000" dirty="0" err="1"/>
              <a:t>scarce</a:t>
            </a:r>
            <a:endParaRPr lang="en-US" sz="3000" dirty="0"/>
          </a:p>
          <a:p>
            <a:endParaRPr lang="en-US" sz="4000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39121"/>
            <a:ext cx="499651" cy="5995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5986733"/>
            <a:ext cx="10515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pic>
        <p:nvPicPr>
          <p:cNvPr id="12" name="Picture 2" descr="http://www.machineanalytics.com/images/DIKW-Detaile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898" y="2494395"/>
            <a:ext cx="3523574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52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800" dirty="0" smtClean="0"/>
              <a:t>Applications of Machine Learning</a:t>
            </a:r>
            <a:endParaRPr lang="en-US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7850" y="6356350"/>
            <a:ext cx="2243549" cy="365125"/>
          </a:xfrm>
        </p:spPr>
        <p:txBody>
          <a:bodyPr/>
          <a:lstStyle/>
          <a:p>
            <a:fld id="{F0CD324F-AFC5-5546-8D71-3D58EF7D1487}" type="datetime5">
              <a:rPr lang="en-US" smtClean="0"/>
              <a:t>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2839"/>
            <a:ext cx="4114800" cy="365125"/>
          </a:xfrm>
        </p:spPr>
        <p:txBody>
          <a:bodyPr/>
          <a:lstStyle/>
          <a:p>
            <a:r>
              <a:rPr lang="en-US" smtClean="0"/>
              <a:t>CS6510 - Applied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39121"/>
            <a:ext cx="499651" cy="5995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5986733"/>
            <a:ext cx="10515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pic>
        <p:nvPicPr>
          <p:cNvPr id="12" name="Picture 2" descr="http://www.holehouse.org/mlclass/11_Machine_Learning_System_Design_files/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025" y="1634851"/>
            <a:ext cx="8522354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156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800" dirty="0" smtClean="0"/>
              <a:t>Applications of Machine Learning</a:t>
            </a:r>
            <a:endParaRPr lang="en-US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7850" y="6356350"/>
            <a:ext cx="2243549" cy="365125"/>
          </a:xfrm>
        </p:spPr>
        <p:txBody>
          <a:bodyPr/>
          <a:lstStyle/>
          <a:p>
            <a:fld id="{F0CD324F-AFC5-5546-8D71-3D58EF7D1487}" type="datetime5">
              <a:rPr lang="en-US" smtClean="0"/>
              <a:t>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2839"/>
            <a:ext cx="4114800" cy="365125"/>
          </a:xfrm>
        </p:spPr>
        <p:txBody>
          <a:bodyPr/>
          <a:lstStyle/>
          <a:p>
            <a:r>
              <a:rPr lang="en-US" smtClean="0"/>
              <a:t>CS6510 - Applied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9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39121"/>
            <a:ext cx="499651" cy="5995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5986733"/>
            <a:ext cx="10515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950" y="1475787"/>
            <a:ext cx="5713487" cy="4343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133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LectureTemplate" id="{28D45E0D-D850-43D5-944B-1EE00B185AD0}" vid="{169D83ED-5809-457A-97B2-BACEE5735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IITHLectureTemplate</Template>
  <TotalTime>13217</TotalTime>
  <Words>1365</Words>
  <Application>Microsoft Office PowerPoint</Application>
  <PresentationFormat>Custom</PresentationFormat>
  <Paragraphs>320</Paragraphs>
  <Slides>35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CS6510 Applied Machine Learning  Course Introduction</vt:lpstr>
      <vt:lpstr>A few (not so, yet) recent quotes</vt:lpstr>
      <vt:lpstr>What is Machine Learning?</vt:lpstr>
      <vt:lpstr>What is Machine Learning?</vt:lpstr>
      <vt:lpstr>Today</vt:lpstr>
      <vt:lpstr>Related Terms</vt:lpstr>
      <vt:lpstr>When is Machine Learning Used?</vt:lpstr>
      <vt:lpstr>Applications of Machine Learning</vt:lpstr>
      <vt:lpstr>Applications of Machine Learning</vt:lpstr>
      <vt:lpstr>Applications of Machine Learning</vt:lpstr>
      <vt:lpstr>Applications of Machine Learning</vt:lpstr>
      <vt:lpstr>Applications of Machine Learning</vt:lpstr>
      <vt:lpstr>More ML Applications</vt:lpstr>
      <vt:lpstr>More Recent ML Applications</vt:lpstr>
      <vt:lpstr>When are ML algorithms not needed?</vt:lpstr>
      <vt:lpstr>Overview of ML</vt:lpstr>
      <vt:lpstr>Classification (Supervised Learning)</vt:lpstr>
      <vt:lpstr>Classification (Supervised Learning)</vt:lpstr>
      <vt:lpstr>Regression (Supervised Learning)</vt:lpstr>
      <vt:lpstr>Clustering (Unsupervised Learning)</vt:lpstr>
      <vt:lpstr>Dimensionality Reduction (Unsupervised Learning)</vt:lpstr>
      <vt:lpstr>Other Settings: Ranking (Supervised Learning)</vt:lpstr>
      <vt:lpstr>Other Settings: Reinforcement Learning</vt:lpstr>
      <vt:lpstr>ML Problems</vt:lpstr>
      <vt:lpstr>ML in Practice</vt:lpstr>
      <vt:lpstr>Training and Testing ML Models</vt:lpstr>
      <vt:lpstr>Training and Testing ML Models</vt:lpstr>
      <vt:lpstr>Types of Models</vt:lpstr>
      <vt:lpstr>ML Datasets</vt:lpstr>
      <vt:lpstr>ML Resources</vt:lpstr>
      <vt:lpstr>Mathematical Basis</vt:lpstr>
      <vt:lpstr>Course Details</vt:lpstr>
      <vt:lpstr>Topics not to be covered (likely)</vt:lpstr>
      <vt:lpstr>Programming</vt:lpstr>
      <vt:lpstr>Foundational Reading/Follow-up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CS3010 Introduction to Database Systems  Chapter 14: Transactions</dc:title>
  <dc:creator>Vineeth@IITH</dc:creator>
  <cp:lastModifiedBy>Vineeth</cp:lastModifiedBy>
  <cp:revision>1827</cp:revision>
  <dcterms:created xsi:type="dcterms:W3CDTF">2014-07-21T12:07:03Z</dcterms:created>
  <dcterms:modified xsi:type="dcterms:W3CDTF">2017-08-05T01:23:47Z</dcterms:modified>
</cp:coreProperties>
</file>