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558" r:id="rId3"/>
    <p:sldId id="559" r:id="rId4"/>
    <p:sldId id="560" r:id="rId5"/>
    <p:sldId id="572" r:id="rId6"/>
    <p:sldId id="561" r:id="rId7"/>
    <p:sldId id="571" r:id="rId8"/>
    <p:sldId id="564" r:id="rId9"/>
    <p:sldId id="563" r:id="rId10"/>
    <p:sldId id="573" r:id="rId11"/>
    <p:sldId id="565" r:id="rId12"/>
    <p:sldId id="576" r:id="rId13"/>
    <p:sldId id="577" r:id="rId14"/>
    <p:sldId id="566" r:id="rId15"/>
    <p:sldId id="578" r:id="rId16"/>
    <p:sldId id="579" r:id="rId17"/>
    <p:sldId id="567" r:id="rId18"/>
    <p:sldId id="583" r:id="rId19"/>
    <p:sldId id="582" r:id="rId20"/>
    <p:sldId id="580" r:id="rId21"/>
    <p:sldId id="568" r:id="rId22"/>
    <p:sldId id="581" r:id="rId23"/>
    <p:sldId id="569" r:id="rId24"/>
    <p:sldId id="570" r:id="rId25"/>
    <p:sldId id="584" r:id="rId26"/>
    <p:sldId id="585" r:id="rId27"/>
    <p:sldId id="587" r:id="rId28"/>
    <p:sldId id="588" r:id="rId29"/>
    <p:sldId id="589" r:id="rId30"/>
    <p:sldId id="586" r:id="rId31"/>
    <p:sldId id="591" r:id="rId32"/>
    <p:sldId id="592" r:id="rId33"/>
    <p:sldId id="593" r:id="rId34"/>
    <p:sldId id="595" r:id="rId35"/>
    <p:sldId id="614" r:id="rId36"/>
    <p:sldId id="574" r:id="rId37"/>
    <p:sldId id="596" r:id="rId38"/>
    <p:sldId id="597" r:id="rId39"/>
    <p:sldId id="598" r:id="rId40"/>
    <p:sldId id="599" r:id="rId41"/>
    <p:sldId id="600" r:id="rId42"/>
    <p:sldId id="601" r:id="rId43"/>
    <p:sldId id="602" r:id="rId44"/>
    <p:sldId id="603" r:id="rId45"/>
    <p:sldId id="604" r:id="rId46"/>
    <p:sldId id="605" r:id="rId47"/>
    <p:sldId id="606" r:id="rId48"/>
    <p:sldId id="607" r:id="rId49"/>
    <p:sldId id="608" r:id="rId50"/>
    <p:sldId id="609" r:id="rId51"/>
    <p:sldId id="610" r:id="rId52"/>
    <p:sldId id="612" r:id="rId53"/>
    <p:sldId id="554" r:id="rId54"/>
    <p:sldId id="55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2" autoAdjust="0"/>
    <p:restoredTop sz="93945" autoAdjust="0"/>
  </p:normalViewPr>
  <p:slideViewPr>
    <p:cSldViewPr snapToGrid="0">
      <p:cViewPr varScale="1">
        <p:scale>
          <a:sx n="80" d="100"/>
          <a:sy n="80" d="100"/>
        </p:scale>
        <p:origin x="-293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1EF910-A366-4049-B7C8-01B4B023B86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0D63C7-E7FD-4316-BC81-3AFBECA888F3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  <a:cs typeface="Gill Sans"/>
            </a:rPr>
            <a:t>Training set</a:t>
          </a:r>
          <a:endParaRPr lang="en-US" dirty="0">
            <a:latin typeface="Gill Sans MT" panose="020B0502020104020203" pitchFamily="34" charset="0"/>
            <a:cs typeface="Gill Sans"/>
          </a:endParaRPr>
        </a:p>
      </dgm:t>
    </dgm:pt>
    <dgm:pt modelId="{B72BE3D9-B914-40A5-8E77-22D652E71FA8}" type="parTrans" cxnId="{17E458DC-726C-4378-84F1-A01EB14654ED}">
      <dgm:prSet/>
      <dgm:spPr/>
      <dgm:t>
        <a:bodyPr/>
        <a:lstStyle/>
        <a:p>
          <a:endParaRPr lang="en-US">
            <a:latin typeface="Gill Sans MT" panose="020B0502020104020203" pitchFamily="34" charset="0"/>
            <a:cs typeface="Gill Sans"/>
          </a:endParaRPr>
        </a:p>
      </dgm:t>
    </dgm:pt>
    <dgm:pt modelId="{EA5CA15B-FFCB-4417-87F6-323B8C94D1CA}" type="sibTrans" cxnId="{17E458DC-726C-4378-84F1-A01EB14654ED}">
      <dgm:prSet/>
      <dgm:spPr/>
      <dgm:t>
        <a:bodyPr/>
        <a:lstStyle/>
        <a:p>
          <a:endParaRPr lang="en-US">
            <a:latin typeface="Gill Sans MT" panose="020B0502020104020203" pitchFamily="34" charset="0"/>
            <a:cs typeface="Gill Sans"/>
          </a:endParaRPr>
        </a:p>
      </dgm:t>
    </dgm:pt>
    <dgm:pt modelId="{7A63A5CC-1C78-44CE-A28F-9BF41E251AFB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  <a:cs typeface="Gill Sans"/>
            </a:rPr>
            <a:t>NB: Count frequencies, DT: Pick attributes to split on</a:t>
          </a:r>
          <a:endParaRPr lang="en-US" dirty="0">
            <a:latin typeface="Gill Sans MT" panose="020B0502020104020203" pitchFamily="34" charset="0"/>
            <a:cs typeface="Gill Sans"/>
          </a:endParaRPr>
        </a:p>
      </dgm:t>
    </dgm:pt>
    <dgm:pt modelId="{8CAA9D3C-2590-4479-9E95-E7BDA2678E5B}" type="parTrans" cxnId="{C2BAADEE-DA67-4D4F-B1EE-61DEBBB0F67B}">
      <dgm:prSet/>
      <dgm:spPr/>
      <dgm:t>
        <a:bodyPr/>
        <a:lstStyle/>
        <a:p>
          <a:endParaRPr lang="en-US">
            <a:latin typeface="Gill Sans MT" panose="020B0502020104020203" pitchFamily="34" charset="0"/>
            <a:cs typeface="Gill Sans"/>
          </a:endParaRPr>
        </a:p>
      </dgm:t>
    </dgm:pt>
    <dgm:pt modelId="{4278D662-E789-40F0-BF63-84C9F82AC6BF}" type="sibTrans" cxnId="{C2BAADEE-DA67-4D4F-B1EE-61DEBBB0F67B}">
      <dgm:prSet/>
      <dgm:spPr/>
      <dgm:t>
        <a:bodyPr/>
        <a:lstStyle/>
        <a:p>
          <a:endParaRPr lang="en-US">
            <a:latin typeface="Gill Sans MT" panose="020B0502020104020203" pitchFamily="34" charset="0"/>
            <a:cs typeface="Gill Sans"/>
          </a:endParaRPr>
        </a:p>
      </dgm:t>
    </dgm:pt>
    <dgm:pt modelId="{35BA1B6C-A41D-49F9-9B61-6A9526C46724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  <a:cs typeface="Gill Sans"/>
            </a:rPr>
            <a:t>Validation set</a:t>
          </a:r>
          <a:endParaRPr lang="en-US" dirty="0">
            <a:latin typeface="Gill Sans MT" panose="020B0502020104020203" pitchFamily="34" charset="0"/>
            <a:cs typeface="Gill Sans"/>
          </a:endParaRPr>
        </a:p>
      </dgm:t>
    </dgm:pt>
    <dgm:pt modelId="{71C2A27B-6462-4092-BDC9-2C99585C916C}" type="parTrans" cxnId="{ED867BA6-5FF8-402F-B556-A061C9BB932A}">
      <dgm:prSet/>
      <dgm:spPr/>
      <dgm:t>
        <a:bodyPr/>
        <a:lstStyle/>
        <a:p>
          <a:endParaRPr lang="en-US">
            <a:latin typeface="Gill Sans MT" panose="020B0502020104020203" pitchFamily="34" charset="0"/>
            <a:cs typeface="Gill Sans"/>
          </a:endParaRPr>
        </a:p>
      </dgm:t>
    </dgm:pt>
    <dgm:pt modelId="{88706CA1-074F-4D92-B4CE-9E21C9D67A07}" type="sibTrans" cxnId="{ED867BA6-5FF8-402F-B556-A061C9BB932A}">
      <dgm:prSet/>
      <dgm:spPr/>
      <dgm:t>
        <a:bodyPr/>
        <a:lstStyle/>
        <a:p>
          <a:endParaRPr lang="en-US">
            <a:latin typeface="Gill Sans MT" panose="020B0502020104020203" pitchFamily="34" charset="0"/>
            <a:cs typeface="Gill Sans"/>
          </a:endParaRPr>
        </a:p>
      </dgm:t>
    </dgm:pt>
    <dgm:pt modelId="{26C349CC-FE77-4F19-9EC6-3699131A2476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  <a:cs typeface="Gill Sans"/>
            </a:rPr>
            <a:t>Run multiple trials and average</a:t>
          </a:r>
          <a:endParaRPr lang="en-US" dirty="0">
            <a:latin typeface="Gill Sans MT" panose="020B0502020104020203" pitchFamily="34" charset="0"/>
            <a:cs typeface="Gill Sans"/>
          </a:endParaRPr>
        </a:p>
      </dgm:t>
    </dgm:pt>
    <dgm:pt modelId="{14391BB0-785C-4644-BAD3-BE443019CE48}" type="parTrans" cxnId="{F3E5B71A-FF52-4B56-ACC1-AF223815CEED}">
      <dgm:prSet/>
      <dgm:spPr/>
      <dgm:t>
        <a:bodyPr/>
        <a:lstStyle/>
        <a:p>
          <a:endParaRPr lang="en-US">
            <a:latin typeface="Gill Sans MT" panose="020B0502020104020203" pitchFamily="34" charset="0"/>
            <a:cs typeface="Gill Sans"/>
          </a:endParaRPr>
        </a:p>
      </dgm:t>
    </dgm:pt>
    <dgm:pt modelId="{F503F2DB-90A1-4963-BCA1-B077769C64DD}" type="sibTrans" cxnId="{F3E5B71A-FF52-4B56-ACC1-AF223815CEED}">
      <dgm:prSet/>
      <dgm:spPr/>
      <dgm:t>
        <a:bodyPr/>
        <a:lstStyle/>
        <a:p>
          <a:endParaRPr lang="en-US">
            <a:latin typeface="Gill Sans MT" panose="020B0502020104020203" pitchFamily="34" charset="0"/>
            <a:cs typeface="Gill Sans"/>
          </a:endParaRPr>
        </a:p>
      </dgm:t>
    </dgm:pt>
    <dgm:pt modelId="{4E7A5050-3F8B-4F41-9CFD-E31B996AB6E5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  <a:cs typeface="Gill Sans"/>
            </a:rPr>
            <a:t>Testing set</a:t>
          </a:r>
          <a:endParaRPr lang="en-US" dirty="0">
            <a:latin typeface="Gill Sans MT" panose="020B0502020104020203" pitchFamily="34" charset="0"/>
            <a:cs typeface="Gill Sans"/>
          </a:endParaRPr>
        </a:p>
      </dgm:t>
    </dgm:pt>
    <dgm:pt modelId="{FB1E5509-72EC-43ED-8E3B-EC83822403F3}" type="parTrans" cxnId="{70533B69-1049-444C-8F37-A795292DD7F8}">
      <dgm:prSet/>
      <dgm:spPr/>
      <dgm:t>
        <a:bodyPr/>
        <a:lstStyle/>
        <a:p>
          <a:endParaRPr lang="en-US">
            <a:latin typeface="Gill Sans MT" panose="020B0502020104020203" pitchFamily="34" charset="0"/>
            <a:cs typeface="Gill Sans"/>
          </a:endParaRPr>
        </a:p>
      </dgm:t>
    </dgm:pt>
    <dgm:pt modelId="{3063CB2C-8F3B-4CB2-AB30-6F24354DA27C}" type="sibTrans" cxnId="{70533B69-1049-444C-8F37-A795292DD7F8}">
      <dgm:prSet/>
      <dgm:spPr/>
      <dgm:t>
        <a:bodyPr/>
        <a:lstStyle/>
        <a:p>
          <a:endParaRPr lang="en-US">
            <a:latin typeface="Gill Sans MT" panose="020B0502020104020203" pitchFamily="34" charset="0"/>
            <a:cs typeface="Gill Sans"/>
          </a:endParaRPr>
        </a:p>
      </dgm:t>
    </dgm:pt>
    <dgm:pt modelId="{F1E01EBC-FCB7-4E46-9EFA-F6A4C5276FE3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  <a:cs typeface="Gill Sans"/>
            </a:rPr>
            <a:t>Pick best-performing algorithm (NB </a:t>
          </a:r>
          <a:r>
            <a:rPr lang="en-US" dirty="0" err="1" smtClean="0">
              <a:latin typeface="Gill Sans MT" panose="020B0502020104020203" pitchFamily="34" charset="0"/>
              <a:cs typeface="Gill Sans"/>
            </a:rPr>
            <a:t>vs</a:t>
          </a:r>
          <a:r>
            <a:rPr lang="en-US" dirty="0" smtClean="0">
              <a:latin typeface="Gill Sans MT" panose="020B0502020104020203" pitchFamily="34" charset="0"/>
              <a:cs typeface="Gill Sans"/>
            </a:rPr>
            <a:t> DT vs..)</a:t>
          </a:r>
          <a:endParaRPr lang="en-US" dirty="0">
            <a:latin typeface="Gill Sans MT" panose="020B0502020104020203" pitchFamily="34" charset="0"/>
            <a:cs typeface="Gill Sans"/>
          </a:endParaRPr>
        </a:p>
      </dgm:t>
    </dgm:pt>
    <dgm:pt modelId="{95BFD369-B56E-47FC-A511-35BAA16857F2}" type="parTrans" cxnId="{AEF48842-5643-4620-A254-FDE0D68C817B}">
      <dgm:prSet/>
      <dgm:spPr/>
      <dgm:t>
        <a:bodyPr/>
        <a:lstStyle/>
        <a:p>
          <a:endParaRPr lang="en-US">
            <a:latin typeface="Gill Sans MT" panose="020B0502020104020203" pitchFamily="34" charset="0"/>
            <a:cs typeface="Gill Sans"/>
          </a:endParaRPr>
        </a:p>
      </dgm:t>
    </dgm:pt>
    <dgm:pt modelId="{BFA8BD99-C92E-4107-8C80-B42BF1BDC59E}" type="sibTrans" cxnId="{AEF48842-5643-4620-A254-FDE0D68C817B}">
      <dgm:prSet/>
      <dgm:spPr/>
      <dgm:t>
        <a:bodyPr/>
        <a:lstStyle/>
        <a:p>
          <a:endParaRPr lang="en-US">
            <a:latin typeface="Gill Sans MT" panose="020B0502020104020203" pitchFamily="34" charset="0"/>
            <a:cs typeface="Gill Sans"/>
          </a:endParaRPr>
        </a:p>
      </dgm:t>
    </dgm:pt>
    <dgm:pt modelId="{E6B822C6-1146-41FE-826C-478E4C6F1C67}">
      <dgm:prSet phldrT="[Text]"/>
      <dgm:spPr/>
      <dgm:t>
        <a:bodyPr/>
        <a:lstStyle/>
        <a:p>
          <a:r>
            <a:rPr lang="en-US" dirty="0" smtClean="0">
              <a:latin typeface="Gill Sans MT" panose="020B0502020104020203" pitchFamily="34" charset="0"/>
              <a:cs typeface="Gill Sans"/>
            </a:rPr>
            <a:t>Fine-tune parameters (Tree depth, k in </a:t>
          </a:r>
          <a:r>
            <a:rPr lang="en-US" dirty="0" err="1" smtClean="0">
              <a:latin typeface="Gill Sans MT" panose="020B0502020104020203" pitchFamily="34" charset="0"/>
              <a:cs typeface="Gill Sans"/>
            </a:rPr>
            <a:t>kNN</a:t>
          </a:r>
          <a:r>
            <a:rPr lang="en-US" dirty="0" smtClean="0">
              <a:latin typeface="Gill Sans MT" panose="020B0502020104020203" pitchFamily="34" charset="0"/>
              <a:cs typeface="Gill Sans"/>
            </a:rPr>
            <a:t>, c in SVM)</a:t>
          </a:r>
          <a:endParaRPr lang="en-US" dirty="0">
            <a:latin typeface="Gill Sans MT" panose="020B0502020104020203" pitchFamily="34" charset="0"/>
            <a:cs typeface="Gill Sans"/>
          </a:endParaRPr>
        </a:p>
      </dgm:t>
    </dgm:pt>
    <dgm:pt modelId="{D5D7EF84-2E3B-43AC-AF4A-44A89DA013E3}" type="parTrans" cxnId="{9FFA2BB8-4AB7-48A3-A66E-A59E263886A3}">
      <dgm:prSet/>
      <dgm:spPr/>
      <dgm:t>
        <a:bodyPr/>
        <a:lstStyle/>
        <a:p>
          <a:endParaRPr lang="en-US">
            <a:latin typeface="Gill Sans MT" panose="020B0502020104020203" pitchFamily="34" charset="0"/>
            <a:cs typeface="Gill Sans"/>
          </a:endParaRPr>
        </a:p>
      </dgm:t>
    </dgm:pt>
    <dgm:pt modelId="{4F49467F-C778-4E69-A3EA-700E83F3A747}" type="sibTrans" cxnId="{9FFA2BB8-4AB7-48A3-A66E-A59E263886A3}">
      <dgm:prSet/>
      <dgm:spPr/>
      <dgm:t>
        <a:bodyPr/>
        <a:lstStyle/>
        <a:p>
          <a:endParaRPr lang="en-US">
            <a:latin typeface="Gill Sans MT" panose="020B0502020104020203" pitchFamily="34" charset="0"/>
            <a:cs typeface="Gill Sans"/>
          </a:endParaRPr>
        </a:p>
      </dgm:t>
    </dgm:pt>
    <dgm:pt modelId="{AC2C69F8-2552-4A80-AA1D-29FBCBE1FB89}" type="pres">
      <dgm:prSet presAssocID="{C91EF910-A366-4049-B7C8-01B4B023B8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B99792-8576-4F32-A28B-A6993FC814EC}" type="pres">
      <dgm:prSet presAssocID="{0A0D63C7-E7FD-4316-BC81-3AFBECA888F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98B82-4421-4A5A-9C36-01BE86F5146B}" type="pres">
      <dgm:prSet presAssocID="{0A0D63C7-E7FD-4316-BC81-3AFBECA888F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CFF3F-8CE1-4E05-A75E-E9BC506A7781}" type="pres">
      <dgm:prSet presAssocID="{35BA1B6C-A41D-49F9-9B61-6A9526C4672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055CF-4FD6-4D10-99D6-89852C224D6C}" type="pres">
      <dgm:prSet presAssocID="{35BA1B6C-A41D-49F9-9B61-6A9526C4672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353D5-682C-4036-8427-E1E3E33622E9}" type="pres">
      <dgm:prSet presAssocID="{4E7A5050-3F8B-4F41-9CFD-E31B996AB6E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28C8C-33DA-467C-B041-F42C9198DCDA}" type="pres">
      <dgm:prSet presAssocID="{4E7A5050-3F8B-4F41-9CFD-E31B996AB6E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CECD36-58F4-EB4B-8BDE-C5333749138F}" type="presOf" srcId="{E6B822C6-1146-41FE-826C-478E4C6F1C67}" destId="{800055CF-4FD6-4D10-99D6-89852C224D6C}" srcOrd="0" destOrd="1" presId="urn:microsoft.com/office/officeart/2005/8/layout/vList2"/>
    <dgm:cxn modelId="{F3E5B71A-FF52-4B56-ACC1-AF223815CEED}" srcId="{4E7A5050-3F8B-4F41-9CFD-E31B996AB6E5}" destId="{26C349CC-FE77-4F19-9EC6-3699131A2476}" srcOrd="0" destOrd="0" parTransId="{14391BB0-785C-4644-BAD3-BE443019CE48}" sibTransId="{F503F2DB-90A1-4963-BCA1-B077769C64DD}"/>
    <dgm:cxn modelId="{83286CFD-3021-5642-89CB-40659E6C4E72}" type="presOf" srcId="{C91EF910-A366-4049-B7C8-01B4B023B863}" destId="{AC2C69F8-2552-4A80-AA1D-29FBCBE1FB89}" srcOrd="0" destOrd="0" presId="urn:microsoft.com/office/officeart/2005/8/layout/vList2"/>
    <dgm:cxn modelId="{9AF43924-4D83-4C4D-85C5-B1EF87BBB675}" type="presOf" srcId="{26C349CC-FE77-4F19-9EC6-3699131A2476}" destId="{73E28C8C-33DA-467C-B041-F42C9198DCDA}" srcOrd="0" destOrd="0" presId="urn:microsoft.com/office/officeart/2005/8/layout/vList2"/>
    <dgm:cxn modelId="{2EA3DE58-446B-2A4D-A388-5220613AC530}" type="presOf" srcId="{35BA1B6C-A41D-49F9-9B61-6A9526C46724}" destId="{335CFF3F-8CE1-4E05-A75E-E9BC506A7781}" srcOrd="0" destOrd="0" presId="urn:microsoft.com/office/officeart/2005/8/layout/vList2"/>
    <dgm:cxn modelId="{80D1C351-F5C2-4446-AFC5-A5379A97C761}" type="presOf" srcId="{F1E01EBC-FCB7-4E46-9EFA-F6A4C5276FE3}" destId="{800055CF-4FD6-4D10-99D6-89852C224D6C}" srcOrd="0" destOrd="0" presId="urn:microsoft.com/office/officeart/2005/8/layout/vList2"/>
    <dgm:cxn modelId="{ED867BA6-5FF8-402F-B556-A061C9BB932A}" srcId="{C91EF910-A366-4049-B7C8-01B4B023B863}" destId="{35BA1B6C-A41D-49F9-9B61-6A9526C46724}" srcOrd="1" destOrd="0" parTransId="{71C2A27B-6462-4092-BDC9-2C99585C916C}" sibTransId="{88706CA1-074F-4D92-B4CE-9E21C9D67A07}"/>
    <dgm:cxn modelId="{AEF48842-5643-4620-A254-FDE0D68C817B}" srcId="{35BA1B6C-A41D-49F9-9B61-6A9526C46724}" destId="{F1E01EBC-FCB7-4E46-9EFA-F6A4C5276FE3}" srcOrd="0" destOrd="0" parTransId="{95BFD369-B56E-47FC-A511-35BAA16857F2}" sibTransId="{BFA8BD99-C92E-4107-8C80-B42BF1BDC59E}"/>
    <dgm:cxn modelId="{70533B69-1049-444C-8F37-A795292DD7F8}" srcId="{C91EF910-A366-4049-B7C8-01B4B023B863}" destId="{4E7A5050-3F8B-4F41-9CFD-E31B996AB6E5}" srcOrd="2" destOrd="0" parTransId="{FB1E5509-72EC-43ED-8E3B-EC83822403F3}" sibTransId="{3063CB2C-8F3B-4CB2-AB30-6F24354DA27C}"/>
    <dgm:cxn modelId="{6821AB4E-09B8-1645-9017-5D8A298730AC}" type="presOf" srcId="{4E7A5050-3F8B-4F41-9CFD-E31B996AB6E5}" destId="{C28353D5-682C-4036-8427-E1E3E33622E9}" srcOrd="0" destOrd="0" presId="urn:microsoft.com/office/officeart/2005/8/layout/vList2"/>
    <dgm:cxn modelId="{C2BAADEE-DA67-4D4F-B1EE-61DEBBB0F67B}" srcId="{0A0D63C7-E7FD-4316-BC81-3AFBECA888F3}" destId="{7A63A5CC-1C78-44CE-A28F-9BF41E251AFB}" srcOrd="0" destOrd="0" parTransId="{8CAA9D3C-2590-4479-9E95-E7BDA2678E5B}" sibTransId="{4278D662-E789-40F0-BF63-84C9F82AC6BF}"/>
    <dgm:cxn modelId="{C48B6020-640B-F74B-8D9B-3A15A327DF06}" type="presOf" srcId="{0A0D63C7-E7FD-4316-BC81-3AFBECA888F3}" destId="{7EB99792-8576-4F32-A28B-A6993FC814EC}" srcOrd="0" destOrd="0" presId="urn:microsoft.com/office/officeart/2005/8/layout/vList2"/>
    <dgm:cxn modelId="{5AB63E6A-265E-C944-B5C1-7DE30A624BD5}" type="presOf" srcId="{7A63A5CC-1C78-44CE-A28F-9BF41E251AFB}" destId="{41398B82-4421-4A5A-9C36-01BE86F5146B}" srcOrd="0" destOrd="0" presId="urn:microsoft.com/office/officeart/2005/8/layout/vList2"/>
    <dgm:cxn modelId="{9FFA2BB8-4AB7-48A3-A66E-A59E263886A3}" srcId="{35BA1B6C-A41D-49F9-9B61-6A9526C46724}" destId="{E6B822C6-1146-41FE-826C-478E4C6F1C67}" srcOrd="1" destOrd="0" parTransId="{D5D7EF84-2E3B-43AC-AF4A-44A89DA013E3}" sibTransId="{4F49467F-C778-4E69-A3EA-700E83F3A747}"/>
    <dgm:cxn modelId="{17E458DC-726C-4378-84F1-A01EB14654ED}" srcId="{C91EF910-A366-4049-B7C8-01B4B023B863}" destId="{0A0D63C7-E7FD-4316-BC81-3AFBECA888F3}" srcOrd="0" destOrd="0" parTransId="{B72BE3D9-B914-40A5-8E77-22D652E71FA8}" sibTransId="{EA5CA15B-FFCB-4417-87F6-323B8C94D1CA}"/>
    <dgm:cxn modelId="{D7B62DC8-9CE8-7246-B4B0-7EE9D06222D9}" type="presParOf" srcId="{AC2C69F8-2552-4A80-AA1D-29FBCBE1FB89}" destId="{7EB99792-8576-4F32-A28B-A6993FC814EC}" srcOrd="0" destOrd="0" presId="urn:microsoft.com/office/officeart/2005/8/layout/vList2"/>
    <dgm:cxn modelId="{C932DF4F-9703-2541-934F-F97FDDF96F2F}" type="presParOf" srcId="{AC2C69F8-2552-4A80-AA1D-29FBCBE1FB89}" destId="{41398B82-4421-4A5A-9C36-01BE86F5146B}" srcOrd="1" destOrd="0" presId="urn:microsoft.com/office/officeart/2005/8/layout/vList2"/>
    <dgm:cxn modelId="{0BA9671D-C704-004F-AAAE-994A0EDE4C63}" type="presParOf" srcId="{AC2C69F8-2552-4A80-AA1D-29FBCBE1FB89}" destId="{335CFF3F-8CE1-4E05-A75E-E9BC506A7781}" srcOrd="2" destOrd="0" presId="urn:microsoft.com/office/officeart/2005/8/layout/vList2"/>
    <dgm:cxn modelId="{34201291-C48B-E245-8AE8-0EABD3F3AACE}" type="presParOf" srcId="{AC2C69F8-2552-4A80-AA1D-29FBCBE1FB89}" destId="{800055CF-4FD6-4D10-99D6-89852C224D6C}" srcOrd="3" destOrd="0" presId="urn:microsoft.com/office/officeart/2005/8/layout/vList2"/>
    <dgm:cxn modelId="{4EBE45A7-9A2E-1D45-A5B2-90DB67ACE4A1}" type="presParOf" srcId="{AC2C69F8-2552-4A80-AA1D-29FBCBE1FB89}" destId="{C28353D5-682C-4036-8427-E1E3E33622E9}" srcOrd="4" destOrd="0" presId="urn:microsoft.com/office/officeart/2005/8/layout/vList2"/>
    <dgm:cxn modelId="{D16D0705-55FD-D840-8673-D90B7CFCED1A}" type="presParOf" srcId="{AC2C69F8-2552-4A80-AA1D-29FBCBE1FB89}" destId="{73E28C8C-33DA-467C-B041-F42C9198DCD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9792-8576-4F32-A28B-A6993FC814EC}">
      <dsp:nvSpPr>
        <dsp:cNvPr id="0" name=""/>
        <dsp:cNvSpPr/>
      </dsp:nvSpPr>
      <dsp:spPr>
        <a:xfrm>
          <a:off x="0" y="137552"/>
          <a:ext cx="8161318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Gill Sans MT" panose="020B0502020104020203" pitchFamily="34" charset="0"/>
              <a:cs typeface="Gill Sans"/>
            </a:rPr>
            <a:t>Training set</a:t>
          </a:r>
          <a:endParaRPr lang="en-US" sz="3300" kern="1200" dirty="0">
            <a:latin typeface="Gill Sans MT" panose="020B0502020104020203" pitchFamily="34" charset="0"/>
            <a:cs typeface="Gill Sans"/>
          </a:endParaRPr>
        </a:p>
      </dsp:txBody>
      <dsp:txXfrm>
        <a:off x="37696" y="175248"/>
        <a:ext cx="8085926" cy="696808"/>
      </dsp:txXfrm>
    </dsp:sp>
    <dsp:sp modelId="{41398B82-4421-4A5A-9C36-01BE86F5146B}">
      <dsp:nvSpPr>
        <dsp:cNvPr id="0" name=""/>
        <dsp:cNvSpPr/>
      </dsp:nvSpPr>
      <dsp:spPr>
        <a:xfrm>
          <a:off x="0" y="909752"/>
          <a:ext cx="816131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12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>
              <a:latin typeface="Gill Sans MT" panose="020B0502020104020203" pitchFamily="34" charset="0"/>
              <a:cs typeface="Gill Sans"/>
            </a:rPr>
            <a:t>NB: Count frequencies, DT: Pick attributes to split on</a:t>
          </a:r>
          <a:endParaRPr lang="en-US" sz="2600" kern="1200" dirty="0">
            <a:latin typeface="Gill Sans MT" panose="020B0502020104020203" pitchFamily="34" charset="0"/>
            <a:cs typeface="Gill Sans"/>
          </a:endParaRPr>
        </a:p>
      </dsp:txBody>
      <dsp:txXfrm>
        <a:off x="0" y="909752"/>
        <a:ext cx="8161318" cy="546480"/>
      </dsp:txXfrm>
    </dsp:sp>
    <dsp:sp modelId="{335CFF3F-8CE1-4E05-A75E-E9BC506A7781}">
      <dsp:nvSpPr>
        <dsp:cNvPr id="0" name=""/>
        <dsp:cNvSpPr/>
      </dsp:nvSpPr>
      <dsp:spPr>
        <a:xfrm>
          <a:off x="0" y="1456232"/>
          <a:ext cx="8161318" cy="772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Gill Sans MT" panose="020B0502020104020203" pitchFamily="34" charset="0"/>
              <a:cs typeface="Gill Sans"/>
            </a:rPr>
            <a:t>Validation set</a:t>
          </a:r>
          <a:endParaRPr lang="en-US" sz="3300" kern="1200" dirty="0">
            <a:latin typeface="Gill Sans MT" panose="020B0502020104020203" pitchFamily="34" charset="0"/>
            <a:cs typeface="Gill Sans"/>
          </a:endParaRPr>
        </a:p>
      </dsp:txBody>
      <dsp:txXfrm>
        <a:off x="37696" y="1493928"/>
        <a:ext cx="8085926" cy="696808"/>
      </dsp:txXfrm>
    </dsp:sp>
    <dsp:sp modelId="{800055CF-4FD6-4D10-99D6-89852C224D6C}">
      <dsp:nvSpPr>
        <dsp:cNvPr id="0" name=""/>
        <dsp:cNvSpPr/>
      </dsp:nvSpPr>
      <dsp:spPr>
        <a:xfrm>
          <a:off x="0" y="2228432"/>
          <a:ext cx="8161318" cy="85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12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>
              <a:latin typeface="Gill Sans MT" panose="020B0502020104020203" pitchFamily="34" charset="0"/>
              <a:cs typeface="Gill Sans"/>
            </a:rPr>
            <a:t>Pick best-performing algorithm (NB </a:t>
          </a:r>
          <a:r>
            <a:rPr lang="en-US" sz="2600" kern="1200" dirty="0" err="1" smtClean="0">
              <a:latin typeface="Gill Sans MT" panose="020B0502020104020203" pitchFamily="34" charset="0"/>
              <a:cs typeface="Gill Sans"/>
            </a:rPr>
            <a:t>vs</a:t>
          </a:r>
          <a:r>
            <a:rPr lang="en-US" sz="2600" kern="1200" dirty="0" smtClean="0">
              <a:latin typeface="Gill Sans MT" panose="020B0502020104020203" pitchFamily="34" charset="0"/>
              <a:cs typeface="Gill Sans"/>
            </a:rPr>
            <a:t> DT vs..)</a:t>
          </a:r>
          <a:endParaRPr lang="en-US" sz="2600" kern="1200" dirty="0">
            <a:latin typeface="Gill Sans MT" panose="020B0502020104020203" pitchFamily="34" charset="0"/>
            <a:cs typeface="Gill Sans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>
              <a:latin typeface="Gill Sans MT" panose="020B0502020104020203" pitchFamily="34" charset="0"/>
              <a:cs typeface="Gill Sans"/>
            </a:rPr>
            <a:t>Fine-tune parameters (Tree depth, k in </a:t>
          </a:r>
          <a:r>
            <a:rPr lang="en-US" sz="2600" kern="1200" dirty="0" err="1" smtClean="0">
              <a:latin typeface="Gill Sans MT" panose="020B0502020104020203" pitchFamily="34" charset="0"/>
              <a:cs typeface="Gill Sans"/>
            </a:rPr>
            <a:t>kNN</a:t>
          </a:r>
          <a:r>
            <a:rPr lang="en-US" sz="2600" kern="1200" dirty="0" smtClean="0">
              <a:latin typeface="Gill Sans MT" panose="020B0502020104020203" pitchFamily="34" charset="0"/>
              <a:cs typeface="Gill Sans"/>
            </a:rPr>
            <a:t>, c in SVM)</a:t>
          </a:r>
          <a:endParaRPr lang="en-US" sz="2600" kern="1200" dirty="0">
            <a:latin typeface="Gill Sans MT" panose="020B0502020104020203" pitchFamily="34" charset="0"/>
            <a:cs typeface="Gill Sans"/>
          </a:endParaRPr>
        </a:p>
      </dsp:txBody>
      <dsp:txXfrm>
        <a:off x="0" y="2228432"/>
        <a:ext cx="8161318" cy="853875"/>
      </dsp:txXfrm>
    </dsp:sp>
    <dsp:sp modelId="{C28353D5-682C-4036-8427-E1E3E33622E9}">
      <dsp:nvSpPr>
        <dsp:cNvPr id="0" name=""/>
        <dsp:cNvSpPr/>
      </dsp:nvSpPr>
      <dsp:spPr>
        <a:xfrm>
          <a:off x="0" y="3082307"/>
          <a:ext cx="8161318" cy="772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Gill Sans MT" panose="020B0502020104020203" pitchFamily="34" charset="0"/>
              <a:cs typeface="Gill Sans"/>
            </a:rPr>
            <a:t>Testing set</a:t>
          </a:r>
          <a:endParaRPr lang="en-US" sz="3300" kern="1200" dirty="0">
            <a:latin typeface="Gill Sans MT" panose="020B0502020104020203" pitchFamily="34" charset="0"/>
            <a:cs typeface="Gill Sans"/>
          </a:endParaRPr>
        </a:p>
      </dsp:txBody>
      <dsp:txXfrm>
        <a:off x="37696" y="3120003"/>
        <a:ext cx="8085926" cy="696808"/>
      </dsp:txXfrm>
    </dsp:sp>
    <dsp:sp modelId="{73E28C8C-33DA-467C-B041-F42C9198DCDA}">
      <dsp:nvSpPr>
        <dsp:cNvPr id="0" name=""/>
        <dsp:cNvSpPr/>
      </dsp:nvSpPr>
      <dsp:spPr>
        <a:xfrm>
          <a:off x="0" y="3854507"/>
          <a:ext cx="816131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12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>
              <a:latin typeface="Gill Sans MT" panose="020B0502020104020203" pitchFamily="34" charset="0"/>
              <a:cs typeface="Gill Sans"/>
            </a:rPr>
            <a:t>Run multiple trials and average</a:t>
          </a:r>
          <a:endParaRPr lang="en-US" sz="2600" kern="1200" dirty="0">
            <a:latin typeface="Gill Sans MT" panose="020B0502020104020203" pitchFamily="34" charset="0"/>
            <a:cs typeface="Gill Sans"/>
          </a:endParaRPr>
        </a:p>
      </dsp:txBody>
      <dsp:txXfrm>
        <a:off x="0" y="3854507"/>
        <a:ext cx="8161318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88C2-A33C-B14C-9489-DC20467F6B5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72187-EBC0-444F-A2AB-641018BF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64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2E871-E5B9-443F-8D4C-A2C840689828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B288A-3BD6-4024-809F-F944E77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B288A-3BD6-4024-809F-F944E77D5F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3611-8571-4435-90AE-23307D899207}" type="datetime5">
              <a:rPr lang="en-US" smtClean="0"/>
              <a:t>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CEF9-79CB-44DD-BE97-7EDC13E09043}" type="datetime5">
              <a:rPr lang="en-US" smtClean="0"/>
              <a:t>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7514-C6F8-4AAD-AEA5-6B0D86F1726E}" type="datetime5">
              <a:rPr lang="en-US" smtClean="0"/>
              <a:t>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A3D-FBAF-46D1-B730-D9068EEB77D1}" type="datetime5">
              <a:rPr lang="en-US" smtClean="0"/>
              <a:t>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BB3D-788C-4E1D-941C-F4902DB8F6BE}" type="datetime5">
              <a:rPr lang="en-US" smtClean="0"/>
              <a:t>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0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C09C-5C2A-4089-988A-42C7BF298708}" type="datetime5">
              <a:rPr lang="en-US" smtClean="0"/>
              <a:t>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3EA-5B43-45B4-8B84-05DF0153B3B1}" type="datetime5">
              <a:rPr lang="en-US" smtClean="0"/>
              <a:t>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4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BBEB-0C7A-452B-A442-7574C80301AC}" type="datetime5">
              <a:rPr lang="en-US" smtClean="0"/>
              <a:t>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467E-15DE-44D8-AE73-B787DCB71F49}" type="datetime5">
              <a:rPr lang="en-US" smtClean="0"/>
              <a:t>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0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CA9A-7A86-4FA0-943C-00991F3C394F}" type="datetime5">
              <a:rPr lang="en-US" smtClean="0"/>
              <a:t>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58C4-0F93-4802-A62E-7A870A9B5F75}" type="datetime5">
              <a:rPr lang="en-US" smtClean="0"/>
              <a:t>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2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FEFC-1008-48D2-96ED-25380E0FE947}" type="datetime5">
              <a:rPr lang="en-US" smtClean="0"/>
              <a:t>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CS6510 - Applied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CA59-9C93-40BF-A623-1C2ADC2F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tom/mlbook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icmla-conference.org/icmla11/PE_Tutorial.pdf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700" dirty="0" smtClean="0">
                <a:latin typeface="Gill Sans MT" panose="020B0502020104020203" pitchFamily="34" charset="0"/>
              </a:rPr>
              <a:t>CS6510</a:t>
            </a:r>
            <a:br>
              <a:rPr lang="en-US" sz="2700" dirty="0" smtClean="0">
                <a:latin typeface="Gill Sans MT" panose="020B0502020104020203" pitchFamily="34" charset="0"/>
              </a:rPr>
            </a:br>
            <a:r>
              <a:rPr lang="en-US" sz="2700" dirty="0" smtClean="0">
                <a:latin typeface="Gill Sans MT" panose="020B0502020104020203" pitchFamily="34" charset="0"/>
              </a:rPr>
              <a:t>Applied Machine Learning</a:t>
            </a:r>
            <a:br>
              <a:rPr lang="en-US" sz="2700" dirty="0" smtClean="0">
                <a:latin typeface="Gill Sans MT" panose="020B0502020104020203" pitchFamily="34" charset="0"/>
              </a:rPr>
            </a:br>
            <a:r>
              <a:rPr lang="en-US" sz="4800" dirty="0" smtClean="0">
                <a:latin typeface="Gill Sans MT" panose="020B0502020104020203" pitchFamily="34" charset="0"/>
              </a:rPr>
              <a:t/>
            </a:r>
            <a:br>
              <a:rPr lang="en-US" sz="4800" dirty="0" smtClean="0">
                <a:latin typeface="Gill Sans MT" panose="020B0502020104020203" pitchFamily="34" charset="0"/>
              </a:rPr>
            </a:br>
            <a:r>
              <a:rPr lang="en-US" sz="4800" dirty="0" smtClean="0">
                <a:latin typeface="Gill Sans MT" panose="020B0502020104020203" pitchFamily="34" charset="0"/>
              </a:rPr>
              <a:t>Classifier Evaluation</a:t>
            </a:r>
            <a:endParaRPr lang="en-US" sz="3100" dirty="0"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45086"/>
            <a:ext cx="9144000" cy="165576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Gill Sans MT" panose="020B0502020104020203" pitchFamily="34" charset="0"/>
              </a:rPr>
              <a:t>5 </a:t>
            </a:r>
            <a:r>
              <a:rPr lang="en-US" sz="2000" dirty="0" smtClean="0">
                <a:latin typeface="Gill Sans MT" panose="020B0502020104020203" pitchFamily="34" charset="0"/>
              </a:rPr>
              <a:t>Aug </a:t>
            </a:r>
            <a:r>
              <a:rPr lang="en-US" sz="2000" dirty="0" smtClean="0">
                <a:latin typeface="Gill Sans MT" panose="020B0502020104020203" pitchFamily="34" charset="0"/>
              </a:rPr>
              <a:t>2017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endParaRPr lang="en-US" sz="2000" dirty="0" smtClean="0">
              <a:latin typeface="Gill Sans MT" panose="020B0502020104020203" pitchFamily="34" charset="0"/>
            </a:endParaRP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r>
              <a:rPr lang="en-US" sz="2000" dirty="0" smtClean="0">
                <a:latin typeface="Gill Sans MT" panose="020B0502020104020203" pitchFamily="34" charset="0"/>
              </a:rPr>
              <a:t>Vineeth N Balasubramanian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15" y="5158257"/>
            <a:ext cx="1204969" cy="144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Use of Validation Sets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0BEADBE8-438A-43AE-843F-BF0A1EA1C1CD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ill Sans MT" panose="020B0502020104020203" pitchFamily="34" charset="0"/>
              </a:rPr>
              <a:t>If we </a:t>
            </a:r>
            <a:r>
              <a:rPr lang="en-US" dirty="0">
                <a:latin typeface="Gill Sans MT" panose="020B0502020104020203" pitchFamily="34" charset="0"/>
              </a:rPr>
              <a:t>want unbiased estimates of accuracy during the learning </a:t>
            </a:r>
            <a:r>
              <a:rPr lang="en-US" dirty="0" smtClean="0">
                <a:latin typeface="Gill Sans MT" panose="020B0502020104020203" pitchFamily="34" charset="0"/>
              </a:rPr>
              <a:t>process: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4" y="2280660"/>
            <a:ext cx="6946902" cy="361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76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</a:rPr>
              <a:t>Choosing Training, Validation, Test Sets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988981D7-4039-4809-B63C-73999704DC9D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5" y="1426118"/>
            <a:ext cx="5673726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</a:rPr>
              <a:t>Split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randomly</a:t>
            </a:r>
            <a:r>
              <a:rPr lang="en-US" dirty="0">
                <a:latin typeface="Gill Sans MT" panose="020B0502020104020203" pitchFamily="34" charset="0"/>
              </a:rPr>
              <a:t> to avoid bias</a:t>
            </a:r>
          </a:p>
          <a:p>
            <a:r>
              <a:rPr lang="en-US" dirty="0">
                <a:latin typeface="Gill Sans MT" panose="020B0502020104020203" pitchFamily="34" charset="0"/>
              </a:rPr>
              <a:t>Large test set -&gt; estimate future error as accurately as possible (vs) Large training set =&gt; better </a:t>
            </a:r>
            <a:r>
              <a:rPr lang="en-US" dirty="0" smtClean="0">
                <a:latin typeface="Gill Sans MT" panose="020B0502020104020203" pitchFamily="34" charset="0"/>
              </a:rPr>
              <a:t>estimates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How large should a training set be?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Study accuracy/error (vs) training set size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727606"/>
            <a:ext cx="5434513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33811" y="5330394"/>
            <a:ext cx="4071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MT" panose="020B0502020104020203" pitchFamily="34" charset="0"/>
              </a:rPr>
              <a:t>Courtesy: </a:t>
            </a:r>
            <a:r>
              <a:rPr lang="en-US" sz="1100" dirty="0" err="1">
                <a:latin typeface="Gill Sans MT" panose="020B0502020104020203" pitchFamily="34" charset="0"/>
              </a:rPr>
              <a:t>Perlich</a:t>
            </a:r>
            <a:r>
              <a:rPr lang="en-US" sz="1100" dirty="0">
                <a:latin typeface="Gill Sans MT" panose="020B0502020104020203" pitchFamily="34" charset="0"/>
              </a:rPr>
              <a:t> et al. Journal of Machine Learning Research, 2003 </a:t>
            </a:r>
          </a:p>
        </p:txBody>
      </p:sp>
    </p:spTree>
    <p:extLst>
      <p:ext uri="{BB962C8B-B14F-4D97-AF65-F5344CB8AC3E}">
        <p14:creationId xmlns:p14="http://schemas.microsoft.com/office/powerpoint/2010/main" val="377670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Random Resampling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DBFACB9A-1183-4578-9E0E-0916B88CFE6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ill Sans MT" panose="020B0502020104020203" pitchFamily="34" charset="0"/>
              </a:rPr>
              <a:t>We can artificially increase training set size using </a:t>
            </a:r>
            <a:r>
              <a:rPr lang="en-US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random resampling</a:t>
            </a:r>
            <a:r>
              <a:rPr lang="en-US" dirty="0" smtClean="0">
                <a:latin typeface="Gill Sans MT" panose="020B0502020104020203" pitchFamily="34" charset="0"/>
              </a:rPr>
              <a:t>: 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838324" y="1913719"/>
            <a:ext cx="7553325" cy="3979709"/>
            <a:chOff x="1838324" y="1913719"/>
            <a:chExt cx="7553325" cy="397970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324" y="1913719"/>
              <a:ext cx="7553325" cy="3979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620125" y="5514975"/>
              <a:ext cx="438150" cy="378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14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Stratified Sampling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4BAE5A4F-93C7-418C-9D79-14372C993E5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5" y="1426118"/>
            <a:ext cx="5045076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</a:rPr>
              <a:t>When randomly selecting training or validation sets, we may want to ensure that class proportions are maintained in each selected </a:t>
            </a:r>
            <a:r>
              <a:rPr lang="en-US" dirty="0" smtClean="0">
                <a:latin typeface="Gill Sans MT" panose="020B0502020104020203" pitchFamily="34" charset="0"/>
              </a:rPr>
              <a:t>set</a:t>
            </a:r>
          </a:p>
          <a:p>
            <a:r>
              <a:rPr lang="en-US" dirty="0">
                <a:latin typeface="Gill Sans MT" panose="020B0502020104020203" pitchFamily="34" charset="0"/>
              </a:rPr>
              <a:t>This can be done via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stratified sampling</a:t>
            </a:r>
            <a:r>
              <a:rPr lang="en-US" dirty="0">
                <a:latin typeface="Gill Sans MT" panose="020B0502020104020203" pitchFamily="34" charset="0"/>
              </a:rPr>
              <a:t>: first stratify instances by class, then randomly select instances from each class proportionally.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5829301" y="1426118"/>
            <a:ext cx="5286375" cy="4505115"/>
            <a:chOff x="5829301" y="1426118"/>
            <a:chExt cx="5286375" cy="450511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9301" y="1426118"/>
              <a:ext cx="5286375" cy="429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9486900" y="4524374"/>
              <a:ext cx="1628776" cy="1406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934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Model Selection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071950FE-2F80-44FC-B1AC-7C9D698763EB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Gill Sans MT" panose="020B0502020104020203" pitchFamily="34" charset="0"/>
              </a:rPr>
              <a:t>Resubstitution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K-fold cross-validation</a:t>
            </a:r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Leave-one-out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N-fold cross-validation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3" y="2390774"/>
            <a:ext cx="5476875" cy="207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6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Gill Sans MT" panose="020B0502020104020203" pitchFamily="34" charset="0"/>
                <a:cs typeface="Gill Sans"/>
              </a:rPr>
              <a:t>Cross-Validation: Example</a:t>
            </a:r>
            <a:endParaRPr lang="en-US" sz="40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38C1FDE8-33DB-4EC4-B1DE-7FBB2C8C17DC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ill Sans MT" panose="020B0502020104020203" pitchFamily="34" charset="0"/>
              </a:rPr>
              <a:t>Suppose we have 100 instances, and we want to estimate accuracy with cross </a:t>
            </a:r>
            <a:r>
              <a:rPr lang="en-US" sz="2400" dirty="0" smtClean="0">
                <a:latin typeface="Gill Sans MT" panose="020B0502020104020203" pitchFamily="34" charset="0"/>
              </a:rPr>
              <a:t>validation</a:t>
            </a:r>
          </a:p>
          <a:p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Classification Accuracy 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= 73/100 = 73%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005012"/>
            <a:ext cx="63341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5002262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ill Sans MT" panose="020B0502020104020203" pitchFamily="34" charset="0"/>
              </a:rPr>
              <a:t>Note:  Whenever </a:t>
            </a:r>
            <a:r>
              <a:rPr lang="en-US" sz="2400" dirty="0">
                <a:latin typeface="Gill Sans MT" panose="020B0502020104020203" pitchFamily="34" charset="0"/>
              </a:rPr>
              <a:t>we use multiple training sets, as in CV and random resampling, we are evaluating a learning method as opposed to an individual learned model </a:t>
            </a:r>
          </a:p>
        </p:txBody>
      </p:sp>
    </p:spTree>
    <p:extLst>
      <p:ext uri="{BB962C8B-B14F-4D97-AF65-F5344CB8AC3E}">
        <p14:creationId xmlns:p14="http://schemas.microsoft.com/office/powerpoint/2010/main" val="198008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Gill Sans MT" panose="020B0502020104020203" pitchFamily="34" charset="0"/>
                <a:cs typeface="Gill Sans"/>
              </a:rPr>
              <a:t>Cross-Validation: Example</a:t>
            </a:r>
            <a:endParaRPr lang="en-US" sz="40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1996A8D7-F43E-4B7F-B4A2-0DEBEABDE44F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ill Sans MT" panose="020B0502020104020203" pitchFamily="34" charset="0"/>
              </a:rPr>
              <a:t>Instead of a single validation set, we can use cross-validation within </a:t>
            </a:r>
            <a:r>
              <a:rPr lang="en-US" sz="2400" dirty="0" smtClean="0">
                <a:latin typeface="Gill Sans MT" panose="020B0502020104020203" pitchFamily="34" charset="0"/>
              </a:rPr>
              <a:t>a training </a:t>
            </a:r>
            <a:r>
              <a:rPr lang="en-US" sz="2400" dirty="0">
                <a:latin typeface="Gill Sans MT" panose="020B0502020104020203" pitchFamily="34" charset="0"/>
              </a:rPr>
              <a:t>set to select a model (e.g. to choose the best </a:t>
            </a:r>
            <a:r>
              <a:rPr lang="en-US" sz="2400" dirty="0" smtClean="0">
                <a:latin typeface="Gill Sans MT" panose="020B0502020104020203" pitchFamily="34" charset="0"/>
              </a:rPr>
              <a:t>k in k-NN) 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55" y="2203497"/>
            <a:ext cx="7173120" cy="367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14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  <a:cs typeface="Gill Sans"/>
              </a:rPr>
              <a:t>Evaluation Measures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9F076DD5-7EC1-4756-813D-3AB360CC5BB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</a:rPr>
              <a:t>Classification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How often we classify something right/wrong</a:t>
            </a:r>
          </a:p>
          <a:p>
            <a:r>
              <a:rPr lang="en-US" dirty="0">
                <a:latin typeface="Gill Sans MT" panose="020B0502020104020203" pitchFamily="34" charset="0"/>
              </a:rPr>
              <a:t>Regression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How close are we to what we’re trying to predict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Ranking/Search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How correct are the top-k results?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Clustering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How well we describe our data (Not straightforward)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349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  <a:cs typeface="Gill Sans"/>
              </a:rPr>
              <a:t>Is accuracy adequate?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54C37126-3E40-453D-BBD8-0F518F4B423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18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Gill Sans MT" panose="020B0502020104020203" pitchFamily="34" charset="0"/>
              </a:rPr>
              <a:t>Accuracy </a:t>
            </a:r>
            <a:r>
              <a:rPr lang="en-US" sz="3200" dirty="0">
                <a:latin typeface="Gill Sans MT" panose="020B0502020104020203" pitchFamily="34" charset="0"/>
              </a:rPr>
              <a:t>may not be useful </a:t>
            </a:r>
            <a:r>
              <a:rPr lang="en-US" sz="3200" dirty="0" smtClean="0">
                <a:latin typeface="Gill Sans MT" panose="020B0502020104020203" pitchFamily="34" charset="0"/>
              </a:rPr>
              <a:t>in </a:t>
            </a:r>
            <a:r>
              <a:rPr lang="en-US" sz="3200" dirty="0">
                <a:latin typeface="Gill Sans MT" panose="020B0502020104020203" pitchFamily="34" charset="0"/>
              </a:rPr>
              <a:t>cases where </a:t>
            </a:r>
          </a:p>
          <a:p>
            <a:pPr lvl="1"/>
            <a:r>
              <a:rPr lang="en-US" sz="2800" dirty="0">
                <a:latin typeface="Gill Sans MT" panose="020B0502020104020203" pitchFamily="34" charset="0"/>
              </a:rPr>
              <a:t>T</a:t>
            </a:r>
            <a:r>
              <a:rPr lang="en-US" sz="2800" dirty="0" smtClean="0">
                <a:latin typeface="Gill Sans MT" panose="020B0502020104020203" pitchFamily="34" charset="0"/>
              </a:rPr>
              <a:t>here </a:t>
            </a:r>
            <a:r>
              <a:rPr lang="en-US" sz="2800" dirty="0">
                <a:latin typeface="Gill Sans MT" panose="020B0502020104020203" pitchFamily="34" charset="0"/>
              </a:rPr>
              <a:t>is a large class </a:t>
            </a:r>
            <a:r>
              <a:rPr lang="en-US" sz="2800" dirty="0" smtClean="0">
                <a:latin typeface="Gill Sans MT" panose="020B0502020104020203" pitchFamily="34" charset="0"/>
              </a:rPr>
              <a:t>skew</a:t>
            </a:r>
          </a:p>
          <a:p>
            <a:pPr lvl="2"/>
            <a:r>
              <a:rPr lang="en-US" sz="2400" dirty="0" smtClean="0">
                <a:latin typeface="Gill Sans MT" panose="020B0502020104020203" pitchFamily="34" charset="0"/>
              </a:rPr>
              <a:t>Is </a:t>
            </a:r>
            <a:r>
              <a:rPr lang="en-US" sz="2400" dirty="0">
                <a:latin typeface="Gill Sans MT" panose="020B0502020104020203" pitchFamily="34" charset="0"/>
              </a:rPr>
              <a:t>98% accuracy good if 97% of the instances are negative</a:t>
            </a:r>
            <a:r>
              <a:rPr lang="en-US" sz="2400" dirty="0" smtClean="0">
                <a:latin typeface="Gill Sans MT" panose="020B0502020104020203" pitchFamily="34" charset="0"/>
              </a:rPr>
              <a:t>?</a:t>
            </a:r>
          </a:p>
          <a:p>
            <a:pPr lvl="1"/>
            <a:r>
              <a:rPr lang="en-US" sz="2800" dirty="0" smtClean="0">
                <a:latin typeface="Gill Sans MT" panose="020B0502020104020203" pitchFamily="34" charset="0"/>
              </a:rPr>
              <a:t>There </a:t>
            </a:r>
            <a:r>
              <a:rPr lang="en-US" sz="2800" dirty="0">
                <a:latin typeface="Gill Sans MT" panose="020B0502020104020203" pitchFamily="34" charset="0"/>
              </a:rPr>
              <a:t>are differential misclassification costs – say, getting a positive wrong costs more than getting a negative </a:t>
            </a:r>
            <a:r>
              <a:rPr lang="en-US" sz="2800" dirty="0" smtClean="0">
                <a:latin typeface="Gill Sans MT" panose="020B0502020104020203" pitchFamily="34" charset="0"/>
              </a:rPr>
              <a:t>wrong</a:t>
            </a:r>
          </a:p>
          <a:p>
            <a:pPr lvl="2"/>
            <a:r>
              <a:rPr lang="en-US" sz="2400" dirty="0" smtClean="0">
                <a:latin typeface="Gill Sans MT" panose="020B0502020104020203" pitchFamily="34" charset="0"/>
              </a:rPr>
              <a:t>Consider </a:t>
            </a:r>
            <a:r>
              <a:rPr lang="en-US" sz="2400" dirty="0">
                <a:latin typeface="Gill Sans MT" panose="020B0502020104020203" pitchFamily="34" charset="0"/>
              </a:rPr>
              <a:t>a medical domain in which a false positive results in an extraneous test but a false negative results in a failure to treat a </a:t>
            </a:r>
            <a:r>
              <a:rPr lang="en-US" sz="2400" dirty="0" smtClean="0">
                <a:latin typeface="Gill Sans MT" panose="020B0502020104020203" pitchFamily="34" charset="0"/>
              </a:rPr>
              <a:t>disease</a:t>
            </a:r>
          </a:p>
          <a:p>
            <a:pPr lvl="1"/>
            <a:r>
              <a:rPr lang="en-US" sz="2800" dirty="0" smtClean="0">
                <a:latin typeface="Gill Sans MT" panose="020B0502020104020203" pitchFamily="34" charset="0"/>
              </a:rPr>
              <a:t>We </a:t>
            </a:r>
            <a:r>
              <a:rPr lang="en-US" sz="2800" dirty="0">
                <a:latin typeface="Gill Sans MT" panose="020B0502020104020203" pitchFamily="34" charset="0"/>
              </a:rPr>
              <a:t>are most interested in a subset of high-confidence predictions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66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  <a:cs typeface="Gill Sans"/>
              </a:rPr>
              <a:t>Classification Error: </a:t>
            </a:r>
            <a:r>
              <a:rPr lang="en-US" sz="4800" dirty="0">
                <a:latin typeface="Gill Sans MT" panose="020B0502020104020203" pitchFamily="34" charset="0"/>
                <a:cs typeface="Gill Sans"/>
              </a:rPr>
              <a:t>B</a:t>
            </a:r>
            <a:r>
              <a:rPr lang="en-US" sz="4800" dirty="0" smtClean="0">
                <a:latin typeface="Gill Sans MT" panose="020B0502020104020203" pitchFamily="34" charset="0"/>
                <a:cs typeface="Gill Sans"/>
              </a:rPr>
              <a:t>eyond Accuracy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DB293AF2-97B9-475C-9F9A-2A4B367FA70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1438273"/>
            <a:ext cx="2919824" cy="448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88025" y="1991848"/>
            <a:ext cx="47910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Gill Sans MT" panose="020B0502020104020203" pitchFamily="34" charset="0"/>
              </a:rPr>
              <a:t>Evaluating Learning Algorithms: A Classification </a:t>
            </a:r>
            <a:r>
              <a:rPr lang="en-US" sz="2400" dirty="0" smtClean="0">
                <a:latin typeface="Gill Sans MT" panose="020B0502020104020203" pitchFamily="34" charset="0"/>
              </a:rPr>
              <a:t>Perspective</a:t>
            </a:r>
          </a:p>
          <a:p>
            <a:pPr algn="r"/>
            <a:r>
              <a:rPr lang="en-US" sz="2400" dirty="0" smtClean="0">
                <a:latin typeface="Gill Sans MT" panose="020B0502020104020203" pitchFamily="34" charset="0"/>
              </a:rPr>
              <a:t> </a:t>
            </a:r>
          </a:p>
          <a:p>
            <a:pPr algn="r"/>
            <a:r>
              <a:rPr lang="en-US" sz="1600" dirty="0" smtClean="0">
                <a:latin typeface="Gill Sans MT" panose="020B0502020104020203" pitchFamily="34" charset="0"/>
              </a:rPr>
              <a:t>Nathalie </a:t>
            </a:r>
            <a:r>
              <a:rPr lang="en-US" sz="1600" dirty="0" err="1">
                <a:latin typeface="Gill Sans MT" panose="020B0502020104020203" pitchFamily="34" charset="0"/>
              </a:rPr>
              <a:t>Japkowicz</a:t>
            </a:r>
            <a:r>
              <a:rPr lang="en-US" sz="1600" dirty="0">
                <a:latin typeface="Gill Sans MT" panose="020B0502020104020203" pitchFamily="34" charset="0"/>
              </a:rPr>
              <a:t> &amp; </a:t>
            </a:r>
            <a:r>
              <a:rPr lang="en-US" sz="1600" dirty="0" err="1">
                <a:latin typeface="Gill Sans MT" panose="020B0502020104020203" pitchFamily="34" charset="0"/>
              </a:rPr>
              <a:t>Mohak</a:t>
            </a:r>
            <a:r>
              <a:rPr lang="en-US" sz="1600" dirty="0">
                <a:latin typeface="Gill Sans MT" panose="020B0502020104020203" pitchFamily="34" charset="0"/>
              </a:rPr>
              <a:t> Shah </a:t>
            </a:r>
            <a:endParaRPr lang="en-US" sz="1600" dirty="0" smtClean="0">
              <a:latin typeface="Gill Sans MT" panose="020B0502020104020203" pitchFamily="34" charset="0"/>
            </a:endParaRPr>
          </a:p>
          <a:p>
            <a:pPr algn="r"/>
            <a:r>
              <a:rPr lang="en-US" sz="1600" dirty="0" smtClean="0">
                <a:latin typeface="Gill Sans MT" panose="020B0502020104020203" pitchFamily="34" charset="0"/>
              </a:rPr>
              <a:t>Cambridge </a:t>
            </a:r>
            <a:r>
              <a:rPr lang="en-US" sz="1600" dirty="0">
                <a:latin typeface="Gill Sans MT" panose="020B0502020104020203" pitchFamily="34" charset="0"/>
              </a:rPr>
              <a:t>University Press, 2011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024" y="4341435"/>
            <a:ext cx="4791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Gill Sans MT" panose="020B0502020104020203" pitchFamily="34" charset="0"/>
              </a:rPr>
              <a:t>Good tutorial on the </a:t>
            </a:r>
            <a:r>
              <a:rPr lang="en-US" sz="2400" dirty="0">
                <a:latin typeface="Gill Sans MT" panose="020B0502020104020203" pitchFamily="34" charset="0"/>
              </a:rPr>
              <a:t>topic: http://www.icmla-conference.org/icmla11/PE_Tutorial.pdf</a:t>
            </a:r>
          </a:p>
        </p:txBody>
      </p:sp>
    </p:spTree>
    <p:extLst>
      <p:ext uri="{BB962C8B-B14F-4D97-AF65-F5344CB8AC3E}">
        <p14:creationId xmlns:p14="http://schemas.microsoft.com/office/powerpoint/2010/main" val="29812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/>
              <a:t>ML Problems: Recall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2213EF31-B2A8-46C0-A8DE-36C33C09BA5C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0" name="Picture 2" descr="C:\Users\hays\Desktop\143 Computer Vision\slides\07\machine_learning_spectru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0" b="4250"/>
          <a:stretch/>
        </p:blipFill>
        <p:spPr bwMode="auto">
          <a:xfrm>
            <a:off x="431538" y="1474768"/>
            <a:ext cx="11405963" cy="440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23977" y="2078085"/>
            <a:ext cx="4926190" cy="170608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  <a:cs typeface="Gill Sans"/>
              </a:rPr>
              <a:t>Classification Error: Beyond Accuracy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CB7863D0-9731-4F7C-93C4-18D11B24F0DF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1296884"/>
            <a:ext cx="6772276" cy="470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1438275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ill Sans MT" panose="020B0502020104020203" pitchFamily="34" charset="0"/>
              </a:rPr>
              <a:t>In 2-class problems: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4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</a:rPr>
              <a:t>Classification Performance Measures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CECE70B2-D7C6-4F38-B90A-7F38383680F8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" r="3153"/>
          <a:stretch/>
        </p:blipFill>
        <p:spPr bwMode="auto">
          <a:xfrm>
            <a:off x="4220274" y="1303317"/>
            <a:ext cx="3056906" cy="242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1"/>
          <a:stretch/>
        </p:blipFill>
        <p:spPr bwMode="auto">
          <a:xfrm>
            <a:off x="1477074" y="1482240"/>
            <a:ext cx="2552700" cy="201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4" y="3661907"/>
            <a:ext cx="7232650" cy="2496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65038" y="2596104"/>
            <a:ext cx="4826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Gill Sans MT"/>
                <a:cs typeface="Gill Sans MT"/>
              </a:rPr>
              <a:t>True Positive Rate also called “</a:t>
            </a:r>
            <a:r>
              <a:rPr lang="en-US" sz="2000" dirty="0" smtClean="0">
                <a:solidFill>
                  <a:srgbClr val="FF0000"/>
                </a:solidFill>
                <a:latin typeface="Gill Sans MT"/>
                <a:cs typeface="Gill Sans MT"/>
              </a:rPr>
              <a:t>Sensitivity</a:t>
            </a:r>
            <a:r>
              <a:rPr lang="en-US" sz="2000" dirty="0" smtClean="0">
                <a:latin typeface="Gill Sans MT"/>
                <a:cs typeface="Gill Sans MT"/>
              </a:rPr>
              <a:t>”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Gill Sans MT"/>
                <a:cs typeface="Gill Sans MT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Gill Sans MT"/>
                <a:cs typeface="Gill Sans MT"/>
              </a:rPr>
              <a:t>Specificity</a:t>
            </a:r>
            <a:r>
              <a:rPr lang="en-US" sz="2000" dirty="0" smtClean="0">
                <a:latin typeface="Gill Sans MT"/>
                <a:cs typeface="Gill Sans MT"/>
              </a:rPr>
              <a:t>” = 1 – False Alarm</a:t>
            </a:r>
            <a:endParaRPr lang="en-US" sz="2000" dirty="0">
              <a:latin typeface="Gill Sans MT"/>
              <a:cs typeface="Gill Sans M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5039" y="3728087"/>
            <a:ext cx="467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Gill Sans MT"/>
                <a:cs typeface="Gill Sans MT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Gill Sans MT"/>
                <a:cs typeface="Gill Sans MT"/>
              </a:rPr>
              <a:t>Sensitivity</a:t>
            </a:r>
            <a:r>
              <a:rPr lang="en-US" sz="2000" dirty="0" smtClean="0">
                <a:latin typeface="Gill Sans MT"/>
                <a:cs typeface="Gill Sans MT"/>
              </a:rPr>
              <a:t>” = Probability of a positive test given a patient has the disease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Gill Sans MT"/>
                <a:cs typeface="Gill Sans MT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Gill Sans MT"/>
                <a:cs typeface="Gill Sans MT"/>
              </a:rPr>
              <a:t>Specificity</a:t>
            </a:r>
            <a:r>
              <a:rPr lang="en-US" sz="2000" dirty="0" smtClean="0">
                <a:latin typeface="Gill Sans MT"/>
                <a:cs typeface="Gill Sans MT"/>
              </a:rPr>
              <a:t>” = </a:t>
            </a:r>
            <a:r>
              <a:rPr lang="en-US" sz="2000" dirty="0">
                <a:latin typeface="Gill Sans MT"/>
                <a:cs typeface="Gill Sans MT"/>
              </a:rPr>
              <a:t>Probability of a </a:t>
            </a:r>
            <a:r>
              <a:rPr lang="en-US" sz="2000" dirty="0" smtClean="0">
                <a:latin typeface="Gill Sans MT"/>
                <a:cs typeface="Gill Sans MT"/>
              </a:rPr>
              <a:t>negative test </a:t>
            </a:r>
            <a:r>
              <a:rPr lang="en-US" sz="2000" dirty="0">
                <a:latin typeface="Gill Sans MT"/>
                <a:cs typeface="Gill Sans MT"/>
              </a:rPr>
              <a:t>given a patient </a:t>
            </a:r>
            <a:r>
              <a:rPr lang="en-US" sz="2000" dirty="0" smtClean="0">
                <a:latin typeface="Gill Sans MT"/>
                <a:cs typeface="Gill Sans MT"/>
              </a:rPr>
              <a:t>is well</a:t>
            </a:r>
            <a:endParaRPr lang="en-US" sz="20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2885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  <a:cs typeface="Gill Sans"/>
              </a:rPr>
              <a:t>Classification Error: Beyond Accuracy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D80A9CEF-1C3B-448B-816C-2677889102AE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438275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ill Sans MT" panose="020B0502020104020203" pitchFamily="34" charset="0"/>
              </a:rPr>
              <a:t>For multi-class problems?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025" y="2047875"/>
            <a:ext cx="296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Confusion Matrix</a:t>
            </a:r>
            <a:endParaRPr lang="en-US" sz="24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29137" y="1516902"/>
            <a:ext cx="6586539" cy="4456700"/>
            <a:chOff x="4529137" y="1516902"/>
            <a:chExt cx="6586539" cy="445670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9137" y="1516902"/>
              <a:ext cx="6472237" cy="435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354591" y="5711992"/>
              <a:ext cx="15584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Gill Sans MT" panose="020B0502020104020203" pitchFamily="34" charset="0"/>
                </a:rPr>
                <a:t>Courtesy: </a:t>
              </a:r>
              <a:r>
                <a:rPr lang="en-US" sz="1100" dirty="0" smtClean="0">
                  <a:latin typeface="Gill Sans MT" panose="020B0502020104020203" pitchFamily="34" charset="0"/>
                </a:rPr>
                <a:t>vision.jhu.edu</a:t>
              </a:r>
              <a:endParaRPr lang="en-US" sz="1100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153650" y="5711992"/>
              <a:ext cx="962026" cy="219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80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  <a:cs typeface="Gill Sans"/>
              </a:rPr>
              <a:t>Utility and Cost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54C37126-3E40-453D-BBD8-0F518F4B423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23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</a:rPr>
              <a:t>Sometimes, there is a cost for each error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E.g. Earthquake prediction</a:t>
            </a:r>
          </a:p>
          <a:p>
            <a:pPr lvl="2"/>
            <a:r>
              <a:rPr lang="en-US" dirty="0">
                <a:latin typeface="Gill Sans MT" panose="020B0502020104020203" pitchFamily="34" charset="0"/>
              </a:rPr>
              <a:t>False positive: Cost of preventive measures</a:t>
            </a:r>
          </a:p>
          <a:p>
            <a:pPr lvl="2"/>
            <a:r>
              <a:rPr lang="en-US" dirty="0">
                <a:latin typeface="Gill Sans MT" panose="020B0502020104020203" pitchFamily="34" charset="0"/>
              </a:rPr>
              <a:t>False negative: Cost of recovery</a:t>
            </a:r>
          </a:p>
          <a:p>
            <a:r>
              <a:rPr lang="en-US" dirty="0">
                <a:latin typeface="Gill Sans MT" panose="020B0502020104020203" pitchFamily="34" charset="0"/>
              </a:rPr>
              <a:t>Detection Cost (Event detection)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Cost = C</a:t>
            </a:r>
            <a:r>
              <a:rPr lang="en-US" baseline="-25000" dirty="0">
                <a:latin typeface="Gill Sans MT" panose="020B0502020104020203" pitchFamily="34" charset="0"/>
              </a:rPr>
              <a:t>FP</a:t>
            </a:r>
            <a:r>
              <a:rPr lang="en-US" dirty="0">
                <a:latin typeface="Gill Sans MT" panose="020B0502020104020203" pitchFamily="34" charset="0"/>
              </a:rPr>
              <a:t> * FP + C</a:t>
            </a:r>
            <a:r>
              <a:rPr lang="en-US" baseline="-25000" dirty="0">
                <a:latin typeface="Gill Sans MT" panose="020B0502020104020203" pitchFamily="34" charset="0"/>
              </a:rPr>
              <a:t>FN</a:t>
            </a:r>
            <a:r>
              <a:rPr lang="en-US" dirty="0">
                <a:latin typeface="Gill Sans MT" panose="020B0502020104020203" pitchFamily="34" charset="0"/>
              </a:rPr>
              <a:t> * FN</a:t>
            </a:r>
          </a:p>
          <a:p>
            <a:r>
              <a:rPr lang="en-US" dirty="0">
                <a:latin typeface="Gill Sans MT" panose="020B0502020104020203" pitchFamily="34" charset="0"/>
              </a:rPr>
              <a:t>F-measure (Information Retrieval)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F1 = 2/(1/Recall + 1/Precision)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858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</a:rPr>
              <a:t>ROC Curves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492C5F9C-BD6F-4DFF-9799-F29DD3D1B557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</a:rPr>
              <a:t>Many algorithms compute “confidence” f(x)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Threshold to get decision: spam if f(x) &gt; t, non-spam if f(x) &lt;= t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Threshold </a:t>
            </a:r>
            <a:r>
              <a:rPr lang="en-US" dirty="0" smtClean="0">
                <a:latin typeface="Gill Sans MT" panose="020B0502020104020203" pitchFamily="34" charset="0"/>
              </a:rPr>
              <a:t>to </a:t>
            </a:r>
            <a:r>
              <a:rPr lang="en-US" dirty="0">
                <a:latin typeface="Gill Sans MT" panose="020B0502020104020203" pitchFamily="34" charset="0"/>
              </a:rPr>
              <a:t>determines error rates</a:t>
            </a:r>
          </a:p>
          <a:p>
            <a:r>
              <a:rPr lang="en-US" dirty="0">
                <a:latin typeface="Gill Sans MT" panose="020B0502020104020203" pitchFamily="34" charset="0"/>
              </a:rPr>
              <a:t>Receiver Operating Characteristic (ROC)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395933"/>
            <a:ext cx="74676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9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ROC Curves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ED91486C-C9B3-47E7-B521-455AA4B9F56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25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</a:rPr>
              <a:t>A Receiver Operating Characteristic (ROC) curve plots the TP-rate vs. </a:t>
            </a:r>
            <a:r>
              <a:rPr lang="en-US" dirty="0" smtClean="0">
                <a:latin typeface="Gill Sans MT" panose="020B0502020104020203" pitchFamily="34" charset="0"/>
              </a:rPr>
              <a:t>the FP-rate </a:t>
            </a:r>
            <a:r>
              <a:rPr lang="en-US" dirty="0">
                <a:latin typeface="Gill Sans MT" panose="020B0502020104020203" pitchFamily="34" charset="0"/>
              </a:rPr>
              <a:t>as a threshold on the confidence of an instance being positive </a:t>
            </a:r>
            <a:r>
              <a:rPr lang="en-US" dirty="0" smtClean="0">
                <a:latin typeface="Gill Sans MT" panose="020B0502020104020203" pitchFamily="34" charset="0"/>
              </a:rPr>
              <a:t>is varied</a:t>
            </a:r>
            <a:endParaRPr lang="en-US" i="1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2491058"/>
            <a:ext cx="81438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51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ROC Curve: Example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ED91486C-C9B3-47E7-B521-455AA4B9F56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56" y="1428750"/>
            <a:ext cx="5957887" cy="425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707141" y="5552291"/>
            <a:ext cx="2986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MT" panose="020B0502020104020203" pitchFamily="34" charset="0"/>
              </a:rPr>
              <a:t>Courtesy:  </a:t>
            </a:r>
            <a:r>
              <a:rPr lang="en-US" sz="1100" dirty="0" err="1">
                <a:latin typeface="Gill Sans MT" panose="020B0502020104020203" pitchFamily="34" charset="0"/>
              </a:rPr>
              <a:t>Bockhorst</a:t>
            </a:r>
            <a:r>
              <a:rPr lang="en-US" sz="1100" dirty="0">
                <a:latin typeface="Gill Sans MT" panose="020B0502020104020203" pitchFamily="34" charset="0"/>
              </a:rPr>
              <a:t> et al., Bioinformatics 2003 </a:t>
            </a:r>
          </a:p>
        </p:txBody>
      </p:sp>
    </p:spTree>
    <p:extLst>
      <p:ext uri="{BB962C8B-B14F-4D97-AF65-F5344CB8AC3E}">
        <p14:creationId xmlns:p14="http://schemas.microsoft.com/office/powerpoint/2010/main" val="7615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ROC Curve: Algorithm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ED91486C-C9B3-47E7-B521-455AA4B9F56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27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Sort </a:t>
            </a:r>
            <a:r>
              <a:rPr lang="en-US" sz="3200" dirty="0">
                <a:latin typeface="Gill Sans MT" panose="020B0502020104020203" pitchFamily="34" charset="0"/>
              </a:rPr>
              <a:t>test-set predictions according to confidence that </a:t>
            </a:r>
            <a:r>
              <a:rPr lang="en-US" sz="3200" dirty="0" smtClean="0">
                <a:latin typeface="Gill Sans MT" panose="020B0502020104020203" pitchFamily="34" charset="0"/>
              </a:rPr>
              <a:t>each instance </a:t>
            </a:r>
            <a:r>
              <a:rPr lang="en-US" sz="3200" dirty="0">
                <a:latin typeface="Gill Sans MT" panose="020B0502020104020203" pitchFamily="34" charset="0"/>
              </a:rPr>
              <a:t>is positive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Step </a:t>
            </a:r>
            <a:r>
              <a:rPr lang="en-US" sz="3200" dirty="0">
                <a:latin typeface="Gill Sans MT" panose="020B0502020104020203" pitchFamily="34" charset="0"/>
              </a:rPr>
              <a:t>through sorted list from high to low confidence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Gill Sans MT" panose="020B0502020104020203" pitchFamily="34" charset="0"/>
              </a:rPr>
              <a:t>Locate </a:t>
            </a:r>
            <a:r>
              <a:rPr lang="en-US" dirty="0">
                <a:latin typeface="Gill Sans MT" panose="020B0502020104020203" pitchFamily="34" charset="0"/>
              </a:rPr>
              <a:t>a threshold </a:t>
            </a:r>
            <a:r>
              <a:rPr lang="en-US" dirty="0" smtClean="0">
                <a:latin typeface="Gill Sans MT" panose="020B0502020104020203" pitchFamily="34" charset="0"/>
              </a:rPr>
              <a:t>between instances </a:t>
            </a:r>
            <a:r>
              <a:rPr lang="en-US" dirty="0">
                <a:latin typeface="Gill Sans MT" panose="020B0502020104020203" pitchFamily="34" charset="0"/>
              </a:rPr>
              <a:t>with opposite classes (keeping instances </a:t>
            </a:r>
            <a:r>
              <a:rPr lang="en-US" dirty="0" smtClean="0">
                <a:latin typeface="Gill Sans MT" panose="020B0502020104020203" pitchFamily="34" charset="0"/>
              </a:rPr>
              <a:t>with the </a:t>
            </a:r>
            <a:r>
              <a:rPr lang="en-US" dirty="0">
                <a:latin typeface="Gill Sans MT" panose="020B0502020104020203" pitchFamily="34" charset="0"/>
              </a:rPr>
              <a:t>same confidence value on the same side of threshold)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Gill Sans MT" panose="020B0502020104020203" pitchFamily="34" charset="0"/>
              </a:rPr>
              <a:t>Compute </a:t>
            </a:r>
            <a:r>
              <a:rPr lang="en-US" dirty="0">
                <a:latin typeface="Gill Sans MT" panose="020B0502020104020203" pitchFamily="34" charset="0"/>
              </a:rPr>
              <a:t>TPR, FPR for instances above threshold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</a:rPr>
              <a:t>O</a:t>
            </a:r>
            <a:r>
              <a:rPr lang="en-US" dirty="0" smtClean="0">
                <a:latin typeface="Gill Sans MT" panose="020B0502020104020203" pitchFamily="34" charset="0"/>
              </a:rPr>
              <a:t>utput </a:t>
            </a:r>
            <a:r>
              <a:rPr lang="en-US" dirty="0">
                <a:latin typeface="Gill Sans MT" panose="020B0502020104020203" pitchFamily="34" charset="0"/>
              </a:rPr>
              <a:t>(FPR, TPR) coordinate </a:t>
            </a:r>
            <a:endParaRPr lang="en-US" i="1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071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Plotting an ROC Curve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ED91486C-C9B3-47E7-B521-455AA4B9F56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9713"/>
            <a:ext cx="79248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10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Plotting an ROC Curve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ED91486C-C9B3-47E7-B521-455AA4B9F56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29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Can </a:t>
            </a:r>
            <a:r>
              <a:rPr lang="en-US" sz="3200" dirty="0">
                <a:latin typeface="Gill Sans MT" panose="020B0502020104020203" pitchFamily="34" charset="0"/>
              </a:rPr>
              <a:t>interpolate between points to get convex hull</a:t>
            </a:r>
            <a:endParaRPr lang="en-US" sz="3200" i="1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2047875"/>
            <a:ext cx="46386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  <a:cs typeface="Gill Sans"/>
              </a:rPr>
              <a:t>Classification Methods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19E0F0B-3681-494E-9B23-9A9CCDC7B7FE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ill Sans MT" panose="020B0502020104020203" pitchFamily="34" charset="0"/>
                <a:cs typeface="Gill Sans"/>
              </a:rPr>
              <a:t>k-Nearest Neighbors</a:t>
            </a:r>
          </a:p>
          <a:p>
            <a:r>
              <a:rPr lang="en-US" dirty="0" smtClean="0">
                <a:latin typeface="Gill Sans MT" panose="020B0502020104020203" pitchFamily="34" charset="0"/>
                <a:cs typeface="Gill Sans"/>
              </a:rPr>
              <a:t>Decision Trees</a:t>
            </a:r>
          </a:p>
          <a:p>
            <a:r>
              <a:rPr lang="en-US" dirty="0" smtClean="0">
                <a:latin typeface="Gill Sans MT" panose="020B0502020104020203" pitchFamily="34" charset="0"/>
                <a:cs typeface="Gill Sans"/>
              </a:rPr>
              <a:t>Naïve Bayes</a:t>
            </a:r>
          </a:p>
          <a:p>
            <a:r>
              <a:rPr lang="en-US" dirty="0" smtClean="0">
                <a:latin typeface="Gill Sans MT" panose="020B0502020104020203" pitchFamily="34" charset="0"/>
                <a:cs typeface="Gill Sans"/>
              </a:rPr>
              <a:t>Support Vector Machines</a:t>
            </a:r>
          </a:p>
          <a:p>
            <a:r>
              <a:rPr lang="en-US" dirty="0" smtClean="0">
                <a:latin typeface="Gill Sans MT" panose="020B0502020104020203" pitchFamily="34" charset="0"/>
                <a:cs typeface="Gill Sans"/>
              </a:rPr>
              <a:t>Logistic Regression</a:t>
            </a:r>
          </a:p>
          <a:p>
            <a:r>
              <a:rPr lang="en-US" dirty="0" smtClean="0">
                <a:latin typeface="Gill Sans MT" panose="020B0502020104020203" pitchFamily="34" charset="0"/>
                <a:cs typeface="Gill Sans"/>
              </a:rPr>
              <a:t>Neural Networks</a:t>
            </a:r>
          </a:p>
          <a:p>
            <a:r>
              <a:rPr lang="en-US" dirty="0" smtClean="0">
                <a:latin typeface="Gill Sans MT" panose="020B0502020104020203" pitchFamily="34" charset="0"/>
                <a:cs typeface="Gill Sans"/>
              </a:rPr>
              <a:t>Ensemble Methods (Boosting, Random Forests)</a:t>
            </a:r>
          </a:p>
          <a:p>
            <a:endParaRPr lang="en-US" dirty="0">
              <a:latin typeface="Gill Sans MT" panose="020B0502020104020203" pitchFamily="34" charset="0"/>
              <a:cs typeface="Gill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7181849" y="5019675"/>
            <a:ext cx="4276725" cy="666750"/>
          </a:xfrm>
          <a:prstGeom prst="wedgeRoundRectCallout">
            <a:avLst>
              <a:gd name="adj1" fmla="val 59907"/>
              <a:gd name="adj2" fmla="val 5568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How to evaluate? </a:t>
            </a:r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1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ROC Curves and Misclassification Costs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ED91486C-C9B3-47E7-B521-455AA4B9F56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2124075" y="1424375"/>
            <a:ext cx="7743826" cy="4562358"/>
            <a:chOff x="2124075" y="1424375"/>
            <a:chExt cx="7743826" cy="4562358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075" y="1424375"/>
              <a:ext cx="7686675" cy="4562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8905875" y="5708984"/>
              <a:ext cx="962026" cy="219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499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Recall: Precision-Recall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ED91486C-C9B3-47E7-B521-455AA4B9F56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1482181"/>
            <a:ext cx="5406401" cy="464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75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Precision/Recall Curves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ED91486C-C9B3-47E7-B521-455AA4B9F56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32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</a:rPr>
              <a:t>A precision/recall curve plots the precision vs. recall (TP-rate) as </a:t>
            </a:r>
            <a:r>
              <a:rPr lang="en-US" dirty="0" smtClean="0">
                <a:latin typeface="Gill Sans MT" panose="020B0502020104020203" pitchFamily="34" charset="0"/>
              </a:rPr>
              <a:t>a threshold </a:t>
            </a:r>
            <a:r>
              <a:rPr lang="en-US" dirty="0">
                <a:latin typeface="Gill Sans MT" panose="020B0502020104020203" pitchFamily="34" charset="0"/>
              </a:rPr>
              <a:t>on the confidence of an instance being positive is varied </a:t>
            </a:r>
            <a:endParaRPr lang="en-US" i="1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281238"/>
            <a:ext cx="62960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22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ROC + PR Curves: Example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ED91486C-C9B3-47E7-B521-455AA4B9F56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51" y="1903020"/>
            <a:ext cx="4286250" cy="386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926" y="2042535"/>
            <a:ext cx="3938999" cy="362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79425" y="5674886"/>
            <a:ext cx="2811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MT" panose="020B0502020104020203" pitchFamily="34" charset="0"/>
              </a:rPr>
              <a:t>Courtesy:  </a:t>
            </a:r>
            <a:r>
              <a:rPr lang="en-US" sz="1100" dirty="0" smtClean="0">
                <a:latin typeface="Gill Sans MT" panose="020B0502020104020203" pitchFamily="34" charset="0"/>
              </a:rPr>
              <a:t>Page, </a:t>
            </a:r>
            <a:r>
              <a:rPr lang="en-US" sz="1100" dirty="0" err="1" smtClean="0">
                <a:latin typeface="Gill Sans MT" panose="020B0502020104020203" pitchFamily="34" charset="0"/>
              </a:rPr>
              <a:t>Univ</a:t>
            </a:r>
            <a:r>
              <a:rPr lang="en-US" sz="1100" dirty="0" smtClean="0">
                <a:latin typeface="Gill Sans MT" panose="020B0502020104020203" pitchFamily="34" charset="0"/>
              </a:rPr>
              <a:t> of </a:t>
            </a:r>
            <a:r>
              <a:rPr lang="en-US" sz="1100" dirty="0" err="1" smtClean="0">
                <a:latin typeface="Gill Sans MT" panose="020B0502020104020203" pitchFamily="34" charset="0"/>
              </a:rPr>
              <a:t>Wisconsion</a:t>
            </a:r>
            <a:r>
              <a:rPr lang="en-US" sz="1100" dirty="0" smtClean="0">
                <a:latin typeface="Gill Sans MT" panose="020B0502020104020203" pitchFamily="34" charset="0"/>
              </a:rPr>
              <a:t>-Madison</a:t>
            </a:r>
            <a:endParaRPr lang="en-US" sz="1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0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</a:rPr>
              <a:t>ROC + PR </a:t>
            </a:r>
            <a:r>
              <a:rPr lang="en-US" sz="4800" dirty="0" smtClean="0">
                <a:latin typeface="Gill Sans MT" panose="020B0502020104020203" pitchFamily="34" charset="0"/>
              </a:rPr>
              <a:t>Curves: Summary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ED91486C-C9B3-47E7-B521-455AA4B9F56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Both</a:t>
            </a:r>
            <a:endParaRPr lang="en-US" sz="3200" dirty="0">
              <a:latin typeface="Gill Sans MT" panose="020B0502020104020203" pitchFamily="34" charset="0"/>
            </a:endParaRP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Gill Sans MT" panose="020B0502020104020203" pitchFamily="34" charset="0"/>
              </a:rPr>
              <a:t>Allow </a:t>
            </a:r>
            <a:r>
              <a:rPr lang="en-US" dirty="0">
                <a:latin typeface="Gill Sans MT" panose="020B0502020104020203" pitchFamily="34" charset="0"/>
              </a:rPr>
              <a:t>predictive performance to be assessed at various levels </a:t>
            </a:r>
            <a:r>
              <a:rPr lang="en-US" dirty="0" smtClean="0">
                <a:latin typeface="Gill Sans MT" panose="020B0502020104020203" pitchFamily="34" charset="0"/>
              </a:rPr>
              <a:t>of confidence</a:t>
            </a:r>
            <a:endParaRPr lang="en-US" dirty="0">
              <a:latin typeface="Gill Sans MT" panose="020B0502020104020203" pitchFamily="34" charset="0"/>
            </a:endParaRP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</a:rPr>
              <a:t>A</a:t>
            </a:r>
            <a:r>
              <a:rPr lang="en-US" dirty="0" smtClean="0">
                <a:latin typeface="Gill Sans MT" panose="020B0502020104020203" pitchFamily="34" charset="0"/>
              </a:rPr>
              <a:t>ssume </a:t>
            </a:r>
            <a:r>
              <a:rPr lang="en-US" dirty="0">
                <a:latin typeface="Gill Sans MT" panose="020B0502020104020203" pitchFamily="34" charset="0"/>
              </a:rPr>
              <a:t>binary classification tasks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</a:rPr>
              <a:t>S</a:t>
            </a:r>
            <a:r>
              <a:rPr lang="en-US" dirty="0" smtClean="0">
                <a:latin typeface="Gill Sans MT" panose="020B0502020104020203" pitchFamily="34" charset="0"/>
              </a:rPr>
              <a:t>ometimes </a:t>
            </a:r>
            <a:r>
              <a:rPr lang="en-US" dirty="0">
                <a:latin typeface="Gill Sans MT" panose="020B0502020104020203" pitchFamily="34" charset="0"/>
              </a:rPr>
              <a:t>summarized by calculating area under the curve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ROC curves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</a:rPr>
              <a:t>I</a:t>
            </a:r>
            <a:r>
              <a:rPr lang="en-US" dirty="0" smtClean="0">
                <a:latin typeface="Gill Sans MT" panose="020B0502020104020203" pitchFamily="34" charset="0"/>
              </a:rPr>
              <a:t>nsensitive </a:t>
            </a:r>
            <a:r>
              <a:rPr lang="en-US" dirty="0">
                <a:latin typeface="Gill Sans MT" panose="020B0502020104020203" pitchFamily="34" charset="0"/>
              </a:rPr>
              <a:t>to changes in class distribution (ROC curve does </a:t>
            </a:r>
            <a:r>
              <a:rPr lang="en-US" dirty="0" smtClean="0">
                <a:latin typeface="Gill Sans MT" panose="020B0502020104020203" pitchFamily="34" charset="0"/>
              </a:rPr>
              <a:t>not change </a:t>
            </a:r>
            <a:r>
              <a:rPr lang="en-US" dirty="0">
                <a:latin typeface="Gill Sans MT" panose="020B0502020104020203" pitchFamily="34" charset="0"/>
              </a:rPr>
              <a:t>if the proportion of positive and negative instances in the </a:t>
            </a:r>
            <a:r>
              <a:rPr lang="en-US" dirty="0" smtClean="0">
                <a:latin typeface="Gill Sans MT" panose="020B0502020104020203" pitchFamily="34" charset="0"/>
              </a:rPr>
              <a:t>test set </a:t>
            </a:r>
            <a:r>
              <a:rPr lang="en-US" dirty="0">
                <a:latin typeface="Gill Sans MT" panose="020B0502020104020203" pitchFamily="34" charset="0"/>
              </a:rPr>
              <a:t>are varied)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</a:rPr>
              <a:t>C</a:t>
            </a:r>
            <a:r>
              <a:rPr lang="en-US" dirty="0" smtClean="0">
                <a:latin typeface="Gill Sans MT" panose="020B0502020104020203" pitchFamily="34" charset="0"/>
              </a:rPr>
              <a:t>an </a:t>
            </a:r>
            <a:r>
              <a:rPr lang="en-US" dirty="0">
                <a:latin typeface="Gill Sans MT" panose="020B0502020104020203" pitchFamily="34" charset="0"/>
              </a:rPr>
              <a:t>identify optimal classification thresholds for tasks with </a:t>
            </a:r>
            <a:r>
              <a:rPr lang="en-US" dirty="0" smtClean="0">
                <a:latin typeface="Gill Sans MT" panose="020B0502020104020203" pitchFamily="34" charset="0"/>
              </a:rPr>
              <a:t>differential misclassification </a:t>
            </a:r>
            <a:r>
              <a:rPr lang="en-US" dirty="0">
                <a:latin typeface="Gill Sans MT" panose="020B0502020104020203" pitchFamily="34" charset="0"/>
              </a:rPr>
              <a:t>costs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Precision/Recall </a:t>
            </a:r>
            <a:r>
              <a:rPr lang="en-US" sz="3200" dirty="0">
                <a:latin typeface="Gill Sans MT" panose="020B0502020104020203" pitchFamily="34" charset="0"/>
              </a:rPr>
              <a:t>curves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</a:rPr>
              <a:t>S</a:t>
            </a:r>
            <a:r>
              <a:rPr lang="en-US" dirty="0" smtClean="0">
                <a:latin typeface="Gill Sans MT" panose="020B0502020104020203" pitchFamily="34" charset="0"/>
              </a:rPr>
              <a:t>how </a:t>
            </a:r>
            <a:r>
              <a:rPr lang="en-US" dirty="0">
                <a:latin typeface="Gill Sans MT" panose="020B0502020104020203" pitchFamily="34" charset="0"/>
              </a:rPr>
              <a:t>the fraction of predictions that are false positives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Gill Sans MT" panose="020B0502020104020203" pitchFamily="34" charset="0"/>
              </a:rPr>
              <a:t>Well-suited </a:t>
            </a:r>
            <a:r>
              <a:rPr lang="en-US" dirty="0">
                <a:latin typeface="Gill Sans MT" panose="020B0502020104020203" pitchFamily="34" charset="0"/>
              </a:rPr>
              <a:t>for tasks with lots of negative </a:t>
            </a:r>
            <a:r>
              <a:rPr lang="en-US" dirty="0" smtClean="0">
                <a:latin typeface="Gill Sans MT" panose="020B0502020104020203" pitchFamily="34" charset="0"/>
              </a:rPr>
              <a:t>instances. Why? 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498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  <a:cs typeface="Gill Sans"/>
              </a:rPr>
              <a:t>Other Performance Measures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54C37126-3E40-453D-BBD8-0F518F4B423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 err="1" smtClean="0">
                <a:latin typeface="Gill Sans MT" panose="020B0502020104020203" pitchFamily="34" charset="0"/>
              </a:rPr>
              <a:t>Kullback-Leibler</a:t>
            </a:r>
            <a:r>
              <a:rPr lang="en-US" dirty="0" smtClean="0">
                <a:latin typeface="Gill Sans MT" panose="020B0502020104020203" pitchFamily="34" charset="0"/>
              </a:rPr>
              <a:t> Divergence:</a:t>
            </a:r>
          </a:p>
          <a:p>
            <a:r>
              <a:rPr lang="en-US" dirty="0" err="1" smtClean="0">
                <a:latin typeface="Gill Sans MT" panose="020B0502020104020203" pitchFamily="34" charset="0"/>
              </a:rPr>
              <a:t>Gini</a:t>
            </a:r>
            <a:r>
              <a:rPr lang="en-US" dirty="0" smtClean="0">
                <a:latin typeface="Gill Sans MT" panose="020B0502020104020203" pitchFamily="34" charset="0"/>
              </a:rPr>
              <a:t> Statistic: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2 * AUC – 1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F-score: Harmonic mean of precision and recall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(2 * precision * recall)/(</a:t>
            </a:r>
            <a:r>
              <a:rPr lang="en-US" dirty="0" err="1" smtClean="0">
                <a:latin typeface="Gill Sans MT" panose="020B0502020104020203" pitchFamily="34" charset="0"/>
              </a:rPr>
              <a:t>precision+recall</a:t>
            </a:r>
            <a:r>
              <a:rPr lang="en-US" dirty="0" smtClean="0">
                <a:latin typeface="Gill Sans MT" panose="020B0502020104020203" pitchFamily="34" charset="0"/>
              </a:rPr>
              <a:t>)</a:t>
            </a:r>
          </a:p>
          <a:p>
            <a:r>
              <a:rPr lang="en-US" dirty="0" err="1" smtClean="0">
                <a:latin typeface="Gill Sans MT" panose="020B0502020104020203" pitchFamily="34" charset="0"/>
              </a:rPr>
              <a:t>Akaike</a:t>
            </a:r>
            <a:r>
              <a:rPr lang="en-US" dirty="0" smtClean="0">
                <a:latin typeface="Gill Sans MT" panose="020B0502020104020203" pitchFamily="34" charset="0"/>
              </a:rPr>
              <a:t> Information Criterion:</a:t>
            </a:r>
          </a:p>
          <a:p>
            <a:pPr lvl="1"/>
            <a:r>
              <a:rPr lang="pt-BR" dirty="0">
                <a:latin typeface="Gill Sans MT" panose="020B0502020104020203" pitchFamily="34" charset="0"/>
              </a:rPr>
              <a:t>AIC = 2k </a:t>
            </a:r>
            <a:r>
              <a:rPr lang="pt-BR" dirty="0" smtClean="0">
                <a:latin typeface="Gill Sans MT" panose="020B0502020104020203" pitchFamily="34" charset="0"/>
              </a:rPr>
              <a:t>– 2 ln (L), where L is the max value of the likelihood function for the model, and k is the number of model parameters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888" y="1824305"/>
            <a:ext cx="2946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5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Pitfalls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ED91486C-C9B3-47E7-B521-455AA4B9F56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36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600" dirty="0">
                <a:latin typeface="Gill Sans MT" panose="020B0502020104020203" pitchFamily="34" charset="0"/>
              </a:rPr>
              <a:t>Is my held-aside test data </a:t>
            </a:r>
            <a:r>
              <a:rPr lang="en-US" sz="3600" dirty="0" smtClean="0">
                <a:latin typeface="Gill Sans MT" panose="020B0502020104020203" pitchFamily="34" charset="0"/>
              </a:rPr>
              <a:t>really representative </a:t>
            </a:r>
            <a:r>
              <a:rPr lang="en-US" sz="3600" dirty="0">
                <a:latin typeface="Gill Sans MT" panose="020B0502020104020203" pitchFamily="34" charset="0"/>
              </a:rPr>
              <a:t>of going out to </a:t>
            </a:r>
            <a:r>
              <a:rPr lang="en-US" sz="3600" dirty="0" smtClean="0">
                <a:latin typeface="Gill Sans MT" panose="020B0502020104020203" pitchFamily="34" charset="0"/>
              </a:rPr>
              <a:t>collect new </a:t>
            </a:r>
            <a:r>
              <a:rPr lang="en-US" sz="3600" dirty="0">
                <a:latin typeface="Gill Sans MT" panose="020B0502020104020203" pitchFamily="34" charset="0"/>
              </a:rPr>
              <a:t>data</a:t>
            </a:r>
            <a:r>
              <a:rPr lang="en-US" sz="3600" dirty="0" smtClean="0">
                <a:latin typeface="Gill Sans MT" panose="020B0502020104020203" pitchFamily="34" charset="0"/>
              </a:rPr>
              <a:t>?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2800" dirty="0">
                <a:latin typeface="Gill Sans MT" panose="020B0502020104020203" pitchFamily="34" charset="0"/>
              </a:rPr>
              <a:t>Even if your methodology is fine</a:t>
            </a:r>
            <a:r>
              <a:rPr lang="en-US" sz="2800" dirty="0" smtClean="0">
                <a:latin typeface="Gill Sans MT" panose="020B0502020104020203" pitchFamily="34" charset="0"/>
              </a:rPr>
              <a:t>, someone </a:t>
            </a:r>
            <a:r>
              <a:rPr lang="en-US" sz="2800" dirty="0">
                <a:latin typeface="Gill Sans MT" panose="020B0502020104020203" pitchFamily="34" charset="0"/>
              </a:rPr>
              <a:t>may have collected features </a:t>
            </a:r>
            <a:r>
              <a:rPr lang="en-US" sz="2800" dirty="0" smtClean="0">
                <a:latin typeface="Gill Sans MT" panose="020B0502020104020203" pitchFamily="34" charset="0"/>
              </a:rPr>
              <a:t>for positive </a:t>
            </a:r>
            <a:r>
              <a:rPr lang="en-US" sz="2800" dirty="0">
                <a:latin typeface="Gill Sans MT" panose="020B0502020104020203" pitchFamily="34" charset="0"/>
              </a:rPr>
              <a:t>examples differently than </a:t>
            </a:r>
            <a:r>
              <a:rPr lang="en-US" sz="2800" dirty="0" smtClean="0">
                <a:latin typeface="Gill Sans MT" panose="020B0502020104020203" pitchFamily="34" charset="0"/>
              </a:rPr>
              <a:t>for negatives </a:t>
            </a:r>
            <a:r>
              <a:rPr lang="en-US" sz="2800" dirty="0">
                <a:latin typeface="Gill Sans MT" panose="020B0502020104020203" pitchFamily="34" charset="0"/>
              </a:rPr>
              <a:t>– should be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</a:rPr>
              <a:t>randomized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2800" dirty="0" smtClean="0">
                <a:latin typeface="Gill Sans MT" panose="020B0502020104020203" pitchFamily="34" charset="0"/>
              </a:rPr>
              <a:t>Example</a:t>
            </a:r>
            <a:r>
              <a:rPr lang="en-US" sz="2800" dirty="0">
                <a:latin typeface="Gill Sans MT" panose="020B0502020104020203" pitchFamily="34" charset="0"/>
              </a:rPr>
              <a:t>: samples from cancer </a:t>
            </a:r>
            <a:r>
              <a:rPr lang="en-US" sz="2800" dirty="0" smtClean="0">
                <a:latin typeface="Gill Sans MT" panose="020B0502020104020203" pitchFamily="34" charset="0"/>
              </a:rPr>
              <a:t>processed by </a:t>
            </a:r>
            <a:r>
              <a:rPr lang="en-US" sz="2800" dirty="0">
                <a:latin typeface="Gill Sans MT" panose="020B0502020104020203" pitchFamily="34" charset="0"/>
              </a:rPr>
              <a:t>different people or on different </a:t>
            </a:r>
            <a:r>
              <a:rPr lang="en-US" sz="2800" dirty="0" smtClean="0">
                <a:latin typeface="Gill Sans MT" panose="020B0502020104020203" pitchFamily="34" charset="0"/>
              </a:rPr>
              <a:t>days than </a:t>
            </a:r>
            <a:r>
              <a:rPr lang="en-US" sz="2800" dirty="0">
                <a:latin typeface="Gill Sans MT" panose="020B0502020104020203" pitchFamily="34" charset="0"/>
              </a:rPr>
              <a:t>samples for normal controls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55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Pitfalls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ED91486C-C9B3-47E7-B521-455AA4B9F56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37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600" dirty="0">
                <a:latin typeface="Gill Sans MT" panose="020B0502020104020203" pitchFamily="34" charset="0"/>
              </a:rPr>
              <a:t>Did I repeat my entire </a:t>
            </a:r>
            <a:r>
              <a:rPr lang="en-US" sz="3600" dirty="0" smtClean="0">
                <a:latin typeface="Gill Sans MT" panose="020B0502020104020203" pitchFamily="34" charset="0"/>
              </a:rPr>
              <a:t>data processing </a:t>
            </a:r>
            <a:r>
              <a:rPr lang="en-US" sz="3600" dirty="0">
                <a:latin typeface="Gill Sans MT" panose="020B0502020104020203" pitchFamily="34" charset="0"/>
              </a:rPr>
              <a:t>procedure on every fold </a:t>
            </a:r>
            <a:r>
              <a:rPr lang="en-US" sz="3600" dirty="0" smtClean="0">
                <a:latin typeface="Gill Sans MT" panose="020B0502020104020203" pitchFamily="34" charset="0"/>
              </a:rPr>
              <a:t>of cross</a:t>
            </a:r>
            <a:r>
              <a:rPr lang="en-US" sz="3600" dirty="0">
                <a:latin typeface="Gill Sans MT" panose="020B0502020104020203" pitchFamily="34" charset="0"/>
              </a:rPr>
              <a:t>-validation, using only </a:t>
            </a:r>
            <a:r>
              <a:rPr lang="en-US" sz="3600" dirty="0" smtClean="0">
                <a:latin typeface="Gill Sans MT" panose="020B0502020104020203" pitchFamily="34" charset="0"/>
              </a:rPr>
              <a:t>the training </a:t>
            </a:r>
            <a:r>
              <a:rPr lang="en-US" sz="3600" dirty="0">
                <a:latin typeface="Gill Sans MT" panose="020B0502020104020203" pitchFamily="34" charset="0"/>
              </a:rPr>
              <a:t>data for that fold</a:t>
            </a:r>
            <a:r>
              <a:rPr lang="en-US" sz="3600" dirty="0" smtClean="0">
                <a:latin typeface="Gill Sans MT" panose="020B0502020104020203" pitchFamily="34" charset="0"/>
              </a:rPr>
              <a:t>?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2800" dirty="0">
                <a:latin typeface="Gill Sans MT" panose="020B0502020104020203" pitchFamily="34" charset="0"/>
              </a:rPr>
              <a:t>On each fold of cross-validation, did </a:t>
            </a:r>
            <a:r>
              <a:rPr lang="en-US" sz="2800" dirty="0" smtClean="0">
                <a:latin typeface="Gill Sans MT" panose="020B0502020104020203" pitchFamily="34" charset="0"/>
              </a:rPr>
              <a:t>I ever </a:t>
            </a:r>
            <a:r>
              <a:rPr lang="en-US" sz="2800" dirty="0">
                <a:latin typeface="Gill Sans MT" panose="020B0502020104020203" pitchFamily="34" charset="0"/>
              </a:rPr>
              <a:t>access in any way the label of a </a:t>
            </a:r>
            <a:r>
              <a:rPr lang="en-US" sz="2800" dirty="0" smtClean="0">
                <a:latin typeface="Gill Sans MT" panose="020B0502020104020203" pitchFamily="34" charset="0"/>
              </a:rPr>
              <a:t>test case</a:t>
            </a:r>
            <a:r>
              <a:rPr lang="en-US" sz="2800" dirty="0">
                <a:latin typeface="Gill Sans MT" panose="020B0502020104020203" pitchFamily="34" charset="0"/>
              </a:rPr>
              <a:t>?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2800" dirty="0" smtClean="0">
                <a:latin typeface="Gill Sans MT" panose="020B0502020104020203" pitchFamily="34" charset="0"/>
              </a:rPr>
              <a:t>Any </a:t>
            </a:r>
            <a:r>
              <a:rPr lang="en-US" sz="2800" dirty="0">
                <a:latin typeface="Gill Sans MT" panose="020B0502020104020203" pitchFamily="34" charset="0"/>
              </a:rPr>
              <a:t>preprocessing done over entire </a:t>
            </a:r>
            <a:r>
              <a:rPr lang="en-US" sz="2800" dirty="0" smtClean="0">
                <a:latin typeface="Gill Sans MT" panose="020B0502020104020203" pitchFamily="34" charset="0"/>
              </a:rPr>
              <a:t>data set </a:t>
            </a:r>
            <a:r>
              <a:rPr lang="en-US" sz="2800" dirty="0">
                <a:latin typeface="Gill Sans MT" panose="020B0502020104020203" pitchFamily="34" charset="0"/>
              </a:rPr>
              <a:t>(feature selection, parameter tuning</a:t>
            </a:r>
            <a:r>
              <a:rPr lang="en-US" sz="2800" dirty="0" smtClean="0">
                <a:latin typeface="Gill Sans MT" panose="020B0502020104020203" pitchFamily="34" charset="0"/>
              </a:rPr>
              <a:t>, threshold </a:t>
            </a:r>
            <a:r>
              <a:rPr lang="en-US" sz="2800" dirty="0">
                <a:latin typeface="Gill Sans MT" panose="020B0502020104020203" pitchFamily="34" charset="0"/>
              </a:rPr>
              <a:t>selection)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</a:rPr>
              <a:t>must not use </a:t>
            </a:r>
            <a:r>
              <a:rPr lang="en-US" sz="28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labels from test set</a:t>
            </a:r>
            <a:endParaRPr lang="en-US" sz="24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0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Pitfalls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ED91486C-C9B3-47E7-B521-455AA4B9F56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38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600" dirty="0">
                <a:latin typeface="Gill Sans MT" panose="020B0502020104020203" pitchFamily="34" charset="0"/>
              </a:rPr>
              <a:t>Have I modified my algorithm </a:t>
            </a:r>
            <a:r>
              <a:rPr lang="en-US" sz="3600" dirty="0" smtClean="0">
                <a:latin typeface="Gill Sans MT" panose="020B0502020104020203" pitchFamily="34" charset="0"/>
              </a:rPr>
              <a:t>so many </a:t>
            </a:r>
            <a:r>
              <a:rPr lang="en-US" sz="3600" dirty="0">
                <a:latin typeface="Gill Sans MT" panose="020B0502020104020203" pitchFamily="34" charset="0"/>
              </a:rPr>
              <a:t>times, or tried so </a:t>
            </a:r>
            <a:r>
              <a:rPr lang="en-US" sz="3600" dirty="0" smtClean="0">
                <a:latin typeface="Gill Sans MT" panose="020B0502020104020203" pitchFamily="34" charset="0"/>
              </a:rPr>
              <a:t>many approaches</a:t>
            </a:r>
            <a:r>
              <a:rPr lang="en-US" sz="3600" dirty="0">
                <a:latin typeface="Gill Sans MT" panose="020B0502020104020203" pitchFamily="34" charset="0"/>
              </a:rPr>
              <a:t>, on this same data set </a:t>
            </a:r>
            <a:r>
              <a:rPr lang="en-US" sz="3600" dirty="0" smtClean="0">
                <a:latin typeface="Gill Sans MT" panose="020B0502020104020203" pitchFamily="34" charset="0"/>
              </a:rPr>
              <a:t>that I </a:t>
            </a:r>
            <a:r>
              <a:rPr lang="en-US" sz="3600" dirty="0">
                <a:latin typeface="Gill Sans MT" panose="020B0502020104020203" pitchFamily="34" charset="0"/>
              </a:rPr>
              <a:t>(the human) am </a:t>
            </a:r>
            <a:r>
              <a:rPr lang="en-US" sz="3600" dirty="0" err="1">
                <a:solidFill>
                  <a:srgbClr val="FF0000"/>
                </a:solidFill>
                <a:latin typeface="Gill Sans MT" panose="020B0502020104020203" pitchFamily="34" charset="0"/>
              </a:rPr>
              <a:t>overfitting</a:t>
            </a:r>
            <a:r>
              <a:rPr lang="en-US" sz="3600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3600" dirty="0">
                <a:latin typeface="Gill Sans MT" panose="020B0502020104020203" pitchFamily="34" charset="0"/>
              </a:rPr>
              <a:t>it</a:t>
            </a:r>
            <a:r>
              <a:rPr lang="en-US" sz="3600" dirty="0" smtClean="0">
                <a:latin typeface="Gill Sans MT" panose="020B0502020104020203" pitchFamily="34" charset="0"/>
              </a:rPr>
              <a:t>?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Have I continually modified </a:t>
            </a:r>
            <a:r>
              <a:rPr lang="en-US" sz="3200" dirty="0" smtClean="0">
                <a:latin typeface="Gill Sans MT" panose="020B0502020104020203" pitchFamily="34" charset="0"/>
              </a:rPr>
              <a:t>my preprocessing </a:t>
            </a:r>
            <a:r>
              <a:rPr lang="en-US" sz="3200" dirty="0">
                <a:latin typeface="Gill Sans MT" panose="020B0502020104020203" pitchFamily="34" charset="0"/>
              </a:rPr>
              <a:t>or learning algorithm until </a:t>
            </a:r>
            <a:r>
              <a:rPr lang="en-US" sz="3200" dirty="0" smtClean="0">
                <a:latin typeface="Gill Sans MT" panose="020B0502020104020203" pitchFamily="34" charset="0"/>
              </a:rPr>
              <a:t>I got </a:t>
            </a:r>
            <a:r>
              <a:rPr lang="en-US" sz="3200" dirty="0">
                <a:latin typeface="Gill Sans MT" panose="020B0502020104020203" pitchFamily="34" charset="0"/>
              </a:rPr>
              <a:t>some improvement on this data set?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If </a:t>
            </a:r>
            <a:r>
              <a:rPr lang="en-US" sz="3200" dirty="0">
                <a:latin typeface="Gill Sans MT" panose="020B0502020104020203" pitchFamily="34" charset="0"/>
              </a:rPr>
              <a:t>so, I really need to get some </a:t>
            </a:r>
            <a:r>
              <a:rPr lang="en-US" sz="3200" dirty="0" smtClean="0">
                <a:latin typeface="Gill Sans MT" panose="020B0502020104020203" pitchFamily="34" charset="0"/>
              </a:rPr>
              <a:t>additional data </a:t>
            </a:r>
            <a:r>
              <a:rPr lang="en-US" sz="3200" dirty="0">
                <a:latin typeface="Gill Sans MT" panose="020B0502020104020203" pitchFamily="34" charset="0"/>
              </a:rPr>
              <a:t>now to at least test on </a:t>
            </a:r>
            <a:endParaRPr lang="en-US" sz="20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88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Confidence Intervals on Error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39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Given the observed error (accuracy) of a model over a </a:t>
            </a:r>
            <a:r>
              <a:rPr lang="en-US" sz="3200" dirty="0" smtClean="0">
                <a:latin typeface="Gill Sans MT" panose="020B0502020104020203" pitchFamily="34" charset="0"/>
              </a:rPr>
              <a:t>limited sample </a:t>
            </a:r>
            <a:r>
              <a:rPr lang="en-US" sz="3200" dirty="0">
                <a:latin typeface="Gill Sans MT" panose="020B0502020104020203" pitchFamily="34" charset="0"/>
              </a:rPr>
              <a:t>of data, how well does this error characterize its </a:t>
            </a:r>
            <a:r>
              <a:rPr lang="en-US" sz="3200" dirty="0" smtClean="0">
                <a:latin typeface="Gill Sans MT" panose="020B0502020104020203" pitchFamily="34" charset="0"/>
              </a:rPr>
              <a:t>accuracy over </a:t>
            </a:r>
            <a:r>
              <a:rPr lang="en-US" sz="3200" dirty="0">
                <a:latin typeface="Gill Sans MT" panose="020B0502020104020203" pitchFamily="34" charset="0"/>
              </a:rPr>
              <a:t>additional instances</a:t>
            </a:r>
            <a:r>
              <a:rPr lang="en-US" sz="3200" dirty="0" smtClean="0">
                <a:latin typeface="Gill Sans MT" panose="020B0502020104020203" pitchFamily="34" charset="0"/>
              </a:rPr>
              <a:t>?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Suppose we have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Gill Sans MT" panose="020B0502020104020203" pitchFamily="34" charset="0"/>
              </a:rPr>
              <a:t>a </a:t>
            </a:r>
            <a:r>
              <a:rPr lang="en-US" dirty="0">
                <a:latin typeface="Gill Sans MT" panose="020B0502020104020203" pitchFamily="34" charset="0"/>
              </a:rPr>
              <a:t>learned model h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Gill Sans MT" panose="020B0502020104020203" pitchFamily="34" charset="0"/>
              </a:rPr>
              <a:t>a </a:t>
            </a:r>
            <a:r>
              <a:rPr lang="en-US" dirty="0">
                <a:latin typeface="Gill Sans MT" panose="020B0502020104020203" pitchFamily="34" charset="0"/>
              </a:rPr>
              <a:t>test set S containing n instances drawn independently of </a:t>
            </a:r>
            <a:r>
              <a:rPr lang="en-US" dirty="0" smtClean="0">
                <a:latin typeface="Gill Sans MT" panose="020B0502020104020203" pitchFamily="34" charset="0"/>
              </a:rPr>
              <a:t>one another </a:t>
            </a:r>
            <a:r>
              <a:rPr lang="en-US" dirty="0">
                <a:latin typeface="Gill Sans MT" panose="020B0502020104020203" pitchFamily="34" charset="0"/>
              </a:rPr>
              <a:t>and independent of h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Gill Sans MT" panose="020B0502020104020203" pitchFamily="34" charset="0"/>
              </a:rPr>
              <a:t>h </a:t>
            </a:r>
            <a:r>
              <a:rPr lang="en-US" dirty="0">
                <a:latin typeface="Gill Sans MT" panose="020B0502020104020203" pitchFamily="34" charset="0"/>
              </a:rPr>
              <a:t>makes r errors over the n </a:t>
            </a:r>
            <a:r>
              <a:rPr lang="en-US" dirty="0" smtClean="0">
                <a:latin typeface="Gill Sans MT" panose="020B0502020104020203" pitchFamily="34" charset="0"/>
              </a:rPr>
              <a:t>instances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Gill Sans MT" panose="020B0502020104020203" pitchFamily="34" charset="0"/>
              </a:rPr>
              <a:t>Our </a:t>
            </a:r>
            <a:r>
              <a:rPr lang="en-US" dirty="0">
                <a:latin typeface="Gill Sans MT" panose="020B0502020104020203" pitchFamily="34" charset="0"/>
              </a:rPr>
              <a:t>best estimate of the error of h </a:t>
            </a:r>
            <a:r>
              <a:rPr lang="en-US" dirty="0" smtClean="0">
                <a:latin typeface="Gill Sans MT" panose="020B0502020104020203" pitchFamily="34" charset="0"/>
              </a:rPr>
              <a:t>is: 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1407" y="4692898"/>
            <a:ext cx="2044489" cy="10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  <a:cs typeface="Gill Sans"/>
              </a:rPr>
              <a:t>Training </a:t>
            </a:r>
            <a:r>
              <a:rPr lang="en-US" sz="4800" dirty="0" err="1">
                <a:latin typeface="Gill Sans MT" panose="020B0502020104020203" pitchFamily="34" charset="0"/>
                <a:cs typeface="Gill Sans"/>
              </a:rPr>
              <a:t>vs</a:t>
            </a:r>
            <a:r>
              <a:rPr lang="en-US" sz="4800" dirty="0">
                <a:latin typeface="Gill Sans MT" panose="020B0502020104020203" pitchFamily="34" charset="0"/>
                <a:cs typeface="Gill Sans"/>
              </a:rPr>
              <a:t> Generalization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22A971DD-7E8D-4A69-A1B6-A2C84213F6BA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  <a:cs typeface="Gill Sans"/>
              </a:rPr>
              <a:t>Training Error</a:t>
            </a:r>
          </a:p>
          <a:p>
            <a:pPr lvl="1"/>
            <a:r>
              <a:rPr lang="en-US" dirty="0">
                <a:latin typeface="Gill Sans MT" panose="020B0502020104020203" pitchFamily="34" charset="0"/>
                <a:cs typeface="Gill Sans"/>
              </a:rPr>
              <a:t>Not very useful</a:t>
            </a:r>
          </a:p>
          <a:p>
            <a:pPr lvl="1"/>
            <a:r>
              <a:rPr lang="en-US" dirty="0">
                <a:latin typeface="Gill Sans MT" panose="020B0502020104020203" pitchFamily="34" charset="0"/>
                <a:cs typeface="Gill Sans"/>
              </a:rPr>
              <a:t>Relatively easy to obtain low error</a:t>
            </a:r>
          </a:p>
          <a:p>
            <a:r>
              <a:rPr lang="en-US" dirty="0">
                <a:latin typeface="Gill Sans MT" panose="020B0502020104020203" pitchFamily="34" charset="0"/>
                <a:cs typeface="Gill Sans"/>
              </a:rPr>
              <a:t>Generalization Error</a:t>
            </a:r>
          </a:p>
          <a:p>
            <a:pPr lvl="1"/>
            <a:r>
              <a:rPr lang="en-US" dirty="0">
                <a:latin typeface="Gill Sans MT" panose="020B0502020104020203" pitchFamily="34" charset="0"/>
                <a:cs typeface="Gill Sans"/>
              </a:rPr>
              <a:t>How well we do on future data</a:t>
            </a:r>
          </a:p>
          <a:p>
            <a:pPr lvl="1"/>
            <a:endParaRPr lang="en-US" dirty="0">
              <a:latin typeface="Gill Sans MT" panose="020B0502020104020203" pitchFamily="34" charset="0"/>
              <a:cs typeface="Gill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161" y="1474222"/>
            <a:ext cx="418114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097" y="3417704"/>
            <a:ext cx="465643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1748641" y="4176560"/>
            <a:ext cx="3200400" cy="838200"/>
          </a:xfrm>
          <a:prstGeom prst="wedgeRoundRectCallout">
            <a:avLst>
              <a:gd name="adj1" fmla="val -73012"/>
              <a:gd name="adj2" fmla="val 14301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</a:rPr>
              <a:t>How to compute generalization error?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Confidence Intervals on Error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40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With approximately N% probability, the true error lies in the </a:t>
            </a:r>
            <a:r>
              <a:rPr lang="en-US" sz="3200" dirty="0" smtClean="0">
                <a:latin typeface="Gill Sans MT" panose="020B0502020104020203" pitchFamily="34" charset="0"/>
              </a:rPr>
              <a:t>interval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endParaRPr lang="en-US" sz="3200" dirty="0">
              <a:latin typeface="Gill Sans MT" panose="020B0502020104020203" pitchFamily="34" charset="0"/>
            </a:endParaRP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600" dirty="0">
                <a:latin typeface="Gill Sans MT" panose="020B0502020104020203" pitchFamily="34" charset="0"/>
              </a:rPr>
              <a:t>where</a:t>
            </a:r>
            <a:r>
              <a:rPr lang="en-US" sz="3200" dirty="0">
                <a:latin typeface="Gill Sans MT" panose="020B0502020104020203" pitchFamily="34" charset="0"/>
              </a:rPr>
              <a:t> </a:t>
            </a:r>
            <a:r>
              <a:rPr lang="en-US" sz="3200" dirty="0" err="1">
                <a:latin typeface="Gill Sans MT" panose="020B0502020104020203" pitchFamily="34" charset="0"/>
              </a:rPr>
              <a:t>z</a:t>
            </a:r>
            <a:r>
              <a:rPr lang="en-US" sz="3200" baseline="-25000" dirty="0" err="1">
                <a:latin typeface="Gill Sans MT" panose="020B0502020104020203" pitchFamily="34" charset="0"/>
              </a:rPr>
              <a:t>N</a:t>
            </a:r>
            <a:r>
              <a:rPr lang="en-US" sz="3200" dirty="0">
                <a:latin typeface="Gill Sans MT" panose="020B0502020104020203" pitchFamily="34" charset="0"/>
              </a:rPr>
              <a:t> is a constant that depends on N (e.g. for 95% confidence, </a:t>
            </a:r>
            <a:r>
              <a:rPr lang="en-US" sz="3200" dirty="0" err="1">
                <a:latin typeface="Gill Sans MT" panose="020B0502020104020203" pitchFamily="34" charset="0"/>
              </a:rPr>
              <a:t>z</a:t>
            </a:r>
            <a:r>
              <a:rPr lang="en-US" sz="3200" baseline="-25000" dirty="0" err="1">
                <a:latin typeface="Gill Sans MT" panose="020B0502020104020203" pitchFamily="34" charset="0"/>
              </a:rPr>
              <a:t>N</a:t>
            </a:r>
            <a:r>
              <a:rPr lang="en-US" sz="3200" dirty="0">
                <a:latin typeface="Gill Sans MT" panose="020B0502020104020203" pitchFamily="34" charset="0"/>
              </a:rPr>
              <a:t> =1.96</a:t>
            </a:r>
            <a:r>
              <a:rPr lang="en-US" sz="3200" dirty="0" smtClean="0">
                <a:latin typeface="Gill Sans MT" panose="020B0502020104020203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How did we get this?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155" y="2281249"/>
            <a:ext cx="60960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Confidence Intervals on Error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41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4930603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</a:rPr>
              <a:t>Our estimate of the error follows a binomial distribution given by </a:t>
            </a:r>
            <a:r>
              <a:rPr lang="en-US" dirty="0" smtClean="0">
                <a:latin typeface="Gill Sans MT" panose="020B0502020104020203" pitchFamily="34" charset="0"/>
              </a:rPr>
              <a:t>n and </a:t>
            </a:r>
            <a:r>
              <a:rPr lang="en-US" dirty="0">
                <a:latin typeface="Gill Sans MT" panose="020B0502020104020203" pitchFamily="34" charset="0"/>
              </a:rPr>
              <a:t>p (the true error rate over the data distribution) 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</a:rPr>
              <a:t>Simplest (and most common) way to determine a </a:t>
            </a:r>
            <a:r>
              <a:rPr lang="en-US" dirty="0" smtClean="0">
                <a:latin typeface="Gill Sans MT" panose="020B0502020104020203" pitchFamily="34" charset="0"/>
              </a:rPr>
              <a:t>binomial confidence </a:t>
            </a:r>
            <a:r>
              <a:rPr lang="en-US" dirty="0">
                <a:latin typeface="Gill Sans MT" panose="020B0502020104020203" pitchFamily="34" charset="0"/>
              </a:rPr>
              <a:t>interval is to use the normal approximation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8089" y="1548238"/>
            <a:ext cx="5483186" cy="42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4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Confidence Intervals on Error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42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4930603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</a:rPr>
              <a:t>When n ≥ 30, and p is not too extreme, the normal distribution is </a:t>
            </a:r>
            <a:r>
              <a:rPr lang="en-US" dirty="0" smtClean="0">
                <a:latin typeface="Gill Sans MT" panose="020B0502020104020203" pitchFamily="34" charset="0"/>
              </a:rPr>
              <a:t>a good </a:t>
            </a:r>
            <a:r>
              <a:rPr lang="en-US" dirty="0">
                <a:latin typeface="Gill Sans MT" panose="020B0502020104020203" pitchFamily="34" charset="0"/>
              </a:rPr>
              <a:t>approximation to the binomial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</a:rPr>
              <a:t>We can determine the N% confidence interval by determining </a:t>
            </a:r>
            <a:r>
              <a:rPr lang="en-US" dirty="0" smtClean="0">
                <a:latin typeface="Gill Sans MT" panose="020B0502020104020203" pitchFamily="34" charset="0"/>
              </a:rPr>
              <a:t>what bounds </a:t>
            </a:r>
            <a:r>
              <a:rPr lang="en-US" dirty="0">
                <a:latin typeface="Gill Sans MT" panose="020B0502020104020203" pitchFamily="34" charset="0"/>
              </a:rPr>
              <a:t>contain N% of the probability mass under the normal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949212" y="1384900"/>
            <a:ext cx="3739083" cy="2674931"/>
            <a:chOff x="6949212" y="1488276"/>
            <a:chExt cx="3739083" cy="26749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3395" y="1559707"/>
              <a:ext cx="3644900" cy="26035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949212" y="1488276"/>
              <a:ext cx="962026" cy="342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6080" y="3271370"/>
            <a:ext cx="3562864" cy="27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Empirical Confidence Bounds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43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Bootstrapping: Given n examples </a:t>
            </a:r>
            <a:r>
              <a:rPr lang="en-US" sz="3200" dirty="0" smtClean="0">
                <a:latin typeface="Gill Sans MT" panose="020B0502020104020203" pitchFamily="34" charset="0"/>
              </a:rPr>
              <a:t>in data </a:t>
            </a:r>
            <a:r>
              <a:rPr lang="en-US" sz="3200" dirty="0">
                <a:latin typeface="Gill Sans MT" panose="020B0502020104020203" pitchFamily="34" charset="0"/>
              </a:rPr>
              <a:t>set, randomly, uniformly</a:t>
            </a:r>
            <a:r>
              <a:rPr lang="en-US" sz="3200" dirty="0" smtClean="0">
                <a:latin typeface="Gill Sans MT" panose="020B0502020104020203" pitchFamily="34" charset="0"/>
              </a:rPr>
              <a:t>, independently </a:t>
            </a:r>
            <a:r>
              <a:rPr lang="en-US" sz="3200" dirty="0">
                <a:latin typeface="Gill Sans MT" panose="020B0502020104020203" pitchFamily="34" charset="0"/>
              </a:rPr>
              <a:t>(with replacement) </a:t>
            </a:r>
            <a:r>
              <a:rPr lang="en-US" sz="3200" dirty="0" smtClean="0">
                <a:latin typeface="Gill Sans MT" panose="020B0502020104020203" pitchFamily="34" charset="0"/>
              </a:rPr>
              <a:t>draw n </a:t>
            </a:r>
            <a:r>
              <a:rPr lang="en-US" sz="3200" dirty="0">
                <a:latin typeface="Gill Sans MT" panose="020B0502020104020203" pitchFamily="34" charset="0"/>
              </a:rPr>
              <a:t>examples – bootstrap sample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Repeat </a:t>
            </a:r>
            <a:r>
              <a:rPr lang="en-US" sz="3200" dirty="0">
                <a:latin typeface="Gill Sans MT" panose="020B0502020104020203" pitchFamily="34" charset="0"/>
              </a:rPr>
              <a:t>1000 (or 10,000) times: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Gill Sans MT" panose="020B0502020104020203" pitchFamily="34" charset="0"/>
              </a:rPr>
              <a:t>Draw </a:t>
            </a:r>
            <a:r>
              <a:rPr lang="en-US" dirty="0">
                <a:latin typeface="Gill Sans MT" panose="020B0502020104020203" pitchFamily="34" charset="0"/>
              </a:rPr>
              <a:t>bootstrap sample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Gill Sans MT" panose="020B0502020104020203" pitchFamily="34" charset="0"/>
              </a:rPr>
              <a:t>Repeat </a:t>
            </a:r>
            <a:r>
              <a:rPr lang="en-US" dirty="0">
                <a:latin typeface="Gill Sans MT" panose="020B0502020104020203" pitchFamily="34" charset="0"/>
              </a:rPr>
              <a:t>entire cross-validation process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Assuming 95% confidence interval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Gill Sans MT" panose="020B0502020104020203" pitchFamily="34" charset="0"/>
              </a:rPr>
              <a:t>Lower </a:t>
            </a:r>
            <a:r>
              <a:rPr lang="en-US" dirty="0">
                <a:latin typeface="Gill Sans MT" panose="020B0502020104020203" pitchFamily="34" charset="0"/>
              </a:rPr>
              <a:t>(upper) bound is result such </a:t>
            </a:r>
            <a:r>
              <a:rPr lang="en-US" dirty="0" smtClean="0">
                <a:latin typeface="Gill Sans MT" panose="020B0502020104020203" pitchFamily="34" charset="0"/>
              </a:rPr>
              <a:t>that 2.5</a:t>
            </a:r>
            <a:r>
              <a:rPr lang="en-US" dirty="0">
                <a:latin typeface="Gill Sans MT" panose="020B0502020104020203" pitchFamily="34" charset="0"/>
              </a:rPr>
              <a:t>% of runs yield lower (higher)</a:t>
            </a:r>
            <a:endParaRPr lang="en-US" i="1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5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Comparing Learning Systems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44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How can we determine if one learning system </a:t>
            </a:r>
            <a:r>
              <a:rPr lang="en-US" sz="3200" dirty="0" smtClean="0">
                <a:latin typeface="Gill Sans MT" panose="020B0502020104020203" pitchFamily="34" charset="0"/>
              </a:rPr>
              <a:t>provides better </a:t>
            </a:r>
            <a:r>
              <a:rPr lang="en-US" sz="3200" dirty="0">
                <a:latin typeface="Gill Sans MT" panose="020B0502020104020203" pitchFamily="34" charset="0"/>
              </a:rPr>
              <a:t>performance than </a:t>
            </a:r>
            <a:r>
              <a:rPr lang="en-US" sz="3200" dirty="0" smtClean="0">
                <a:latin typeface="Gill Sans MT" panose="020B0502020104020203" pitchFamily="34" charset="0"/>
              </a:rPr>
              <a:t>another for </a:t>
            </a:r>
            <a:r>
              <a:rPr lang="en-US" sz="3200" dirty="0">
                <a:latin typeface="Gill Sans MT" panose="020B0502020104020203" pitchFamily="34" charset="0"/>
              </a:rPr>
              <a:t>a particular task</a:t>
            </a:r>
            <a:r>
              <a:rPr lang="en-US" sz="3200" dirty="0" smtClean="0">
                <a:latin typeface="Gill Sans MT" panose="020B0502020104020203" pitchFamily="34" charset="0"/>
              </a:rPr>
              <a:t>? across </a:t>
            </a:r>
            <a:r>
              <a:rPr lang="en-US" sz="3200" dirty="0">
                <a:latin typeface="Gill Sans MT" panose="020B0502020104020203" pitchFamily="34" charset="0"/>
              </a:rPr>
              <a:t>a set of tasks / data sets?</a:t>
            </a:r>
            <a:endParaRPr lang="en-US" sz="3200" i="1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921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Motivating Example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45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43292" y="4179416"/>
            <a:ext cx="10569575" cy="1511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Mean accuracy for System 1 is better, but </a:t>
            </a:r>
            <a:r>
              <a:rPr lang="en-US" sz="3200" dirty="0" smtClean="0">
                <a:latin typeface="Gill Sans MT" panose="020B0502020104020203" pitchFamily="34" charset="0"/>
              </a:rPr>
              <a:t>the standard </a:t>
            </a:r>
            <a:r>
              <a:rPr lang="en-US" sz="3200" dirty="0">
                <a:latin typeface="Gill Sans MT" panose="020B0502020104020203" pitchFamily="34" charset="0"/>
              </a:rPr>
              <a:t>deviations for the two clearly overlap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Notice </a:t>
            </a:r>
            <a:r>
              <a:rPr lang="en-US" sz="3200" dirty="0">
                <a:latin typeface="Gill Sans MT" panose="020B0502020104020203" pitchFamily="34" charset="0"/>
              </a:rPr>
              <a:t>that System 1 is always better than System 2 </a:t>
            </a:r>
            <a:endParaRPr lang="en-US" sz="3200" i="1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671" y="1830253"/>
            <a:ext cx="7866041" cy="19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Comparing Learning Systems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46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consider </a:t>
            </a:r>
            <a:r>
              <a:rPr lang="en-US" sz="3200" dirty="0" err="1" smtClean="0">
                <a:latin typeface="Gill Sans MT" panose="020B0502020104020203" pitchFamily="34" charset="0"/>
              </a:rPr>
              <a:t>δ’s</a:t>
            </a:r>
            <a:r>
              <a:rPr lang="en-US" sz="3200" dirty="0" smtClean="0">
                <a:latin typeface="Gill Sans MT" panose="020B0502020104020203" pitchFamily="34" charset="0"/>
              </a:rPr>
              <a:t> </a:t>
            </a:r>
            <a:r>
              <a:rPr lang="en-US" sz="3200" dirty="0">
                <a:latin typeface="Gill Sans MT" panose="020B0502020104020203" pitchFamily="34" charset="0"/>
              </a:rPr>
              <a:t>as observed values of a set of </a:t>
            </a:r>
            <a:r>
              <a:rPr lang="en-US" sz="3200" dirty="0" err="1" smtClean="0">
                <a:latin typeface="Gill Sans MT" panose="020B0502020104020203" pitchFamily="34" charset="0"/>
              </a:rPr>
              <a:t>i.i.d</a:t>
            </a:r>
            <a:r>
              <a:rPr lang="en-US" sz="3200" dirty="0" smtClean="0">
                <a:latin typeface="Gill Sans MT" panose="020B0502020104020203" pitchFamily="34" charset="0"/>
              </a:rPr>
              <a:t>. random </a:t>
            </a:r>
            <a:r>
              <a:rPr lang="en-US" sz="3200" dirty="0">
                <a:latin typeface="Gill Sans MT" panose="020B0502020104020203" pitchFamily="34" charset="0"/>
              </a:rPr>
              <a:t>variables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u="sng" dirty="0" smtClean="0">
                <a:latin typeface="Gill Sans MT" panose="020B0502020104020203" pitchFamily="34" charset="0"/>
              </a:rPr>
              <a:t>Null </a:t>
            </a:r>
            <a:r>
              <a:rPr lang="en-US" sz="3200" u="sng" dirty="0">
                <a:latin typeface="Gill Sans MT" panose="020B0502020104020203" pitchFamily="34" charset="0"/>
              </a:rPr>
              <a:t>hypothesis:</a:t>
            </a:r>
            <a:r>
              <a:rPr lang="en-US" sz="3200" dirty="0">
                <a:latin typeface="Gill Sans MT" panose="020B0502020104020203" pitchFamily="34" charset="0"/>
              </a:rPr>
              <a:t> the 2 learning systems have </a:t>
            </a:r>
            <a:r>
              <a:rPr lang="en-US" sz="3200" dirty="0" smtClean="0">
                <a:latin typeface="Gill Sans MT" panose="020B0502020104020203" pitchFamily="34" charset="0"/>
              </a:rPr>
              <a:t>the same </a:t>
            </a:r>
            <a:r>
              <a:rPr lang="en-US" sz="3200" dirty="0">
                <a:latin typeface="Gill Sans MT" panose="020B0502020104020203" pitchFamily="34" charset="0"/>
              </a:rPr>
              <a:t>accuracy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u="sng" dirty="0">
                <a:latin typeface="Gill Sans MT" panose="020B0502020104020203" pitchFamily="34" charset="0"/>
              </a:rPr>
              <a:t>A</a:t>
            </a:r>
            <a:r>
              <a:rPr lang="en-US" sz="3200" u="sng" dirty="0" smtClean="0">
                <a:latin typeface="Gill Sans MT" panose="020B0502020104020203" pitchFamily="34" charset="0"/>
              </a:rPr>
              <a:t>lternative </a:t>
            </a:r>
            <a:r>
              <a:rPr lang="en-US" sz="3200" u="sng" dirty="0">
                <a:latin typeface="Gill Sans MT" panose="020B0502020104020203" pitchFamily="34" charset="0"/>
              </a:rPr>
              <a:t>hypothesis:</a:t>
            </a:r>
            <a:r>
              <a:rPr lang="en-US" sz="3200" dirty="0">
                <a:latin typeface="Gill Sans MT" panose="020B0502020104020203" pitchFamily="34" charset="0"/>
              </a:rPr>
              <a:t> one of the systems is </a:t>
            </a:r>
            <a:r>
              <a:rPr lang="en-US" sz="3200" dirty="0" smtClean="0">
                <a:latin typeface="Gill Sans MT" panose="020B0502020104020203" pitchFamily="34" charset="0"/>
              </a:rPr>
              <a:t>more accurate </a:t>
            </a:r>
            <a:r>
              <a:rPr lang="en-US" sz="3200" dirty="0">
                <a:latin typeface="Gill Sans MT" panose="020B0502020104020203" pitchFamily="34" charset="0"/>
              </a:rPr>
              <a:t>than the other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Hypothesis </a:t>
            </a:r>
            <a:r>
              <a:rPr lang="en-US" sz="3200" dirty="0">
                <a:latin typeface="Gill Sans MT" panose="020B0502020104020203" pitchFamily="34" charset="0"/>
              </a:rPr>
              <a:t>test: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Gill Sans MT" panose="020B0502020104020203" pitchFamily="34" charset="0"/>
              </a:rPr>
              <a:t>Use </a:t>
            </a:r>
            <a:r>
              <a:rPr lang="en-US" dirty="0">
                <a:latin typeface="Gill Sans MT" panose="020B0502020104020203" pitchFamily="34" charset="0"/>
              </a:rPr>
              <a:t>paired t-test to determine probability p </a:t>
            </a:r>
            <a:r>
              <a:rPr lang="en-US" dirty="0" smtClean="0">
                <a:latin typeface="Gill Sans MT" panose="020B0502020104020203" pitchFamily="34" charset="0"/>
              </a:rPr>
              <a:t>that mean </a:t>
            </a:r>
            <a:r>
              <a:rPr lang="en-US" dirty="0">
                <a:latin typeface="Gill Sans MT" panose="020B0502020104020203" pitchFamily="34" charset="0"/>
              </a:rPr>
              <a:t>of </a:t>
            </a:r>
            <a:r>
              <a:rPr lang="en-US" dirty="0" err="1">
                <a:latin typeface="Gill Sans MT" panose="020B0502020104020203" pitchFamily="34" charset="0"/>
              </a:rPr>
              <a:t>δ’s</a:t>
            </a:r>
            <a:r>
              <a:rPr lang="en-US" dirty="0">
                <a:latin typeface="Gill Sans MT" panose="020B0502020104020203" pitchFamily="34" charset="0"/>
              </a:rPr>
              <a:t> would arise from null hypothesis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</a:rPr>
              <a:t>I</a:t>
            </a:r>
            <a:r>
              <a:rPr lang="en-US" dirty="0" smtClean="0">
                <a:latin typeface="Gill Sans MT" panose="020B0502020104020203" pitchFamily="34" charset="0"/>
              </a:rPr>
              <a:t>f </a:t>
            </a:r>
            <a:r>
              <a:rPr lang="en-US" dirty="0">
                <a:latin typeface="Gill Sans MT" panose="020B0502020104020203" pitchFamily="34" charset="0"/>
              </a:rPr>
              <a:t>p is sufficiently small (typically &lt; 0.05) then </a:t>
            </a:r>
            <a:r>
              <a:rPr lang="en-US" dirty="0" smtClean="0">
                <a:latin typeface="Gill Sans MT" panose="020B0502020104020203" pitchFamily="34" charset="0"/>
              </a:rPr>
              <a:t>reject the </a:t>
            </a:r>
            <a:r>
              <a:rPr lang="en-US" dirty="0">
                <a:latin typeface="Gill Sans MT" panose="020B0502020104020203" pitchFamily="34" charset="0"/>
              </a:rPr>
              <a:t>null hypothesis </a:t>
            </a:r>
            <a:endParaRPr lang="en-US" i="1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580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Comparing Systems using a Paired t-Test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47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5" y="1426118"/>
            <a:ext cx="6067662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Calculate </a:t>
            </a:r>
            <a:r>
              <a:rPr lang="en-US" sz="3200" dirty="0">
                <a:latin typeface="Gill Sans MT" panose="020B0502020104020203" pitchFamily="34" charset="0"/>
              </a:rPr>
              <a:t>the sample </a:t>
            </a:r>
            <a:r>
              <a:rPr lang="en-US" sz="3200" dirty="0" smtClean="0">
                <a:latin typeface="Gill Sans MT" panose="020B0502020104020203" pitchFamily="34" charset="0"/>
              </a:rPr>
              <a:t>mean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endParaRPr lang="en-US" sz="3200" dirty="0" smtClean="0">
              <a:latin typeface="Gill Sans MT" panose="020B0502020104020203" pitchFamily="34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Calculate </a:t>
            </a:r>
            <a:r>
              <a:rPr lang="en-US" sz="3200" dirty="0">
                <a:latin typeface="Gill Sans MT" panose="020B0502020104020203" pitchFamily="34" charset="0"/>
              </a:rPr>
              <a:t>the </a:t>
            </a:r>
            <a:r>
              <a:rPr lang="en-US" sz="3200" dirty="0" smtClean="0">
                <a:latin typeface="Gill Sans MT" panose="020B0502020104020203" pitchFamily="34" charset="0"/>
              </a:rPr>
              <a:t>t-statistic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endParaRPr lang="en-US" sz="3200" dirty="0" smtClean="0">
              <a:latin typeface="Gill Sans MT" panose="020B0502020104020203" pitchFamily="34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Determine </a:t>
            </a:r>
            <a:r>
              <a:rPr lang="en-US" sz="3200" dirty="0">
                <a:latin typeface="Gill Sans MT" panose="020B0502020104020203" pitchFamily="34" charset="0"/>
              </a:rPr>
              <a:t>the corresponding p-value</a:t>
            </a:r>
            <a:r>
              <a:rPr lang="en-US" sz="3200" dirty="0" smtClean="0">
                <a:latin typeface="Gill Sans MT" panose="020B0502020104020203" pitchFamily="34" charset="0"/>
              </a:rPr>
              <a:t>, by </a:t>
            </a:r>
            <a:r>
              <a:rPr lang="en-US" sz="3200" dirty="0">
                <a:latin typeface="Gill Sans MT" panose="020B0502020104020203" pitchFamily="34" charset="0"/>
              </a:rPr>
              <a:t>looking up t in a table of values </a:t>
            </a:r>
            <a:r>
              <a:rPr lang="en-US" sz="3200" dirty="0" smtClean="0">
                <a:latin typeface="Gill Sans MT" panose="020B0502020104020203" pitchFamily="34" charset="0"/>
              </a:rPr>
              <a:t>for the </a:t>
            </a:r>
            <a:r>
              <a:rPr lang="en-US" sz="3200" dirty="0">
                <a:latin typeface="Gill Sans MT" panose="020B0502020104020203" pitchFamily="34" charset="0"/>
              </a:rPr>
              <a:t>Student's t-distribution with n-</a:t>
            </a:r>
            <a:r>
              <a:rPr lang="en-US" sz="3200" dirty="0" smtClean="0">
                <a:latin typeface="Gill Sans MT" panose="020B0502020104020203" pitchFamily="34" charset="0"/>
              </a:rPr>
              <a:t>1 degrees </a:t>
            </a:r>
            <a:r>
              <a:rPr lang="en-US" sz="3200" dirty="0">
                <a:latin typeface="Gill Sans MT" panose="020B0502020104020203" pitchFamily="34" charset="0"/>
              </a:rPr>
              <a:t>of freedom </a:t>
            </a:r>
            <a:endParaRPr lang="en-US" sz="3200" dirty="0" smtClean="0">
              <a:latin typeface="Gill Sans MT" panose="020B0502020104020203" pitchFamily="34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</a:pPr>
            <a:endParaRPr lang="en-US" i="1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084" y="1404008"/>
            <a:ext cx="1739987" cy="987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91" y="2413582"/>
            <a:ext cx="3015591" cy="1262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767" y="3841856"/>
            <a:ext cx="2085848" cy="20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4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</a:rPr>
              <a:t>Comparing Systems using a Paired t-Test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48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5" y="1426118"/>
            <a:ext cx="5417914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The null distribution of our </a:t>
            </a:r>
            <a:r>
              <a:rPr lang="en-US" sz="3200" dirty="0" smtClean="0">
                <a:latin typeface="Gill Sans MT" panose="020B0502020104020203" pitchFamily="34" charset="0"/>
              </a:rPr>
              <a:t>t statistic </a:t>
            </a:r>
            <a:r>
              <a:rPr lang="en-US" sz="3200" dirty="0">
                <a:latin typeface="Gill Sans MT" panose="020B0502020104020203" pitchFamily="34" charset="0"/>
              </a:rPr>
              <a:t>looks like this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The p-value indicates how </a:t>
            </a:r>
            <a:r>
              <a:rPr lang="en-US" sz="3200" dirty="0" smtClean="0">
                <a:latin typeface="Gill Sans MT" panose="020B0502020104020203" pitchFamily="34" charset="0"/>
              </a:rPr>
              <a:t>far out </a:t>
            </a:r>
            <a:r>
              <a:rPr lang="en-US" sz="3200" dirty="0">
                <a:latin typeface="Gill Sans MT" panose="020B0502020104020203" pitchFamily="34" charset="0"/>
              </a:rPr>
              <a:t>in a tail our t statistic is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If the p-value is </a:t>
            </a:r>
            <a:r>
              <a:rPr lang="en-US" sz="3200" dirty="0" smtClean="0">
                <a:latin typeface="Gill Sans MT" panose="020B0502020104020203" pitchFamily="34" charset="0"/>
              </a:rPr>
              <a:t>sufficiently small</a:t>
            </a:r>
            <a:r>
              <a:rPr lang="en-US" sz="3200" dirty="0">
                <a:latin typeface="Gill Sans MT" panose="020B0502020104020203" pitchFamily="34" charset="0"/>
              </a:rPr>
              <a:t>, we reject the </a:t>
            </a:r>
            <a:r>
              <a:rPr lang="en-US" sz="3200" dirty="0" smtClean="0">
                <a:latin typeface="Gill Sans MT" panose="020B0502020104020203" pitchFamily="34" charset="0"/>
              </a:rPr>
              <a:t>null hypothesis</a:t>
            </a:r>
            <a:r>
              <a:rPr lang="en-US" sz="3200" dirty="0">
                <a:latin typeface="Gill Sans MT" panose="020B0502020104020203" pitchFamily="34" charset="0"/>
              </a:rPr>
              <a:t>, since it is </a:t>
            </a:r>
            <a:r>
              <a:rPr lang="en-US" sz="3200" dirty="0" smtClean="0">
                <a:latin typeface="Gill Sans MT" panose="020B0502020104020203" pitchFamily="34" charset="0"/>
              </a:rPr>
              <a:t>unlikely we’d </a:t>
            </a:r>
            <a:r>
              <a:rPr lang="en-US" sz="3200" dirty="0">
                <a:latin typeface="Gill Sans MT" panose="020B0502020104020203" pitchFamily="34" charset="0"/>
              </a:rPr>
              <a:t>get such a t by chance</a:t>
            </a:r>
            <a:endParaRPr lang="en-US" i="1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3576" y="1151923"/>
            <a:ext cx="4879552" cy="493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1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Why do we use a two-tailed test?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49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5373613" cy="4560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A </a:t>
            </a:r>
            <a:r>
              <a:rPr lang="en-US" sz="3200" dirty="0">
                <a:latin typeface="Gill Sans MT" panose="020B0502020104020203" pitchFamily="34" charset="0"/>
              </a:rPr>
              <a:t>two-tailed test asks the question: is the accuracy of </a:t>
            </a:r>
            <a:r>
              <a:rPr lang="en-US" sz="3200" dirty="0" smtClean="0">
                <a:latin typeface="Gill Sans MT" panose="020B0502020104020203" pitchFamily="34" charset="0"/>
              </a:rPr>
              <a:t>the two </a:t>
            </a:r>
            <a:r>
              <a:rPr lang="en-US" sz="3200" dirty="0">
                <a:latin typeface="Gill Sans MT" panose="020B0502020104020203" pitchFamily="34" charset="0"/>
              </a:rPr>
              <a:t>systems different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A </a:t>
            </a:r>
            <a:r>
              <a:rPr lang="en-US" sz="3200" dirty="0">
                <a:latin typeface="Gill Sans MT" panose="020B0502020104020203" pitchFamily="34" charset="0"/>
              </a:rPr>
              <a:t>one-tailed test asks the question: is system A better </a:t>
            </a:r>
            <a:r>
              <a:rPr lang="en-US" sz="3200" dirty="0" smtClean="0">
                <a:latin typeface="Gill Sans MT" panose="020B0502020104020203" pitchFamily="34" charset="0"/>
              </a:rPr>
              <a:t>than system </a:t>
            </a:r>
            <a:r>
              <a:rPr lang="en-US" sz="3200" dirty="0">
                <a:latin typeface="Gill Sans MT" panose="020B0502020104020203" pitchFamily="34" charset="0"/>
              </a:rPr>
              <a:t>B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A </a:t>
            </a:r>
            <a:r>
              <a:rPr lang="en-US" sz="3200" dirty="0">
                <a:latin typeface="Gill Sans MT" panose="020B0502020104020203" pitchFamily="34" charset="0"/>
              </a:rPr>
              <a:t>priori, we don’t know which learning system will be </a:t>
            </a:r>
            <a:r>
              <a:rPr lang="en-US" sz="3200" dirty="0" smtClean="0">
                <a:latin typeface="Gill Sans MT" panose="020B0502020104020203" pitchFamily="34" charset="0"/>
              </a:rPr>
              <a:t>more accurate </a:t>
            </a:r>
            <a:r>
              <a:rPr lang="en-US" sz="3200" dirty="0">
                <a:latin typeface="Gill Sans MT" panose="020B0502020104020203" pitchFamily="34" charset="0"/>
              </a:rPr>
              <a:t>(if there is a difference) – we want to allow </a:t>
            </a:r>
            <a:r>
              <a:rPr lang="en-US" sz="3200" dirty="0" smtClean="0">
                <a:latin typeface="Gill Sans MT" panose="020B0502020104020203" pitchFamily="34" charset="0"/>
              </a:rPr>
              <a:t>that either </a:t>
            </a:r>
            <a:r>
              <a:rPr lang="en-US" sz="3200" dirty="0">
                <a:latin typeface="Gill Sans MT" panose="020B0502020104020203" pitchFamily="34" charset="0"/>
              </a:rPr>
              <a:t>one might be</a:t>
            </a:r>
            <a:endParaRPr lang="en-US" sz="3200" i="1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8434" y="1690587"/>
            <a:ext cx="5676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5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err="1" smtClean="0">
                <a:latin typeface="Gill Sans MT" panose="020B0502020104020203" pitchFamily="34" charset="0"/>
                <a:cs typeface="Gill Sans"/>
              </a:rPr>
              <a:t>Underfitting</a:t>
            </a:r>
            <a:r>
              <a:rPr lang="en-US" sz="4800" dirty="0" smtClean="0">
                <a:latin typeface="Gill Sans MT" panose="020B0502020104020203" pitchFamily="34" charset="0"/>
                <a:cs typeface="Gill Sans"/>
              </a:rPr>
              <a:t> and </a:t>
            </a:r>
            <a:r>
              <a:rPr lang="en-US" sz="4800" dirty="0" err="1" smtClean="0">
                <a:latin typeface="Gill Sans MT" panose="020B0502020104020203" pitchFamily="34" charset="0"/>
                <a:cs typeface="Gill Sans"/>
              </a:rPr>
              <a:t>Overfitting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623F55C7-76A0-4EE9-99A9-A321ACE8301A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7"/>
          <a:stretch/>
        </p:blipFill>
        <p:spPr bwMode="auto">
          <a:xfrm>
            <a:off x="3333647" y="1472387"/>
            <a:ext cx="6518734" cy="446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602847" y="5153076"/>
            <a:ext cx="15240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 panose="020B0502020104020203" pitchFamily="34" charset="0"/>
                <a:cs typeface="Gill Sans"/>
              </a:rPr>
              <a:t>Classification</a:t>
            </a:r>
            <a:endParaRPr lang="en-US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4901" y="1577609"/>
            <a:ext cx="13716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  <a:cs typeface="Gill Sans"/>
              </a:rPr>
              <a:t>Regression</a:t>
            </a:r>
            <a:endParaRPr lang="en-US" sz="2000" dirty="0">
              <a:latin typeface="Gill Sans MT" panose="020B0502020104020203" pitchFamily="34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699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Pairwise Method Comparison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50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5" y="1426118"/>
            <a:ext cx="4974904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We can compare the performance of two methods A and B by plotting (</a:t>
            </a:r>
            <a:r>
              <a:rPr lang="en-US" sz="3200" dirty="0" smtClean="0">
                <a:latin typeface="Gill Sans MT" panose="020B0502020104020203" pitchFamily="34" charset="0"/>
              </a:rPr>
              <a:t>A performance</a:t>
            </a:r>
            <a:r>
              <a:rPr lang="en-US" sz="3200" dirty="0">
                <a:latin typeface="Gill Sans MT" panose="020B0502020104020203" pitchFamily="34" charset="0"/>
              </a:rPr>
              <a:t>, B performance) across numerous data sets </a:t>
            </a:r>
            <a:endParaRPr lang="en-US" sz="3200" i="1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3989" y="1468191"/>
            <a:ext cx="4802196" cy="39074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07203" y="5608615"/>
            <a:ext cx="240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MT" panose="020B0502020104020203" pitchFamily="34" charset="0"/>
              </a:rPr>
              <a:t>Courtesy: Freund &amp; Mason, ICML 1999 </a:t>
            </a:r>
          </a:p>
        </p:txBody>
      </p:sp>
    </p:spTree>
    <p:extLst>
      <p:ext uri="{BB962C8B-B14F-4D97-AF65-F5344CB8AC3E}">
        <p14:creationId xmlns:p14="http://schemas.microsoft.com/office/powerpoint/2010/main" val="33707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Classifier Evaluation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51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6123" y="1434651"/>
            <a:ext cx="6173142" cy="45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Summary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52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Rigorous statistical evaluation is extremely important </a:t>
            </a:r>
            <a:r>
              <a:rPr lang="en-US" sz="3200" dirty="0" smtClean="0">
                <a:latin typeface="Gill Sans MT" panose="020B0502020104020203" pitchFamily="34" charset="0"/>
              </a:rPr>
              <a:t>in experimental </a:t>
            </a:r>
            <a:r>
              <a:rPr lang="en-US" sz="3200" dirty="0">
                <a:latin typeface="Gill Sans MT" panose="020B0502020104020203" pitchFamily="34" charset="0"/>
              </a:rPr>
              <a:t>computer science in general and </a:t>
            </a:r>
            <a:r>
              <a:rPr lang="en-US" sz="3200" dirty="0" smtClean="0">
                <a:latin typeface="Gill Sans MT" panose="020B0502020104020203" pitchFamily="34" charset="0"/>
              </a:rPr>
              <a:t>machine learning </a:t>
            </a:r>
            <a:r>
              <a:rPr lang="en-US" sz="3200" dirty="0">
                <a:latin typeface="Gill Sans MT" panose="020B0502020104020203" pitchFamily="34" charset="0"/>
              </a:rPr>
              <a:t>in particular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How good is a learned hypothesis?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How close is the estimated performance to the </a:t>
            </a:r>
            <a:r>
              <a:rPr lang="en-US" sz="3200" dirty="0" smtClean="0">
                <a:latin typeface="Gill Sans MT" panose="020B0502020104020203" pitchFamily="34" charset="0"/>
              </a:rPr>
              <a:t>true performance</a:t>
            </a:r>
            <a:r>
              <a:rPr lang="en-US" sz="3200" dirty="0">
                <a:latin typeface="Gill Sans MT" panose="020B0502020104020203" pitchFamily="34" charset="0"/>
              </a:rPr>
              <a:t>?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Is one hypothesis better than another?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>
                <a:latin typeface="Gill Sans MT" panose="020B0502020104020203" pitchFamily="34" charset="0"/>
              </a:rPr>
              <a:t>Is one learning algorithm better than another on a </a:t>
            </a:r>
            <a:r>
              <a:rPr lang="en-US" sz="3200" dirty="0" smtClean="0">
                <a:latin typeface="Gill Sans MT" panose="020B0502020104020203" pitchFamily="34" charset="0"/>
              </a:rPr>
              <a:t>particular learning </a:t>
            </a:r>
            <a:r>
              <a:rPr lang="en-US" sz="3200" dirty="0">
                <a:latin typeface="Gill Sans MT" panose="020B0502020104020203" pitchFamily="34" charset="0"/>
              </a:rPr>
              <a:t>task?</a:t>
            </a:r>
            <a:endParaRPr lang="en-US" sz="3200" i="1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26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References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AFA545C-6316-4D20-A4A3-957F8A2D1FC5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53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Key References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Gill Sans MT" panose="020B0502020104020203" pitchFamily="34" charset="0"/>
              </a:rPr>
              <a:t>Chapter 4, Introduction to Data Mining by Tan, Steinbach and Kumar</a:t>
            </a:r>
          </a:p>
          <a:p>
            <a:pPr lvl="2"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</a:rPr>
              <a:t>http://www-</a:t>
            </a:r>
            <a:r>
              <a:rPr lang="en-US" dirty="0" err="1">
                <a:latin typeface="Gill Sans MT" panose="020B0502020104020203" pitchFamily="34" charset="0"/>
              </a:rPr>
              <a:t>users.cs.umn.edu</a:t>
            </a:r>
            <a:r>
              <a:rPr lang="en-US" dirty="0">
                <a:latin typeface="Gill Sans MT" panose="020B0502020104020203" pitchFamily="34" charset="0"/>
              </a:rPr>
              <a:t>/~</a:t>
            </a:r>
            <a:r>
              <a:rPr lang="en-US" dirty="0" err="1">
                <a:latin typeface="Gill Sans MT" panose="020B0502020104020203" pitchFamily="34" charset="0"/>
              </a:rPr>
              <a:t>kumar</a:t>
            </a:r>
            <a:r>
              <a:rPr lang="en-US" dirty="0">
                <a:latin typeface="Gill Sans MT" panose="020B0502020104020203" pitchFamily="34" charset="0"/>
              </a:rPr>
              <a:t>/</a:t>
            </a:r>
            <a:r>
              <a:rPr lang="en-US" dirty="0" err="1">
                <a:latin typeface="Gill Sans MT" panose="020B0502020104020203" pitchFamily="34" charset="0"/>
              </a:rPr>
              <a:t>dmbook</a:t>
            </a:r>
            <a:r>
              <a:rPr lang="en-US" dirty="0">
                <a:latin typeface="Gill Sans MT" panose="020B0502020104020203" pitchFamily="34" charset="0"/>
              </a:rPr>
              <a:t>/</a:t>
            </a:r>
            <a:r>
              <a:rPr lang="en-US" dirty="0" err="1">
                <a:latin typeface="Gill Sans MT" panose="020B0502020104020203" pitchFamily="34" charset="0"/>
              </a:rPr>
              <a:t>index.php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Gill Sans MT" panose="020B0502020104020203" pitchFamily="34" charset="0"/>
              </a:rPr>
              <a:t>Chapter 5 (‘Evaluating Hypotheses’), Machine Learning by Tom Mitchell</a:t>
            </a:r>
          </a:p>
          <a:p>
            <a:pPr lvl="2"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  <a:hlinkClick r:id="rId3"/>
              </a:rPr>
              <a:t>http://www.cs.cmu.edu/~tom/</a:t>
            </a:r>
            <a:r>
              <a:rPr lang="en-US" dirty="0" smtClean="0">
                <a:latin typeface="Gill Sans MT" panose="020B0502020104020203" pitchFamily="34" charset="0"/>
                <a:hlinkClick r:id="rId3"/>
              </a:rPr>
              <a:t>mlbook.html</a:t>
            </a:r>
            <a:endParaRPr lang="en-US" dirty="0" smtClean="0">
              <a:latin typeface="Gill Sans MT" panose="020B0502020104020203" pitchFamily="34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 smtClean="0">
                <a:latin typeface="Gill Sans MT" panose="020B0502020104020203" pitchFamily="34" charset="0"/>
              </a:rPr>
              <a:t>Other Recommended References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>
                <a:latin typeface="Gill Sans MT" panose="020B0502020104020203" pitchFamily="34" charset="0"/>
                <a:hlinkClick r:id="rId4"/>
              </a:rPr>
              <a:t>http://</a:t>
            </a:r>
            <a:r>
              <a:rPr lang="en-US" dirty="0" smtClean="0">
                <a:latin typeface="Gill Sans MT" panose="020B0502020104020203" pitchFamily="34" charset="0"/>
                <a:hlinkClick r:id="rId4"/>
              </a:rPr>
              <a:t>www.icmla-conference.org/icmla11/PE_Tutorial.pdf</a:t>
            </a:r>
            <a:r>
              <a:rPr lang="en-US" dirty="0" smtClean="0">
                <a:latin typeface="Gill Sans MT" panose="020B0502020104020203" pitchFamily="34" charset="0"/>
              </a:rPr>
              <a:t> (Tutorial on Performance Evaluation of Classifiers)</a:t>
            </a:r>
            <a:endParaRPr lang="en-US" dirty="0">
              <a:latin typeface="Gill Sans MT" panose="020B0502020104020203" pitchFamily="34" charset="0"/>
            </a:endParaRP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endParaRPr lang="en-US" sz="3200" i="1" dirty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30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</a:rPr>
              <a:t>Homework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48650E38-BE35-441E-BDAD-61C65CBACBE4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54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Gill Sans MT" panose="020B0502020104020203" pitchFamily="34" charset="0"/>
              </a:rPr>
              <a:t>Go through recommended reading </a:t>
            </a:r>
            <a:r>
              <a:rPr lang="en-US" sz="3200" dirty="0" smtClean="0">
                <a:latin typeface="Gill Sans MT" panose="020B0502020104020203" pitchFamily="34" charset="0"/>
              </a:rPr>
              <a:t>materials</a:t>
            </a:r>
          </a:p>
          <a:p>
            <a:r>
              <a:rPr lang="en-US" sz="3200" dirty="0" smtClean="0">
                <a:latin typeface="Gill Sans MT" panose="020B0502020104020203" pitchFamily="34" charset="0"/>
              </a:rPr>
              <a:t>HW1 to be shared soon</a:t>
            </a:r>
            <a:endParaRPr lang="en-US" sz="3200" dirty="0" smtClean="0"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126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  <a:cs typeface="Gill Sans"/>
              </a:rPr>
              <a:t>Estimating Generalization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84B94DB4-6C5C-4296-B16F-F10E089B1BF3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  <a:cs typeface="Gill Sans"/>
              </a:rPr>
              <a:t>Testing Error</a:t>
            </a:r>
          </a:p>
          <a:p>
            <a:pPr lvl="1"/>
            <a:r>
              <a:rPr lang="en-US" dirty="0">
                <a:latin typeface="Gill Sans MT" panose="020B0502020104020203" pitchFamily="34" charset="0"/>
                <a:cs typeface="Gill Sans"/>
              </a:rPr>
              <a:t>Set aside part of training data (testing set)</a:t>
            </a:r>
          </a:p>
          <a:p>
            <a:pPr lvl="1"/>
            <a:r>
              <a:rPr lang="en-US" dirty="0">
                <a:latin typeface="Gill Sans MT" panose="020B0502020104020203" pitchFamily="34" charset="0"/>
                <a:cs typeface="Gill Sans"/>
              </a:rPr>
              <a:t>Learn a predictor without using any of this test data</a:t>
            </a:r>
          </a:p>
          <a:p>
            <a:pPr lvl="1"/>
            <a:r>
              <a:rPr lang="en-US" dirty="0">
                <a:latin typeface="Gill Sans MT" panose="020B0502020104020203" pitchFamily="34" charset="0"/>
                <a:cs typeface="Gill Sans"/>
              </a:rPr>
              <a:t>Predict values for testing set, compute error</a:t>
            </a:r>
          </a:p>
          <a:p>
            <a:pPr lvl="1"/>
            <a:r>
              <a:rPr lang="en-US" dirty="0">
                <a:latin typeface="Gill Sans MT" panose="020B0502020104020203" pitchFamily="34" charset="0"/>
                <a:cs typeface="Gill Sans"/>
              </a:rPr>
              <a:t>This is an estimate of generalization </a:t>
            </a:r>
            <a:r>
              <a:rPr lang="en-US" dirty="0" smtClean="0">
                <a:latin typeface="Gill Sans MT" panose="020B0502020104020203" pitchFamily="34" charset="0"/>
                <a:cs typeface="Gill Sans"/>
              </a:rPr>
              <a:t>error</a:t>
            </a:r>
            <a:endParaRPr lang="en-US" dirty="0">
              <a:latin typeface="Gill Sans MT" panose="020B0502020104020203" pitchFamily="34" charset="0"/>
              <a:cs typeface="Gill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55" y="3957803"/>
            <a:ext cx="4495800" cy="110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0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  <a:cs typeface="Gill Sans"/>
              </a:rPr>
              <a:t>Estimating Generalization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52F6804-0416-4814-B5C7-12D31C3B58E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84224" y="1426118"/>
            <a:ext cx="10569575" cy="456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ill Sans MT" panose="020B0502020104020203" pitchFamily="34" charset="0"/>
              </a:rPr>
              <a:t>Getting </a:t>
            </a:r>
            <a:r>
              <a:rPr lang="en-US" dirty="0">
                <a:latin typeface="Gill Sans MT" panose="020B0502020104020203" pitchFamily="34" charset="0"/>
              </a:rPr>
              <a:t>an unbiased estimate of the accuracy of a learned </a:t>
            </a:r>
            <a:r>
              <a:rPr lang="en-US" dirty="0" smtClean="0">
                <a:latin typeface="Gill Sans MT" panose="020B0502020104020203" pitchFamily="34" charset="0"/>
              </a:rPr>
              <a:t>model </a:t>
            </a:r>
            <a:endParaRPr lang="en-US" dirty="0">
              <a:latin typeface="Gill Sans MT" panose="020B0502020104020203" pitchFamily="34" charset="0"/>
              <a:cs typeface="Gill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4" y="1933575"/>
            <a:ext cx="4369534" cy="388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0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MT" panose="020B0502020104020203" pitchFamily="34" charset="0"/>
                <a:cs typeface="Gill Sans"/>
              </a:rPr>
              <a:t>Example: Image Classification</a:t>
            </a:r>
            <a:endParaRPr lang="en-US" sz="4800" dirty="0">
              <a:latin typeface="Gill Sans MT" panose="020B0502020104020203" pitchFamily="34" charset="0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8FCC5835-9907-4D98-820B-14E74BC13939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Derek </a:t>
            </a:r>
            <a:r>
              <a:rPr lang="en-US" sz="1200" dirty="0" err="1" smtClean="0"/>
              <a:t>Hoiem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7208838" y="1390650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</a:rPr>
              <a:t>Training Labels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628775" y="1413669"/>
            <a:ext cx="2438400" cy="2849562"/>
            <a:chOff x="228600" y="1417320"/>
            <a:chExt cx="2438400" cy="284988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28850"/>
              <a:ext cx="1324907" cy="88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295650"/>
              <a:ext cx="12382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762250"/>
              <a:ext cx="1428750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457450"/>
              <a:ext cx="1295400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457200" y="1417320"/>
              <a:ext cx="18288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000000"/>
                  </a:solidFill>
                  <a:latin typeface="Gill Sans MT" panose="020B0502020104020203" pitchFamily="34" charset="0"/>
                </a:rPr>
                <a:t>Training Images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8600" y="1447485"/>
              <a:ext cx="2438400" cy="28197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prstClr val="black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7162800" y="2838450"/>
            <a:ext cx="16002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</a:rPr>
              <a:t>Classifier Training</a:t>
            </a: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5156200" y="1390650"/>
            <a:ext cx="13227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00"/>
                </a:solidFill>
                <a:latin typeface="Gill Sans MT" panose="020B0502020104020203" pitchFamily="34" charset="0"/>
              </a:rPr>
              <a:t>Training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724400" y="283845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</a:rPr>
              <a:t>Image Features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114800" y="314325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553200" y="314325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7772400" y="23812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00600"/>
            <a:ext cx="1428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4267200" y="4886325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</a:rPr>
              <a:t>Image Features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657600" y="5191125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TextBox 20"/>
          <p:cNvSpPr txBox="1">
            <a:spLocks noChangeArrowheads="1"/>
          </p:cNvSpPr>
          <p:nvPr/>
        </p:nvSpPr>
        <p:spPr bwMode="auto">
          <a:xfrm>
            <a:off x="5334000" y="4124325"/>
            <a:ext cx="11888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00"/>
                </a:solidFill>
                <a:latin typeface="Gill Sans MT" panose="020B0502020104020203" pitchFamily="34" charset="0"/>
              </a:rPr>
              <a:t>Testing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8839200" y="314325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448800" y="2914650"/>
            <a:ext cx="1143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 pitchFamily="34" charset="0"/>
              </a:rPr>
              <a:t>Trained Classifier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705600" y="4886325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</a:rPr>
              <a:t>Trained Classifier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6096000" y="5191125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8534400" y="5191125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9144000" y="5373688"/>
            <a:ext cx="1441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0000"/>
                </a:solidFill>
                <a:latin typeface="Gill Sans MT" panose="020B0502020104020203" pitchFamily="34" charset="0"/>
              </a:rPr>
              <a:t>Outdoor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9112250" y="4840288"/>
            <a:ext cx="14577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  <a:latin typeface="Gill Sans MT" panose="020B0502020104020203" pitchFamily="34" charset="0"/>
              </a:rPr>
              <a:t>Prediction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159875" y="4703763"/>
            <a:ext cx="14478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  <p:bldP spid="33" grpId="0" animBg="1"/>
      <p:bldP spid="34" grpId="0" animBg="1"/>
      <p:bldP spid="35" grpId="0"/>
      <p:bldP spid="36" grpId="0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  <a:cs typeface="Gill Sans"/>
              </a:rPr>
              <a:t>Training, Validation, Test Sets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7850" y="6356350"/>
            <a:ext cx="2243549" cy="365125"/>
          </a:xfrm>
        </p:spPr>
        <p:txBody>
          <a:bodyPr/>
          <a:lstStyle/>
          <a:p>
            <a:fld id="{75FF9D6D-51DF-4D63-87CE-E8EB23B169C3}" type="datetime5">
              <a:rPr lang="en-US" smtClean="0"/>
              <a:t>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2839"/>
            <a:ext cx="4114800" cy="365125"/>
          </a:xfrm>
        </p:spPr>
        <p:txBody>
          <a:bodyPr/>
          <a:lstStyle/>
          <a:p>
            <a:r>
              <a:rPr lang="en-US" smtClean="0"/>
              <a:t>CS6510 - Applied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A59-9C93-40BF-A623-1C2ADC2F559D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39121"/>
            <a:ext cx="499651" cy="59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986733"/>
            <a:ext cx="1051560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aphicFrame>
        <p:nvGraphicFramePr>
          <p:cNvPr id="12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88540"/>
              </p:ext>
            </p:extLst>
          </p:nvPr>
        </p:nvGraphicFramePr>
        <p:xfrm>
          <a:off x="1793690" y="1385194"/>
          <a:ext cx="8161318" cy="453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836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Template" id="{28D45E0D-D850-43D5-944B-1EE00B185AD0}" vid="{169D83ED-5809-457A-97B2-BACEE5735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IITHLectureTemplate</Template>
  <TotalTime>14672</TotalTime>
  <Words>2426</Words>
  <Application>Microsoft Office PowerPoint</Application>
  <PresentationFormat>Custom</PresentationFormat>
  <Paragraphs>470</Paragraphs>
  <Slides>54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CS6510 Applied Machine Learning  Classifier Evaluation</vt:lpstr>
      <vt:lpstr>ML Problems: Recall</vt:lpstr>
      <vt:lpstr>Classification Methods</vt:lpstr>
      <vt:lpstr>Training vs Generalization Error</vt:lpstr>
      <vt:lpstr>Underfitting and Overfitting</vt:lpstr>
      <vt:lpstr>Estimating Generalization Error</vt:lpstr>
      <vt:lpstr>Estimating Generalization Error</vt:lpstr>
      <vt:lpstr>Example: Image Classification</vt:lpstr>
      <vt:lpstr>Training, Validation, Test Sets</vt:lpstr>
      <vt:lpstr>Use of Validation Sets</vt:lpstr>
      <vt:lpstr>Choosing Training, Validation, Test Sets</vt:lpstr>
      <vt:lpstr>Random Resampling</vt:lpstr>
      <vt:lpstr>Stratified Sampling</vt:lpstr>
      <vt:lpstr>Model Selection</vt:lpstr>
      <vt:lpstr>Cross-Validation: Example</vt:lpstr>
      <vt:lpstr>Cross-Validation: Example</vt:lpstr>
      <vt:lpstr>Evaluation Measures</vt:lpstr>
      <vt:lpstr>Is accuracy adequate?</vt:lpstr>
      <vt:lpstr>Classification Error: Beyond Accuracy</vt:lpstr>
      <vt:lpstr>Classification Error: Beyond Accuracy</vt:lpstr>
      <vt:lpstr>Classification Performance Measures</vt:lpstr>
      <vt:lpstr>Classification Error: Beyond Accuracy</vt:lpstr>
      <vt:lpstr>Utility and Cost</vt:lpstr>
      <vt:lpstr>ROC Curves</vt:lpstr>
      <vt:lpstr>ROC Curves</vt:lpstr>
      <vt:lpstr>ROC Curve: Example</vt:lpstr>
      <vt:lpstr>ROC Curve: Algorithm</vt:lpstr>
      <vt:lpstr>Plotting an ROC Curve</vt:lpstr>
      <vt:lpstr>Plotting an ROC Curve</vt:lpstr>
      <vt:lpstr>ROC Curves and Misclassification Costs</vt:lpstr>
      <vt:lpstr>Recall: Precision-Recall</vt:lpstr>
      <vt:lpstr>Precision/Recall Curves</vt:lpstr>
      <vt:lpstr>ROC + PR Curves: Example</vt:lpstr>
      <vt:lpstr>ROC + PR Curves: Summary</vt:lpstr>
      <vt:lpstr>Other Performance Measures</vt:lpstr>
      <vt:lpstr>Pitfalls</vt:lpstr>
      <vt:lpstr>Pitfalls</vt:lpstr>
      <vt:lpstr>Pitfalls</vt:lpstr>
      <vt:lpstr>Confidence Intervals on Error</vt:lpstr>
      <vt:lpstr>Confidence Intervals on Error</vt:lpstr>
      <vt:lpstr>Confidence Intervals on Error</vt:lpstr>
      <vt:lpstr>Confidence Intervals on Error</vt:lpstr>
      <vt:lpstr>Empirical Confidence Bounds</vt:lpstr>
      <vt:lpstr>Comparing Learning Systems</vt:lpstr>
      <vt:lpstr>Motivating Example</vt:lpstr>
      <vt:lpstr>Comparing Learning Systems</vt:lpstr>
      <vt:lpstr>Comparing Systems using a Paired t-Test</vt:lpstr>
      <vt:lpstr>Comparing Systems using a Paired t-Test</vt:lpstr>
      <vt:lpstr>Why do we use a two-tailed test?</vt:lpstr>
      <vt:lpstr>Pairwise Method Comparison</vt:lpstr>
      <vt:lpstr>Classifier Evaluation</vt:lpstr>
      <vt:lpstr>Summary</vt:lpstr>
      <vt:lpstr>References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CS3010 Introduction to Database Systems  Chapter 14: Transactions</dc:title>
  <dc:creator>Vineeth@IITH</dc:creator>
  <cp:lastModifiedBy>Vineeth</cp:lastModifiedBy>
  <cp:revision>1980</cp:revision>
  <dcterms:created xsi:type="dcterms:W3CDTF">2014-07-21T12:07:03Z</dcterms:created>
  <dcterms:modified xsi:type="dcterms:W3CDTF">2017-08-05T03:04:20Z</dcterms:modified>
</cp:coreProperties>
</file>