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21"/>
  </p:notesMasterIdLst>
  <p:sldSz cx="12192000" cy="6858000" type="custom"/>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arget="slides/slide13.xml" Type="http://schemas.openxmlformats.org/officeDocument/2006/relationships/slide"/>  <Relationship Id="rId15" Target="slides/slide14.xml" Type="http://schemas.openxmlformats.org/officeDocument/2006/relationships/slide"/>  <Relationship Id="rId16" Target="slides/slide15.xml" Type="http://schemas.openxmlformats.org/officeDocument/2006/relationships/slide"/>  <Relationship Id="rId17" Type="http://schemas.openxmlformats.org/officeDocument/2006/relationships/presProps" Target="presProps.xml"/>  <Relationship Id="rId18" Type="http://schemas.openxmlformats.org/officeDocument/2006/relationships/viewProps" Target="viewProps.xml"/>  <Relationship Id="rId19" Type="http://schemas.openxmlformats.org/officeDocument/2006/relationships/theme" Target="theme/theme1.xml"/>  <Relationship Id="rId20" Type="http://schemas.openxmlformats.org/officeDocument/2006/relationships/tableStyles" Target="tableStyles.xml"/>  <Relationship Id="rId21"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ustDataLst/>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png" Type="http://schemas.openxmlformats.org/officeDocument/2006/relationships/image"/><Relationship Id="rId2" Target="../media/image2.svg" Type="http://schemas.openxmlformats.org/officeDocument/2006/relationships/image"/><Relationship Id="rId3" Target="../media/image3.png" Type="http://schemas.openxmlformats.org/officeDocument/2006/relationships/image"/><Relationship Id="rId4" Target="../slideLayouts/slideLayout1.xml" Type="http://schemas.openxmlformats.org/officeDocument/2006/relationships/slideLayout"/><Relationship Id="rId5"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media/image26.png" Type="http://schemas.openxmlformats.org/officeDocument/2006/relationships/image"/><Relationship Id="rId2" Target="../media/image27.svg" Type="http://schemas.openxmlformats.org/officeDocument/2006/relationships/image"/><Relationship Id="rId3" Target="../slideLayouts/slideLayout1.xml" Type="http://schemas.openxmlformats.org/officeDocument/2006/relationships/slideLayout"/><Relationship Id="rId4"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media/image28.png" Type="http://schemas.openxmlformats.org/officeDocument/2006/relationships/image"/><Relationship Id="rId2" Target="../media/image29.svg" Type="http://schemas.openxmlformats.org/officeDocument/2006/relationships/image"/><Relationship Id="rId3" Target="../slideLayouts/slideLayout1.xml" Type="http://schemas.openxmlformats.org/officeDocument/2006/relationships/slideLayout"/><Relationship Id="rId4"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media/image30.png" Type="http://schemas.openxmlformats.org/officeDocument/2006/relationships/image"/><Relationship Id="rId2" Target="../media/image31.sv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36.png" Type="http://schemas.openxmlformats.org/officeDocument/2006/relationships/image"/><Relationship Id="rId8" Target="../slideLayouts/slideLayout1.xml" Type="http://schemas.openxmlformats.org/officeDocument/2006/relationships/slideLayout"/><Relationship Id="rId9" Target="../notesSlides/notesSlide12.xml" Type="http://schemas.openxmlformats.org/officeDocument/2006/relationships/notesSlide"/></Relationships>
</file>

<file path=ppt/slides/_rels/slide13.xml.rels><?xml version="1.0" encoding="UTF-8" standalone="yes"?><Relationships xmlns="http://schemas.openxmlformats.org/package/2006/relationships"><Relationship Id="rId1" Target="../media/image37.png" Type="http://schemas.openxmlformats.org/officeDocument/2006/relationships/image"/><Relationship Id="rId2" Target="../media/image38.svg" Type="http://schemas.openxmlformats.org/officeDocument/2006/relationships/image"/><Relationship Id="rId3" Target="../media/image39.png" Type="http://schemas.openxmlformats.org/officeDocument/2006/relationships/image"/><Relationship Id="rId4" Target="../slideLayouts/slideLayout1.xml" Type="http://schemas.openxmlformats.org/officeDocument/2006/relationships/slideLayout"/><Relationship Id="rId5" Target="../notesSlides/notesSlide13.xml" Type="http://schemas.openxmlformats.org/officeDocument/2006/relationships/notesSlide"/></Relationships>
</file>

<file path=ppt/slides/_rels/slide14.xml.rels><?xml version="1.0" encoding="UTF-8" standalone="yes"?><Relationships xmlns="http://schemas.openxmlformats.org/package/2006/relationships"><Relationship Id="rId1" Target="../media/image40.png" Type="http://schemas.openxmlformats.org/officeDocument/2006/relationships/image"/><Relationship Id="rId2" Target="../media/image41.svg" Type="http://schemas.openxmlformats.org/officeDocument/2006/relationships/image"/><Relationship Id="rId3" Target="../media/image42.png" Type="http://schemas.openxmlformats.org/officeDocument/2006/relationships/image"/><Relationship Id="rId4" Target="../media/image43.png" Type="http://schemas.openxmlformats.org/officeDocument/2006/relationships/image"/><Relationship Id="rId5" Target="../slideLayouts/slideLayout1.xml" Type="http://schemas.openxmlformats.org/officeDocument/2006/relationships/slideLayout"/><Relationship Id="rId6" Target="../notesSlides/notesSlide14.xml" Type="http://schemas.openxmlformats.org/officeDocument/2006/relationships/notesSlide"/></Relationships>
</file>

<file path=ppt/slides/_rels/slide1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5.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4.png" Type="http://schemas.openxmlformats.org/officeDocument/2006/relationships/image"/><Relationship Id="rId2" Target="../media/image5.svg" Type="http://schemas.openxmlformats.org/officeDocument/2006/relationships/image"/><Relationship Id="rId3" Target="../media/image6.png" Type="http://schemas.openxmlformats.org/officeDocument/2006/relationships/image"/><Relationship Id="rId4" Target="../slideLayouts/slideLayout1.xml" Type="http://schemas.openxmlformats.org/officeDocument/2006/relationships/slideLayout"/><Relationship Id="rId5"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7.png" Type="http://schemas.openxmlformats.org/officeDocument/2006/relationships/image"/><Relationship Id="rId2" Target="../media/image8.png" Type="http://schemas.openxmlformats.org/officeDocument/2006/relationships/image"/><Relationship Id="rId3" Target="../slideLayouts/slideLayout1.xml" Type="http://schemas.openxmlformats.org/officeDocument/2006/relationships/slideLayout"/><Relationship Id="rId4"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9.png" Type="http://schemas.openxmlformats.org/officeDocument/2006/relationships/image"/><Relationship Id="rId2" Target="../media/image10.svg" Type="http://schemas.openxmlformats.org/officeDocument/2006/relationships/image"/><Relationship Id="rId3" Target="../media/image11.png" Type="http://schemas.openxmlformats.org/officeDocument/2006/relationships/image"/><Relationship Id="rId4" Target="../slideLayouts/slideLayout1.xml" Type="http://schemas.openxmlformats.org/officeDocument/2006/relationships/slideLayout"/><Relationship Id="rId5"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12.png" Type="http://schemas.openxmlformats.org/officeDocument/2006/relationships/image"/><Relationship Id="rId2" Target="../media/image13.svg" Type="http://schemas.openxmlformats.org/officeDocument/2006/relationships/image"/><Relationship Id="rId3" Target="../media/image14.png" Type="http://schemas.openxmlformats.org/officeDocument/2006/relationships/image"/><Relationship Id="rId4" Target="../slideLayouts/slideLayout1.xml" Type="http://schemas.openxmlformats.org/officeDocument/2006/relationships/slideLayout"/><Relationship Id="rId5"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15.png" Type="http://schemas.openxmlformats.org/officeDocument/2006/relationships/image"/><Relationship Id="rId2" Target="../media/image16.svg" Type="http://schemas.openxmlformats.org/officeDocument/2006/relationships/image"/><Relationship Id="rId3" Target="../media/image17.png" Type="http://schemas.openxmlformats.org/officeDocument/2006/relationships/image"/><Relationship Id="rId4" Target="../slideLayouts/slideLayout1.xml" Type="http://schemas.openxmlformats.org/officeDocument/2006/relationships/slideLayout"/><Relationship Id="rId5"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18.png" Type="http://schemas.openxmlformats.org/officeDocument/2006/relationships/image"/><Relationship Id="rId2" Target="../media/image19.svg" Type="http://schemas.openxmlformats.org/officeDocument/2006/relationships/image"/><Relationship Id="rId3" Target="../media/image20.png" Type="http://schemas.openxmlformats.org/officeDocument/2006/relationships/image"/><Relationship Id="rId4" Target="../slideLayouts/slideLayout1.xml" Type="http://schemas.openxmlformats.org/officeDocument/2006/relationships/slideLayout"/><Relationship Id="rId5"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21.png" Type="http://schemas.openxmlformats.org/officeDocument/2006/relationships/image"/><Relationship Id="rId2" Target="../media/image22.svg" Type="http://schemas.openxmlformats.org/officeDocument/2006/relationships/image"/><Relationship Id="rId3" Target="../media/image23.png" Type="http://schemas.openxmlformats.org/officeDocument/2006/relationships/image"/><Relationship Id="rId4" Target="../slideLayouts/slideLayout1.xml" Type="http://schemas.openxmlformats.org/officeDocument/2006/relationships/slideLayout"/><Relationship Id="rId5"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24.png" Type="http://schemas.openxmlformats.org/officeDocument/2006/relationships/image"/><Relationship Id="rId2" Target="../media/image25.svg" Type="http://schemas.openxmlformats.org/officeDocument/2006/relationships/image"/><Relationship Id="rId3" Target="../slideLayouts/slideLayout1.xml" Type="http://schemas.openxmlformats.org/officeDocument/2006/relationships/slideLayout"/><Relationship Id="rId4"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880592"/>
            <a:ext cx="12188952" cy="1104624"/>
          </a:xfrm>
          <a:prstGeom prst="rect">
            <a:avLst/>
          </a:prstGeom>
        </p:spPr>
      </p:pic>
      <p:sp>
        <p:nvSpPr>
          <p:cNvPr id="3" name="Object 2"/>
          <p:cNvSpPr/>
          <p:nvPr/>
        </p:nvSpPr>
        <p:spPr>
          <a:xfrm>
            <a:off x="3861422" y="3152311"/>
            <a:ext cx="8275156" cy="533158"/>
          </a:xfrm>
          <a:prstGeom prst="rect">
            <a:avLst/>
          </a:prstGeom>
          <a:noFill/>
        </p:spPr>
        <p:txBody>
          <a:bodyPr wrap="square" rtlCol="0" anchor="ctr" bIns="0" lIns="0" rIns="0" tIns="0"/>
          <a:lstStyle/>
          <a:p>
            <a:pPr algn="ctr">
              <a:lnSpc>
                <a:spcPts val="4199"/>
              </a:lnSpc>
              <a:buNone/>
            </a:pPr>
            <a:r>
              <a:rPr lang="en-US" b="1" sz="3645" spc="37" kern="0" dirty="0" smtClean="0">
                <a:solidFill>
                  <a:srgbClr val="000000"/>
                </a:solidFill>
                <a:latin typeface="Lato" pitchFamily="34" charset="0"/>
                <a:ea typeface="Lato" pitchFamily="34" charset="-122"/>
                <a:cs typeface="Lato" pitchFamily="34" charset="-120"/>
              </a:rPr>
              <a:t>SEATING ARRANGEMENT SYSTEM</a:t>
            </a:r>
            <a:endParaRPr lang="en-US" dirty="0"/>
          </a:p>
        </p:txBody>
      </p:sp>
      <p:sp>
        <p:nvSpPr>
          <p:cNvPr id="4" name="Object 3"/>
          <p:cNvSpPr/>
          <p:nvPr/>
        </p:nvSpPr>
        <p:spPr>
          <a:xfrm>
            <a:off x="0" y="0"/>
            <a:ext cx="3809047" cy="6856286"/>
          </a:xfrm>
          <a:prstGeom prst="rect">
            <a:avLst/>
          </a:prstGeom>
          <a:solidFill>
            <a:srgbClr val="000000">
              <a:alpha val="0000"/>
            </a:srgbClr>
          </a:solidFill>
        </p:spPr>
      </p:sp>
      <p:pic>
        <p:nvPicPr>
          <p:cNvPr id="5" name="Object 4" descr="">    </p:cNvPr>
          <p:cNvPicPr>
            <a:picLocks noChangeAspect="1"/>
          </p:cNvPicPr>
          <p:nvPr/>
        </p:nvPicPr>
        <p:blipFill>
          <a:blip r:embed="rId3"/>
          <a:srcRect l="2210" r="2210" t="-36022" b="-36022"/>
          <a:stretch/>
        </p:blipFill>
        <p:spPr>
          <a:xfrm>
            <a:off x="0" y="0"/>
            <a:ext cx="3809047" cy="6856286"/>
          </a:xfrm>
          <a:prstGeom prst="rect">
            <a:avLst/>
          </a:prstGeom>
        </p:spPr>
      </p:pic>
      <p:sp>
        <p:nvSpPr>
          <p:cNvPr id="6" name="Object 5"/>
          <p:cNvSpPr/>
          <p:nvPr/>
        </p:nvSpPr>
        <p:spPr>
          <a:xfrm>
            <a:off x="4102624" y="4254987"/>
            <a:ext cx="6037103" cy="309485"/>
          </a:xfrm>
          <a:prstGeom prst="rect">
            <a:avLst/>
          </a:prstGeom>
          <a:noFill/>
        </p:spPr>
        <p:txBody>
          <a:bodyPr wrap="square" rtlCol="0" anchor="t" bIns="0" lIns="0" rIns="0" tIns="0"/>
          <a:lstStyle/>
          <a:p>
            <a:pPr algn="l">
              <a:lnSpc>
                <a:spcPts val="2438"/>
              </a:lnSpc>
              <a:buNone/>
            </a:pPr>
            <a:r>
              <a:rPr lang="en-US" sz="1782" spc="36" kern="0" dirty="0" smtClean="0">
                <a:solidFill>
                  <a:srgbClr val="ffffff"/>
                </a:solidFill>
                <a:latin typeface="Lato" pitchFamily="34" charset="0"/>
                <a:ea typeface="Lato" pitchFamily="34" charset="-122"/>
                <a:cs typeface="Lato" pitchFamily="34" charset="-120"/>
              </a:rPr>
              <a:t>Team Members:</a:t>
            </a:r>
            <a:endParaRPr lang="en-US" dirty="0"/>
          </a:p>
        </p:txBody>
      </p:sp>
      <p:sp>
        <p:nvSpPr>
          <p:cNvPr id="7" name="Object 6"/>
          <p:cNvSpPr/>
          <p:nvPr/>
        </p:nvSpPr>
        <p:spPr>
          <a:xfrm>
            <a:off x="4102624" y="4573346"/>
            <a:ext cx="6037103" cy="246722"/>
          </a:xfrm>
          <a:prstGeom prst="rect">
            <a:avLst/>
          </a:prstGeom>
          <a:noFill/>
        </p:spPr>
        <p:txBody>
          <a:bodyPr wrap="square" rtlCol="0" anchor="t" bIns="0" lIns="0" rIns="0" tIns="0"/>
          <a:lstStyle/>
          <a:p>
            <a:pPr algn="l">
              <a:lnSpc>
                <a:spcPts val="1944"/>
              </a:lnSpc>
              <a:spcBef>
                <a:spcPts val="69"/>
              </a:spcBef>
              <a:buNone/>
            </a:pPr>
            <a:r>
              <a:rPr lang="en-US" sz="1350" spc="27" kern="0" dirty="0" smtClean="0">
                <a:solidFill>
                  <a:srgbClr val="ffffff">
                    <a:alpha val="80000"/>
                  </a:srgbClr>
                </a:solidFill>
                <a:latin typeface="Lato" pitchFamily="34" charset="0"/>
                <a:ea typeface="Lato" pitchFamily="34" charset="-122"/>
                <a:cs typeface="Lato" pitchFamily="34" charset="-120"/>
              </a:rPr>
              <a:t>Amogh Dey                                 CB.SC.U4AIE24303</a:t>
            </a:r>
            <a:endParaRPr lang="en-US" dirty="0"/>
          </a:p>
        </p:txBody>
      </p:sp>
      <p:sp>
        <p:nvSpPr>
          <p:cNvPr id="8" name="Object 7"/>
          <p:cNvSpPr/>
          <p:nvPr/>
        </p:nvSpPr>
        <p:spPr>
          <a:xfrm>
            <a:off x="4102624" y="4887051"/>
            <a:ext cx="6037103" cy="246722"/>
          </a:xfrm>
          <a:prstGeom prst="rect">
            <a:avLst/>
          </a:prstGeom>
          <a:noFill/>
        </p:spPr>
        <p:txBody>
          <a:bodyPr wrap="square" rtlCol="0" anchor="t" bIns="0" lIns="0" rIns="0" tIns="0"/>
          <a:lstStyle/>
          <a:p>
            <a:pPr algn="l">
              <a:lnSpc>
                <a:spcPts val="1944"/>
              </a:lnSpc>
              <a:spcBef>
                <a:spcPts val="517"/>
              </a:spcBef>
              <a:buNone/>
            </a:pPr>
            <a:r>
              <a:rPr lang="en-US" sz="1350" spc="27" kern="0" dirty="0" smtClean="0">
                <a:solidFill>
                  <a:srgbClr val="ffffff">
                    <a:alpha val="80000"/>
                  </a:srgbClr>
                </a:solidFill>
                <a:latin typeface="Lato" pitchFamily="34" charset="0"/>
                <a:ea typeface="Lato" pitchFamily="34" charset="-122"/>
                <a:cs typeface="Lato" pitchFamily="34" charset="-120"/>
              </a:rPr>
              <a:t>Athul Adithyan N                     CB.SC.U4AIE24306</a:t>
            </a:r>
            <a:endParaRPr lang="en-US" dirty="0"/>
          </a:p>
        </p:txBody>
      </p:sp>
      <p:sp>
        <p:nvSpPr>
          <p:cNvPr id="9" name="Object 8"/>
          <p:cNvSpPr/>
          <p:nvPr/>
        </p:nvSpPr>
        <p:spPr>
          <a:xfrm>
            <a:off x="4102624" y="5200757"/>
            <a:ext cx="6037103" cy="246722"/>
          </a:xfrm>
          <a:prstGeom prst="rect">
            <a:avLst/>
          </a:prstGeom>
          <a:noFill/>
        </p:spPr>
        <p:txBody>
          <a:bodyPr wrap="square" rtlCol="0" anchor="t" bIns="0" lIns="0" rIns="0" tIns="0"/>
          <a:lstStyle/>
          <a:p>
            <a:pPr algn="l">
              <a:lnSpc>
                <a:spcPts val="1944"/>
              </a:lnSpc>
              <a:spcBef>
                <a:spcPts val="517"/>
              </a:spcBef>
              <a:buNone/>
            </a:pPr>
            <a:r>
              <a:rPr lang="en-US" sz="1350" spc="27" kern="0" dirty="0" smtClean="0">
                <a:solidFill>
                  <a:srgbClr val="ffffff">
                    <a:alpha val="80000"/>
                  </a:srgbClr>
                </a:solidFill>
                <a:latin typeface="Lato" pitchFamily="34" charset="0"/>
                <a:ea typeface="Lato" pitchFamily="34" charset="-122"/>
                <a:cs typeface="Lato" pitchFamily="34" charset="-120"/>
              </a:rPr>
              <a:t>KV SREE RAMA KUMAR     CB.SC.U4AIE24326</a:t>
            </a:r>
            <a:endParaRPr lang="en-US" dirty="0"/>
          </a:p>
        </p:txBody>
      </p:sp>
      <p:sp>
        <p:nvSpPr>
          <p:cNvPr id="10" name="Object 9"/>
          <p:cNvSpPr/>
          <p:nvPr/>
        </p:nvSpPr>
        <p:spPr>
          <a:xfrm>
            <a:off x="4102624" y="5514462"/>
            <a:ext cx="6037103" cy="246722"/>
          </a:xfrm>
          <a:prstGeom prst="rect">
            <a:avLst/>
          </a:prstGeom>
          <a:noFill/>
        </p:spPr>
        <p:txBody>
          <a:bodyPr wrap="square" rtlCol="0" anchor="t" bIns="0" lIns="0" rIns="0" tIns="0"/>
          <a:lstStyle/>
          <a:p>
            <a:pPr algn="l">
              <a:lnSpc>
                <a:spcPts val="1944"/>
              </a:lnSpc>
              <a:spcBef>
                <a:spcPts val="517"/>
              </a:spcBef>
              <a:buNone/>
            </a:pPr>
            <a:r>
              <a:rPr lang="en-US" sz="1350" spc="27" kern="0" dirty="0" smtClean="0">
                <a:solidFill>
                  <a:srgbClr val="ffffff">
                    <a:alpha val="80000"/>
                  </a:srgbClr>
                </a:solidFill>
                <a:latin typeface="Lato" pitchFamily="34" charset="0"/>
                <a:ea typeface="Lato" pitchFamily="34" charset="-122"/>
                <a:cs typeface="Lato" pitchFamily="34" charset="-120"/>
              </a:rPr>
              <a:t>PATURI MANOHAR               CB.SC.U4AIE24339</a:t>
            </a:r>
            <a:endParaRPr lang="en-US" dirty="0"/>
          </a:p>
        </p:txBody>
      </p:sp>
      <p:sp>
        <p:nvSpPr>
          <p:cNvPr id="11" name="Object 10"/>
          <p:cNvSpPr/>
          <p:nvPr/>
        </p:nvSpPr>
        <p:spPr>
          <a:xfrm>
            <a:off x="4004346" y="2130794"/>
            <a:ext cx="8662488" cy="197378"/>
          </a:xfrm>
          <a:prstGeom prst="rect">
            <a:avLst/>
          </a:prstGeom>
          <a:noFill/>
        </p:spPr>
        <p:txBody>
          <a:bodyPr wrap="square" rtlCol="0" anchor="t" bIns="0" lIns="0" rIns="0" tIns="0"/>
          <a:lstStyle/>
          <a:p>
            <a:pPr algn="l">
              <a:lnSpc>
                <a:spcPts val="1556"/>
              </a:lnSpc>
              <a:buNone/>
            </a:pPr>
            <a:r>
              <a:rPr lang="en-US" b="1" sz="1350" spc="14" kern="0" dirty="0" smtClean="0">
                <a:solidFill>
                  <a:srgbClr val="ffffff"/>
                </a:solidFill>
                <a:latin typeface="Lato" pitchFamily="34" charset="0"/>
                <a:ea typeface="Lato" pitchFamily="34" charset="-122"/>
                <a:cs typeface="Lato" pitchFamily="34" charset="-120"/>
              </a:rPr>
              <a:t>DATA STRUCTURES AND ALGORITHMS - I</a:t>
            </a:r>
            <a:endParaRPr lang="en-US" dirty="0"/>
          </a:p>
        </p:txBody>
      </p:sp>
      <p:sp>
        <p:nvSpPr>
          <p:cNvPr id="12" name="Object 11"/>
          <p:cNvSpPr/>
          <p:nvPr/>
        </p:nvSpPr>
        <p:spPr>
          <a:xfrm>
            <a:off x="4004346" y="2444500"/>
            <a:ext cx="8662488" cy="197378"/>
          </a:xfrm>
          <a:prstGeom prst="rect">
            <a:avLst/>
          </a:prstGeom>
          <a:noFill/>
        </p:spPr>
        <p:txBody>
          <a:bodyPr wrap="square" rtlCol="0" anchor="t" bIns="0" lIns="0" rIns="0" tIns="0"/>
          <a:lstStyle/>
          <a:p>
            <a:pPr algn="l">
              <a:lnSpc>
                <a:spcPts val="1556"/>
              </a:lnSpc>
              <a:spcBef>
                <a:spcPts val="898"/>
              </a:spcBef>
              <a:buNone/>
            </a:pPr>
            <a:r>
              <a:rPr lang="en-US" b="1" sz="1350" spc="14" kern="0" dirty="0" smtClean="0">
                <a:solidFill>
                  <a:srgbClr val="ffffff"/>
                </a:solidFill>
                <a:latin typeface="Lato" pitchFamily="34" charset="0"/>
                <a:ea typeface="Lato" pitchFamily="34" charset="-122"/>
                <a:cs typeface="Lato" pitchFamily="34" charset="-120"/>
              </a:rPr>
              <a:t>OBJECT ORIENTED PROGRAMMING WITH JAVA</a:t>
            </a:r>
            <a:endParaRPr lang="en-US" dirty="0"/>
          </a:p>
        </p:txBody>
      </p:sp>
    </p:spTree>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6713446"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DETAILED DESIGN &amp; IMPLEMENTATION:  </a:t>
            </a:r>
            <a:endParaRPr lang="en-US" dirty="0"/>
          </a:p>
        </p:txBody>
      </p:sp>
      <p:sp>
        <p:nvSpPr>
          <p:cNvPr id="4" name="Object 3"/>
          <p:cNvSpPr/>
          <p:nvPr/>
        </p:nvSpPr>
        <p:spPr>
          <a:xfrm>
            <a:off x="514221" y="1124535"/>
            <a:ext cx="11137893" cy="898589"/>
          </a:xfrm>
          <a:prstGeom prst="rect">
            <a:avLst/>
          </a:prstGeom>
          <a:noFill/>
        </p:spPr>
        <p:txBody>
          <a:bodyPr wrap="square" rtlCol="0" anchor="t" bIns="0" lIns="0" rIns="0" tIns="0"/>
          <a:lstStyle/>
          <a:p>
            <a:pPr algn="l">
              <a:lnSpc>
                <a:spcPts val="2360"/>
              </a:lnSpc>
              <a:buNone/>
            </a:pPr>
            <a:r>
              <a:rPr lang="en-US" b="1" sz="1725" spc="35" kern="0" dirty="0" smtClean="0">
                <a:solidFill>
                  <a:srgbClr val="a61e51"/>
                </a:solidFill>
                <a:latin typeface="Lato" pitchFamily="34" charset="0"/>
                <a:ea typeface="Lato" pitchFamily="34" charset="-122"/>
                <a:cs typeface="Lato" pitchFamily="34" charset="-120"/>
              </a:rPr>
              <a:t>Event Class </a:t>
            </a:r>
            <a:r>
              <a:rPr lang="en-US" b="1" sz="1725" spc="35" kern="0" dirty="0" smtClean="0">
                <a:solidFill>
                  <a:srgbClr val="ffffff"/>
                </a:solidFill>
                <a:latin typeface="Lato" pitchFamily="34" charset="0"/>
                <a:ea typeface="Lato" pitchFamily="34" charset="-122"/>
                <a:cs typeface="Lato" pitchFamily="34" charset="-120"/>
              </a:rPr>
              <a:t>  </a:t>
            </a:r>
            <a:r>
              <a:rPr lang="en-US" b="1" sz="1725" spc="35" kern="0" dirty="0" smtClean="0">
                <a:solidFill>
                  <a:srgbClr val="ffffff">
                    <a:alpha val="80000"/>
                  </a:srgbClr>
                </a:solidFill>
                <a:latin typeface="Lato" pitchFamily="34" charset="0"/>
                <a:ea typeface="Lato" pitchFamily="34" charset="-122"/>
                <a:cs typeface="Lato" pitchFamily="34" charset="-120"/>
              </a:rPr>
              <a:t/>
            </a:r>
            <a:br>
              <a:rPr lang="en-US" b="1" sz="1725" spc="35" kern="0" dirty="0" smtClean="0">
                <a:solidFill>
                  <a:srgbClr val="ffffff">
                    <a:alpha val="80000"/>
                  </a:srgbClr>
                </a:solidFill>
                <a:latin typeface="Lato" pitchFamily="34" charset="0"/>
                <a:ea typeface="Lato" pitchFamily="34" charset="-122"/>
                <a:cs typeface="Lato" pitchFamily="34" charset="-120"/>
              </a:rPr>
            </a:br>
            <a:r>
              <a:rPr lang="en-US" b="1" sz="1725" spc="35" kern="0" dirty="0" smtClean="0">
                <a:solidFill>
                  <a:srgbClr val="ffffff">
                    <a:alpha val="80000"/>
                  </a:srgbClr>
                </a:solidFill>
                <a:latin typeface="Lato" pitchFamily="34" charset="0"/>
                <a:ea typeface="Lato" pitchFamily="34" charset="-122"/>
                <a:cs typeface="Lato" pitchFamily="34" charset="-120"/>
              </a:rPr>
              <a:t/>
            </a:r>
            <a:r>
              <a:rPr lang="en-US" sz="1725" spc="35" kern="0" dirty="0" smtClean="0">
                <a:solidFill>
                  <a:srgbClr val="ffffff">
                    <a:alpha val="80000"/>
                  </a:srgbClr>
                </a:solidFill>
                <a:latin typeface="Lato" pitchFamily="34" charset="0"/>
                <a:ea typeface="Lato" pitchFamily="34" charset="-122"/>
                <a:cs typeface="Lato" pitchFamily="34" charset="-120"/>
              </a:rPr>
              <a:t>Represents a scheduled event in a specific Venue, hosted by a Faculty, and contains its own set of Seats for attendees. It manages attendees, seat availability, and student access restrictions.  </a:t>
            </a:r>
            <a:endParaRPr lang="en-US" dirty="0"/>
          </a:p>
        </p:txBody>
      </p:sp>
      <p:sp>
        <p:nvSpPr>
          <p:cNvPr id="5" name="Object 4"/>
          <p:cNvSpPr/>
          <p:nvPr/>
        </p:nvSpPr>
        <p:spPr>
          <a:xfrm>
            <a:off x="514221" y="2164015"/>
            <a:ext cx="11137893" cy="1777051"/>
          </a:xfrm>
          <a:prstGeom prst="rect">
            <a:avLst/>
          </a:prstGeom>
          <a:noFill/>
        </p:spPr>
        <p:txBody>
          <a:bodyPr wrap="square" rtlCol="0" anchor="t" bIns="0" lIns="0" rIns="0" tIns="0"/>
          <a:lstStyle/>
          <a:p>
            <a:pPr algn="l">
              <a:lnSpc>
                <a:spcPts val="2333"/>
              </a:lnSpc>
              <a:spcBef>
                <a:spcPts val="1088"/>
              </a:spcBef>
              <a:buNone/>
            </a:pPr>
            <a:r>
              <a:rPr lang="en-US" b="1" sz="1620" spc="32" kern="0" dirty="0" smtClean="0">
                <a:solidFill>
                  <a:srgbClr val="a61e51"/>
                </a:solidFill>
                <a:latin typeface="Lato" pitchFamily="34" charset="0"/>
                <a:ea typeface="Lato" pitchFamily="34" charset="-122"/>
                <a:cs typeface="Lato" pitchFamily="34" charset="-120"/>
              </a:rPr>
              <a:t>Relationships</a:t>
            </a:r>
            <a:r>
              <a:rPr lang="en-US" b="1" sz="1620" spc="32" kern="0" dirty="0" smtClean="0">
                <a:solidFill>
                  <a:srgbClr val="ffffff">
                    <a:alpha val="80000"/>
                  </a:srgbClr>
                </a:solidFill>
                <a:latin typeface="Lato" pitchFamily="34" charset="0"/>
                <a:ea typeface="Lato" pitchFamily="34" charset="-122"/>
                <a:cs typeface="Lato" pitchFamily="34" charset="-120"/>
              </a:rPr>
              <a:t/>
            </a:r>
            <a:br>
              <a:rPr lang="en-US" b="1" sz="1620" spc="32" kern="0" dirty="0" smtClean="0">
                <a:solidFill>
                  <a:srgbClr val="ffffff">
                    <a:alpha val="80000"/>
                  </a:srgbClr>
                </a:solidFill>
                <a:latin typeface="Lato" pitchFamily="34" charset="0"/>
                <a:ea typeface="Lato" pitchFamily="34" charset="-122"/>
                <a:cs typeface="Lato" pitchFamily="34" charset="-120"/>
              </a:rPr>
            </a:br>
            <a:r>
              <a:rPr lang="en-US" b="1" sz="1620" spc="32" kern="0" dirty="0" smtClean="0">
                <a:solidFill>
                  <a:srgbClr val="ffffff">
                    <a:alpha val="80000"/>
                  </a:srgbClr>
                </a:solidFill>
                <a:latin typeface="Lato" pitchFamily="34" charset="0"/>
                <a:ea typeface="Lato" pitchFamily="34" charset="-122"/>
                <a:cs typeface="Lato" pitchFamily="34" charset="-120"/>
              </a:rPr>
              <a:t>Aggregation:</a:t>
            </a:r>
            <a:r>
              <a:rPr lang="en-US" sz="1620" spc="32" kern="0" dirty="0" smtClean="0">
                <a:solidFill>
                  <a:srgbClr val="ffffff">
                    <a:alpha val="80000"/>
                  </a:srgbClr>
                </a:solidFill>
                <a:latin typeface="Lato" pitchFamily="34" charset="0"/>
                <a:ea typeface="Lato" pitchFamily="34" charset="-122"/>
                <a:cs typeface="Lato" pitchFamily="34" charset="-120"/>
              </a:rPr>
              <a:t> Associated with a single Venue (provided as input). Linked to one Faculty (event organizer). </a:t>
            </a:r>
            <a:r>
              <a:rPr lang="en-US" b="1" sz="1620" spc="32" kern="0" dirty="0" smtClean="0">
                <a:solidFill>
                  <a:srgbClr val="ffffff">
                    <a:alpha val="80000"/>
                  </a:srgbClr>
                </a:solidFill>
                <a:latin typeface="Lato" pitchFamily="34" charset="0"/>
                <a:ea typeface="Lato" pitchFamily="34" charset="-122"/>
                <a:cs typeface="Lato" pitchFamily="34" charset="-120"/>
              </a:rPr>
              <a:t>Composition:</a:t>
            </a:r>
            <a:r>
              <a:rPr lang="en-US" sz="1620" spc="32" kern="0" dirty="0" smtClean="0">
                <a:solidFill>
                  <a:srgbClr val="ffffff">
                    <a:alpha val="80000"/>
                  </a:srgbClr>
                </a:solidFill>
                <a:latin typeface="Lato" pitchFamily="34" charset="0"/>
                <a:ea typeface="Lato" pitchFamily="34" charset="-122"/>
                <a:cs typeface="Lato" pitchFamily="34" charset="-120"/>
              </a:rPr>
              <a:t> </a:t>
            </a:r>
            <a:r>
              <a:rPr lang="en-US" b="1" sz="1620" spc="32" kern="0" dirty="0" smtClean="0">
                <a:solidFill>
                  <a:srgbClr val="ffffff">
                    <a:alpha val="80000"/>
                  </a:srgbClr>
                </a:solidFill>
                <a:latin typeface="Lato" pitchFamily="34" charset="0"/>
                <a:ea typeface="Lato" pitchFamily="34" charset="-122"/>
                <a:cs typeface="Lato" pitchFamily="34" charset="-120"/>
              </a:rPr>
              <a:t>Composed of Seat objects</a:t>
            </a:r>
            <a:r>
              <a:rPr lang="en-US" sz="1620" spc="32" kern="0" dirty="0" smtClean="0">
                <a:solidFill>
                  <a:srgbClr val="ffffff">
                    <a:alpha val="80000"/>
                  </a:srgbClr>
                </a:solidFill>
                <a:latin typeface="Lato" pitchFamily="34" charset="0"/>
                <a:ea typeface="Lato" pitchFamily="34" charset="-122"/>
                <a:cs typeface="Lato" pitchFamily="34" charset="-120"/>
              </a:rPr>
              <a:t> → Event creates its own seats using the venue’s size, meaning seats have no independent existence outside the event.</a:t>
            </a:r>
            <a:br>
              <a:rPr lang="en-US" sz="1620" spc="32" kern="0" dirty="0" smtClean="0">
                <a:solidFill>
                  <a:srgbClr val="ffffff">
                    <a:alpha val="80000"/>
                  </a:srgbClr>
                </a:solidFill>
                <a:latin typeface="Lato" pitchFamily="34" charset="0"/>
                <a:ea typeface="Lato" pitchFamily="34" charset="-122"/>
                <a:cs typeface="Lato" pitchFamily="34" charset="-120"/>
              </a:rPr>
            </a:br>
            <a:r>
              <a:rPr lang="en-US" sz="1620" spc="32" kern="0" dirty="0" smtClean="0">
                <a:solidFill>
                  <a:srgbClr val="ffffff">
                    <a:alpha val="80000"/>
                  </a:srgbClr>
                </a:solidFill>
                <a:latin typeface="Lato" pitchFamily="34" charset="0"/>
                <a:ea typeface="Lato" pitchFamily="34" charset="-122"/>
                <a:cs typeface="Lato" pitchFamily="34" charset="-120"/>
              </a:rPr>
              <a:t/>
            </a:r>
            <a:r>
              <a:rPr lang="en-US" b="1" sz="1620" spc="32" kern="0" dirty="0" smtClean="0">
                <a:solidFill>
                  <a:srgbClr val="ffffff">
                    <a:alpha val="80000"/>
                  </a:srgbClr>
                </a:solidFill>
                <a:latin typeface="Lato" pitchFamily="34" charset="0"/>
                <a:ea typeface="Lato" pitchFamily="34" charset="-122"/>
                <a:cs typeface="Lato" pitchFamily="34" charset="-120"/>
              </a:rPr>
              <a:t>Association:</a:t>
            </a:r>
            <a:r>
              <a:rPr lang="en-US" sz="1620" spc="32" kern="0" dirty="0" smtClean="0">
                <a:solidFill>
                  <a:srgbClr val="ffffff">
                    <a:alpha val="80000"/>
                  </a:srgbClr>
                </a:solidFill>
                <a:latin typeface="Lato" pitchFamily="34" charset="0"/>
                <a:ea typeface="Lato" pitchFamily="34" charset="-122"/>
                <a:cs typeface="Lato" pitchFamily="34" charset="-120"/>
              </a:rPr>
              <a:t> Maintains a list of User attendees (LinkedList&lt;User&gt;). Holds a HashMap&lt;String, String[]&gt; named StudentAccess which represents section/semester restrictions.       </a:t>
            </a:r>
            <a:endParaRPr lang="en-US" dirty="0"/>
          </a:p>
        </p:txBody>
      </p:sp>
      <p:sp>
        <p:nvSpPr>
          <p:cNvPr id="6" name="Object 5"/>
          <p:cNvSpPr/>
          <p:nvPr/>
        </p:nvSpPr>
        <p:spPr>
          <a:xfrm>
            <a:off x="514221" y="4084338"/>
            <a:ext cx="11137893" cy="1096833"/>
          </a:xfrm>
          <a:prstGeom prst="rect">
            <a:avLst/>
          </a:prstGeom>
          <a:noFill/>
        </p:spPr>
        <p:txBody>
          <a:bodyPr wrap="square" rtlCol="0" anchor="t" bIns="0" lIns="0" rIns="0" tIns="0"/>
          <a:lstStyle/>
          <a:p>
            <a:pPr algn="l">
              <a:lnSpc>
                <a:spcPts val="2160"/>
              </a:lnSpc>
              <a:spcBef>
                <a:spcPts val="1107"/>
              </a:spcBef>
              <a:buNone/>
            </a:pPr>
            <a:r>
              <a:rPr lang="en-US" b="1" sz="1500" spc="30" kern="0" dirty="0" smtClean="0">
                <a:solidFill>
                  <a:srgbClr val="a61e51"/>
                </a:solidFill>
                <a:latin typeface="Lato" pitchFamily="34" charset="0"/>
                <a:ea typeface="Lato" pitchFamily="34" charset="-122"/>
                <a:cs typeface="Lato" pitchFamily="34" charset="-120"/>
              </a:rPr>
              <a:t>Methods</a:t>
            </a:r>
            <a:r>
              <a:rPr lang="en-US" b="1" sz="1500" spc="30" kern="0" dirty="0" smtClean="0">
                <a:solidFill>
                  <a:srgbClr val="ffffff">
                    <a:alpha val="80000"/>
                  </a:srgbClr>
                </a:solidFill>
                <a:latin typeface="Lato" pitchFamily="34" charset="0"/>
                <a:ea typeface="Lato" pitchFamily="34" charset="-122"/>
                <a:cs typeface="Lato" pitchFamily="34" charset="-120"/>
              </a:rPr>
              <a:t/>
            </a:r>
            <a:br>
              <a:rPr lang="en-US" b="1" sz="1500" spc="30" kern="0" dirty="0" smtClean="0">
                <a:solidFill>
                  <a:srgbClr val="ffffff">
                    <a:alpha val="80000"/>
                  </a:srgbClr>
                </a:solidFill>
                <a:latin typeface="Lato" pitchFamily="34" charset="0"/>
                <a:ea typeface="Lato" pitchFamily="34" charset="-122"/>
                <a:cs typeface="Lato" pitchFamily="34" charset="-120"/>
              </a:rPr>
            </a:br>
            <a:r>
              <a:rPr lang="en-US" b="1" sz="1500" spc="30" kern="0" dirty="0" smtClean="0">
                <a:solidFill>
                  <a:srgbClr val="ffffff">
                    <a:alpha val="80000"/>
                  </a:srgbClr>
                </a:solidFill>
                <a:latin typeface="Lato" pitchFamily="34" charset="0"/>
                <a:ea typeface="Lato" pitchFamily="34" charset="-122"/>
                <a:cs typeface="Lato" pitchFamily="34" charset="-120"/>
              </a:rPr>
              <a:t>Seat Initialization (initseats)</a:t>
            </a:r>
            <a:r>
              <a:rPr lang="en-US" sz="1500" spc="30" kern="0" dirty="0" smtClean="0">
                <a:solidFill>
                  <a:srgbClr val="ffffff">
                    <a:alpha val="80000"/>
                  </a:srgbClr>
                </a:solidFill>
                <a:latin typeface="Lato" pitchFamily="34" charset="0"/>
                <a:ea typeface="Lato" pitchFamily="34" charset="-122"/>
                <a:cs typeface="Lato" pitchFamily="34" charset="-120"/>
              </a:rPr>
              <a:t>: For each coordinate (i, j) in the venue's size, a Seat is created and stored → composition.</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
            </a:r>
            <a:r>
              <a:rPr lang="en-US" b="1" sz="1500" spc="30" kern="0" dirty="0" smtClean="0">
                <a:solidFill>
                  <a:srgbClr val="ffffff">
                    <a:alpha val="80000"/>
                  </a:srgbClr>
                </a:solidFill>
                <a:latin typeface="Lato" pitchFamily="34" charset="0"/>
                <a:ea typeface="Lato" pitchFamily="34" charset="-122"/>
                <a:cs typeface="Lato" pitchFamily="34" charset="-120"/>
              </a:rPr>
              <a:t>Seat Management:</a:t>
            </a:r>
            <a:r>
              <a:rPr lang="en-US" sz="1500" spc="30" kern="0" dirty="0" smtClean="0">
                <a:solidFill>
                  <a:srgbClr val="ffffff">
                    <a:alpha val="80000"/>
                  </a:srgbClr>
                </a:solidFill>
                <a:latin typeface="Lato" pitchFamily="34" charset="0"/>
                <a:ea typeface="Lato" pitchFamily="34" charset="-122"/>
                <a:cs typeface="Lato" pitchFamily="34" charset="-120"/>
              </a:rPr>
              <a:t> getSeats(), getSeat(row, col) – Return all seats or a specific seat.</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
            </a:r>
            <a:r>
              <a:rPr lang="en-US" b="1" sz="1500" spc="30" kern="0" dirty="0" smtClean="0">
                <a:solidFill>
                  <a:srgbClr val="ffffff">
                    <a:alpha val="80000"/>
                  </a:srgbClr>
                </a:solidFill>
                <a:latin typeface="Lato" pitchFamily="34" charset="0"/>
                <a:ea typeface="Lato" pitchFamily="34" charset="-122"/>
                <a:cs typeface="Lato" pitchFamily="34" charset="-120"/>
              </a:rPr>
              <a:t>Attendee Management:</a:t>
            </a:r>
            <a:r>
              <a:rPr lang="en-US" sz="1500" spc="30" kern="0" dirty="0" smtClean="0">
                <a:solidFill>
                  <a:srgbClr val="ffffff">
                    <a:alpha val="80000"/>
                  </a:srgbClr>
                </a:solidFill>
                <a:latin typeface="Lato" pitchFamily="34" charset="0"/>
                <a:ea typeface="Lato" pitchFamily="34" charset="-122"/>
                <a:cs typeface="Lato" pitchFamily="34" charset="-120"/>
              </a:rPr>
              <a:t> addAttendee(User), removeAttendee(User) – Maintain attendees list.  </a:t>
            </a:r>
            <a:endParaRPr lang="en-US" dirty="0"/>
          </a:p>
        </p:txBody>
      </p:sp>
      <p:sp>
        <p:nvSpPr>
          <p:cNvPr id="7" name="Object 6"/>
          <p:cNvSpPr/>
          <p:nvPr/>
        </p:nvSpPr>
        <p:spPr>
          <a:xfrm>
            <a:off x="514223" y="5402030"/>
            <a:ext cx="10185630" cy="0"/>
          </a:xfrm>
          <a:prstGeom prst="line">
            <a:avLst/>
          </a:prstGeom>
          <a:noFill/>
          <a:ln w="12700">
            <a:solidFill>
              <a:srgbClr val="ffffff">
                <a:alpha val="20000"/>
              </a:srgbClr>
            </a:solidFill>
            <a:prstDash val="solid"/>
            <a:miter lim="800000"/>
          </a:ln>
        </p:spPr>
      </p:sp>
      <p:sp>
        <p:nvSpPr>
          <p:cNvPr id="8" name="Object 7"/>
          <p:cNvSpPr/>
          <p:nvPr/>
        </p:nvSpPr>
        <p:spPr>
          <a:xfrm>
            <a:off x="514221" y="5805768"/>
            <a:ext cx="11137893" cy="822624"/>
          </a:xfrm>
          <a:prstGeom prst="rect">
            <a:avLst/>
          </a:prstGeom>
          <a:noFill/>
        </p:spPr>
        <p:txBody>
          <a:bodyPr wrap="square" rtlCol="0" anchor="t" bIns="0" lIns="0" rIns="0" tIns="0"/>
          <a:lstStyle/>
          <a:p>
            <a:pPr algn="l">
              <a:lnSpc>
                <a:spcPts val="2160"/>
              </a:lnSpc>
              <a:spcBef>
                <a:spcPts val="1646"/>
              </a:spcBef>
              <a:buNone/>
            </a:pPr>
            <a:r>
              <a:rPr lang="en-US" sz="1500" spc="30" kern="0" dirty="0" smtClean="0">
                <a:solidFill>
                  <a:srgbClr val="ffffff">
                    <a:alpha val="80000"/>
                  </a:srgbClr>
                </a:solidFill>
                <a:latin typeface="Lato" pitchFamily="34" charset="0"/>
                <a:ea typeface="Lato" pitchFamily="34" charset="-122"/>
                <a:cs typeface="Lato" pitchFamily="34" charset="-120"/>
              </a:rPr>
              <a:t>The Event is a </a:t>
            </a:r>
            <a:r>
              <a:rPr lang="en-US" b="1" sz="1500" spc="30" kern="0" dirty="0" smtClean="0">
                <a:solidFill>
                  <a:srgbClr val="ffffff">
                    <a:alpha val="80000"/>
                  </a:srgbClr>
                </a:solidFill>
                <a:latin typeface="Lato" pitchFamily="34" charset="0"/>
                <a:ea typeface="Lato" pitchFamily="34" charset="-122"/>
                <a:cs typeface="Lato" pitchFamily="34" charset="-120"/>
              </a:rPr>
              <a:t>core scheduling unit</a:t>
            </a:r>
            <a:r>
              <a:rPr lang="en-US" sz="1500" spc="30" kern="0" dirty="0" smtClean="0">
                <a:solidFill>
                  <a:srgbClr val="ffffff">
                    <a:alpha val="80000"/>
                  </a:srgbClr>
                </a:solidFill>
                <a:latin typeface="Lato" pitchFamily="34" charset="0"/>
                <a:ea typeface="Lato" pitchFamily="34" charset="-122"/>
                <a:cs typeface="Lato" pitchFamily="34" charset="-120"/>
              </a:rPr>
              <a:t>, managing who can access it (via StudentAccess), who attends it (Attendees), and how its </a:t>
            </a:r>
            <a:r>
              <a:rPr lang="en-US" b="1" sz="1500" spc="30" kern="0" dirty="0" smtClean="0">
                <a:solidFill>
                  <a:srgbClr val="ffffff">
                    <a:alpha val="80000"/>
                  </a:srgbClr>
                </a:solidFill>
                <a:latin typeface="Lato" pitchFamily="34" charset="0"/>
                <a:ea typeface="Lato" pitchFamily="34" charset="-122"/>
                <a:cs typeface="Lato" pitchFamily="34" charset="-120"/>
              </a:rPr>
              <a:t>seating is laid out dynamically</a:t>
            </a:r>
            <a:r>
              <a:rPr lang="en-US" sz="1500" spc="30" kern="0" dirty="0" smtClean="0">
                <a:solidFill>
                  <a:srgbClr val="ffffff">
                    <a:alpha val="80000"/>
                  </a:srgbClr>
                </a:solidFill>
                <a:latin typeface="Lato" pitchFamily="34" charset="0"/>
                <a:ea typeface="Lato" pitchFamily="34" charset="-122"/>
                <a:cs typeface="Lato" pitchFamily="34" charset="-120"/>
              </a:rPr>
              <a:t> based on the venue. Each event is </a:t>
            </a:r>
            <a:r>
              <a:rPr lang="en-US" b="1" sz="1500" spc="30" kern="0" dirty="0" smtClean="0">
                <a:solidFill>
                  <a:srgbClr val="ffffff">
                    <a:alpha val="80000"/>
                  </a:srgbClr>
                </a:solidFill>
                <a:latin typeface="Lato" pitchFamily="34" charset="0"/>
                <a:ea typeface="Lato" pitchFamily="34" charset="-122"/>
                <a:cs typeface="Lato" pitchFamily="34" charset="-120"/>
              </a:rPr>
              <a:t>unique and self-contained</a:t>
            </a:r>
            <a:r>
              <a:rPr lang="en-US" sz="1500" spc="30" kern="0" dirty="0" smtClean="0">
                <a:solidFill>
                  <a:srgbClr val="ffffff">
                    <a:alpha val="80000"/>
                  </a:srgbClr>
                </a:solidFill>
                <a:latin typeface="Lato" pitchFamily="34" charset="0"/>
                <a:ea typeface="Lato" pitchFamily="34" charset="-122"/>
                <a:cs typeface="Lato" pitchFamily="34" charset="-120"/>
              </a:rPr>
              <a:t> with respect to seat arrangement.   </a:t>
            </a:r>
            <a:endParaRPr lang="en-US" dirty="0"/>
          </a:p>
        </p:txBody>
      </p:sp>
    </p:spTree>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20309"/>
        </a:solidFill>
        <a:effectLst/>
      </p:bgPr>
    </p:bg>
    <p:spTree>
      <p:nvGrpSpPr>
        <p:cNvPr id="1" name=""/>
        <p:cNvGrpSpPr/>
        <p:nvPr/>
      </p:nvGrpSpPr>
      <p:grpSpPr>
        <a:xfrm>
          <a:off x="0" y="0"/>
          <a:ext cx="0" cy="0"/>
          <a:chOff x="0" y="0"/>
          <a:chExt cx="0" cy="0"/>
        </a:xfrm>
      </p:grpSpPr>
      <p:sp>
        <p:nvSpPr>
          <p:cNvPr id="2" name="Object 1"/>
          <p:cNvSpPr/>
          <p:nvPr/>
        </p:nvSpPr>
        <p:spPr>
          <a:xfrm>
            <a:off x="495176" y="1467349"/>
            <a:ext cx="11137893" cy="898589"/>
          </a:xfrm>
          <a:prstGeom prst="rect">
            <a:avLst/>
          </a:prstGeom>
          <a:noFill/>
        </p:spPr>
        <p:txBody>
          <a:bodyPr wrap="square" rtlCol="0" anchor="t" bIns="0" lIns="0" rIns="0" tIns="0"/>
          <a:lstStyle/>
          <a:p>
            <a:pPr algn="l">
              <a:lnSpc>
                <a:spcPts val="2360"/>
              </a:lnSpc>
              <a:buNone/>
            </a:pPr>
            <a:r>
              <a:rPr lang="en-US" b="1" sz="1725" spc="35" kern="0" dirty="0" smtClean="0">
                <a:solidFill>
                  <a:srgbClr val="a61e51"/>
                </a:solidFill>
                <a:latin typeface="Lato" pitchFamily="34" charset="0"/>
                <a:ea typeface="Lato" pitchFamily="34" charset="-122"/>
                <a:cs typeface="Lato" pitchFamily="34" charset="-120"/>
              </a:rPr>
              <a:t>Seat Class</a:t>
            </a:r>
            <a:r>
              <a:rPr lang="en-US" b="1" sz="1725" spc="35" kern="0" dirty="0" smtClean="0">
                <a:solidFill>
                  <a:srgbClr val="ffffff"/>
                </a:solidFill>
                <a:latin typeface="Lato" pitchFamily="34" charset="0"/>
                <a:ea typeface="Lato" pitchFamily="34" charset="-122"/>
                <a:cs typeface="Lato" pitchFamily="34" charset="-120"/>
              </a:rPr>
              <a:t>   </a:t>
            </a:r>
            <a:br>
              <a:rPr lang="en-US" b="1" sz="1725" spc="35" kern="0" dirty="0" smtClean="0">
                <a:solidFill>
                  <a:srgbClr val="ffffff"/>
                </a:solidFill>
                <a:latin typeface="Lato" pitchFamily="34" charset="0"/>
                <a:ea typeface="Lato" pitchFamily="34" charset="-122"/>
                <a:cs typeface="Lato" pitchFamily="34" charset="-120"/>
              </a:rPr>
            </a:br>
            <a:r>
              <a:rPr lang="en-US" b="1" sz="1725" spc="35" kern="0" dirty="0" smtClean="0">
                <a:solidFill>
                  <a:srgbClr val="ffffff"/>
                </a:solidFill>
                <a:latin typeface="Lato" pitchFamily="34" charset="0"/>
                <a:ea typeface="Lato" pitchFamily="34" charset="-122"/>
                <a:cs typeface="Lato" pitchFamily="34" charset="-120"/>
              </a:rPr>
              <a:t/>
            </a:r>
            <a:r>
              <a:rPr lang="en-US" sz="1725" spc="35" kern="0" dirty="0" smtClean="0">
                <a:solidFill>
                  <a:srgbClr val="ffffff"/>
                </a:solidFill>
                <a:latin typeface="Lato" pitchFamily="34" charset="0"/>
                <a:ea typeface="Lato" pitchFamily="34" charset="-122"/>
                <a:cs typeface="Lato" pitchFamily="34" charset="-120"/>
              </a:rPr>
              <a:t>Represents a single seat in a specific Event at a Venue. It keeps track of reservation status, which User booked it, and where it is located in the layout (row &amp; column).  </a:t>
            </a:r>
            <a:endParaRPr lang="en-US" dirty="0"/>
          </a:p>
        </p:txBody>
      </p:sp>
      <p:sp>
        <p:nvSpPr>
          <p:cNvPr id="3" name="Object 2"/>
          <p:cNvSpPr/>
          <p:nvPr/>
        </p:nvSpPr>
        <p:spPr>
          <a:xfrm>
            <a:off x="495176" y="2506829"/>
            <a:ext cx="11137893" cy="1777051"/>
          </a:xfrm>
          <a:prstGeom prst="rect">
            <a:avLst/>
          </a:prstGeom>
          <a:noFill/>
        </p:spPr>
        <p:txBody>
          <a:bodyPr wrap="square" rtlCol="0" anchor="t" bIns="0" lIns="0" rIns="0" tIns="0"/>
          <a:lstStyle/>
          <a:p>
            <a:pPr algn="l">
              <a:lnSpc>
                <a:spcPts val="2333"/>
              </a:lnSpc>
              <a:spcBef>
                <a:spcPts val="1088"/>
              </a:spcBef>
              <a:buNone/>
            </a:pPr>
            <a:r>
              <a:rPr lang="en-US" b="1" sz="1620" spc="32" kern="0" dirty="0" smtClean="0">
                <a:solidFill>
                  <a:srgbClr val="a61e51"/>
                </a:solidFill>
                <a:latin typeface="Lato" pitchFamily="34" charset="0"/>
                <a:ea typeface="Lato" pitchFamily="34" charset="-122"/>
                <a:cs typeface="Lato" pitchFamily="34" charset="-120"/>
              </a:rPr>
              <a:t>Relationships:</a:t>
            </a:r>
            <a:r>
              <a:rPr lang="en-US" sz="1620" spc="32" kern="0" dirty="0" smtClean="0">
                <a:solidFill>
                  <a:srgbClr val="ffffff"/>
                </a:solidFill>
                <a:latin typeface="Lato" pitchFamily="34" charset="0"/>
                <a:ea typeface="Lato" pitchFamily="34" charset="-122"/>
                <a:cs typeface="Lato" pitchFamily="34" charset="-120"/>
              </a:rPr>
              <a:t/>
            </a:r>
            <a:br>
              <a:rPr lang="en-US" sz="1620" spc="32" kern="0" dirty="0" smtClean="0">
                <a:solidFill>
                  <a:srgbClr val="ffffff"/>
                </a:solidFill>
                <a:latin typeface="Lato" pitchFamily="34" charset="0"/>
                <a:ea typeface="Lato" pitchFamily="34" charset="-122"/>
                <a:cs typeface="Lato" pitchFamily="34" charset="-120"/>
              </a:rPr>
            </a:br>
            <a:r>
              <a:rPr lang="en-US" sz="1620" spc="32" kern="0" dirty="0" smtClean="0">
                <a:solidFill>
                  <a:srgbClr val="ffffff"/>
                </a:solidFill>
                <a:latin typeface="Lato" pitchFamily="34" charset="0"/>
                <a:ea typeface="Lato" pitchFamily="34" charset="-122"/>
                <a:cs typeface="Lato" pitchFamily="34" charset="-120"/>
              </a:rPr>
              <a:t/>
            </a:r>
            <a:r>
              <a:rPr lang="en-US" b="1" sz="1620" spc="32" kern="0" dirty="0" smtClean="0">
                <a:solidFill>
                  <a:srgbClr val="ffffff"/>
                </a:solidFill>
                <a:latin typeface="Lato" pitchFamily="34" charset="0"/>
                <a:ea typeface="Lato" pitchFamily="34" charset="-122"/>
                <a:cs typeface="Lato" pitchFamily="34" charset="-120"/>
              </a:rPr>
              <a:t>Composition (strong)</a:t>
            </a:r>
            <a:r>
              <a:rPr lang="en-US" b="1" sz="1620" spc="32" kern="0" dirty="0" smtClean="0">
                <a:solidFill>
                  <a:srgbClr val="ffffff">
                    <a:alpha val="80000"/>
                  </a:srgbClr>
                </a:solidFill>
                <a:latin typeface="Lato" pitchFamily="34" charset="0"/>
                <a:ea typeface="Lato" pitchFamily="34" charset="-122"/>
                <a:cs typeface="Lato" pitchFamily="34" charset="-120"/>
              </a:rPr>
              <a:t>:</a:t>
            </a:r>
            <a:r>
              <a:rPr lang="en-US" sz="1620" spc="32" kern="0" dirty="0" smtClean="0">
                <a:solidFill>
                  <a:srgbClr val="ffffff">
                    <a:alpha val="80000"/>
                  </a:srgbClr>
                </a:solidFill>
                <a:latin typeface="Lato" pitchFamily="34" charset="0"/>
                <a:ea typeface="Lato" pitchFamily="34" charset="-122"/>
                <a:cs typeface="Lato" pitchFamily="34" charset="-120"/>
              </a:rPr>
              <a:t> Seats are </a:t>
            </a:r>
            <a:r>
              <a:rPr lang="en-US" b="1" sz="1620" spc="32" kern="0" dirty="0" smtClean="0">
                <a:solidFill>
                  <a:srgbClr val="ffffff">
                    <a:alpha val="80000"/>
                  </a:srgbClr>
                </a:solidFill>
                <a:latin typeface="Lato" pitchFamily="34" charset="0"/>
                <a:ea typeface="Lato" pitchFamily="34" charset="-122"/>
                <a:cs typeface="Lato" pitchFamily="34" charset="-120"/>
              </a:rPr>
              <a:t>composed by an Event</a:t>
            </a:r>
            <a:r>
              <a:rPr lang="en-US" sz="1620" spc="32" kern="0" dirty="0" smtClean="0">
                <a:solidFill>
                  <a:srgbClr val="ffffff">
                    <a:alpha val="80000"/>
                  </a:srgbClr>
                </a:solidFill>
                <a:latin typeface="Lato" pitchFamily="34" charset="0"/>
                <a:ea typeface="Lato" pitchFamily="34" charset="-122"/>
                <a:cs typeface="Lato" pitchFamily="34" charset="-120"/>
              </a:rPr>
              <a:t> – they don’t exist independently and are initialized during event creation. A seat is also tightly bound to a Venue, since it's part of the venue's seating arrangement.</a:t>
            </a:r>
            <a:r>
              <a:rPr lang="en-US" sz="1620" spc="32" kern="0" dirty="0" smtClean="0">
                <a:solidFill>
                  <a:srgbClr val="ffffff"/>
                </a:solidFill>
                <a:latin typeface="Lato" pitchFamily="34" charset="0"/>
                <a:ea typeface="Lato" pitchFamily="34" charset="-122"/>
                <a:cs typeface="Lato" pitchFamily="34" charset="-120"/>
              </a:rPr>
              <a:t/>
            </a:r>
            <a:br>
              <a:rPr lang="en-US" sz="1620" spc="32" kern="0" dirty="0" smtClean="0">
                <a:solidFill>
                  <a:srgbClr val="ffffff"/>
                </a:solidFill>
                <a:latin typeface="Lato" pitchFamily="34" charset="0"/>
                <a:ea typeface="Lato" pitchFamily="34" charset="-122"/>
                <a:cs typeface="Lato" pitchFamily="34" charset="-120"/>
              </a:rPr>
            </a:br>
            <a:r>
              <a:rPr lang="en-US" sz="1620" spc="32" kern="0" dirty="0" smtClean="0">
                <a:solidFill>
                  <a:srgbClr val="ffffff"/>
                </a:solidFill>
                <a:latin typeface="Lato" pitchFamily="34" charset="0"/>
                <a:ea typeface="Lato" pitchFamily="34" charset="-122"/>
                <a:cs typeface="Lato" pitchFamily="34" charset="-120"/>
              </a:rPr>
              <a:t/>
            </a:r>
            <a:r>
              <a:rPr lang="en-US" b="1" sz="1620" spc="32" kern="0" dirty="0" smtClean="0">
                <a:solidFill>
                  <a:srgbClr val="ffffff"/>
                </a:solidFill>
                <a:latin typeface="Lato" pitchFamily="34" charset="0"/>
                <a:ea typeface="Lato" pitchFamily="34" charset="-122"/>
                <a:cs typeface="Lato" pitchFamily="34" charset="-120"/>
              </a:rPr>
              <a:t>Association:</a:t>
            </a:r>
            <a:r>
              <a:rPr lang="en-US" sz="1620" spc="32" kern="0" dirty="0" smtClean="0">
                <a:solidFill>
                  <a:srgbClr val="ffffff"/>
                </a:solidFill>
                <a:latin typeface="Lato" pitchFamily="34" charset="0"/>
                <a:ea typeface="Lato" pitchFamily="34" charset="-122"/>
                <a:cs typeface="Lato" pitchFamily="34" charset="-120"/>
              </a:rPr>
              <a:t> </a:t>
            </a:r>
            <a:r>
              <a:rPr lang="en-US" sz="1620" spc="32" kern="0" dirty="0" smtClean="0">
                <a:solidFill>
                  <a:srgbClr val="ffffff">
                    <a:alpha val="80000"/>
                  </a:srgbClr>
                </a:solidFill>
                <a:latin typeface="Lato" pitchFamily="34" charset="0"/>
                <a:ea typeface="Lato" pitchFamily="34" charset="-122"/>
                <a:cs typeface="Lato" pitchFamily="34" charset="-120"/>
              </a:rPr>
              <a:t>Associated with a User if reserved (nullable). One seat is uniquely associated with a (row, col) coordinate in a specific venue.       </a:t>
            </a:r>
            <a:endParaRPr lang="en-US" dirty="0"/>
          </a:p>
        </p:txBody>
      </p:sp>
      <p:sp>
        <p:nvSpPr>
          <p:cNvPr id="4" name="Object 3"/>
          <p:cNvSpPr/>
          <p:nvPr/>
        </p:nvSpPr>
        <p:spPr>
          <a:xfrm>
            <a:off x="495176" y="4421417"/>
            <a:ext cx="11137893" cy="1480875"/>
          </a:xfrm>
          <a:prstGeom prst="rect">
            <a:avLst/>
          </a:prstGeom>
          <a:noFill/>
        </p:spPr>
        <p:txBody>
          <a:bodyPr wrap="square" rtlCol="0" anchor="t" bIns="0" lIns="0" rIns="0" tIns="0"/>
          <a:lstStyle/>
          <a:p>
            <a:pPr algn="l">
              <a:lnSpc>
                <a:spcPts val="2333"/>
              </a:lnSpc>
              <a:spcBef>
                <a:spcPts val="1062"/>
              </a:spcBef>
              <a:buNone/>
            </a:pPr>
            <a:r>
              <a:rPr lang="en-US" b="1" sz="1620" spc="32" kern="0" dirty="0" smtClean="0">
                <a:solidFill>
                  <a:srgbClr val="a61e51"/>
                </a:solidFill>
                <a:latin typeface="Lato" pitchFamily="34" charset="0"/>
                <a:ea typeface="Lato" pitchFamily="34" charset="-122"/>
                <a:cs typeface="Lato" pitchFamily="34" charset="-120"/>
              </a:rPr>
              <a:t>Highlights</a:t>
            </a:r>
            <a:r>
              <a:rPr lang="en-US" b="1" sz="1620" spc="32" kern="0" dirty="0" smtClean="0">
                <a:solidFill>
                  <a:srgbClr val="ffffff">
                    <a:alpha val="80000"/>
                  </a:srgbClr>
                </a:solidFill>
                <a:latin typeface="Lato" pitchFamily="34" charset="0"/>
                <a:ea typeface="Lato" pitchFamily="34" charset="-122"/>
                <a:cs typeface="Lato" pitchFamily="34" charset="-120"/>
              </a:rPr>
              <a:t/>
            </a:r>
            <a:br>
              <a:rPr lang="en-US" b="1" sz="1620" spc="32" kern="0" dirty="0" smtClean="0">
                <a:solidFill>
                  <a:srgbClr val="ffffff">
                    <a:alpha val="80000"/>
                  </a:srgbClr>
                </a:solidFill>
                <a:latin typeface="Lato" pitchFamily="34" charset="0"/>
                <a:ea typeface="Lato" pitchFamily="34" charset="-122"/>
                <a:cs typeface="Lato" pitchFamily="34" charset="-120"/>
              </a:rPr>
            </a:br>
            <a:r>
              <a:rPr lang="en-US" b="1" sz="1620" spc="32" kern="0" dirty="0" smtClean="0">
                <a:solidFill>
                  <a:srgbClr val="ffffff">
                    <a:alpha val="80000"/>
                  </a:srgbClr>
                </a:solidFill>
                <a:latin typeface="Lato" pitchFamily="34" charset="0"/>
                <a:ea typeface="Lato" pitchFamily="34" charset="-122"/>
                <a:cs typeface="Lato" pitchFamily="34" charset="-120"/>
              </a:rPr>
              <a:t>One seat per event</a:t>
            </a:r>
            <a:r>
              <a:rPr lang="en-US" sz="1620" spc="32" kern="0" dirty="0" smtClean="0">
                <a:solidFill>
                  <a:srgbClr val="ffffff">
                    <a:alpha val="80000"/>
                  </a:srgbClr>
                </a:solidFill>
                <a:latin typeface="Lato" pitchFamily="34" charset="0"/>
                <a:ea typeface="Lato" pitchFamily="34" charset="-122"/>
                <a:cs typeface="Lato" pitchFamily="34" charset="-120"/>
              </a:rPr>
              <a:t>: Uniquely identified by (row, col) in the venue.</a:t>
            </a:r>
            <a:br>
              <a:rPr lang="en-US" sz="1620" spc="32" kern="0" dirty="0" smtClean="0">
                <a:solidFill>
                  <a:srgbClr val="ffffff">
                    <a:alpha val="80000"/>
                  </a:srgbClr>
                </a:solidFill>
                <a:latin typeface="Lato" pitchFamily="34" charset="0"/>
                <a:ea typeface="Lato" pitchFamily="34" charset="-122"/>
                <a:cs typeface="Lato" pitchFamily="34" charset="-120"/>
              </a:rPr>
            </a:br>
            <a:r>
              <a:rPr lang="en-US" sz="1620" spc="32" kern="0" dirty="0" smtClean="0">
                <a:solidFill>
                  <a:srgbClr val="ffffff">
                    <a:alpha val="80000"/>
                  </a:srgbClr>
                </a:solidFill>
                <a:latin typeface="Lato" pitchFamily="34" charset="0"/>
                <a:ea typeface="Lato" pitchFamily="34" charset="-122"/>
                <a:cs typeface="Lato" pitchFamily="34" charset="-120"/>
              </a:rPr>
              <a:t/>
            </a:r>
            <a:r>
              <a:rPr lang="en-US" b="1" sz="1620" spc="32" kern="0" dirty="0" smtClean="0">
                <a:solidFill>
                  <a:srgbClr val="ffffff">
                    <a:alpha val="80000"/>
                  </a:srgbClr>
                </a:solidFill>
                <a:latin typeface="Lato" pitchFamily="34" charset="0"/>
                <a:ea typeface="Lato" pitchFamily="34" charset="-122"/>
                <a:cs typeface="Lato" pitchFamily="34" charset="-120"/>
              </a:rPr>
              <a:t>User-event consistency</a:t>
            </a:r>
            <a:r>
              <a:rPr lang="en-US" sz="1620" spc="32" kern="0" dirty="0" smtClean="0">
                <a:solidFill>
                  <a:srgbClr val="ffffff">
                    <a:alpha val="80000"/>
                  </a:srgbClr>
                </a:solidFill>
                <a:latin typeface="Lato" pitchFamily="34" charset="0"/>
                <a:ea typeface="Lato" pitchFamily="34" charset="-122"/>
                <a:cs typeface="Lato" pitchFamily="34" charset="-120"/>
              </a:rPr>
              <a:t>: No double-booking per user in the same event.</a:t>
            </a:r>
            <a:br>
              <a:rPr lang="en-US" sz="1620" spc="32" kern="0" dirty="0" smtClean="0">
                <a:solidFill>
                  <a:srgbClr val="ffffff">
                    <a:alpha val="80000"/>
                  </a:srgbClr>
                </a:solidFill>
                <a:latin typeface="Lato" pitchFamily="34" charset="0"/>
                <a:ea typeface="Lato" pitchFamily="34" charset="-122"/>
                <a:cs typeface="Lato" pitchFamily="34" charset="-120"/>
              </a:rPr>
            </a:br>
            <a:r>
              <a:rPr lang="en-US" sz="1620" spc="32" kern="0" dirty="0" smtClean="0">
                <a:solidFill>
                  <a:srgbClr val="ffffff">
                    <a:alpha val="80000"/>
                  </a:srgbClr>
                </a:solidFill>
                <a:latin typeface="Lato" pitchFamily="34" charset="0"/>
                <a:ea typeface="Lato" pitchFamily="34" charset="-122"/>
                <a:cs typeface="Lato" pitchFamily="34" charset="-120"/>
              </a:rPr>
              <a:t/>
            </a:r>
            <a:r>
              <a:rPr lang="en-US" b="1" sz="1620" spc="32" kern="0" dirty="0" smtClean="0">
                <a:solidFill>
                  <a:srgbClr val="ffffff">
                    <a:alpha val="80000"/>
                  </a:srgbClr>
                </a:solidFill>
                <a:latin typeface="Lato" pitchFamily="34" charset="0"/>
                <a:ea typeface="Lato" pitchFamily="34" charset="-122"/>
                <a:cs typeface="Lato" pitchFamily="34" charset="-120"/>
              </a:rPr>
              <a:t>Bidirectional updates</a:t>
            </a:r>
            <a:r>
              <a:rPr lang="en-US" sz="1620" spc="32" kern="0" dirty="0" smtClean="0">
                <a:solidFill>
                  <a:srgbClr val="ffffff">
                    <a:alpha val="80000"/>
                  </a:srgbClr>
                </a:solidFill>
                <a:latin typeface="Lato" pitchFamily="34" charset="0"/>
                <a:ea typeface="Lato" pitchFamily="34" charset="-122"/>
                <a:cs typeface="Lato" pitchFamily="34" charset="-120"/>
              </a:rPr>
              <a:t>: When a seat is reserved or cancelled, both the seat and the event’s attendee list are updated.  </a:t>
            </a:r>
            <a:endParaRPr lang="en-US" dirty="0"/>
          </a:p>
        </p:txBody>
      </p:sp>
      <p:pic>
        <p:nvPicPr>
          <p:cNvPr id="5" name="Object 4"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6713446" cy="1066533"/>
          </a:xfrm>
          <a:prstGeom prst="rect">
            <a:avLst/>
          </a:prstGeom>
        </p:spPr>
      </p:pic>
      <p:sp>
        <p:nvSpPr>
          <p:cNvPr id="6" name="Object 5"/>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DETAILED DESIGN &amp; IMPLEMENTATION:  </a:t>
            </a:r>
            <a:endParaRPr lang="en-US" dirty="0"/>
          </a:p>
        </p:txBody>
      </p:sp>
    </p:spTree>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5294576"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OOP PRINCIPLES IN PRACTICE</a:t>
            </a:r>
            <a:endParaRPr lang="en-US" dirty="0"/>
          </a:p>
        </p:txBody>
      </p:sp>
      <p:sp>
        <p:nvSpPr>
          <p:cNvPr id="4" name="Object 3"/>
          <p:cNvSpPr/>
          <p:nvPr/>
        </p:nvSpPr>
        <p:spPr>
          <a:xfrm>
            <a:off x="476131" y="1447438"/>
            <a:ext cx="11236690" cy="4542289"/>
          </a:xfrm>
          <a:prstGeom prst="rect">
            <a:avLst/>
          </a:prstGeom>
          <a:solidFill>
            <a:srgbClr val="000000">
              <a:alpha val="0000"/>
            </a:srgbClr>
          </a:solidFill>
          <a:ln w="12700">
            <a:solidFill>
              <a:srgbClr val="b9b2b2"/>
            </a:solidFill>
            <a:prstDash val="solid"/>
            <a:miter lim="800000"/>
          </a:ln>
        </p:spPr>
      </p:sp>
      <p:sp>
        <p:nvSpPr>
          <p:cNvPr id="5" name="Object 4"/>
          <p:cNvSpPr/>
          <p:nvPr/>
        </p:nvSpPr>
        <p:spPr>
          <a:xfrm>
            <a:off x="476131" y="1447438"/>
            <a:ext cx="11236690" cy="4542289"/>
          </a:xfrm>
          <a:prstGeom prst="rect">
            <a:avLst/>
          </a:prstGeom>
          <a:noFill/>
          <a:ln w="12700">
            <a:solidFill>
              <a:srgbClr val="b9b2b2"/>
            </a:solidFill>
            <a:prstDash val="solid"/>
            <a:miter lim="800000"/>
          </a:ln>
        </p:spPr>
      </p:sp>
      <p:pic>
        <p:nvPicPr>
          <p:cNvPr id="6" name="Object 5"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29" y="1447438"/>
            <a:ext cx="11255735" cy="4561334"/>
          </a:xfrm>
          <a:prstGeom prst="rect">
            <a:avLst/>
          </a:prstGeom>
        </p:spPr>
      </p:pic>
      <p:pic>
        <p:nvPicPr>
          <p:cNvPr id="7" name="Object 6"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6129" y="1447438"/>
            <a:ext cx="11246213" cy="4551812"/>
          </a:xfrm>
          <a:prstGeom prst="rect">
            <a:avLst/>
          </a:prstGeom>
        </p:spPr>
      </p:pic>
      <p:sp>
        <p:nvSpPr>
          <p:cNvPr id="8" name="Object 7"/>
          <p:cNvSpPr/>
          <p:nvPr/>
        </p:nvSpPr>
        <p:spPr>
          <a:xfrm>
            <a:off x="476131" y="1447438"/>
            <a:ext cx="3745563" cy="717204"/>
          </a:xfrm>
          <a:prstGeom prst="rect">
            <a:avLst/>
          </a:prstGeom>
          <a:noFill/>
        </p:spPr>
        <p:txBody>
          <a:bodyPr wrap="square" rtlCol="0" anchor="ctr">
            <a:normAutofit fontScale="85000" lnSpcReduction="20000"/>
          </a:bodyPr>
          <a:lstStyle/>
          <a:p>
            <a:pPr algn="ctr">
              <a:buNone/>
            </a:pPr>
            <a:r>
              <a:rPr lang="en-US" sz="2000" dirty="0" smtClean="0">
                <a:solidFill>
                  <a:srgbClr val="ffffff"/>
                </a:solidFill>
                <a:latin typeface="Lato Regular" pitchFamily="34" charset="0"/>
                <a:ea typeface="Lato Regular" pitchFamily="34" charset="-122"/>
                <a:cs typeface="Lato Regular" pitchFamily="34" charset="-120"/>
              </a:rPr>
              <a:t>OOP Principle</a:t>
            </a:r>
            <a:endParaRPr lang="en-US" dirty="0"/>
          </a:p>
        </p:txBody>
      </p:sp>
      <p:sp>
        <p:nvSpPr>
          <p:cNvPr id="9" name="Object 8"/>
          <p:cNvSpPr/>
          <p:nvPr/>
        </p:nvSpPr>
        <p:spPr>
          <a:xfrm>
            <a:off x="4221694" y="1447438"/>
            <a:ext cx="3745563" cy="717204"/>
          </a:xfrm>
          <a:prstGeom prst="rect">
            <a:avLst/>
          </a:prstGeom>
          <a:noFill/>
        </p:spPr>
        <p:txBody>
          <a:bodyPr wrap="square" rtlCol="0" anchor="ctr">
            <a:normAutofit fontScale="85000" lnSpcReduction="20000"/>
          </a:bodyPr>
          <a:lstStyle/>
          <a:p>
            <a:pPr algn="ctr">
              <a:buNone/>
            </a:pPr>
            <a:r>
              <a:rPr lang="en-US" sz="2000" dirty="0" smtClean="0">
                <a:solidFill>
                  <a:srgbClr val="ffffff"/>
                </a:solidFill>
                <a:latin typeface="Lato Regular" pitchFamily="34" charset="0"/>
                <a:ea typeface="Lato Regular" pitchFamily="34" charset="-122"/>
                <a:cs typeface="Lato Regular" pitchFamily="34" charset="-120"/>
              </a:rPr>
              <a:t>Description</a:t>
            </a:r>
            <a:endParaRPr lang="en-US" dirty="0"/>
          </a:p>
        </p:txBody>
      </p:sp>
      <p:sp>
        <p:nvSpPr>
          <p:cNvPr id="10" name="Object 9"/>
          <p:cNvSpPr/>
          <p:nvPr/>
        </p:nvSpPr>
        <p:spPr>
          <a:xfrm>
            <a:off x="7967258" y="1447438"/>
            <a:ext cx="3745563" cy="717204"/>
          </a:xfrm>
          <a:prstGeom prst="rect">
            <a:avLst/>
          </a:prstGeom>
          <a:noFill/>
        </p:spPr>
        <p:txBody>
          <a:bodyPr wrap="square" rtlCol="0" anchor="ctr">
            <a:normAutofit fontScale="85000" lnSpcReduction="20000"/>
          </a:bodyPr>
          <a:lstStyle/>
          <a:p>
            <a:pPr algn="ctr">
              <a:buNone/>
            </a:pPr>
            <a:r>
              <a:rPr lang="en-US" sz="2000" dirty="0" smtClean="0">
                <a:solidFill>
                  <a:srgbClr val="ffffff"/>
                </a:solidFill>
                <a:latin typeface="Lato Regular" pitchFamily="34" charset="0"/>
                <a:ea typeface="Lato Regular" pitchFamily="34" charset="-122"/>
                <a:cs typeface="Lato Regular" pitchFamily="34" charset="-120"/>
              </a:rPr>
              <a:t>Example</a:t>
            </a:r>
            <a:endParaRPr lang="en-US" dirty="0"/>
          </a:p>
        </p:txBody>
      </p:sp>
      <p:sp>
        <p:nvSpPr>
          <p:cNvPr id="11" name="Object 10"/>
          <p:cNvSpPr/>
          <p:nvPr/>
        </p:nvSpPr>
        <p:spPr>
          <a:xfrm>
            <a:off x="476131" y="2164642"/>
            <a:ext cx="3745563" cy="956271"/>
          </a:xfrm>
          <a:prstGeom prst="rect">
            <a:avLst/>
          </a:prstGeom>
          <a:noFill/>
        </p:spPr>
        <p:txBody>
          <a:bodyPr wrap="square" rtlCol="0" anchor="ctr">
            <a:normAutofit fontScale="85000" lnSpcReduction="20000"/>
          </a:bodyPr>
          <a:lstStyle/>
          <a:p>
            <a:pPr algn="ctr">
              <a:buNone/>
            </a:pPr>
            <a:r>
              <a:rPr lang="en-US" b="1" sz="2000" dirty="0" smtClean="0">
                <a:solidFill>
                  <a:srgbClr val="000000"/>
                </a:solidFill>
                <a:latin typeface="Lato Regular" pitchFamily="34" charset="0"/>
                <a:ea typeface="Lato Regular" pitchFamily="34" charset="-122"/>
                <a:cs typeface="Lato Regular" pitchFamily="34" charset="-120"/>
              </a:rPr>
              <a:t>Encapsulation</a:t>
            </a:r>
            <a:endParaRPr lang="en-US" dirty="0"/>
          </a:p>
        </p:txBody>
      </p:sp>
      <p:sp>
        <p:nvSpPr>
          <p:cNvPr id="12" name="Object 11"/>
          <p:cNvSpPr/>
          <p:nvPr/>
        </p:nvSpPr>
        <p:spPr>
          <a:xfrm>
            <a:off x="4221694" y="2164642"/>
            <a:ext cx="3745563" cy="956271"/>
          </a:xfrm>
          <a:prstGeom prst="rect">
            <a:avLst/>
          </a:prstGeom>
          <a:noFill/>
        </p:spPr>
        <p:txBody>
          <a:bodyPr wrap="square" rtlCol="0" anchor="ctr">
            <a:normAutofit fontScale="85000" lnSpcReduction="20000"/>
          </a:bodyPr>
          <a:lstStyle/>
          <a:p>
            <a:pPr algn="ctr">
              <a:buNone/>
            </a:pPr>
            <a:r>
              <a:rPr lang="en-US" b="1" sz="1700" dirty="0" smtClean="0">
                <a:solidFill>
                  <a:srgbClr val="000000"/>
                </a:solidFill>
                <a:latin typeface="Lato Regular" pitchFamily="34" charset="0"/>
                <a:ea typeface="Lato Regular" pitchFamily="34" charset="-122"/>
                <a:cs typeface="Lato Regular" pitchFamily="34" charset="-120"/>
              </a:rPr>
              <a:t>prevents unauthorized access of data from other parts of the program</a:t>
            </a:r>
            <a:endParaRPr lang="en-US" dirty="0"/>
          </a:p>
        </p:txBody>
      </p:sp>
      <p:sp>
        <p:nvSpPr>
          <p:cNvPr id="13" name="Object 12"/>
          <p:cNvSpPr/>
          <p:nvPr/>
        </p:nvSpPr>
        <p:spPr>
          <a:xfrm>
            <a:off x="7967258" y="2164642"/>
            <a:ext cx="3745563" cy="956271"/>
          </a:xfrm>
          <a:prstGeom prst="rect">
            <a:avLst/>
          </a:prstGeom>
          <a:noFill/>
        </p:spPr>
        <p:txBody>
          <a:bodyPr wrap="square" rtlCol="0" anchor="ctr">
            <a:normAutofit fontScale="85000" lnSpcReduction="20000"/>
          </a:bodyPr>
          <a:lstStyle/>
          <a:p>
            <a:pPr algn="ctr">
              <a:buNone/>
            </a:pPr>
            <a:r>
              <a:rPr lang="en-US" b="1" sz="1700" dirty="0" smtClean="0">
                <a:solidFill>
                  <a:srgbClr val="000000"/>
                </a:solidFill>
                <a:latin typeface="Lato Regular" pitchFamily="34" charset="0"/>
                <a:ea typeface="Lato Regular" pitchFamily="34" charset="-122"/>
                <a:cs typeface="Lato Regular" pitchFamily="34" charset="-120"/>
              </a:rPr>
              <a:t>Private attributes and public methods for controlled access</a:t>
            </a:r>
            <a:endParaRPr lang="en-US" dirty="0"/>
          </a:p>
        </p:txBody>
      </p:sp>
      <p:sp>
        <p:nvSpPr>
          <p:cNvPr id="14" name="Object 13"/>
          <p:cNvSpPr/>
          <p:nvPr/>
        </p:nvSpPr>
        <p:spPr>
          <a:xfrm>
            <a:off x="476131" y="3120913"/>
            <a:ext cx="3745563" cy="956271"/>
          </a:xfrm>
          <a:prstGeom prst="rect">
            <a:avLst/>
          </a:prstGeom>
          <a:noFill/>
        </p:spPr>
        <p:txBody>
          <a:bodyPr wrap="square" rtlCol="0" anchor="ctr">
            <a:normAutofit fontScale="85000" lnSpcReduction="20000"/>
          </a:bodyPr>
          <a:lstStyle/>
          <a:p>
            <a:pPr algn="ctr">
              <a:buNone/>
            </a:pPr>
            <a:r>
              <a:rPr lang="en-US" b="1" sz="2000" dirty="0" smtClean="0">
                <a:solidFill>
                  <a:srgbClr val="000000"/>
                </a:solidFill>
                <a:latin typeface="Lato Regular" pitchFamily="34" charset="0"/>
                <a:ea typeface="Lato Regular" pitchFamily="34" charset="-122"/>
                <a:cs typeface="Lato Regular" pitchFamily="34" charset="-120"/>
              </a:rPr>
              <a:t>Inheritance</a:t>
            </a:r>
            <a:endParaRPr lang="en-US" dirty="0"/>
          </a:p>
        </p:txBody>
      </p:sp>
      <p:sp>
        <p:nvSpPr>
          <p:cNvPr id="15" name="Object 14"/>
          <p:cNvSpPr/>
          <p:nvPr/>
        </p:nvSpPr>
        <p:spPr>
          <a:xfrm>
            <a:off x="4221694" y="3120913"/>
            <a:ext cx="3745563" cy="956271"/>
          </a:xfrm>
          <a:prstGeom prst="rect">
            <a:avLst/>
          </a:prstGeom>
          <a:noFill/>
        </p:spPr>
        <p:txBody>
          <a:bodyPr wrap="square" rtlCol="0" anchor="ctr">
            <a:normAutofit fontScale="85000" lnSpcReduction="20000"/>
          </a:bodyPr>
          <a:lstStyle/>
          <a:p>
            <a:pPr algn="ctr">
              <a:buNone/>
            </a:pPr>
            <a:r>
              <a:rPr lang="en-US" b="1" sz="1700" dirty="0" smtClean="0">
                <a:solidFill>
                  <a:srgbClr val="000000"/>
                </a:solidFill>
                <a:latin typeface="Lato Regular" pitchFamily="34" charset="0"/>
                <a:ea typeface="Lato Regular" pitchFamily="34" charset="-122"/>
                <a:cs typeface="Lato Regular" pitchFamily="34" charset="-120"/>
              </a:rPr>
              <a:t>Defining a new class based on an existing class, inheriting its properties and methods</a:t>
            </a:r>
            <a:endParaRPr lang="en-US" dirty="0"/>
          </a:p>
        </p:txBody>
      </p:sp>
      <p:sp>
        <p:nvSpPr>
          <p:cNvPr id="16" name="Object 15"/>
          <p:cNvSpPr/>
          <p:nvPr/>
        </p:nvSpPr>
        <p:spPr>
          <a:xfrm>
            <a:off x="7967258" y="3120913"/>
            <a:ext cx="3745563" cy="956271"/>
          </a:xfrm>
          <a:prstGeom prst="rect">
            <a:avLst/>
          </a:prstGeom>
          <a:noFill/>
        </p:spPr>
        <p:txBody>
          <a:bodyPr wrap="square" rtlCol="0" anchor="ctr">
            <a:normAutofit fontScale="85000" lnSpcReduction="20000"/>
          </a:bodyPr>
          <a:lstStyle/>
          <a:p>
            <a:pPr algn="ctr">
              <a:buNone/>
            </a:pPr>
            <a:r>
              <a:rPr lang="en-US" b="1" sz="1700" dirty="0" smtClean="0">
                <a:solidFill>
                  <a:srgbClr val="000000"/>
                </a:solidFill>
                <a:latin typeface="Lato Regular" pitchFamily="34" charset="0"/>
                <a:ea typeface="Lato Regular" pitchFamily="34" charset="-122"/>
                <a:cs typeface="Lato Regular" pitchFamily="34" charset="-120"/>
              </a:rPr>
              <a:t>Student,Faculty,Admin,class inheriting from a User class</a:t>
            </a:r>
            <a:endParaRPr lang="en-US" dirty="0"/>
          </a:p>
        </p:txBody>
      </p:sp>
      <p:sp>
        <p:nvSpPr>
          <p:cNvPr id="17" name="Object 16"/>
          <p:cNvSpPr/>
          <p:nvPr/>
        </p:nvSpPr>
        <p:spPr>
          <a:xfrm>
            <a:off x="476131" y="4077184"/>
            <a:ext cx="3745563" cy="956271"/>
          </a:xfrm>
          <a:prstGeom prst="rect">
            <a:avLst/>
          </a:prstGeom>
          <a:noFill/>
        </p:spPr>
        <p:txBody>
          <a:bodyPr wrap="square" rtlCol="0" anchor="ctr">
            <a:normAutofit fontScale="85000" lnSpcReduction="20000"/>
          </a:bodyPr>
          <a:lstStyle/>
          <a:p>
            <a:pPr algn="ctr">
              <a:buNone/>
            </a:pPr>
            <a:r>
              <a:rPr lang="en-US" b="1" sz="2000" dirty="0" smtClean="0">
                <a:solidFill>
                  <a:srgbClr val="000000"/>
                </a:solidFill>
                <a:latin typeface="Lato Regular" pitchFamily="34" charset="0"/>
                <a:ea typeface="Lato Regular" pitchFamily="34" charset="-122"/>
                <a:cs typeface="Lato Regular" pitchFamily="34" charset="-120"/>
              </a:rPr>
              <a:t>Polymorphism</a:t>
            </a:r>
            <a:endParaRPr lang="en-US" dirty="0"/>
          </a:p>
        </p:txBody>
      </p:sp>
      <p:sp>
        <p:nvSpPr>
          <p:cNvPr id="18" name="Object 17"/>
          <p:cNvSpPr/>
          <p:nvPr/>
        </p:nvSpPr>
        <p:spPr>
          <a:xfrm>
            <a:off x="4221694" y="4077184"/>
            <a:ext cx="3745563" cy="956271"/>
          </a:xfrm>
          <a:prstGeom prst="rect">
            <a:avLst/>
          </a:prstGeom>
          <a:noFill/>
        </p:spPr>
        <p:txBody>
          <a:bodyPr wrap="square" rtlCol="0" anchor="ctr">
            <a:normAutofit fontScale="85000" lnSpcReduction="20000"/>
          </a:bodyPr>
          <a:lstStyle/>
          <a:p>
            <a:pPr algn="ctr">
              <a:buNone/>
            </a:pPr>
            <a:r>
              <a:rPr lang="en-US" b="1" sz="1700" dirty="0" smtClean="0">
                <a:solidFill>
                  <a:srgbClr val="000000"/>
                </a:solidFill>
                <a:latin typeface="Lato Regular" pitchFamily="34" charset="0"/>
                <a:ea typeface="Lato Regular" pitchFamily="34" charset="-122"/>
                <a:cs typeface="Lato Regular" pitchFamily="34" charset="-120"/>
              </a:rPr>
              <a:t>Method overloading and Overriding</a:t>
            </a:r>
            <a:endParaRPr lang="en-US" dirty="0"/>
          </a:p>
        </p:txBody>
      </p:sp>
      <p:sp>
        <p:nvSpPr>
          <p:cNvPr id="19" name="Object 18"/>
          <p:cNvSpPr/>
          <p:nvPr/>
        </p:nvSpPr>
        <p:spPr>
          <a:xfrm>
            <a:off x="7967258" y="4077184"/>
            <a:ext cx="3745563" cy="956271"/>
          </a:xfrm>
          <a:prstGeom prst="rect">
            <a:avLst/>
          </a:prstGeom>
          <a:noFill/>
        </p:spPr>
        <p:txBody>
          <a:bodyPr wrap="square" rtlCol="0" anchor="ctr">
            <a:normAutofit fontScale="85000" lnSpcReduction="20000"/>
          </a:bodyPr>
          <a:lstStyle/>
          <a:p>
            <a:pPr algn="ctr">
              <a:buNone/>
            </a:pPr>
            <a:r>
              <a:rPr lang="en-US" b="1" sz="1700" dirty="0" smtClean="0">
                <a:solidFill>
                  <a:srgbClr val="000000"/>
                </a:solidFill>
                <a:latin typeface="Lato Regular" pitchFamily="34" charset="0"/>
                <a:ea typeface="Lato Regular" pitchFamily="34" charset="-122"/>
                <a:cs typeface="Lato Regular" pitchFamily="34" charset="-120"/>
              </a:rPr>
              <a:t>Overriding the toMap() method </a:t>
            </a:r>
          </a:p>
          <a:p>
            <a:pPr algn="ctr">
              <a:buNone/>
            </a:pPr>
            <a:r>
              <a:rPr lang="en-US" b="1" sz="1700" dirty="0" smtClean="0">
                <a:solidFill>
                  <a:srgbClr val="000000"/>
                </a:solidFill>
                <a:latin typeface="Lato Regular" pitchFamily="34" charset="0"/>
                <a:ea typeface="Lato Regular" pitchFamily="34" charset="-122"/>
                <a:cs typeface="Lato Regular" pitchFamily="34" charset="-120"/>
              </a:rPr>
              <a:t>Overloading constructors </a:t>
            </a:r>
            <a:endParaRPr lang="en-US" dirty="0"/>
          </a:p>
        </p:txBody>
      </p:sp>
      <p:sp>
        <p:nvSpPr>
          <p:cNvPr id="20" name="Object 19"/>
          <p:cNvSpPr/>
          <p:nvPr/>
        </p:nvSpPr>
        <p:spPr>
          <a:xfrm>
            <a:off x="476131" y="5033456"/>
            <a:ext cx="3745563" cy="956271"/>
          </a:xfrm>
          <a:prstGeom prst="rect">
            <a:avLst/>
          </a:prstGeom>
          <a:noFill/>
        </p:spPr>
        <p:txBody>
          <a:bodyPr wrap="square" rtlCol="0" anchor="ctr">
            <a:normAutofit fontScale="85000" lnSpcReduction="20000"/>
          </a:bodyPr>
          <a:lstStyle/>
          <a:p>
            <a:pPr algn="ctr">
              <a:buNone/>
            </a:pPr>
            <a:r>
              <a:rPr lang="en-US" b="1" sz="2000" dirty="0" smtClean="0">
                <a:solidFill>
                  <a:srgbClr val="000000"/>
                </a:solidFill>
                <a:latin typeface="Lato Regular" pitchFamily="34" charset="0"/>
                <a:ea typeface="Lato Regular" pitchFamily="34" charset="-122"/>
                <a:cs typeface="Lato Regular" pitchFamily="34" charset="-120"/>
              </a:rPr>
              <a:t>Singleton Pattern</a:t>
            </a:r>
            <a:endParaRPr lang="en-US" dirty="0"/>
          </a:p>
        </p:txBody>
      </p:sp>
      <p:sp>
        <p:nvSpPr>
          <p:cNvPr id="21" name="Object 20"/>
          <p:cNvSpPr/>
          <p:nvPr/>
        </p:nvSpPr>
        <p:spPr>
          <a:xfrm>
            <a:off x="4221694" y="5033456"/>
            <a:ext cx="3745563" cy="956271"/>
          </a:xfrm>
          <a:prstGeom prst="rect">
            <a:avLst/>
          </a:prstGeom>
          <a:noFill/>
        </p:spPr>
        <p:txBody>
          <a:bodyPr wrap="square" rtlCol="0" anchor="ctr">
            <a:normAutofit fontScale="85000" lnSpcReduction="20000"/>
          </a:bodyPr>
          <a:lstStyle/>
          <a:p>
            <a:pPr algn="ctr">
              <a:buNone/>
            </a:pPr>
            <a:r>
              <a:rPr lang="en-US" b="1" sz="1700" dirty="0" smtClean="0">
                <a:solidFill>
                  <a:srgbClr val="000000"/>
                </a:solidFill>
                <a:latin typeface="Lato Regular" pitchFamily="34" charset="0"/>
                <a:ea typeface="Lato Regular" pitchFamily="34" charset="-122"/>
                <a:cs typeface="Lato Regular" pitchFamily="34" charset="-120"/>
              </a:rPr>
              <a:t>creational design pattern that ensures a class has only one instance, providing a global point of access to that instance</a:t>
            </a:r>
            <a:endParaRPr lang="en-US" dirty="0"/>
          </a:p>
        </p:txBody>
      </p:sp>
      <p:sp>
        <p:nvSpPr>
          <p:cNvPr id="22" name="Object 21"/>
          <p:cNvSpPr/>
          <p:nvPr/>
        </p:nvSpPr>
        <p:spPr>
          <a:xfrm>
            <a:off x="7967258" y="5033456"/>
            <a:ext cx="3745563" cy="956271"/>
          </a:xfrm>
          <a:prstGeom prst="rect">
            <a:avLst/>
          </a:prstGeom>
          <a:noFill/>
        </p:spPr>
        <p:txBody>
          <a:bodyPr wrap="square" rtlCol="0" anchor="ctr">
            <a:normAutofit fontScale="85000" lnSpcReduction="20000"/>
          </a:bodyPr>
          <a:lstStyle/>
          <a:p>
            <a:pPr algn="ctr">
              <a:buNone/>
            </a:pPr>
            <a:r>
              <a:rPr lang="en-US" b="1" sz="1700" dirty="0" smtClean="0">
                <a:solidFill>
                  <a:srgbClr val="000000"/>
                </a:solidFill>
                <a:latin typeface="Lato Regular" pitchFamily="34" charset="0"/>
                <a:ea typeface="Lato Regular" pitchFamily="34" charset="-122"/>
                <a:cs typeface="Lato Regular" pitchFamily="34" charset="-120"/>
              </a:rPr>
              <a:t>Admin class</a:t>
            </a:r>
            <a:endParaRPr lang="en-US" dirty="0"/>
          </a:p>
        </p:txBody>
      </p:sp>
      <p:pic>
        <p:nvPicPr>
          <p:cNvPr id="23" name="Object 22" descr="">    </p:cNvPr>
          <p:cNvPicPr>
            <a:picLocks noChangeAspect="1"/>
          </p:cNvPicPr>
          <p:nvPr/>
        </p:nvPicPr>
        <p:blipFill>
          <a:blip r:embed="rId7"/>
          <a:stretch>
            <a:fillRect/>
          </a:stretch>
        </p:blipFill>
        <p:spPr>
          <a:xfrm>
            <a:off x="142839" y="6408722"/>
            <a:ext cx="952262" cy="304724"/>
          </a:xfrm>
          <a:prstGeom prst="rect">
            <a:avLst/>
          </a:prstGeom>
        </p:spPr>
      </p:pic>
      <p:sp>
        <p:nvSpPr>
          <p:cNvPr id="24" name="Object 23"/>
          <p:cNvSpPr/>
          <p:nvPr/>
        </p:nvSpPr>
        <p:spPr>
          <a:xfrm>
            <a:off x="11779479" y="6502542"/>
            <a:ext cx="219020" cy="222158"/>
          </a:xfrm>
          <a:prstGeom prst="rect">
            <a:avLst/>
          </a:prstGeom>
          <a:noFill/>
        </p:spPr>
      </p:sp>
      <p:sp>
        <p:nvSpPr>
          <p:cNvPr id="25" name="Object 24"/>
          <p:cNvSpPr/>
          <p:nvPr/>
        </p:nvSpPr>
        <p:spPr>
          <a:xfrm>
            <a:off x="-476131" y="6128130"/>
            <a:ext cx="12188952" cy="197378"/>
          </a:xfrm>
          <a:prstGeom prst="rect">
            <a:avLst/>
          </a:prstGeom>
          <a:noFill/>
        </p:spPr>
        <p:txBody>
          <a:bodyPr wrap="square" rtlCol="0" anchor="t" bIns="0" lIns="0" rIns="0" tIns="0"/>
          <a:lstStyle/>
          <a:p>
            <a:pPr algn="r">
              <a:lnSpc>
                <a:spcPts val="1556"/>
              </a:lnSpc>
              <a:buNone/>
            </a:pPr>
            <a:r>
              <a:rPr lang="en-US" sz="1080" spc="22" kern="0" dirty="0" smtClean="0">
                <a:solidFill>
                  <a:srgbClr val="ffffff">
                    <a:alpha val="80000"/>
                  </a:srgbClr>
                </a:solidFill>
                <a:latin typeface="Lato" pitchFamily="34" charset="0"/>
                <a:ea typeface="Lato" pitchFamily="34" charset="-122"/>
                <a:cs typeface="Lato" pitchFamily="34" charset="-120"/>
              </a:rPr>
              <a:t>*OOP Principles Implementation</a:t>
            </a:r>
            <a:endParaRPr lang="en-US" dirty="0"/>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3294826"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DSA CONCEPTS</a:t>
            </a:r>
            <a:endParaRPr lang="en-US" dirty="0"/>
          </a:p>
        </p:txBody>
      </p:sp>
      <p:sp>
        <p:nvSpPr>
          <p:cNvPr id="4" name="Object 3"/>
          <p:cNvSpPr/>
          <p:nvPr/>
        </p:nvSpPr>
        <p:spPr>
          <a:xfrm>
            <a:off x="761810" y="1670679"/>
            <a:ext cx="11617595" cy="236983"/>
          </a:xfrm>
          <a:prstGeom prst="rect">
            <a:avLst/>
          </a:prstGeom>
          <a:noFill/>
        </p:spPr>
        <p:txBody>
          <a:bodyPr wrap="square" rtlCol="0" anchor="t" bIns="0" lIns="0" rIns="0" tIns="0"/>
          <a:lstStyle/>
          <a:p>
            <a:pPr algn="l">
              <a:lnSpc>
                <a:spcPts val="1866"/>
              </a:lnSpc>
              <a:buNone/>
            </a:pPr>
            <a:r>
              <a:rPr lang="en-US" b="1" sz="1296" spc="26" kern="0" dirty="0" smtClean="0">
                <a:solidFill>
                  <a:srgbClr val="a61e51"/>
                </a:solidFill>
                <a:latin typeface="Lato" pitchFamily="34" charset="0"/>
                <a:ea typeface="Lato" pitchFamily="34" charset="-122"/>
                <a:cs typeface="Lato" pitchFamily="34" charset="-120"/>
              </a:rPr>
              <a:t>Data Structures </a:t>
            </a:r>
            <a:endParaRPr lang="en-US" dirty="0"/>
          </a:p>
        </p:txBody>
      </p:sp>
      <p:sp>
        <p:nvSpPr>
          <p:cNvPr id="5" name="Object 4"/>
          <p:cNvSpPr/>
          <p:nvPr/>
        </p:nvSpPr>
        <p:spPr>
          <a:xfrm>
            <a:off x="761810" y="2085670"/>
            <a:ext cx="11617595" cy="1975294"/>
          </a:xfrm>
          <a:prstGeom prst="rect">
            <a:avLst/>
          </a:prstGeom>
          <a:noFill/>
        </p:spPr>
        <p:txBody>
          <a:bodyPr wrap="square" rtlCol="0" anchor="t" bIns="0" lIns="0" rIns="0" tIns="0"/>
          <a:lstStyle/>
          <a:p>
            <a:pPr algn="l" marL="242900" indent="-242900">
              <a:lnSpc>
                <a:spcPts val="2216"/>
              </a:lnSpc>
              <a:spcBef>
                <a:spcPts val="1374"/>
              </a:spcBef>
              <a:buSzPct val="100000"/>
              <a:buFont typeface="+mj-lt"/>
              <a:buAutoNum type="arabicPeriod"/>
            </a:pPr>
            <a:r>
              <a:rPr lang="en-US" sz="1620" spc="32" kern="0" dirty="0" smtClean="0">
                <a:solidFill>
                  <a:srgbClr val="ffffff">
                    <a:alpha val="80000"/>
                  </a:srgbClr>
                </a:solidFill>
                <a:latin typeface="Lato" pitchFamily="34" charset="0"/>
                <a:ea typeface="Lato" pitchFamily="34" charset="-122"/>
                <a:cs typeface="Lato" pitchFamily="34" charset="-120"/>
              </a:rPr>
              <a:t>Linked List</a:t>
            </a:r>
          </a:p>
          <a:p>
            <a:pPr algn="l" lvl="1">
              <a:lnSpc>
                <a:spcPts val="1789"/>
              </a:lnSpc>
              <a:spcBef>
                <a:spcPts val="231"/>
              </a:spcBef>
              <a:buNone/>
            </a:pPr>
            <a:r>
              <a:rPr lang="en-US" sz="1242" spc="25" kern="0" dirty="0" smtClean="0">
                <a:solidFill>
                  <a:srgbClr val="ffffff">
                    <a:alpha val="80000"/>
                  </a:srgbClr>
                </a:solidFill>
                <a:latin typeface="Lato" pitchFamily="34" charset="0"/>
                <a:ea typeface="Lato" pitchFamily="34" charset="-122"/>
                <a:cs typeface="Lato" pitchFamily="34" charset="-120"/>
              </a:rPr>
              <a:t>used as a collection for Objects</a:t>
            </a:r>
          </a:p>
          <a:p>
            <a:pPr algn="l" marL="242900" indent="-242900">
              <a:lnSpc>
                <a:spcPts val="2216"/>
              </a:lnSpc>
              <a:spcBef>
                <a:spcPts val="1392"/>
              </a:spcBef>
              <a:buSzPct val="100000"/>
              <a:buFont typeface="+mj-lt"/>
              <a:buAutoNum type="arabicPeriod"/>
            </a:pPr>
            <a:r>
              <a:rPr lang="en-US" sz="1620" spc="32" kern="0" dirty="0" smtClean="0">
                <a:solidFill>
                  <a:srgbClr val="ffffff">
                    <a:alpha val="80000"/>
                  </a:srgbClr>
                </a:solidFill>
                <a:latin typeface="Lato" pitchFamily="34" charset="0"/>
                <a:ea typeface="Lato" pitchFamily="34" charset="-122"/>
                <a:cs typeface="Lato" pitchFamily="34" charset="-120"/>
              </a:rPr>
              <a:t>Array</a:t>
            </a:r>
          </a:p>
          <a:p>
            <a:pPr algn="l" lvl="1">
              <a:lnSpc>
                <a:spcPts val="1789"/>
              </a:lnSpc>
              <a:spcBef>
                <a:spcPts val="231"/>
              </a:spcBef>
              <a:buNone/>
            </a:pPr>
            <a:r>
              <a:rPr lang="en-US" sz="1242" spc="25" kern="0" dirty="0" smtClean="0">
                <a:solidFill>
                  <a:srgbClr val="ffffff">
                    <a:alpha val="80000"/>
                  </a:srgbClr>
                </a:solidFill>
                <a:latin typeface="Lato" pitchFamily="34" charset="0"/>
                <a:ea typeface="Lato" pitchFamily="34" charset="-122"/>
                <a:cs typeface="Lato" pitchFamily="34" charset="-120"/>
              </a:rPr>
              <a:t>used for seat Layout, and as a collection(ArrayList) for storing Seat Objects</a:t>
            </a:r>
          </a:p>
          <a:p>
            <a:pPr algn="l" marL="242900" indent="-242900">
              <a:lnSpc>
                <a:spcPts val="2216"/>
              </a:lnSpc>
              <a:spcBef>
                <a:spcPts val="1392"/>
              </a:spcBef>
              <a:buSzPct val="100000"/>
              <a:buFont typeface="+mj-lt"/>
              <a:buAutoNum type="arabicPeriod"/>
            </a:pPr>
            <a:r>
              <a:rPr lang="en-US" sz="1620" spc="32" kern="0" dirty="0" smtClean="0">
                <a:solidFill>
                  <a:srgbClr val="ffffff">
                    <a:alpha val="80000"/>
                  </a:srgbClr>
                </a:solidFill>
                <a:latin typeface="Lato" pitchFamily="34" charset="0"/>
                <a:ea typeface="Lato" pitchFamily="34" charset="-122"/>
                <a:cs typeface="Lato" pitchFamily="34" charset="-120"/>
              </a:rPr>
              <a:t>HashMap</a:t>
            </a:r>
          </a:p>
          <a:p>
            <a:pPr algn="l" lvl="1">
              <a:lnSpc>
                <a:spcPts val="1789"/>
              </a:lnSpc>
              <a:spcBef>
                <a:spcPts val="231"/>
              </a:spcBef>
              <a:buNone/>
            </a:pPr>
            <a:r>
              <a:rPr lang="en-US" sz="1242" spc="25" kern="0" dirty="0" smtClean="0">
                <a:solidFill>
                  <a:srgbClr val="ffffff">
                    <a:alpha val="80000"/>
                  </a:srgbClr>
                </a:solidFill>
                <a:latin typeface="Lato" pitchFamily="34" charset="0"/>
                <a:ea typeface="Lato" pitchFamily="34" charset="-122"/>
                <a:cs typeface="Lato" pitchFamily="34" charset="-120"/>
              </a:rPr>
              <a:t>Used for storing mappings for student Access and for sending data to frontend of HTML and JS </a:t>
            </a:r>
            <a:endParaRPr lang="en-US" dirty="0"/>
          </a:p>
        </p:txBody>
      </p:sp>
      <p:sp>
        <p:nvSpPr>
          <p:cNvPr id="6" name="Object 5"/>
          <p:cNvSpPr/>
          <p:nvPr/>
        </p:nvSpPr>
        <p:spPr>
          <a:xfrm>
            <a:off x="761810" y="4165064"/>
            <a:ext cx="11617595" cy="281350"/>
          </a:xfrm>
          <a:prstGeom prst="rect">
            <a:avLst/>
          </a:prstGeom>
          <a:noFill/>
        </p:spPr>
        <p:txBody>
          <a:bodyPr wrap="square" rtlCol="0" anchor="t" bIns="0" lIns="0" rIns="0" tIns="0"/>
          <a:lstStyle/>
          <a:p>
            <a:pPr algn="l">
              <a:lnSpc>
                <a:spcPts val="2216"/>
              </a:lnSpc>
              <a:spcBef>
                <a:spcPts val="804"/>
              </a:spcBef>
              <a:buNone/>
            </a:pPr>
            <a:r>
              <a:rPr lang="en-US" sz="1620" spc="32" kern="0" dirty="0" smtClean="0">
                <a:solidFill>
                  <a:srgbClr val="a61e51"/>
                </a:solidFill>
                <a:latin typeface="Lato" pitchFamily="34" charset="0"/>
                <a:ea typeface="Lato" pitchFamily="34" charset="-122"/>
                <a:cs typeface="Lato" pitchFamily="34" charset="-120"/>
              </a:rPr>
              <a:t>Algorithms used</a:t>
            </a:r>
            <a:endParaRPr lang="en-US" dirty="0"/>
          </a:p>
        </p:txBody>
      </p:sp>
      <p:sp>
        <p:nvSpPr>
          <p:cNvPr id="7" name="Object 6"/>
          <p:cNvSpPr/>
          <p:nvPr/>
        </p:nvSpPr>
        <p:spPr>
          <a:xfrm>
            <a:off x="761810" y="4549864"/>
            <a:ext cx="11617595" cy="236983"/>
          </a:xfrm>
          <a:prstGeom prst="rect">
            <a:avLst/>
          </a:prstGeom>
          <a:noFill/>
        </p:spPr>
        <p:txBody>
          <a:bodyPr wrap="square" rtlCol="0" anchor="t" bIns="0" lIns="0" rIns="0" tIns="0"/>
          <a:lstStyle/>
          <a:p>
            <a:pPr algn="l">
              <a:lnSpc>
                <a:spcPts val="1866"/>
              </a:lnSpc>
              <a:spcBef>
                <a:spcPts val="799"/>
              </a:spcBef>
              <a:buNone/>
            </a:pPr>
            <a:r>
              <a:rPr lang="en-US" sz="1296" spc="26" kern="0" dirty="0" smtClean="0">
                <a:solidFill>
                  <a:srgbClr val="ffffff">
                    <a:alpha val="80000"/>
                  </a:srgbClr>
                </a:solidFill>
                <a:latin typeface="Lato" pitchFamily="34" charset="0"/>
                <a:ea typeface="Lato" pitchFamily="34" charset="-122"/>
                <a:cs typeface="Lato" pitchFamily="34" charset="-120"/>
              </a:rPr>
              <a:t>SHA-256 : Secure Hash Algorithm - 256. A cryptographic hash function that produces a 256-bit hash value (32 bytes) from any given input</a:t>
            </a:r>
            <a:endParaRPr lang="en-US" dirty="0"/>
          </a:p>
        </p:txBody>
      </p:sp>
      <p:sp>
        <p:nvSpPr>
          <p:cNvPr id="8" name="Object 7"/>
          <p:cNvSpPr/>
          <p:nvPr/>
        </p:nvSpPr>
        <p:spPr>
          <a:xfrm>
            <a:off x="761810" y="4896899"/>
            <a:ext cx="11617595" cy="473967"/>
          </a:xfrm>
          <a:prstGeom prst="rect">
            <a:avLst/>
          </a:prstGeom>
          <a:noFill/>
        </p:spPr>
        <p:txBody>
          <a:bodyPr wrap="square" rtlCol="0" anchor="t" bIns="0" lIns="0" rIns="0" tIns="0"/>
          <a:lstStyle/>
          <a:p>
            <a:pPr algn="l">
              <a:lnSpc>
                <a:spcPts val="1866"/>
              </a:lnSpc>
              <a:spcBef>
                <a:spcPts val="850"/>
              </a:spcBef>
              <a:buNone/>
            </a:pPr>
            <a:r>
              <a:rPr lang="en-US" sz="1296" spc="26" kern="0" dirty="0" smtClean="0">
                <a:solidFill>
                  <a:srgbClr val="ffffff">
                    <a:alpha val="80000"/>
                  </a:srgbClr>
                </a:solidFill>
                <a:latin typeface="Lato" pitchFamily="34" charset="0"/>
                <a:ea typeface="Lato" pitchFamily="34" charset="-122"/>
                <a:cs typeface="Lato" pitchFamily="34" charset="-120"/>
              </a:rPr>
              <a:t>SHA-256 is part of the SHA-2 family of algorithms and is widely used in various security applications, including digital signatures and data integrity verification  </a:t>
            </a:r>
            <a:endParaRPr lang="en-US" dirty="0"/>
          </a:p>
        </p:txBody>
      </p:sp>
      <p:sp>
        <p:nvSpPr>
          <p:cNvPr id="9" name="Object 8"/>
          <p:cNvSpPr/>
          <p:nvPr/>
        </p:nvSpPr>
        <p:spPr>
          <a:xfrm>
            <a:off x="761810" y="5480917"/>
            <a:ext cx="11617595" cy="236983"/>
          </a:xfrm>
          <a:prstGeom prst="rect">
            <a:avLst/>
          </a:prstGeom>
          <a:noFill/>
        </p:spPr>
        <p:txBody>
          <a:bodyPr wrap="square" rtlCol="0" anchor="t" bIns="0" lIns="0" rIns="0" tIns="0"/>
          <a:lstStyle/>
          <a:p>
            <a:pPr algn="l">
              <a:lnSpc>
                <a:spcPts val="1866"/>
              </a:lnSpc>
              <a:spcBef>
                <a:spcPts val="850"/>
              </a:spcBef>
              <a:buNone/>
            </a:pPr>
            <a:r>
              <a:rPr lang="en-US" b="1" sz="1296" spc="26" kern="0" dirty="0" smtClean="0">
                <a:solidFill>
                  <a:srgbClr val="ffffff">
                    <a:alpha val="80000"/>
                  </a:srgbClr>
                </a:solidFill>
                <a:latin typeface="Lato" pitchFamily="34" charset="0"/>
                <a:ea typeface="Lato" pitchFamily="34" charset="-122"/>
                <a:cs typeface="Lato" pitchFamily="34" charset="-120"/>
              </a:rPr>
              <a:t>Time complexity (big - O): O(n)</a:t>
            </a:r>
            <a:endParaRPr lang="en-US" dirty="0"/>
          </a:p>
        </p:txBody>
      </p:sp>
      <p:pic>
        <p:nvPicPr>
          <p:cNvPr id="10" name="Object 9" descr="">    </p:cNvPr>
          <p:cNvPicPr>
            <a:picLocks noChangeAspect="1"/>
          </p:cNvPicPr>
          <p:nvPr/>
        </p:nvPicPr>
        <p:blipFill>
          <a:blip r:embed="rId3"/>
          <a:stretch>
            <a:fillRect/>
          </a:stretch>
        </p:blipFill>
        <p:spPr>
          <a:xfrm>
            <a:off x="142839" y="6408722"/>
            <a:ext cx="952262" cy="304724"/>
          </a:xfrm>
          <a:prstGeom prst="rect">
            <a:avLst/>
          </a:prstGeom>
        </p:spPr>
      </p:pic>
      <p:sp>
        <p:nvSpPr>
          <p:cNvPr id="11" name="Object 10"/>
          <p:cNvSpPr/>
          <p:nvPr/>
        </p:nvSpPr>
        <p:spPr>
          <a:xfrm>
            <a:off x="11779479" y="6502542"/>
            <a:ext cx="219020" cy="222158"/>
          </a:xfrm>
          <a:prstGeom prst="rect">
            <a:avLst/>
          </a:prstGeom>
          <a:noFill/>
        </p:spPr>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9198850"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PROJECT ACCOMPLISHMENTS &amp; FUTURE ENHANCEMENTS</a:t>
            </a:r>
            <a:endParaRPr lang="en-US" dirty="0"/>
          </a:p>
        </p:txBody>
      </p:sp>
      <p:sp>
        <p:nvSpPr>
          <p:cNvPr id="4" name="Object 3"/>
          <p:cNvSpPr/>
          <p:nvPr/>
        </p:nvSpPr>
        <p:spPr>
          <a:xfrm>
            <a:off x="476131" y="1447438"/>
            <a:ext cx="3618595" cy="4551812"/>
          </a:xfrm>
          <a:prstGeom prst="roundRect">
            <a:avLst>
              <a:gd name="adj" fmla="val 2527"/>
            </a:avLst>
          </a:prstGeom>
          <a:solidFill>
            <a:srgbClr val="a61e51">
              <a:alpha val="30000"/>
            </a:srgbClr>
          </a:solidFill>
        </p:spPr>
      </p:sp>
      <p:sp>
        <p:nvSpPr>
          <p:cNvPr id="5" name="Object 4"/>
          <p:cNvSpPr/>
          <p:nvPr/>
        </p:nvSpPr>
        <p:spPr>
          <a:xfrm>
            <a:off x="761810" y="1632913"/>
            <a:ext cx="3456711" cy="398651"/>
          </a:xfrm>
          <a:prstGeom prst="rect">
            <a:avLst/>
          </a:prstGeom>
          <a:noFill/>
        </p:spPr>
        <p:txBody>
          <a:bodyPr wrap="square" rtlCol="0" anchor="t" bIns="0" lIns="0" rIns="0" tIns="0"/>
          <a:lstStyle/>
          <a:p>
            <a:pPr algn="l">
              <a:lnSpc>
                <a:spcPts val="3140"/>
              </a:lnSpc>
              <a:buNone/>
            </a:pPr>
            <a:r>
              <a:rPr lang="en-US" sz="2295" spc="46" kern="0" dirty="0" smtClean="0">
                <a:solidFill>
                  <a:srgbClr val="ffffff"/>
                </a:solidFill>
                <a:latin typeface="Lato" pitchFamily="34" charset="0"/>
                <a:ea typeface="Lato" pitchFamily="34" charset="-122"/>
                <a:cs typeface="Lato" pitchFamily="34" charset="-120"/>
              </a:rPr>
              <a:t>Conclusion</a:t>
            </a:r>
            <a:endParaRPr lang="en-US" dirty="0"/>
          </a:p>
        </p:txBody>
      </p:sp>
      <p:sp>
        <p:nvSpPr>
          <p:cNvPr id="6" name="Object 5"/>
          <p:cNvSpPr/>
          <p:nvPr/>
        </p:nvSpPr>
        <p:spPr>
          <a:xfrm>
            <a:off x="761810" y="2147134"/>
            <a:ext cx="3456711" cy="925534"/>
          </a:xfrm>
          <a:prstGeom prst="rect">
            <a:avLst/>
          </a:prstGeom>
          <a:noFill/>
        </p:spPr>
        <p:txBody>
          <a:bodyPr wrap="square" rtlCol="0" anchor="t" bIns="0" lIns="0" rIns="0" tIns="0"/>
          <a:lstStyle/>
          <a:p>
            <a:pPr algn="l">
              <a:lnSpc>
                <a:spcPts val="2430"/>
              </a:lnSpc>
              <a:spcBef>
                <a:spcPts val="893"/>
              </a:spcBef>
              <a:buNone/>
            </a:pPr>
            <a:r>
              <a:rPr lang="en-US" sz="1688" spc="34" kern="0" dirty="0" smtClean="0">
                <a:solidFill>
                  <a:srgbClr val="ffffff">
                    <a:alpha val="80000"/>
                  </a:srgbClr>
                </a:solidFill>
                <a:latin typeface="Lato" pitchFamily="34" charset="0"/>
                <a:ea typeface="Lato" pitchFamily="34" charset="-122"/>
                <a:cs typeface="Lato" pitchFamily="34" charset="-120"/>
              </a:rPr>
              <a:t>Successfully implemented a role-based seating arrangement system.</a:t>
            </a:r>
            <a:endParaRPr lang="en-US" dirty="0"/>
          </a:p>
        </p:txBody>
      </p:sp>
      <p:sp>
        <p:nvSpPr>
          <p:cNvPr id="7" name="Object 6"/>
          <p:cNvSpPr/>
          <p:nvPr/>
        </p:nvSpPr>
        <p:spPr>
          <a:xfrm>
            <a:off x="4285178" y="1447438"/>
            <a:ext cx="3618595" cy="4551812"/>
          </a:xfrm>
          <a:prstGeom prst="roundRect">
            <a:avLst>
              <a:gd name="adj" fmla="val 2527"/>
            </a:avLst>
          </a:prstGeom>
          <a:solidFill>
            <a:srgbClr val="a61e51">
              <a:alpha val="30000"/>
            </a:srgbClr>
          </a:solidFill>
        </p:spPr>
      </p:sp>
      <p:sp>
        <p:nvSpPr>
          <p:cNvPr id="8" name="Object 7"/>
          <p:cNvSpPr/>
          <p:nvPr/>
        </p:nvSpPr>
        <p:spPr>
          <a:xfrm>
            <a:off x="4570857" y="1632913"/>
            <a:ext cx="3456711" cy="398651"/>
          </a:xfrm>
          <a:prstGeom prst="rect">
            <a:avLst/>
          </a:prstGeom>
          <a:noFill/>
        </p:spPr>
        <p:txBody>
          <a:bodyPr wrap="square" rtlCol="0" anchor="t" bIns="0" lIns="0" rIns="0" tIns="0"/>
          <a:lstStyle/>
          <a:p>
            <a:pPr algn="l">
              <a:lnSpc>
                <a:spcPts val="3140"/>
              </a:lnSpc>
              <a:buNone/>
            </a:pPr>
            <a:r>
              <a:rPr lang="en-US" sz="2295" spc="46" kern="0" dirty="0" smtClean="0">
                <a:solidFill>
                  <a:srgbClr val="ffffff"/>
                </a:solidFill>
                <a:latin typeface="Lato" pitchFamily="34" charset="0"/>
                <a:ea typeface="Lato" pitchFamily="34" charset="-122"/>
                <a:cs typeface="Lato" pitchFamily="34" charset="-120"/>
              </a:rPr>
              <a:t>Core OOP Principles</a:t>
            </a:r>
            <a:endParaRPr lang="en-US" dirty="0"/>
          </a:p>
        </p:txBody>
      </p:sp>
      <p:sp>
        <p:nvSpPr>
          <p:cNvPr id="9" name="Object 8"/>
          <p:cNvSpPr/>
          <p:nvPr/>
        </p:nvSpPr>
        <p:spPr>
          <a:xfrm>
            <a:off x="4570857" y="2147134"/>
            <a:ext cx="3456711" cy="925534"/>
          </a:xfrm>
          <a:prstGeom prst="rect">
            <a:avLst/>
          </a:prstGeom>
          <a:noFill/>
        </p:spPr>
        <p:txBody>
          <a:bodyPr wrap="square" rtlCol="0" anchor="t" bIns="0" lIns="0" rIns="0" tIns="0"/>
          <a:lstStyle/>
          <a:p>
            <a:pPr algn="l">
              <a:lnSpc>
                <a:spcPts val="2430"/>
              </a:lnSpc>
              <a:spcBef>
                <a:spcPts val="893"/>
              </a:spcBef>
              <a:buNone/>
            </a:pPr>
            <a:r>
              <a:rPr lang="en-US" sz="1688" spc="34" kern="0" dirty="0" smtClean="0">
                <a:solidFill>
                  <a:srgbClr val="ffffff">
                    <a:alpha val="80000"/>
                  </a:srgbClr>
                </a:solidFill>
                <a:latin typeface="Lato" pitchFamily="34" charset="0"/>
                <a:ea typeface="Lato" pitchFamily="34" charset="-122"/>
                <a:cs typeface="Lato" pitchFamily="34" charset="-120"/>
              </a:rPr>
              <a:t>Applied core OOP principles (encapsulation, inheritance, polymorphism, abstraction).</a:t>
            </a:r>
            <a:endParaRPr lang="en-US" dirty="0"/>
          </a:p>
        </p:txBody>
      </p:sp>
      <p:sp>
        <p:nvSpPr>
          <p:cNvPr id="10" name="Object 9"/>
          <p:cNvSpPr/>
          <p:nvPr/>
        </p:nvSpPr>
        <p:spPr>
          <a:xfrm>
            <a:off x="8094226" y="1447438"/>
            <a:ext cx="3618595" cy="4551812"/>
          </a:xfrm>
          <a:prstGeom prst="roundRect">
            <a:avLst>
              <a:gd name="adj" fmla="val 2527"/>
            </a:avLst>
          </a:prstGeom>
          <a:solidFill>
            <a:srgbClr val="a61e51">
              <a:alpha val="30000"/>
            </a:srgbClr>
          </a:solidFill>
        </p:spPr>
      </p:sp>
      <p:sp>
        <p:nvSpPr>
          <p:cNvPr id="11" name="Object 10"/>
          <p:cNvSpPr/>
          <p:nvPr/>
        </p:nvSpPr>
        <p:spPr>
          <a:xfrm>
            <a:off x="8379905" y="1632913"/>
            <a:ext cx="3456711" cy="398651"/>
          </a:xfrm>
          <a:prstGeom prst="rect">
            <a:avLst/>
          </a:prstGeom>
          <a:noFill/>
        </p:spPr>
        <p:txBody>
          <a:bodyPr wrap="square" rtlCol="0" anchor="t" bIns="0" lIns="0" rIns="0" tIns="0"/>
          <a:lstStyle/>
          <a:p>
            <a:pPr algn="l">
              <a:lnSpc>
                <a:spcPts val="3140"/>
              </a:lnSpc>
              <a:buNone/>
            </a:pPr>
            <a:r>
              <a:rPr lang="en-US" sz="2295" spc="46" kern="0" dirty="0" smtClean="0">
                <a:solidFill>
                  <a:srgbClr val="ffffff"/>
                </a:solidFill>
                <a:latin typeface="Lato" pitchFamily="34" charset="0"/>
                <a:ea typeface="Lato" pitchFamily="34" charset="-122"/>
                <a:cs typeface="Lato" pitchFamily="34" charset="-120"/>
              </a:rPr>
              <a:t>Data Structures</a:t>
            </a:r>
            <a:endParaRPr lang="en-US" dirty="0"/>
          </a:p>
        </p:txBody>
      </p:sp>
      <p:sp>
        <p:nvSpPr>
          <p:cNvPr id="12" name="Object 11"/>
          <p:cNvSpPr/>
          <p:nvPr/>
        </p:nvSpPr>
        <p:spPr>
          <a:xfrm>
            <a:off x="8379905" y="2147134"/>
            <a:ext cx="3456711" cy="925534"/>
          </a:xfrm>
          <a:prstGeom prst="rect">
            <a:avLst/>
          </a:prstGeom>
          <a:noFill/>
        </p:spPr>
        <p:txBody>
          <a:bodyPr wrap="square" rtlCol="0" anchor="t" bIns="0" lIns="0" rIns="0" tIns="0"/>
          <a:lstStyle/>
          <a:p>
            <a:pPr algn="l">
              <a:lnSpc>
                <a:spcPts val="2430"/>
              </a:lnSpc>
              <a:spcBef>
                <a:spcPts val="893"/>
              </a:spcBef>
              <a:buNone/>
            </a:pPr>
            <a:r>
              <a:rPr lang="en-US" sz="1688" spc="34" kern="0" dirty="0" smtClean="0">
                <a:solidFill>
                  <a:srgbClr val="ffffff">
                    <a:alpha val="80000"/>
                  </a:srgbClr>
                </a:solidFill>
                <a:latin typeface="Lato" pitchFamily="34" charset="0"/>
                <a:ea typeface="Lato" pitchFamily="34" charset="-122"/>
                <a:cs typeface="Lato" pitchFamily="34" charset="-120"/>
              </a:rPr>
              <a:t>Utilized appropriate data structures (linked lists, maps, arrays,priority queue).</a:t>
            </a:r>
            <a:endParaRPr lang="en-US" dirty="0"/>
          </a:p>
        </p:txBody>
      </p:sp>
      <p:pic>
        <p:nvPicPr>
          <p:cNvPr id="13" name="Object 12" descr="">    </p:cNvPr>
          <p:cNvPicPr>
            <a:picLocks noChangeAspect="1"/>
          </p:cNvPicPr>
          <p:nvPr/>
        </p:nvPicPr>
        <p:blipFill>
          <a:blip r:embed="rId3"/>
          <a:stretch>
            <a:fillRect/>
          </a:stretch>
        </p:blipFill>
        <p:spPr>
          <a:xfrm>
            <a:off x="142839" y="6408722"/>
            <a:ext cx="952262" cy="304724"/>
          </a:xfrm>
          <a:prstGeom prst="rect">
            <a:avLst/>
          </a:prstGeom>
        </p:spPr>
      </p:pic>
      <p:sp>
        <p:nvSpPr>
          <p:cNvPr id="14" name="Object 13"/>
          <p:cNvSpPr/>
          <p:nvPr/>
        </p:nvSpPr>
        <p:spPr>
          <a:xfrm>
            <a:off x="11779479" y="6502542"/>
            <a:ext cx="219020" cy="222158"/>
          </a:xfrm>
          <a:prstGeom prst="rect">
            <a:avLst/>
          </a:prstGeom>
          <a:noFill/>
        </p:spPr>
      </p:sp>
      <p:sp>
        <p:nvSpPr>
          <p:cNvPr id="15" name="Object 14"/>
          <p:cNvSpPr/>
          <p:nvPr/>
        </p:nvSpPr>
        <p:spPr>
          <a:xfrm>
            <a:off x="11712821" y="-9523"/>
            <a:ext cx="476131" cy="476131"/>
          </a:xfrm>
          <a:prstGeom prst="roundRect">
            <a:avLst>
              <a:gd name="adj" fmla="val 19205"/>
            </a:avLst>
          </a:prstGeom>
          <a:solidFill>
            <a:srgbClr val="a61e51">
              <a:alpha val="30000"/>
            </a:srgbClr>
          </a:solidFill>
        </p:spPr>
      </p:sp>
      <p:pic>
        <p:nvPicPr>
          <p:cNvPr id="16" name="Object 15" descr="">    </p:cNvPr>
          <p:cNvPicPr>
            <a:picLocks noChangeAspect="1"/>
          </p:cNvPicPr>
          <p:nvPr/>
        </p:nvPicPr>
        <p:blipFill>
          <a:blip r:embed="rId4"/>
          <a:srcRect l="0" r="0" t="0" b="0"/>
          <a:stretch/>
        </p:blipFill>
        <p:spPr>
          <a:xfrm>
            <a:off x="11712821" y="-9523"/>
            <a:ext cx="476131" cy="476131"/>
          </a:xfrm>
          <a:prstGeom prst="rect">
            <a:avLst/>
          </a:prstGeom>
        </p:spPr>
      </p:pic>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20309"/>
        </a:solidFill>
        <a:effectLst/>
      </p:bgPr>
    </p:bg>
    <p:spTree>
      <p:nvGrpSpPr>
        <p:cNvPr id="1" name=""/>
        <p:cNvGrpSpPr/>
        <p:nvPr/>
      </p:nvGrpSpPr>
      <p:grpSpPr>
        <a:xfrm>
          <a:off x="0" y="0"/>
          <a:ext cx="0" cy="0"/>
          <a:chOff x="0" y="0"/>
          <a:chExt cx="0" cy="0"/>
        </a:xfrm>
      </p:grpSpPr>
      <p:sp>
        <p:nvSpPr>
          <p:cNvPr id="2" name="Object 1"/>
          <p:cNvSpPr/>
          <p:nvPr/>
        </p:nvSpPr>
        <p:spPr>
          <a:xfrm>
            <a:off x="4758929" y="3065634"/>
            <a:ext cx="2671095" cy="703375"/>
          </a:xfrm>
          <a:prstGeom prst="rect">
            <a:avLst/>
          </a:prstGeom>
          <a:noFill/>
        </p:spPr>
        <p:txBody>
          <a:bodyPr wrap="square" rtlCol="0" anchor="ctr" bIns="0" lIns="0" rIns="0" tIns="0"/>
          <a:lstStyle/>
          <a:p>
            <a:pPr algn="ctr">
              <a:lnSpc>
                <a:spcPts val="5540"/>
              </a:lnSpc>
              <a:buNone/>
            </a:pPr>
            <a:r>
              <a:rPr lang="en-US" sz="4050" spc="81" kern="0" dirty="0" smtClean="0">
                <a:solidFill>
                  <a:srgbClr val="923871"/>
                </a:solidFill>
                <a:latin typeface="Lato" pitchFamily="34" charset="0"/>
                <a:ea typeface="Lato" pitchFamily="34" charset="-122"/>
                <a:cs typeface="Lato" pitchFamily="34" charset="-120"/>
              </a:rPr>
              <a:t>Thank you</a:t>
            </a:r>
            <a:endParaRPr lang="en-US" dirty="0"/>
          </a:p>
        </p:txBody>
      </p:sp>
    </p:spTree>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6313496"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PROBLEM STATEMENT &amp; OBJECTIVES </a:t>
            </a:r>
            <a:endParaRPr lang="en-US" dirty="0"/>
          </a:p>
        </p:txBody>
      </p:sp>
      <p:sp>
        <p:nvSpPr>
          <p:cNvPr id="4" name="Object 3"/>
          <p:cNvSpPr/>
          <p:nvPr/>
        </p:nvSpPr>
        <p:spPr>
          <a:xfrm>
            <a:off x="371382" y="1178099"/>
            <a:ext cx="11519448" cy="351688"/>
          </a:xfrm>
          <a:prstGeom prst="rect">
            <a:avLst/>
          </a:prstGeom>
          <a:noFill/>
        </p:spPr>
        <p:txBody>
          <a:bodyPr wrap="square" rtlCol="0" anchor="t" bIns="0" lIns="0" rIns="0" tIns="0"/>
          <a:lstStyle/>
          <a:p>
            <a:pPr algn="l">
              <a:lnSpc>
                <a:spcPts val="2771"/>
              </a:lnSpc>
              <a:buNone/>
            </a:pPr>
            <a:r>
              <a:rPr lang="en-US" b="1" sz="2025" spc="41" kern="0" dirty="0" smtClean="0">
                <a:solidFill>
                  <a:srgbClr val="ffffff"/>
                </a:solidFill>
                <a:latin typeface="Lato" pitchFamily="34" charset="0"/>
                <a:ea typeface="Lato" pitchFamily="34" charset="-122"/>
                <a:cs typeface="Lato" pitchFamily="34" charset="-120"/>
              </a:rPr>
              <a:t>Problem:</a:t>
            </a:r>
            <a:endParaRPr lang="en-US" dirty="0"/>
          </a:p>
        </p:txBody>
      </p:sp>
      <p:sp>
        <p:nvSpPr>
          <p:cNvPr id="5" name="Object 4"/>
          <p:cNvSpPr/>
          <p:nvPr/>
        </p:nvSpPr>
        <p:spPr>
          <a:xfrm>
            <a:off x="371382" y="1659100"/>
            <a:ext cx="11519448" cy="592350"/>
          </a:xfrm>
          <a:prstGeom prst="rect">
            <a:avLst/>
          </a:prstGeom>
          <a:noFill/>
        </p:spPr>
        <p:txBody>
          <a:bodyPr wrap="square" rtlCol="0" anchor="t" bIns="0" lIns="0" rIns="0" tIns="0"/>
          <a:lstStyle/>
          <a:p>
            <a:pPr algn="l">
              <a:lnSpc>
                <a:spcPts val="2333"/>
              </a:lnSpc>
              <a:spcBef>
                <a:spcPts val="998"/>
              </a:spcBef>
              <a:buNone/>
            </a:pPr>
            <a:r>
              <a:rPr lang="en-US" sz="1620" spc="32" kern="0" dirty="0" smtClean="0">
                <a:solidFill>
                  <a:srgbClr val="ffffff">
                    <a:alpha val="80000"/>
                  </a:srgbClr>
                </a:solidFill>
                <a:latin typeface="Lato" pitchFamily="34" charset="0"/>
                <a:ea typeface="Lato" pitchFamily="34" charset="-122"/>
                <a:cs typeface="Lato" pitchFamily="34" charset="-120"/>
              </a:rPr>
              <a:t>Educational institutions face challenges in efficiently managing venues, events and seating arrangements, leading to confusion, delays, and administrative overhead. </a:t>
            </a:r>
            <a:endParaRPr lang="en-US" dirty="0"/>
          </a:p>
        </p:txBody>
      </p:sp>
      <p:sp>
        <p:nvSpPr>
          <p:cNvPr id="6" name="Object 5"/>
          <p:cNvSpPr/>
          <p:nvPr/>
        </p:nvSpPr>
        <p:spPr>
          <a:xfrm>
            <a:off x="3761434" y="2830898"/>
            <a:ext cx="8425179" cy="0"/>
          </a:xfrm>
          <a:prstGeom prst="line">
            <a:avLst/>
          </a:prstGeom>
          <a:noFill/>
          <a:ln w="25400">
            <a:solidFill>
              <a:srgbClr val="000000"/>
            </a:solidFill>
            <a:prstDash val="solid"/>
            <a:miter lim="800000"/>
          </a:ln>
        </p:spPr>
      </p:sp>
      <p:sp>
        <p:nvSpPr>
          <p:cNvPr id="7" name="Object 6"/>
          <p:cNvSpPr/>
          <p:nvPr/>
        </p:nvSpPr>
        <p:spPr>
          <a:xfrm>
            <a:off x="314246" y="3060656"/>
            <a:ext cx="12504930" cy="325609"/>
          </a:xfrm>
          <a:prstGeom prst="rect">
            <a:avLst/>
          </a:prstGeom>
          <a:noFill/>
        </p:spPr>
        <p:txBody>
          <a:bodyPr wrap="square" rtlCol="0" anchor="t" bIns="0" lIns="0" rIns="0" tIns="0"/>
          <a:lstStyle/>
          <a:p>
            <a:pPr algn="l">
              <a:lnSpc>
                <a:spcPts val="2565"/>
              </a:lnSpc>
              <a:buNone/>
            </a:pPr>
            <a:r>
              <a:rPr lang="en-US" b="1" sz="1875" spc="38" kern="0" dirty="0" smtClean="0">
                <a:solidFill>
                  <a:srgbClr val="ffffff"/>
                </a:solidFill>
                <a:latin typeface="Lato" pitchFamily="34" charset="0"/>
                <a:ea typeface="Lato" pitchFamily="34" charset="-122"/>
                <a:cs typeface="Lato" pitchFamily="34" charset="-120"/>
              </a:rPr>
              <a:t>Objectives:</a:t>
            </a:r>
            <a:endParaRPr lang="en-US" dirty="0"/>
          </a:p>
        </p:txBody>
      </p:sp>
      <p:sp>
        <p:nvSpPr>
          <p:cNvPr id="8" name="Object 7"/>
          <p:cNvSpPr/>
          <p:nvPr/>
        </p:nvSpPr>
        <p:spPr>
          <a:xfrm>
            <a:off x="314246" y="3625954"/>
            <a:ext cx="12504930" cy="2646422"/>
          </a:xfrm>
          <a:prstGeom prst="rect">
            <a:avLst/>
          </a:prstGeom>
          <a:noFill/>
        </p:spPr>
        <p:txBody>
          <a:bodyPr wrap="square" rtlCol="0" anchor="t" bIns="0" lIns="0" rIns="0" tIns="0"/>
          <a:lstStyle/>
          <a:p>
            <a:pPr algn="l" marL="242900" indent="-242900">
              <a:lnSpc>
                <a:spcPts val="2155"/>
              </a:lnSpc>
              <a:spcBef>
                <a:spcPts val="1850"/>
              </a:spcBef>
              <a:buSzPct val="100000"/>
              <a:buFont typeface="+mj-lt"/>
              <a:buAutoNum type="arabicPeriod"/>
            </a:pPr>
            <a:r>
              <a:rPr lang="en-US" sz="1575" spc="32" kern="0" dirty="0" smtClean="0">
                <a:solidFill>
                  <a:srgbClr val="ffffff"/>
                </a:solidFill>
                <a:latin typeface="Lato" pitchFamily="34" charset="0"/>
                <a:ea typeface="Lato" pitchFamily="34" charset="-122"/>
                <a:cs typeface="Lato" pitchFamily="34" charset="-120"/>
              </a:rPr>
              <a:t>Develop a secure, role-based system that automates venue, event management and seat reservation/allocation in Java</a:t>
            </a:r>
            <a:br>
              <a:rPr lang="en-US" sz="1575" spc="32" kern="0" dirty="0" smtClean="0">
                <a:solidFill>
                  <a:srgbClr val="ffffff"/>
                </a:solidFill>
                <a:latin typeface="Lato" pitchFamily="34" charset="0"/>
                <a:ea typeface="Lato" pitchFamily="34" charset="-122"/>
                <a:cs typeface="Lato" pitchFamily="34" charset="-120"/>
              </a:rPr>
            </a:br>
            <a:r>
              <a:rPr lang="en-US" sz="1575" spc="32" kern="0" dirty="0" smtClean="0">
                <a:solidFill>
                  <a:srgbClr val="ffffff"/>
                </a:solidFill>
                <a:latin typeface="Lato" pitchFamily="34" charset="0"/>
                <a:ea typeface="Lato" pitchFamily="34" charset="-122"/>
                <a:cs typeface="Lato" pitchFamily="34" charset="-120"/>
              </a:rPr>
              <a:t>(IDE : IntelliJ IDEA Ultimate).</a:t>
            </a:r>
          </a:p>
          <a:p>
            <a:pPr algn="l" marL="242900" indent="-242900">
              <a:lnSpc>
                <a:spcPts val="2155"/>
              </a:lnSpc>
              <a:spcBef>
                <a:spcPts val="1940"/>
              </a:spcBef>
              <a:buSzPct val="100000"/>
              <a:buFont typeface="+mj-lt"/>
              <a:buAutoNum type="arabicPeriod"/>
            </a:pPr>
            <a:r>
              <a:rPr lang="en-US" sz="1575" spc="32" kern="0" dirty="0" smtClean="0">
                <a:solidFill>
                  <a:srgbClr val="ffffff"/>
                </a:solidFill>
                <a:latin typeface="Lato" pitchFamily="34" charset="0"/>
                <a:ea typeface="Lato" pitchFamily="34" charset="-122"/>
                <a:cs typeface="Lato" pitchFamily="34" charset="-120"/>
              </a:rPr>
              <a:t>Implement a hierarchical user management system (Admin → Faculty → Student)</a:t>
            </a:r>
          </a:p>
          <a:p>
            <a:pPr algn="l" marL="242900" indent="-242900">
              <a:lnSpc>
                <a:spcPts val="2155"/>
              </a:lnSpc>
              <a:spcBef>
                <a:spcPts val="1940"/>
              </a:spcBef>
              <a:buSzPct val="100000"/>
              <a:buFont typeface="+mj-lt"/>
              <a:buAutoNum type="arabicPeriod"/>
            </a:pPr>
            <a:r>
              <a:rPr lang="en-US" sz="1575" spc="32" kern="0" dirty="0" smtClean="0">
                <a:solidFill>
                  <a:srgbClr val="ffffff"/>
                </a:solidFill>
                <a:latin typeface="Lato" pitchFamily="34" charset="0"/>
                <a:ea typeface="Lato" pitchFamily="34" charset="-122"/>
                <a:cs typeface="Lato" pitchFamily="34" charset="-120"/>
              </a:rPr>
              <a:t>Faculty can reserve venues for events and control access for said event.</a:t>
            </a:r>
          </a:p>
          <a:p>
            <a:pPr algn="l" marL="242900" indent="-242900">
              <a:lnSpc>
                <a:spcPts val="2155"/>
              </a:lnSpc>
              <a:spcBef>
                <a:spcPts val="1940"/>
              </a:spcBef>
              <a:buSzPct val="100000"/>
              <a:buFont typeface="+mj-lt"/>
              <a:buAutoNum type="arabicPeriod"/>
            </a:pPr>
            <a:r>
              <a:rPr lang="en-US" sz="1575" spc="32" kern="0" dirty="0" smtClean="0">
                <a:solidFill>
                  <a:srgbClr val="ffffff"/>
                </a:solidFill>
                <a:latin typeface="Lato" pitchFamily="34" charset="0"/>
                <a:ea typeface="Lato" pitchFamily="34" charset="-122"/>
                <a:cs typeface="Lato" pitchFamily="34" charset="-120"/>
              </a:rPr>
              <a:t>Students can reserve/cancel seats for events.</a:t>
            </a:r>
          </a:p>
          <a:p>
            <a:pPr algn="l" marL="242900" indent="-242900">
              <a:lnSpc>
                <a:spcPts val="2155"/>
              </a:lnSpc>
              <a:spcBef>
                <a:spcPts val="1940"/>
              </a:spcBef>
              <a:buSzPct val="100000"/>
              <a:buFont typeface="+mj-lt"/>
              <a:buAutoNum type="arabicPeriod"/>
            </a:pPr>
            <a:r>
              <a:rPr lang="en-US" sz="1575" spc="32" kern="0" dirty="0" smtClean="0">
                <a:solidFill>
                  <a:srgbClr val="ffffff"/>
                </a:solidFill>
                <a:latin typeface="Lato" pitchFamily="34" charset="0"/>
                <a:ea typeface="Lato" pitchFamily="34" charset="-122"/>
                <a:cs typeface="Lato" pitchFamily="34" charset="-120"/>
              </a:rPr>
              <a:t>Implement appropriate DSA  and OOP concepts for optimal performance  and modular, scalable design.</a:t>
            </a:r>
            <a:endParaRPr lang="en-US" dirty="0"/>
          </a:p>
        </p:txBody>
      </p:sp>
      <p:sp>
        <p:nvSpPr>
          <p:cNvPr id="9" name="Object 8"/>
          <p:cNvSpPr/>
          <p:nvPr/>
        </p:nvSpPr>
        <p:spPr>
          <a:xfrm>
            <a:off x="19045" y="6304803"/>
            <a:ext cx="8495101" cy="0"/>
          </a:xfrm>
          <a:prstGeom prst="line">
            <a:avLst/>
          </a:prstGeom>
          <a:noFill/>
          <a:ln w="25400">
            <a:solidFill>
              <a:srgbClr val="000000"/>
            </a:solidFill>
            <a:prstDash val="solid"/>
            <a:miter lim="800000"/>
          </a:ln>
        </p:spPr>
      </p:sp>
      <p:pic>
        <p:nvPicPr>
          <p:cNvPr id="10" name="Object 9" descr="">    </p:cNvPr>
          <p:cNvPicPr>
            <a:picLocks noChangeAspect="1"/>
          </p:cNvPicPr>
          <p:nvPr/>
        </p:nvPicPr>
        <p:blipFill>
          <a:blip r:embed="rId3"/>
          <a:stretch>
            <a:fillRect/>
          </a:stretch>
        </p:blipFill>
        <p:spPr>
          <a:xfrm>
            <a:off x="142839" y="6408722"/>
            <a:ext cx="952262" cy="304724"/>
          </a:xfrm>
          <a:prstGeom prst="rect">
            <a:avLst/>
          </a:prstGeom>
        </p:spPr>
      </p:pic>
      <p:sp>
        <p:nvSpPr>
          <p:cNvPr id="11" name="Object 10"/>
          <p:cNvSpPr/>
          <p:nvPr/>
        </p:nvSpPr>
        <p:spPr>
          <a:xfrm>
            <a:off x="11874706" y="6502542"/>
            <a:ext cx="123794" cy="222158"/>
          </a:xfrm>
          <a:prstGeom prst="rect">
            <a:avLst/>
          </a:prstGeom>
          <a:noFill/>
        </p:spPr>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20309"/>
        </a:solidFill>
        <a:effectLst/>
      </p:bgPr>
    </p:bg>
    <p:spTree>
      <p:nvGrpSpPr>
        <p:cNvPr id="1" name=""/>
        <p:cNvGrpSpPr/>
        <p:nvPr/>
      </p:nvGrpSpPr>
      <p:grpSpPr>
        <a:xfrm>
          <a:off x="0" y="0"/>
          <a:ext cx="0" cy="0"/>
          <a:chOff x="0" y="0"/>
          <a:chExt cx="0" cy="0"/>
        </a:xfrm>
      </p:grpSpPr>
      <p:pic>
        <p:nvPicPr>
          <p:cNvPr id="2" name="Object 1" descr="UML_2.png">    </p:cNvPr>
          <p:cNvPicPr>
            <a:picLocks noChangeAspect="1"/>
          </p:cNvPicPr>
          <p:nvPr/>
        </p:nvPicPr>
        <p:blipFill>
          <a:blip r:embed="rId1"/>
          <a:srcRect l="57" r="57" t="-17499" b="-17499"/>
          <a:stretch/>
        </p:blipFill>
        <p:spPr>
          <a:xfrm>
            <a:off x="14538" y="0"/>
            <a:ext cx="12159875" cy="6854017"/>
          </a:xfrm>
          <a:prstGeom prst="rect">
            <a:avLst/>
          </a:prstGeom>
        </p:spPr>
      </p:pic>
      <p:pic>
        <p:nvPicPr>
          <p:cNvPr id="3" name="Object 2" descr="">    </p:cNvPr>
          <p:cNvPicPr>
            <a:picLocks noChangeAspect="1"/>
          </p:cNvPicPr>
          <p:nvPr/>
        </p:nvPicPr>
        <p:blipFill>
          <a:blip r:embed="rId2"/>
          <a:stretch>
            <a:fillRect/>
          </a:stretch>
        </p:blipFill>
        <p:spPr>
          <a:xfrm>
            <a:off x="142839" y="6408722"/>
            <a:ext cx="952262" cy="304724"/>
          </a:xfrm>
          <a:prstGeom prst="rect">
            <a:avLst/>
          </a:prstGeom>
        </p:spPr>
      </p:pic>
      <p:sp>
        <p:nvSpPr>
          <p:cNvPr id="4" name="Object 3"/>
          <p:cNvSpPr/>
          <p:nvPr/>
        </p:nvSpPr>
        <p:spPr>
          <a:xfrm>
            <a:off x="11874706" y="6502542"/>
            <a:ext cx="123794" cy="222158"/>
          </a:xfrm>
          <a:prstGeom prst="rect">
            <a:avLst/>
          </a:prstGeom>
          <a:noFill/>
        </p:spPr>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2732992"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APPROACH</a:t>
            </a:r>
            <a:endParaRPr lang="en-US" dirty="0"/>
          </a:p>
        </p:txBody>
      </p:sp>
      <p:sp>
        <p:nvSpPr>
          <p:cNvPr id="4" name="Object 3"/>
          <p:cNvSpPr/>
          <p:nvPr/>
        </p:nvSpPr>
        <p:spPr>
          <a:xfrm>
            <a:off x="761810" y="1662779"/>
            <a:ext cx="11617595" cy="1066101"/>
          </a:xfrm>
          <a:prstGeom prst="rect">
            <a:avLst/>
          </a:prstGeom>
          <a:noFill/>
        </p:spPr>
        <p:txBody>
          <a:bodyPr wrap="square" rtlCol="0" anchor="t" bIns="0" lIns="0" rIns="0" tIns="0"/>
          <a:lstStyle/>
          <a:p>
            <a:pPr algn="l">
              <a:lnSpc>
                <a:spcPts val="2099"/>
              </a:lnSpc>
              <a:buNone/>
            </a:pPr>
            <a:r>
              <a:rPr lang="en-US" b="1" sz="1458" spc="29" kern="0" dirty="0" smtClean="0">
                <a:solidFill>
                  <a:srgbClr val="a61e51"/>
                </a:solidFill>
                <a:latin typeface="Lato" pitchFamily="34" charset="0"/>
                <a:ea typeface="Lato" pitchFamily="34" charset="-122"/>
                <a:cs typeface="Lato" pitchFamily="34" charset="-120"/>
              </a:rPr>
              <a:t>Object-Oriented Modeling </a:t>
            </a:r>
            <a:r>
              <a:rPr lang="en-US" b="1" sz="1458" spc="29" kern="0" dirty="0" smtClean="0">
                <a:solidFill>
                  <a:srgbClr val="ffffff">
                    <a:alpha val="80000"/>
                  </a:srgbClr>
                </a:solidFill>
                <a:latin typeface="Lato" pitchFamily="34" charset="0"/>
                <a:ea typeface="Lato" pitchFamily="34" charset="-122"/>
                <a:cs typeface="Lato" pitchFamily="34" charset="-120"/>
              </a:rPr>
              <a:t/>
            </a:r>
            <a:br>
              <a:rPr lang="en-US" b="1" sz="1458" spc="29" kern="0" dirty="0" smtClean="0">
                <a:solidFill>
                  <a:srgbClr val="ffffff">
                    <a:alpha val="80000"/>
                  </a:srgbClr>
                </a:solidFill>
                <a:latin typeface="Lato" pitchFamily="34" charset="0"/>
                <a:ea typeface="Lato" pitchFamily="34" charset="-122"/>
                <a:cs typeface="Lato" pitchFamily="34" charset="-120"/>
              </a:rPr>
            </a:br>
            <a:r>
              <a:rPr lang="en-US" b="1" sz="1458" spc="29" kern="0" dirty="0" smtClean="0">
                <a:solidFill>
                  <a:srgbClr val="ffffff">
                    <a:alpha val="80000"/>
                  </a:srgbClr>
                </a:solidFill>
                <a:latin typeface="Lato" pitchFamily="34" charset="0"/>
                <a:ea typeface="Lato" pitchFamily="34" charset="-122"/>
                <a:cs typeface="Lato" pitchFamily="34" charset="-120"/>
              </a:rPr>
              <a:t/>
            </a:r>
            <a:r>
              <a:rPr lang="en-US" sz="1458" spc="29" kern="0" dirty="0" smtClean="0">
                <a:solidFill>
                  <a:srgbClr val="ffffff">
                    <a:alpha val="80000"/>
                  </a:srgbClr>
                </a:solidFill>
                <a:latin typeface="Lato" pitchFamily="34" charset="0"/>
                <a:ea typeface="Lato" pitchFamily="34" charset="-122"/>
                <a:cs typeface="Lato" pitchFamily="34" charset="-120"/>
              </a:rPr>
              <a:t> Entities such as User, Student, Faculty, Admin, Venue, Event, and Seat were modeled as classes with relevant relationships (inheritance, aggregation, composition). Common user behaviors were abstracted in the User class and extended in Student and Faculty. </a:t>
            </a:r>
            <a:endParaRPr lang="en-US" dirty="0"/>
          </a:p>
        </p:txBody>
      </p:sp>
      <p:sp>
        <p:nvSpPr>
          <p:cNvPr id="5" name="Object 4"/>
          <p:cNvSpPr/>
          <p:nvPr/>
        </p:nvSpPr>
        <p:spPr>
          <a:xfrm>
            <a:off x="761810" y="2852674"/>
            <a:ext cx="11617595" cy="266525"/>
          </a:xfrm>
          <a:prstGeom prst="rect">
            <a:avLst/>
          </a:prstGeom>
          <a:noFill/>
        </p:spPr>
        <p:txBody>
          <a:bodyPr wrap="square" rtlCol="0" anchor="t" bIns="0" lIns="0" rIns="0" tIns="0"/>
          <a:lstStyle/>
          <a:p>
            <a:pPr algn="l">
              <a:lnSpc>
                <a:spcPts val="2099"/>
              </a:lnSpc>
              <a:spcBef>
                <a:spcPts val="956"/>
              </a:spcBef>
              <a:buNone/>
            </a:pPr>
            <a:r>
              <a:rPr lang="en-US" sz="1458" spc="29" kern="0" dirty="0" smtClean="0">
                <a:solidFill>
                  <a:srgbClr val="ffffff">
                    <a:alpha val="80000"/>
                  </a:srgbClr>
                </a:solidFill>
                <a:latin typeface="Lato" pitchFamily="34" charset="0"/>
                <a:ea typeface="Lato" pitchFamily="34" charset="-122"/>
                <a:cs typeface="Lato" pitchFamily="34" charset="-120"/>
              </a:rPr>
              <a:t> </a:t>
            </a:r>
            <a:endParaRPr lang="en-US" dirty="0"/>
          </a:p>
        </p:txBody>
      </p:sp>
      <p:sp>
        <p:nvSpPr>
          <p:cNvPr id="6" name="Object 5"/>
          <p:cNvSpPr/>
          <p:nvPr/>
        </p:nvSpPr>
        <p:spPr>
          <a:xfrm>
            <a:off x="761810" y="3242993"/>
            <a:ext cx="11617595" cy="1066101"/>
          </a:xfrm>
          <a:prstGeom prst="rect">
            <a:avLst/>
          </a:prstGeom>
          <a:noFill/>
        </p:spPr>
        <p:txBody>
          <a:bodyPr wrap="square" rtlCol="0" anchor="t" bIns="0" lIns="0" rIns="0" tIns="0"/>
          <a:lstStyle/>
          <a:p>
            <a:pPr algn="l">
              <a:lnSpc>
                <a:spcPts val="2099"/>
              </a:lnSpc>
              <a:spcBef>
                <a:spcPts val="956"/>
              </a:spcBef>
              <a:buNone/>
            </a:pPr>
            <a:r>
              <a:rPr lang="en-US" b="1" sz="1458" spc="29" kern="0" dirty="0" smtClean="0">
                <a:solidFill>
                  <a:srgbClr val="a61e51"/>
                </a:solidFill>
                <a:latin typeface="Lato" pitchFamily="34" charset="0"/>
                <a:ea typeface="Lato" pitchFamily="34" charset="-122"/>
                <a:cs typeface="Lato" pitchFamily="34" charset="-120"/>
              </a:rPr>
              <a:t>Data Structures and Design Choices</a:t>
            </a:r>
            <a:r>
              <a:rPr lang="en-US" sz="1458" spc="29" kern="0" dirty="0" smtClean="0">
                <a:solidFill>
                  <a:srgbClr val="ffffff">
                    <a:alpha val="80000"/>
                  </a:srgbClr>
                </a:solidFill>
                <a:latin typeface="Lato" pitchFamily="34" charset="0"/>
                <a:ea typeface="Lato" pitchFamily="34" charset="-122"/>
                <a:cs typeface="Lato" pitchFamily="34" charset="-120"/>
              </a:rPr>
              <a:t/>
            </a:r>
            <a:br>
              <a:rPr lang="en-US" sz="1458" spc="29" kern="0" dirty="0" smtClean="0">
                <a:solidFill>
                  <a:srgbClr val="ffffff">
                    <a:alpha val="80000"/>
                  </a:srgbClr>
                </a:solidFill>
                <a:latin typeface="Lato" pitchFamily="34" charset="0"/>
                <a:ea typeface="Lato" pitchFamily="34" charset="-122"/>
                <a:cs typeface="Lato" pitchFamily="34" charset="-120"/>
              </a:rPr>
            </a:br>
            <a:r>
              <a:rPr lang="en-US" sz="1458" spc="29" kern="0" dirty="0" smtClean="0">
                <a:solidFill>
                  <a:srgbClr val="ffffff">
                    <a:alpha val="80000"/>
                  </a:srgbClr>
                </a:solidFill>
                <a:latin typeface="Lato" pitchFamily="34" charset="0"/>
                <a:ea typeface="Lato" pitchFamily="34" charset="-122"/>
                <a:cs typeface="Lato" pitchFamily="34" charset="-120"/>
              </a:rPr>
              <a:t> Used LinkedList for dynamic collections of users and events.</a:t>
            </a:r>
            <a:br>
              <a:rPr lang="en-US" sz="1458" spc="29" kern="0" dirty="0" smtClean="0">
                <a:solidFill>
                  <a:srgbClr val="ffffff">
                    <a:alpha val="80000"/>
                  </a:srgbClr>
                </a:solidFill>
                <a:latin typeface="Lato" pitchFamily="34" charset="0"/>
                <a:ea typeface="Lato" pitchFamily="34" charset="-122"/>
                <a:cs typeface="Lato" pitchFamily="34" charset="-120"/>
              </a:rPr>
            </a:br>
            <a:r>
              <a:rPr lang="en-US" sz="1458" spc="29" kern="0" dirty="0" smtClean="0">
                <a:solidFill>
                  <a:srgbClr val="ffffff">
                    <a:alpha val="80000"/>
                  </a:srgbClr>
                </a:solidFill>
                <a:latin typeface="Lato" pitchFamily="34" charset="0"/>
                <a:ea typeface="Lato" pitchFamily="34" charset="-122"/>
                <a:cs typeface="Lato" pitchFamily="34" charset="-120"/>
              </a:rPr>
              <a:t> 2D array Seat[][] in Venue class simulates real-world seat layouts.</a:t>
            </a:r>
            <a:br>
              <a:rPr lang="en-US" sz="1458" spc="29" kern="0" dirty="0" smtClean="0">
                <a:solidFill>
                  <a:srgbClr val="ffffff">
                    <a:alpha val="80000"/>
                  </a:srgbClr>
                </a:solidFill>
                <a:latin typeface="Lato" pitchFamily="34" charset="0"/>
                <a:ea typeface="Lato" pitchFamily="34" charset="-122"/>
                <a:cs typeface="Lato" pitchFamily="34" charset="-120"/>
              </a:rPr>
            </a:br>
            <a:r>
              <a:rPr lang="en-US" sz="1458" spc="29" kern="0" dirty="0" smtClean="0">
                <a:solidFill>
                  <a:srgbClr val="ffffff">
                    <a:alpha val="80000"/>
                  </a:srgbClr>
                </a:solidFill>
                <a:latin typeface="Lato" pitchFamily="34" charset="0"/>
                <a:ea typeface="Lato" pitchFamily="34" charset="-122"/>
                <a:cs typeface="Lato" pitchFamily="34" charset="-120"/>
              </a:rPr>
              <a:t/>
            </a:r>
            <a:endParaRPr lang="en-US" dirty="0"/>
          </a:p>
        </p:txBody>
      </p:sp>
      <p:sp>
        <p:nvSpPr>
          <p:cNvPr id="7" name="Object 6"/>
          <p:cNvSpPr/>
          <p:nvPr/>
        </p:nvSpPr>
        <p:spPr>
          <a:xfrm>
            <a:off x="761810" y="4432887"/>
            <a:ext cx="11617595" cy="1332626"/>
          </a:xfrm>
          <a:prstGeom prst="rect">
            <a:avLst/>
          </a:prstGeom>
          <a:noFill/>
        </p:spPr>
        <p:txBody>
          <a:bodyPr wrap="square" rtlCol="0" anchor="t" bIns="0" lIns="0" rIns="0" tIns="0"/>
          <a:lstStyle/>
          <a:p>
            <a:pPr algn="l">
              <a:lnSpc>
                <a:spcPts val="2099"/>
              </a:lnSpc>
              <a:spcBef>
                <a:spcPts val="956"/>
              </a:spcBef>
              <a:buNone/>
            </a:pPr>
            <a:r>
              <a:rPr lang="en-US" b="1" sz="1458" spc="29" kern="0" dirty="0" smtClean="0">
                <a:solidFill>
                  <a:srgbClr val="a61e51"/>
                </a:solidFill>
                <a:latin typeface="Lato" pitchFamily="34" charset="0"/>
                <a:ea typeface="Lato" pitchFamily="34" charset="-122"/>
                <a:cs typeface="Lato" pitchFamily="34" charset="-120"/>
              </a:rPr>
              <a:t>Access Control &amp; Functional Segregation</a:t>
            </a:r>
            <a:r>
              <a:rPr lang="en-US" sz="1458" spc="29" kern="0" dirty="0" smtClean="0">
                <a:solidFill>
                  <a:srgbClr val="ffffff">
                    <a:alpha val="80000"/>
                  </a:srgbClr>
                </a:solidFill>
                <a:latin typeface="Lato" pitchFamily="34" charset="0"/>
                <a:ea typeface="Lato" pitchFamily="34" charset="-122"/>
                <a:cs typeface="Lato" pitchFamily="34" charset="-120"/>
              </a:rPr>
              <a:t/>
            </a:r>
            <a:br>
              <a:rPr lang="en-US" sz="1458" spc="29" kern="0" dirty="0" smtClean="0">
                <a:solidFill>
                  <a:srgbClr val="ffffff">
                    <a:alpha val="80000"/>
                  </a:srgbClr>
                </a:solidFill>
                <a:latin typeface="Lato" pitchFamily="34" charset="0"/>
                <a:ea typeface="Lato" pitchFamily="34" charset="-122"/>
                <a:cs typeface="Lato" pitchFamily="34" charset="-120"/>
              </a:rPr>
            </a:br>
            <a:r>
              <a:rPr lang="en-US" sz="1458" spc="29" kern="0" dirty="0" smtClean="0">
                <a:solidFill>
                  <a:srgbClr val="ffffff">
                    <a:alpha val="80000"/>
                  </a:srgbClr>
                </a:solidFill>
                <a:latin typeface="Lato" pitchFamily="34" charset="0"/>
                <a:ea typeface="Lato" pitchFamily="34" charset="-122"/>
                <a:cs typeface="Lato" pitchFamily="34" charset="-120"/>
              </a:rPr>
              <a:t/>
            </a:r>
            <a:r>
              <a:rPr lang="en-US" b="1" sz="1458" spc="29" kern="0" dirty="0" smtClean="0">
                <a:solidFill>
                  <a:srgbClr val="ffffff">
                    <a:alpha val="80000"/>
                  </a:srgbClr>
                </a:solidFill>
                <a:latin typeface="Lato" pitchFamily="34" charset="0"/>
                <a:ea typeface="Lato" pitchFamily="34" charset="-122"/>
                <a:cs typeface="Lato" pitchFamily="34" charset="-120"/>
              </a:rPr>
              <a:t>Admin</a:t>
            </a:r>
            <a:r>
              <a:rPr lang="en-US" sz="1458" spc="29" kern="0" dirty="0" smtClean="0">
                <a:solidFill>
                  <a:srgbClr val="ffffff">
                    <a:alpha val="80000"/>
                  </a:srgbClr>
                </a:solidFill>
                <a:latin typeface="Lato" pitchFamily="34" charset="0"/>
                <a:ea typeface="Lato" pitchFamily="34" charset="-122"/>
                <a:cs typeface="Lato" pitchFamily="34" charset="-120"/>
              </a:rPr>
              <a:t>: Can create users, venues, and events.</a:t>
            </a:r>
            <a:br>
              <a:rPr lang="en-US" sz="1458" spc="29" kern="0" dirty="0" smtClean="0">
                <a:solidFill>
                  <a:srgbClr val="ffffff">
                    <a:alpha val="80000"/>
                  </a:srgbClr>
                </a:solidFill>
                <a:latin typeface="Lato" pitchFamily="34" charset="0"/>
                <a:ea typeface="Lato" pitchFamily="34" charset="-122"/>
                <a:cs typeface="Lato" pitchFamily="34" charset="-120"/>
              </a:rPr>
            </a:br>
            <a:r>
              <a:rPr lang="en-US" sz="1458" spc="29" kern="0" dirty="0" smtClean="0">
                <a:solidFill>
                  <a:srgbClr val="ffffff">
                    <a:alpha val="80000"/>
                  </a:srgbClr>
                </a:solidFill>
                <a:latin typeface="Lato" pitchFamily="34" charset="0"/>
                <a:ea typeface="Lato" pitchFamily="34" charset="-122"/>
                <a:cs typeface="Lato" pitchFamily="34" charset="-120"/>
              </a:rPr>
              <a:t/>
            </a:r>
            <a:r>
              <a:rPr lang="en-US" b="1" sz="1458" spc="29" kern="0" dirty="0" smtClean="0">
                <a:solidFill>
                  <a:srgbClr val="ffffff">
                    <a:alpha val="80000"/>
                  </a:srgbClr>
                </a:solidFill>
                <a:latin typeface="Lato" pitchFamily="34" charset="0"/>
                <a:ea typeface="Lato" pitchFamily="34" charset="-122"/>
                <a:cs typeface="Lato" pitchFamily="34" charset="-120"/>
              </a:rPr>
              <a:t>Faculty</a:t>
            </a:r>
            <a:r>
              <a:rPr lang="en-US" sz="1458" spc="29" kern="0" dirty="0" smtClean="0">
                <a:solidFill>
                  <a:srgbClr val="ffffff">
                    <a:alpha val="80000"/>
                  </a:srgbClr>
                </a:solidFill>
                <a:latin typeface="Lato" pitchFamily="34" charset="0"/>
                <a:ea typeface="Lato" pitchFamily="34" charset="-122"/>
                <a:cs typeface="Lato" pitchFamily="34" charset="-120"/>
              </a:rPr>
              <a:t>: Create and cancel events.</a:t>
            </a:r>
            <a:br>
              <a:rPr lang="en-US" sz="1458" spc="29" kern="0" dirty="0" smtClean="0">
                <a:solidFill>
                  <a:srgbClr val="ffffff">
                    <a:alpha val="80000"/>
                  </a:srgbClr>
                </a:solidFill>
                <a:latin typeface="Lato" pitchFamily="34" charset="0"/>
                <a:ea typeface="Lato" pitchFamily="34" charset="-122"/>
                <a:cs typeface="Lato" pitchFamily="34" charset="-120"/>
              </a:rPr>
            </a:br>
            <a:r>
              <a:rPr lang="en-US" sz="1458" spc="29" kern="0" dirty="0" smtClean="0">
                <a:solidFill>
                  <a:srgbClr val="ffffff">
                    <a:alpha val="80000"/>
                  </a:srgbClr>
                </a:solidFill>
                <a:latin typeface="Lato" pitchFamily="34" charset="0"/>
                <a:ea typeface="Lato" pitchFamily="34" charset="-122"/>
                <a:cs typeface="Lato" pitchFamily="34" charset="-120"/>
              </a:rPr>
              <a:t/>
            </a:r>
            <a:r>
              <a:rPr lang="en-US" b="1" sz="1458" spc="29" kern="0" dirty="0" smtClean="0">
                <a:solidFill>
                  <a:srgbClr val="ffffff">
                    <a:alpha val="80000"/>
                  </a:srgbClr>
                </a:solidFill>
                <a:latin typeface="Lato" pitchFamily="34" charset="0"/>
                <a:ea typeface="Lato" pitchFamily="34" charset="-122"/>
                <a:cs typeface="Lato" pitchFamily="34" charset="-120"/>
              </a:rPr>
              <a:t>Students</a:t>
            </a:r>
            <a:r>
              <a:rPr lang="en-US" sz="1458" spc="29" kern="0" dirty="0" smtClean="0">
                <a:solidFill>
                  <a:srgbClr val="ffffff">
                    <a:alpha val="80000"/>
                  </a:srgbClr>
                </a:solidFill>
                <a:latin typeface="Lato" pitchFamily="34" charset="0"/>
                <a:ea typeface="Lato" pitchFamily="34" charset="-122"/>
                <a:cs typeface="Lato" pitchFamily="34" charset="-120"/>
              </a:rPr>
              <a:t>: Reserve and cancel seat requests. Each class handles only its responsibilities, promoting encapsulation and low coupling.  </a:t>
            </a:r>
            <a:endParaRPr lang="en-US" dirty="0"/>
          </a:p>
        </p:txBody>
      </p:sp>
      <p:pic>
        <p:nvPicPr>
          <p:cNvPr id="8" name="Object 7" descr="">    </p:cNvPr>
          <p:cNvPicPr>
            <a:picLocks noChangeAspect="1"/>
          </p:cNvPicPr>
          <p:nvPr/>
        </p:nvPicPr>
        <p:blipFill>
          <a:blip r:embed="rId3"/>
          <a:stretch>
            <a:fillRect/>
          </a:stretch>
        </p:blipFill>
        <p:spPr>
          <a:xfrm>
            <a:off x="142839" y="6408722"/>
            <a:ext cx="952262" cy="304724"/>
          </a:xfrm>
          <a:prstGeom prst="rect">
            <a:avLst/>
          </a:prstGeom>
        </p:spPr>
      </p:pic>
      <p:sp>
        <p:nvSpPr>
          <p:cNvPr id="9" name="Object 8"/>
          <p:cNvSpPr/>
          <p:nvPr/>
        </p:nvSpPr>
        <p:spPr>
          <a:xfrm>
            <a:off x="11874706" y="6502542"/>
            <a:ext cx="123794" cy="222158"/>
          </a:xfrm>
          <a:prstGeom prst="rect">
            <a:avLst/>
          </a:prstGeom>
          <a:noFill/>
        </p:spPr>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6713446"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DETAILED DESIGN &amp; IMPLEMENTATION:  </a:t>
            </a:r>
            <a:endParaRPr lang="en-US" dirty="0"/>
          </a:p>
        </p:txBody>
      </p:sp>
      <p:sp>
        <p:nvSpPr>
          <p:cNvPr id="4" name="Object 3"/>
          <p:cNvSpPr/>
          <p:nvPr/>
        </p:nvSpPr>
        <p:spPr>
          <a:xfrm>
            <a:off x="761810" y="1467349"/>
            <a:ext cx="11137893" cy="1198119"/>
          </a:xfrm>
          <a:prstGeom prst="rect">
            <a:avLst/>
          </a:prstGeom>
          <a:noFill/>
        </p:spPr>
        <p:txBody>
          <a:bodyPr wrap="square" rtlCol="0" anchor="t" bIns="0" lIns="0" rIns="0" tIns="0"/>
          <a:lstStyle/>
          <a:p>
            <a:pPr algn="l">
              <a:lnSpc>
                <a:spcPts val="2360"/>
              </a:lnSpc>
              <a:buNone/>
            </a:pPr>
            <a:r>
              <a:rPr lang="en-US" b="1" sz="1725" spc="35" kern="0" dirty="0" smtClean="0">
                <a:solidFill>
                  <a:srgbClr val="a61e51"/>
                </a:solidFill>
                <a:latin typeface="Lato" pitchFamily="34" charset="0"/>
                <a:ea typeface="Lato" pitchFamily="34" charset="-122"/>
                <a:cs typeface="Lato" pitchFamily="34" charset="-120"/>
              </a:rPr>
              <a:t>User Class (Base Class) </a:t>
            </a:r>
            <a:r>
              <a:rPr lang="en-US" b="1" sz="1725" spc="35" kern="0" dirty="0" smtClean="0">
                <a:solidFill>
                  <a:srgbClr val="ffffff"/>
                </a:solidFill>
                <a:latin typeface="Lato" pitchFamily="34" charset="0"/>
                <a:ea typeface="Lato" pitchFamily="34" charset="-122"/>
                <a:cs typeface="Lato" pitchFamily="34" charset="-120"/>
              </a:rPr>
              <a:t/>
            </a:r>
            <a:br>
              <a:rPr lang="en-US" b="1" sz="1725" spc="35" kern="0" dirty="0" smtClean="0">
                <a:solidFill>
                  <a:srgbClr val="ffffff"/>
                </a:solidFill>
                <a:latin typeface="Lato" pitchFamily="34" charset="0"/>
                <a:ea typeface="Lato" pitchFamily="34" charset="-122"/>
                <a:cs typeface="Lato" pitchFamily="34" charset="-120"/>
              </a:rPr>
            </a:br>
            <a:r>
              <a:rPr lang="en-US" b="1" sz="1725" spc="35" kern="0" dirty="0" smtClean="0">
                <a:solidFill>
                  <a:srgbClr val="ffffff"/>
                </a:solidFill>
                <a:latin typeface="Lato" pitchFamily="34" charset="0"/>
                <a:ea typeface="Lato" pitchFamily="34" charset="-122"/>
                <a:cs typeface="Lato" pitchFamily="34" charset="-120"/>
              </a:rPr>
              <a:t/>
            </a:r>
            <a:r>
              <a:rPr lang="en-US" sz="1725" spc="35" kern="0" dirty="0" smtClean="0">
                <a:solidFill>
                  <a:srgbClr val="ffffff"/>
                </a:solidFill>
                <a:latin typeface="Lato" pitchFamily="34" charset="0"/>
                <a:ea typeface="Lato" pitchFamily="34" charset="-122"/>
                <a:cs typeface="Lato" pitchFamily="34" charset="-120"/>
              </a:rPr>
              <a:t>The Student class represents a student user who can reserve and cancel seats for events. It </a:t>
            </a:r>
            <a:r>
              <a:rPr lang="en-US" b="1" sz="1725" spc="35" kern="0" dirty="0" smtClean="0">
                <a:solidFill>
                  <a:srgbClr val="ffffff"/>
                </a:solidFill>
                <a:latin typeface="Lato" pitchFamily="34" charset="0"/>
                <a:ea typeface="Lato" pitchFamily="34" charset="-122"/>
                <a:cs typeface="Lato" pitchFamily="34" charset="-120"/>
              </a:rPr>
              <a:t>inherits</a:t>
            </a:r>
            <a:r>
              <a:rPr lang="en-US" sz="1725" spc="35" kern="0" dirty="0" smtClean="0">
                <a:solidFill>
                  <a:srgbClr val="ffffff"/>
                </a:solidFill>
                <a:latin typeface="Lato" pitchFamily="34" charset="0"/>
                <a:ea typeface="Lato" pitchFamily="34" charset="-122"/>
                <a:cs typeface="Lato" pitchFamily="34" charset="-120"/>
              </a:rPr>
              <a:t> from the User class and adds academic-specific fields.  </a:t>
            </a:r>
            <a:r>
              <a:rPr lang="en-US" b="1" sz="1725" spc="35" kern="0" dirty="0" smtClean="0">
                <a:solidFill>
                  <a:srgbClr val="ffffff"/>
                </a:solidFill>
                <a:latin typeface="Lato" pitchFamily="34" charset="0"/>
                <a:ea typeface="Lato" pitchFamily="34" charset="-122"/>
                <a:cs typeface="Lato" pitchFamily="34" charset="-120"/>
              </a:rPr>
              <a:t/>
            </a:r>
            <a:br>
              <a:rPr lang="en-US" b="1" sz="1725" spc="35" kern="0" dirty="0" smtClean="0">
                <a:solidFill>
                  <a:srgbClr val="ffffff"/>
                </a:solidFill>
                <a:latin typeface="Lato" pitchFamily="34" charset="0"/>
                <a:ea typeface="Lato" pitchFamily="34" charset="-122"/>
                <a:cs typeface="Lato" pitchFamily="34" charset="-120"/>
              </a:rPr>
            </a:br>
            <a:r>
              <a:rPr lang="en-US" b="1" sz="1725" spc="35" kern="0" dirty="0" smtClean="0">
                <a:solidFill>
                  <a:srgbClr val="ffffff"/>
                </a:solidFill>
                <a:latin typeface="Lato" pitchFamily="34" charset="0"/>
                <a:ea typeface="Lato" pitchFamily="34" charset="-122"/>
                <a:cs typeface="Lato" pitchFamily="34" charset="-120"/>
              </a:rPr>
              <a:t/>
            </a:r>
            <a:endParaRPr lang="en-US" dirty="0"/>
          </a:p>
        </p:txBody>
      </p:sp>
      <p:sp>
        <p:nvSpPr>
          <p:cNvPr id="5" name="Object 4"/>
          <p:cNvSpPr/>
          <p:nvPr/>
        </p:nvSpPr>
        <p:spPr>
          <a:xfrm>
            <a:off x="761810" y="2806359"/>
            <a:ext cx="11137893" cy="1184700"/>
          </a:xfrm>
          <a:prstGeom prst="rect">
            <a:avLst/>
          </a:prstGeom>
          <a:noFill/>
        </p:spPr>
        <p:txBody>
          <a:bodyPr wrap="square" rtlCol="0" anchor="t" bIns="0" lIns="0" rIns="0" tIns="0"/>
          <a:lstStyle/>
          <a:p>
            <a:pPr algn="l">
              <a:lnSpc>
                <a:spcPts val="2333"/>
              </a:lnSpc>
              <a:spcBef>
                <a:spcPts val="1088"/>
              </a:spcBef>
              <a:buNone/>
            </a:pPr>
            <a:r>
              <a:rPr lang="en-US" b="1" sz="1620" spc="32" kern="0" dirty="0" smtClean="0">
                <a:solidFill>
                  <a:srgbClr val="a61e51"/>
                </a:solidFill>
                <a:latin typeface="Lato" pitchFamily="34" charset="0"/>
                <a:ea typeface="Lato" pitchFamily="34" charset="-122"/>
                <a:cs typeface="Lato" pitchFamily="34" charset="-120"/>
              </a:rPr>
              <a:t>Relationships</a:t>
            </a:r>
            <a:r>
              <a:rPr lang="en-US" b="1" sz="1620" spc="32" kern="0" dirty="0" smtClean="0">
                <a:solidFill>
                  <a:srgbClr val="ffffff">
                    <a:alpha val="80000"/>
                  </a:srgbClr>
                </a:solidFill>
                <a:latin typeface="Lato" pitchFamily="34" charset="0"/>
                <a:ea typeface="Lato" pitchFamily="34" charset="-122"/>
                <a:cs typeface="Lato" pitchFamily="34" charset="-120"/>
              </a:rPr>
              <a:t/>
            </a:r>
            <a:br>
              <a:rPr lang="en-US" b="1" sz="1620" spc="32" kern="0" dirty="0" smtClean="0">
                <a:solidFill>
                  <a:srgbClr val="ffffff">
                    <a:alpha val="80000"/>
                  </a:srgbClr>
                </a:solidFill>
                <a:latin typeface="Lato" pitchFamily="34" charset="0"/>
                <a:ea typeface="Lato" pitchFamily="34" charset="-122"/>
                <a:cs typeface="Lato" pitchFamily="34" charset="-120"/>
              </a:rPr>
            </a:br>
            <a:r>
              <a:rPr lang="en-US" b="1" sz="1620" spc="32" kern="0" dirty="0" smtClean="0">
                <a:solidFill>
                  <a:srgbClr val="ffffff">
                    <a:alpha val="80000"/>
                  </a:srgbClr>
                </a:solidFill>
                <a:latin typeface="Lato" pitchFamily="34" charset="0"/>
                <a:ea typeface="Lato" pitchFamily="34" charset="-122"/>
                <a:cs typeface="Lato" pitchFamily="34" charset="-120"/>
              </a:rPr>
              <a:t>Inheritance:</a:t>
            </a:r>
            <a:r>
              <a:rPr lang="en-US" sz="1620" spc="32" kern="0" dirty="0" smtClean="0">
                <a:solidFill>
                  <a:srgbClr val="ffffff">
                    <a:alpha val="80000"/>
                  </a:srgbClr>
                </a:solidFill>
                <a:latin typeface="Lato" pitchFamily="34" charset="0"/>
                <a:ea typeface="Lato" pitchFamily="34" charset="-122"/>
                <a:cs typeface="Lato" pitchFamily="34" charset="-120"/>
              </a:rPr>
              <a:t> User is a </a:t>
            </a:r>
            <a:r>
              <a:rPr lang="en-US" b="1" sz="1620" spc="32" kern="0" dirty="0" smtClean="0">
                <a:solidFill>
                  <a:srgbClr val="ffffff">
                    <a:alpha val="80000"/>
                  </a:srgbClr>
                </a:solidFill>
                <a:latin typeface="Lato" pitchFamily="34" charset="0"/>
                <a:ea typeface="Lato" pitchFamily="34" charset="-122"/>
                <a:cs typeface="Lato" pitchFamily="34" charset="-120"/>
              </a:rPr>
              <a:t>base class</a:t>
            </a:r>
            <a:r>
              <a:rPr lang="en-US" sz="1620" spc="32" kern="0" dirty="0" smtClean="0">
                <a:solidFill>
                  <a:srgbClr val="ffffff">
                    <a:alpha val="80000"/>
                  </a:srgbClr>
                </a:solidFill>
                <a:latin typeface="Lato" pitchFamily="34" charset="0"/>
                <a:ea typeface="Lato" pitchFamily="34" charset="-122"/>
                <a:cs typeface="Lato" pitchFamily="34" charset="-120"/>
              </a:rPr>
              <a:t> for subclasses like Faculty, Student, and possibly Admin.</a:t>
            </a:r>
            <a:br>
              <a:rPr lang="en-US" sz="1620" spc="32" kern="0" dirty="0" smtClean="0">
                <a:solidFill>
                  <a:srgbClr val="ffffff">
                    <a:alpha val="80000"/>
                  </a:srgbClr>
                </a:solidFill>
                <a:latin typeface="Lato" pitchFamily="34" charset="0"/>
                <a:ea typeface="Lato" pitchFamily="34" charset="-122"/>
                <a:cs typeface="Lato" pitchFamily="34" charset="-120"/>
              </a:rPr>
            </a:br>
            <a:r>
              <a:rPr lang="en-US" sz="1620" spc="32" kern="0" dirty="0" smtClean="0">
                <a:solidFill>
                  <a:srgbClr val="ffffff">
                    <a:alpha val="80000"/>
                  </a:srgbClr>
                </a:solidFill>
                <a:latin typeface="Lato" pitchFamily="34" charset="0"/>
                <a:ea typeface="Lato" pitchFamily="34" charset="-122"/>
                <a:cs typeface="Lato" pitchFamily="34" charset="-120"/>
              </a:rPr>
              <a:t/>
            </a:r>
            <a:r>
              <a:rPr lang="en-US" b="1" sz="1620" spc="32" kern="0" dirty="0" smtClean="0">
                <a:solidFill>
                  <a:srgbClr val="ffffff">
                    <a:alpha val="80000"/>
                  </a:srgbClr>
                </a:solidFill>
                <a:latin typeface="Lato" pitchFamily="34" charset="0"/>
                <a:ea typeface="Lato" pitchFamily="34" charset="-122"/>
                <a:cs typeface="Lato" pitchFamily="34" charset="-120"/>
              </a:rPr>
              <a:t>Association:</a:t>
            </a:r>
            <a:r>
              <a:rPr lang="en-US" sz="1620" spc="32" kern="0" dirty="0" smtClean="0">
                <a:solidFill>
                  <a:srgbClr val="ffffff">
                    <a:alpha val="80000"/>
                  </a:srgbClr>
                </a:solidFill>
                <a:latin typeface="Lato" pitchFamily="34" charset="0"/>
                <a:ea typeface="Lato" pitchFamily="34" charset="-122"/>
                <a:cs typeface="Lato" pitchFamily="34" charset="-120"/>
              </a:rPr>
              <a:t> A User can </a:t>
            </a:r>
            <a:r>
              <a:rPr lang="en-US" b="1" sz="1620" spc="32" kern="0" dirty="0" smtClean="0">
                <a:solidFill>
                  <a:srgbClr val="ffffff">
                    <a:alpha val="80000"/>
                  </a:srgbClr>
                </a:solidFill>
                <a:latin typeface="Lato" pitchFamily="34" charset="0"/>
                <a:ea typeface="Lato" pitchFamily="34" charset="-122"/>
                <a:cs typeface="Lato" pitchFamily="34" charset="-120"/>
              </a:rPr>
              <a:t>reserve multiple seats</a:t>
            </a:r>
            <a:r>
              <a:rPr lang="en-US" sz="1620" spc="32" kern="0" dirty="0" smtClean="0">
                <a:solidFill>
                  <a:srgbClr val="ffffff">
                    <a:alpha val="80000"/>
                  </a:srgbClr>
                </a:solidFill>
                <a:latin typeface="Lato" pitchFamily="34" charset="0"/>
                <a:ea typeface="Lato" pitchFamily="34" charset="-122"/>
                <a:cs typeface="Lato" pitchFamily="34" charset="-120"/>
              </a:rPr>
              <a:t> across different events. Maintains a list of Seat objects that represent the user’s current reservations.       </a:t>
            </a:r>
            <a:endParaRPr lang="en-US" dirty="0"/>
          </a:p>
        </p:txBody>
      </p:sp>
      <p:sp>
        <p:nvSpPr>
          <p:cNvPr id="6" name="Object 5"/>
          <p:cNvSpPr/>
          <p:nvPr/>
        </p:nvSpPr>
        <p:spPr>
          <a:xfrm>
            <a:off x="761810" y="4128596"/>
            <a:ext cx="11137893" cy="1184700"/>
          </a:xfrm>
          <a:prstGeom prst="rect">
            <a:avLst/>
          </a:prstGeom>
          <a:noFill/>
        </p:spPr>
        <p:txBody>
          <a:bodyPr wrap="square" rtlCol="0" anchor="t" bIns="0" lIns="0" rIns="0" tIns="0"/>
          <a:lstStyle/>
          <a:p>
            <a:pPr algn="l">
              <a:lnSpc>
                <a:spcPts val="2333"/>
              </a:lnSpc>
              <a:spcBef>
                <a:spcPts val="1062"/>
              </a:spcBef>
              <a:buNone/>
            </a:pPr>
            <a:r>
              <a:rPr lang="en-US" b="1" sz="1620" spc="32" kern="0" dirty="0" smtClean="0">
                <a:solidFill>
                  <a:srgbClr val="a61e51"/>
                </a:solidFill>
                <a:latin typeface="Lato" pitchFamily="34" charset="0"/>
                <a:ea typeface="Lato" pitchFamily="34" charset="-122"/>
                <a:cs typeface="Lato" pitchFamily="34" charset="-120"/>
              </a:rPr>
              <a:t>Highlights</a:t>
            </a:r>
            <a:r>
              <a:rPr lang="en-US" b="1" sz="1620" spc="32" kern="0" dirty="0" smtClean="0">
                <a:solidFill>
                  <a:srgbClr val="ffffff">
                    <a:alpha val="80000"/>
                  </a:srgbClr>
                </a:solidFill>
                <a:latin typeface="Lato" pitchFamily="34" charset="0"/>
                <a:ea typeface="Lato" pitchFamily="34" charset="-122"/>
                <a:cs typeface="Lato" pitchFamily="34" charset="-120"/>
              </a:rPr>
              <a:t/>
            </a:r>
            <a:br>
              <a:rPr lang="en-US" b="1" sz="1620" spc="32" kern="0" dirty="0" smtClean="0">
                <a:solidFill>
                  <a:srgbClr val="ffffff">
                    <a:alpha val="80000"/>
                  </a:srgbClr>
                </a:solidFill>
                <a:latin typeface="Lato" pitchFamily="34" charset="0"/>
                <a:ea typeface="Lato" pitchFamily="34" charset="-122"/>
                <a:cs typeface="Lato" pitchFamily="34" charset="-120"/>
              </a:rPr>
            </a:br>
            <a:r>
              <a:rPr lang="en-US" b="1" sz="1620" spc="32" kern="0" dirty="0" smtClean="0">
                <a:solidFill>
                  <a:srgbClr val="ffffff">
                    <a:alpha val="80000"/>
                  </a:srgbClr>
                </a:solidFill>
                <a:latin typeface="Lato" pitchFamily="34" charset="0"/>
                <a:ea typeface="Lato" pitchFamily="34" charset="-122"/>
                <a:cs typeface="Lato" pitchFamily="34" charset="-120"/>
              </a:rPr>
              <a:t/>
            </a:r>
            <a:r>
              <a:rPr lang="en-US" sz="1620" spc="32" kern="0" dirty="0" smtClean="0">
                <a:solidFill>
                  <a:srgbClr val="ffffff">
                    <a:alpha val="80000"/>
                  </a:srgbClr>
                </a:solidFill>
                <a:latin typeface="Lato" pitchFamily="34" charset="0"/>
                <a:ea typeface="Lato" pitchFamily="34" charset="-122"/>
                <a:cs typeface="Lato" pitchFamily="34" charset="-120"/>
              </a:rPr>
              <a:t> </a:t>
            </a:r>
            <a:r>
              <a:rPr lang="en-US" b="1" sz="1620" spc="32" kern="0" dirty="0" smtClean="0">
                <a:solidFill>
                  <a:srgbClr val="ffffff">
                    <a:alpha val="80000"/>
                  </a:srgbClr>
                </a:solidFill>
                <a:latin typeface="Lato" pitchFamily="34" charset="0"/>
                <a:ea typeface="Lato" pitchFamily="34" charset="-122"/>
                <a:cs typeface="Lato" pitchFamily="34" charset="-120"/>
              </a:rPr>
              <a:t>Reservation-aware</a:t>
            </a:r>
            <a:r>
              <a:rPr lang="en-US" sz="1620" spc="32" kern="0" dirty="0" smtClean="0">
                <a:solidFill>
                  <a:srgbClr val="ffffff">
                    <a:alpha val="80000"/>
                  </a:srgbClr>
                </a:solidFill>
                <a:latin typeface="Lato" pitchFamily="34" charset="0"/>
                <a:ea typeface="Lato" pitchFamily="34" charset="-122"/>
                <a:cs typeface="Lato" pitchFamily="34" charset="-120"/>
              </a:rPr>
              <a:t>: Holds info about all seats the user has booked, allowing for restrictions (like one seat per event).</a:t>
            </a:r>
            <a:br>
              <a:rPr lang="en-US" sz="1620" spc="32" kern="0" dirty="0" smtClean="0">
                <a:solidFill>
                  <a:srgbClr val="ffffff">
                    <a:alpha val="80000"/>
                  </a:srgbClr>
                </a:solidFill>
                <a:latin typeface="Lato" pitchFamily="34" charset="0"/>
                <a:ea typeface="Lato" pitchFamily="34" charset="-122"/>
                <a:cs typeface="Lato" pitchFamily="34" charset="-120"/>
              </a:rPr>
            </a:br>
            <a:r>
              <a:rPr lang="en-US" sz="1620" spc="32" kern="0" dirty="0" smtClean="0">
                <a:solidFill>
                  <a:srgbClr val="ffffff">
                    <a:alpha val="80000"/>
                  </a:srgbClr>
                </a:solidFill>
                <a:latin typeface="Lato" pitchFamily="34" charset="0"/>
                <a:ea typeface="Lato" pitchFamily="34" charset="-122"/>
                <a:cs typeface="Lato" pitchFamily="34" charset="-120"/>
              </a:rPr>
              <a:t> </a:t>
            </a:r>
            <a:r>
              <a:rPr lang="en-US" b="1" sz="1620" spc="32" kern="0" dirty="0" smtClean="0">
                <a:solidFill>
                  <a:srgbClr val="ffffff">
                    <a:alpha val="80000"/>
                  </a:srgbClr>
                </a:solidFill>
                <a:latin typeface="Lato" pitchFamily="34" charset="0"/>
                <a:ea typeface="Lato" pitchFamily="34" charset="-122"/>
                <a:cs typeface="Lato" pitchFamily="34" charset="-120"/>
              </a:rPr>
              <a:t>Extendable</a:t>
            </a:r>
            <a:r>
              <a:rPr lang="en-US" sz="1620" spc="32" kern="0" dirty="0" smtClean="0">
                <a:solidFill>
                  <a:srgbClr val="ffffff">
                    <a:alpha val="80000"/>
                  </a:srgbClr>
                </a:solidFill>
                <a:latin typeface="Lato" pitchFamily="34" charset="0"/>
                <a:ea typeface="Lato" pitchFamily="34" charset="-122"/>
                <a:cs typeface="Lato" pitchFamily="34" charset="-120"/>
              </a:rPr>
              <a:t>: Easily overridden and extended by subclasses (Faculty, Student, etc.).  </a:t>
            </a:r>
            <a:endParaRPr lang="en-US" dirty="0"/>
          </a:p>
        </p:txBody>
      </p:sp>
      <p:pic>
        <p:nvPicPr>
          <p:cNvPr id="7" name="Object 6" descr="">    </p:cNvPr>
          <p:cNvPicPr>
            <a:picLocks noChangeAspect="1"/>
          </p:cNvPicPr>
          <p:nvPr/>
        </p:nvPicPr>
        <p:blipFill>
          <a:blip r:embed="rId3"/>
          <a:stretch>
            <a:fillRect/>
          </a:stretch>
        </p:blipFill>
        <p:spPr>
          <a:xfrm>
            <a:off x="142839" y="6408722"/>
            <a:ext cx="952262" cy="304724"/>
          </a:xfrm>
          <a:prstGeom prst="rect">
            <a:avLst/>
          </a:prstGeom>
        </p:spPr>
      </p:pic>
      <p:sp>
        <p:nvSpPr>
          <p:cNvPr id="8" name="Object 7"/>
          <p:cNvSpPr/>
          <p:nvPr/>
        </p:nvSpPr>
        <p:spPr>
          <a:xfrm>
            <a:off x="11874706" y="6502542"/>
            <a:ext cx="123794" cy="222158"/>
          </a:xfrm>
          <a:prstGeom prst="rect">
            <a:avLst/>
          </a:prstGeom>
          <a:noFill/>
        </p:spPr>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6713446"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DETAILED DESIGN &amp; IMPLEMENTATION:  </a:t>
            </a:r>
            <a:endParaRPr lang="en-US" dirty="0"/>
          </a:p>
        </p:txBody>
      </p:sp>
      <p:sp>
        <p:nvSpPr>
          <p:cNvPr id="4" name="Object 3"/>
          <p:cNvSpPr/>
          <p:nvPr/>
        </p:nvSpPr>
        <p:spPr>
          <a:xfrm>
            <a:off x="333292" y="1314987"/>
            <a:ext cx="11137893" cy="898589"/>
          </a:xfrm>
          <a:prstGeom prst="rect">
            <a:avLst/>
          </a:prstGeom>
          <a:noFill/>
        </p:spPr>
        <p:txBody>
          <a:bodyPr wrap="square" rtlCol="0" anchor="t" bIns="0" lIns="0" rIns="0" tIns="0"/>
          <a:lstStyle/>
          <a:p>
            <a:pPr algn="l">
              <a:lnSpc>
                <a:spcPts val="2360"/>
              </a:lnSpc>
              <a:buNone/>
            </a:pPr>
            <a:r>
              <a:rPr lang="en-US" b="1" sz="1725" spc="35" kern="0" dirty="0" smtClean="0">
                <a:solidFill>
                  <a:srgbClr val="a61e51"/>
                </a:solidFill>
                <a:latin typeface="Lato" pitchFamily="34" charset="0"/>
                <a:ea typeface="Lato" pitchFamily="34" charset="-122"/>
                <a:cs typeface="Lato" pitchFamily="34" charset="-120"/>
              </a:rPr>
              <a:t>Admin Class: </a:t>
            </a:r>
            <a:br>
              <a:rPr lang="en-US" b="1" sz="1725" spc="35" kern="0" dirty="0" smtClean="0">
                <a:solidFill>
                  <a:srgbClr val="a61e51"/>
                </a:solidFill>
                <a:latin typeface="Lato" pitchFamily="34" charset="0"/>
                <a:ea typeface="Lato" pitchFamily="34" charset="-122"/>
                <a:cs typeface="Lato" pitchFamily="34" charset="-120"/>
              </a:rPr>
            </a:br>
            <a:r>
              <a:rPr lang="en-US" b="1" sz="1725" spc="35" kern="0" dirty="0" smtClean="0">
                <a:solidFill>
                  <a:srgbClr val="a61e51"/>
                </a:solidFill>
                <a:latin typeface="Lato" pitchFamily="34" charset="0"/>
                <a:ea typeface="Lato" pitchFamily="34" charset="-122"/>
                <a:cs typeface="Lato" pitchFamily="34" charset="-120"/>
              </a:rPr>
              <a:t> </a:t>
            </a:r>
            <a:r>
              <a:rPr lang="en-US" sz="1725" spc="35" kern="0" dirty="0" smtClean="0">
                <a:solidFill>
                  <a:srgbClr val="ffffff"/>
                </a:solidFill>
                <a:latin typeface="Lato" pitchFamily="34" charset="0"/>
                <a:ea typeface="Lato" pitchFamily="34" charset="-122"/>
                <a:cs typeface="Lato" pitchFamily="34" charset="-120"/>
              </a:rPr>
              <a:t>Represents the system administrator. It's a </a:t>
            </a:r>
            <a:r>
              <a:rPr lang="en-US" b="1" sz="1725" spc="35" kern="0" dirty="0" smtClean="0">
                <a:solidFill>
                  <a:srgbClr val="ffffff"/>
                </a:solidFill>
                <a:latin typeface="Lato" pitchFamily="34" charset="0"/>
                <a:ea typeface="Lato" pitchFamily="34" charset="-122"/>
                <a:cs typeface="Lato" pitchFamily="34" charset="-120"/>
              </a:rPr>
              <a:t>singleton</a:t>
            </a:r>
            <a:r>
              <a:rPr lang="en-US" sz="1725" spc="35" kern="0" dirty="0" smtClean="0">
                <a:solidFill>
                  <a:srgbClr val="ffffff"/>
                </a:solidFill>
                <a:latin typeface="Lato" pitchFamily="34" charset="0"/>
                <a:ea typeface="Lato" pitchFamily="34" charset="-122"/>
                <a:cs typeface="Lato" pitchFamily="34" charset="-120"/>
              </a:rPr>
              <a:t> class extending User, with full control over users, venues, and events.  </a:t>
            </a:r>
            <a:endParaRPr lang="en-US" dirty="0"/>
          </a:p>
        </p:txBody>
      </p:sp>
      <p:sp>
        <p:nvSpPr>
          <p:cNvPr id="5" name="Object 4"/>
          <p:cNvSpPr/>
          <p:nvPr/>
        </p:nvSpPr>
        <p:spPr>
          <a:xfrm>
            <a:off x="333292" y="2354467"/>
            <a:ext cx="11137893" cy="2073226"/>
          </a:xfrm>
          <a:prstGeom prst="rect">
            <a:avLst/>
          </a:prstGeom>
          <a:noFill/>
        </p:spPr>
        <p:txBody>
          <a:bodyPr wrap="square" rtlCol="0" anchor="t" bIns="0" lIns="0" rIns="0" tIns="0"/>
          <a:lstStyle/>
          <a:p>
            <a:pPr algn="l">
              <a:lnSpc>
                <a:spcPts val="2333"/>
              </a:lnSpc>
              <a:spcBef>
                <a:spcPts val="1088"/>
              </a:spcBef>
              <a:buNone/>
            </a:pPr>
            <a:r>
              <a:rPr lang="en-US" b="1" sz="1620" spc="32" kern="0" dirty="0" smtClean="0">
                <a:solidFill>
                  <a:srgbClr val="a61e51"/>
                </a:solidFill>
                <a:latin typeface="Lato" pitchFamily="34" charset="0"/>
                <a:ea typeface="Lato" pitchFamily="34" charset="-122"/>
                <a:cs typeface="Lato" pitchFamily="34" charset="-120"/>
              </a:rPr>
              <a:t>Relationships</a:t>
            </a:r>
            <a:r>
              <a:rPr lang="en-US" b="1" sz="1620" spc="32" kern="0" dirty="0" smtClean="0">
                <a:solidFill>
                  <a:srgbClr val="ffffff">
                    <a:alpha val="80000"/>
                  </a:srgbClr>
                </a:solidFill>
                <a:latin typeface="Lato" pitchFamily="34" charset="0"/>
                <a:ea typeface="Lato" pitchFamily="34" charset="-122"/>
                <a:cs typeface="Lato" pitchFamily="34" charset="-120"/>
              </a:rPr>
              <a:t/>
            </a:r>
            <a:br>
              <a:rPr lang="en-US" b="1" sz="1620" spc="32" kern="0" dirty="0" smtClean="0">
                <a:solidFill>
                  <a:srgbClr val="ffffff">
                    <a:alpha val="80000"/>
                  </a:srgbClr>
                </a:solidFill>
                <a:latin typeface="Lato" pitchFamily="34" charset="0"/>
                <a:ea typeface="Lato" pitchFamily="34" charset="-122"/>
                <a:cs typeface="Lato" pitchFamily="34" charset="-120"/>
              </a:rPr>
            </a:br>
            <a:r>
              <a:rPr lang="en-US" b="1" sz="1620" spc="32" kern="0" dirty="0" smtClean="0">
                <a:solidFill>
                  <a:srgbClr val="ffffff">
                    <a:alpha val="80000"/>
                  </a:srgbClr>
                </a:solidFill>
                <a:latin typeface="Lato" pitchFamily="34" charset="0"/>
                <a:ea typeface="Lato" pitchFamily="34" charset="-122"/>
                <a:cs typeface="Lato" pitchFamily="34" charset="-120"/>
              </a:rPr>
              <a:t>Inheritance:</a:t>
            </a:r>
            <a:r>
              <a:rPr lang="en-US" sz="1620" spc="32" kern="0" dirty="0" smtClean="0">
                <a:solidFill>
                  <a:srgbClr val="ffffff">
                    <a:alpha val="80000"/>
                  </a:srgbClr>
                </a:solidFill>
                <a:latin typeface="Lato" pitchFamily="34" charset="0"/>
                <a:ea typeface="Lato" pitchFamily="34" charset="-122"/>
                <a:cs typeface="Lato" pitchFamily="34" charset="-120"/>
              </a:rPr>
              <a:t> Inherits from User.</a:t>
            </a:r>
            <a:br>
              <a:rPr lang="en-US" sz="1620" spc="32" kern="0" dirty="0" smtClean="0">
                <a:solidFill>
                  <a:srgbClr val="ffffff">
                    <a:alpha val="80000"/>
                  </a:srgbClr>
                </a:solidFill>
                <a:latin typeface="Lato" pitchFamily="34" charset="0"/>
                <a:ea typeface="Lato" pitchFamily="34" charset="-122"/>
                <a:cs typeface="Lato" pitchFamily="34" charset="-120"/>
              </a:rPr>
            </a:br>
            <a:r>
              <a:rPr lang="en-US" sz="1620" spc="32" kern="0" dirty="0" smtClean="0">
                <a:solidFill>
                  <a:srgbClr val="ffffff">
                    <a:alpha val="80000"/>
                  </a:srgbClr>
                </a:solidFill>
                <a:latin typeface="Lato" pitchFamily="34" charset="0"/>
                <a:ea typeface="Lato" pitchFamily="34" charset="-122"/>
                <a:cs typeface="Lato" pitchFamily="34" charset="-120"/>
              </a:rPr>
              <a:t/>
            </a:r>
            <a:r>
              <a:rPr lang="en-US" b="1" sz="1620" spc="32" kern="0" dirty="0" smtClean="0">
                <a:solidFill>
                  <a:srgbClr val="ffffff">
                    <a:alpha val="80000"/>
                  </a:srgbClr>
                </a:solidFill>
                <a:latin typeface="Lato" pitchFamily="34" charset="0"/>
                <a:ea typeface="Lato" pitchFamily="34" charset="-122"/>
                <a:cs typeface="Lato" pitchFamily="34" charset="-120"/>
              </a:rPr>
              <a:t>Singleton Design Pattern:</a:t>
            </a:r>
            <a:r>
              <a:rPr lang="en-US" sz="1620" spc="32" kern="0" dirty="0" smtClean="0">
                <a:solidFill>
                  <a:srgbClr val="ffffff">
                    <a:alpha val="80000"/>
                  </a:srgbClr>
                </a:solidFill>
                <a:latin typeface="Lato" pitchFamily="34" charset="0"/>
                <a:ea typeface="Lato" pitchFamily="34" charset="-122"/>
                <a:cs typeface="Lato" pitchFamily="34" charset="-120"/>
              </a:rPr>
              <a:t> Only one Admin instance exists throughout the application using the getAdmin() method.</a:t>
            </a:r>
            <a:br>
              <a:rPr lang="en-US" sz="1620" spc="32" kern="0" dirty="0" smtClean="0">
                <a:solidFill>
                  <a:srgbClr val="ffffff">
                    <a:alpha val="80000"/>
                  </a:srgbClr>
                </a:solidFill>
                <a:latin typeface="Lato" pitchFamily="34" charset="0"/>
                <a:ea typeface="Lato" pitchFamily="34" charset="-122"/>
                <a:cs typeface="Lato" pitchFamily="34" charset="-120"/>
              </a:rPr>
            </a:br>
            <a:r>
              <a:rPr lang="en-US" sz="1620" spc="32" kern="0" dirty="0" smtClean="0">
                <a:solidFill>
                  <a:srgbClr val="ffffff">
                    <a:alpha val="80000"/>
                  </a:srgbClr>
                </a:solidFill>
                <a:latin typeface="Lato" pitchFamily="34" charset="0"/>
                <a:ea typeface="Lato" pitchFamily="34" charset="-122"/>
                <a:cs typeface="Lato" pitchFamily="34" charset="-120"/>
              </a:rPr>
              <a:t/>
            </a:r>
            <a:r>
              <a:rPr lang="en-US" b="1" sz="1620" spc="32" kern="0" dirty="0" smtClean="0">
                <a:solidFill>
                  <a:srgbClr val="ffffff">
                    <a:alpha val="80000"/>
                  </a:srgbClr>
                </a:solidFill>
                <a:latin typeface="Lato" pitchFamily="34" charset="0"/>
                <a:ea typeface="Lato" pitchFamily="34" charset="-122"/>
                <a:cs typeface="Lato" pitchFamily="34" charset="-120"/>
              </a:rPr>
              <a:t>Associations:</a:t>
            </a:r>
            <a:r>
              <a:rPr lang="en-US" sz="1620" spc="32" kern="0" dirty="0" smtClean="0">
                <a:solidFill>
                  <a:srgbClr val="ffffff">
                    <a:alpha val="80000"/>
                  </a:srgbClr>
                </a:solidFill>
                <a:latin typeface="Lato" pitchFamily="34" charset="0"/>
                <a:ea typeface="Lato" pitchFamily="34" charset="-122"/>
                <a:cs typeface="Lato" pitchFamily="34" charset="-120"/>
              </a:rPr>
              <a:t/>
            </a:r>
            <a:br>
              <a:rPr lang="en-US" sz="1620" spc="32" kern="0" dirty="0" smtClean="0">
                <a:solidFill>
                  <a:srgbClr val="ffffff">
                    <a:alpha val="80000"/>
                  </a:srgbClr>
                </a:solidFill>
                <a:latin typeface="Lato" pitchFamily="34" charset="0"/>
                <a:ea typeface="Lato" pitchFamily="34" charset="-122"/>
                <a:cs typeface="Lato" pitchFamily="34" charset="-120"/>
              </a:rPr>
            </a:br>
            <a:r>
              <a:rPr lang="en-US" sz="1620" spc="32" kern="0" dirty="0" smtClean="0">
                <a:solidFill>
                  <a:srgbClr val="ffffff">
                    <a:alpha val="80000"/>
                  </a:srgbClr>
                </a:solidFill>
                <a:latin typeface="Lato" pitchFamily="34" charset="0"/>
                <a:ea typeface="Lato" pitchFamily="34" charset="-122"/>
                <a:cs typeface="Lato" pitchFamily="34" charset="-120"/>
              </a:rPr>
              <a:t> Manages: All User objects (students + faculty). All Venue objects. All Event objects. Keeps track of </a:t>
            </a:r>
            <a:r>
              <a:rPr lang="en-US" b="1" sz="1620" spc="32" kern="0" dirty="0" smtClean="0">
                <a:solidFill>
                  <a:srgbClr val="ffffff">
                    <a:alpha val="80000"/>
                  </a:srgbClr>
                </a:solidFill>
                <a:latin typeface="Lato" pitchFamily="34" charset="0"/>
                <a:ea typeface="Lato" pitchFamily="34" charset="-122"/>
                <a:cs typeface="Lato" pitchFamily="34" charset="-120"/>
              </a:rPr>
              <a:t>reservation clashes</a:t>
            </a:r>
            <a:r>
              <a:rPr lang="en-US" sz="1620" spc="32" kern="0" dirty="0" smtClean="0">
                <a:solidFill>
                  <a:srgbClr val="ffffff">
                    <a:alpha val="80000"/>
                  </a:srgbClr>
                </a:solidFill>
                <a:latin typeface="Lato" pitchFamily="34" charset="0"/>
                <a:ea typeface="Lato" pitchFamily="34" charset="-122"/>
                <a:cs typeface="Lato" pitchFamily="34" charset="-120"/>
              </a:rPr>
              <a:t> between events by Faculty.  </a:t>
            </a:r>
            <a:endParaRPr lang="en-US" dirty="0"/>
          </a:p>
        </p:txBody>
      </p:sp>
      <p:sp>
        <p:nvSpPr>
          <p:cNvPr id="6" name="Object 5"/>
          <p:cNvSpPr/>
          <p:nvPr/>
        </p:nvSpPr>
        <p:spPr>
          <a:xfrm>
            <a:off x="333292" y="4565230"/>
            <a:ext cx="11137893" cy="888525"/>
          </a:xfrm>
          <a:prstGeom prst="rect">
            <a:avLst/>
          </a:prstGeom>
          <a:noFill/>
        </p:spPr>
        <p:txBody>
          <a:bodyPr wrap="square" rtlCol="0" anchor="t" bIns="0" lIns="0" rIns="0" tIns="0"/>
          <a:lstStyle/>
          <a:p>
            <a:pPr algn="l">
              <a:lnSpc>
                <a:spcPts val="2333"/>
              </a:lnSpc>
              <a:spcBef>
                <a:spcPts val="1062"/>
              </a:spcBef>
              <a:buNone/>
            </a:pPr>
            <a:r>
              <a:rPr lang="en-US" b="1" sz="1620" spc="32" kern="0" dirty="0" smtClean="0">
                <a:solidFill>
                  <a:srgbClr val="a61e51"/>
                </a:solidFill>
                <a:latin typeface="Lato" pitchFamily="34" charset="0"/>
                <a:ea typeface="Lato" pitchFamily="34" charset="-122"/>
                <a:cs typeface="Lato" pitchFamily="34" charset="-120"/>
              </a:rPr>
              <a:t>Highlights</a:t>
            </a:r>
            <a:r>
              <a:rPr lang="en-US" b="1" sz="1620" spc="32" kern="0" dirty="0" smtClean="0">
                <a:solidFill>
                  <a:srgbClr val="ffffff">
                    <a:alpha val="80000"/>
                  </a:srgbClr>
                </a:solidFill>
                <a:latin typeface="Lato" pitchFamily="34" charset="0"/>
                <a:ea typeface="Lato" pitchFamily="34" charset="-122"/>
                <a:cs typeface="Lato" pitchFamily="34" charset="-120"/>
              </a:rPr>
              <a:t/>
            </a:r>
            <a:br>
              <a:rPr lang="en-US" b="1" sz="1620" spc="32" kern="0" dirty="0" smtClean="0">
                <a:solidFill>
                  <a:srgbClr val="ffffff">
                    <a:alpha val="80000"/>
                  </a:srgbClr>
                </a:solidFill>
                <a:latin typeface="Lato" pitchFamily="34" charset="0"/>
                <a:ea typeface="Lato" pitchFamily="34" charset="-122"/>
                <a:cs typeface="Lato" pitchFamily="34" charset="-120"/>
              </a:rPr>
            </a:br>
            <a:r>
              <a:rPr lang="en-US" b="1" sz="1620" spc="32" kern="0" dirty="0" smtClean="0">
                <a:solidFill>
                  <a:srgbClr val="ffffff">
                    <a:alpha val="80000"/>
                  </a:srgbClr>
                </a:solidFill>
                <a:latin typeface="Lato" pitchFamily="34" charset="0"/>
                <a:ea typeface="Lato" pitchFamily="34" charset="-122"/>
                <a:cs typeface="Lato" pitchFamily="34" charset="-120"/>
              </a:rPr>
              <a:t>Central controller</a:t>
            </a:r>
            <a:r>
              <a:rPr lang="en-US" sz="1620" spc="32" kern="0" dirty="0" smtClean="0">
                <a:solidFill>
                  <a:srgbClr val="ffffff">
                    <a:alpha val="80000"/>
                  </a:srgbClr>
                </a:solidFill>
                <a:latin typeface="Lato" pitchFamily="34" charset="0"/>
                <a:ea typeface="Lato" pitchFamily="34" charset="-122"/>
                <a:cs typeface="Lato" pitchFamily="34" charset="-120"/>
              </a:rPr>
              <a:t> of all system data. Uses the </a:t>
            </a:r>
            <a:r>
              <a:rPr lang="en-US" b="1" sz="1620" spc="32" kern="0" dirty="0" smtClean="0">
                <a:solidFill>
                  <a:srgbClr val="ffffff">
                    <a:alpha val="80000"/>
                  </a:srgbClr>
                </a:solidFill>
                <a:latin typeface="Lato" pitchFamily="34" charset="0"/>
                <a:ea typeface="Lato" pitchFamily="34" charset="-122"/>
                <a:cs typeface="Lato" pitchFamily="34" charset="-120"/>
              </a:rPr>
              <a:t>singleton pattern</a:t>
            </a:r>
            <a:r>
              <a:rPr lang="en-US" sz="1620" spc="32" kern="0" dirty="0" smtClean="0">
                <a:solidFill>
                  <a:srgbClr val="ffffff">
                    <a:alpha val="80000"/>
                  </a:srgbClr>
                </a:solidFill>
                <a:latin typeface="Lato" pitchFamily="34" charset="0"/>
                <a:ea typeface="Lato" pitchFamily="34" charset="-122"/>
                <a:cs typeface="Lato" pitchFamily="34" charset="-120"/>
              </a:rPr>
              <a:t> to enforce one admin. Keeps track of </a:t>
            </a:r>
            <a:r>
              <a:rPr lang="en-US" b="1" sz="1620" spc="32" kern="0" dirty="0" smtClean="0">
                <a:solidFill>
                  <a:srgbClr val="ffffff">
                    <a:alpha val="80000"/>
                  </a:srgbClr>
                </a:solidFill>
                <a:latin typeface="Lato" pitchFamily="34" charset="0"/>
                <a:ea typeface="Lato" pitchFamily="34" charset="-122"/>
                <a:cs typeface="Lato" pitchFamily="34" charset="-120"/>
              </a:rPr>
              <a:t>booking conflicts</a:t>
            </a:r>
            <a:endParaRPr lang="en-US" dirty="0"/>
          </a:p>
        </p:txBody>
      </p:sp>
      <p:pic>
        <p:nvPicPr>
          <p:cNvPr id="7" name="Object 6" descr="">    </p:cNvPr>
          <p:cNvPicPr>
            <a:picLocks noChangeAspect="1"/>
          </p:cNvPicPr>
          <p:nvPr/>
        </p:nvPicPr>
        <p:blipFill>
          <a:blip r:embed="rId3"/>
          <a:stretch>
            <a:fillRect/>
          </a:stretch>
        </p:blipFill>
        <p:spPr>
          <a:xfrm>
            <a:off x="142839" y="6408722"/>
            <a:ext cx="952262" cy="304724"/>
          </a:xfrm>
          <a:prstGeom prst="rect">
            <a:avLst/>
          </a:prstGeom>
        </p:spPr>
      </p:pic>
      <p:sp>
        <p:nvSpPr>
          <p:cNvPr id="8" name="Object 7"/>
          <p:cNvSpPr/>
          <p:nvPr/>
        </p:nvSpPr>
        <p:spPr>
          <a:xfrm>
            <a:off x="11874706" y="6502542"/>
            <a:ext cx="123794" cy="222158"/>
          </a:xfrm>
          <a:prstGeom prst="rect">
            <a:avLst/>
          </a:prstGeom>
          <a:noFill/>
        </p:spPr>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6713446"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DETAILED DESIGN &amp; IMPLEMENTATION:  </a:t>
            </a:r>
            <a:endParaRPr lang="en-US" dirty="0"/>
          </a:p>
        </p:txBody>
      </p:sp>
      <p:sp>
        <p:nvSpPr>
          <p:cNvPr id="4" name="Object 3"/>
          <p:cNvSpPr/>
          <p:nvPr/>
        </p:nvSpPr>
        <p:spPr>
          <a:xfrm>
            <a:off x="380905" y="1353078"/>
            <a:ext cx="11137893" cy="898589"/>
          </a:xfrm>
          <a:prstGeom prst="rect">
            <a:avLst/>
          </a:prstGeom>
          <a:noFill/>
        </p:spPr>
        <p:txBody>
          <a:bodyPr wrap="square" rtlCol="0" anchor="t" bIns="0" lIns="0" rIns="0" tIns="0"/>
          <a:lstStyle/>
          <a:p>
            <a:pPr algn="l">
              <a:lnSpc>
                <a:spcPts val="2360"/>
              </a:lnSpc>
              <a:buNone/>
            </a:pPr>
            <a:r>
              <a:rPr lang="en-US" b="1" sz="1725" spc="35" kern="0" dirty="0" smtClean="0">
                <a:solidFill>
                  <a:srgbClr val="a61e51"/>
                </a:solidFill>
                <a:latin typeface="Lato" pitchFamily="34" charset="0"/>
                <a:ea typeface="Lato" pitchFamily="34" charset="-122"/>
                <a:cs typeface="Lato" pitchFamily="34" charset="-120"/>
              </a:rPr>
              <a:t>Faculty Class</a:t>
            </a:r>
            <a:r>
              <a:rPr lang="en-US" b="1" sz="1725" spc="35" kern="0" dirty="0" smtClean="0">
                <a:solidFill>
                  <a:srgbClr val="ffffff"/>
                </a:solidFill>
                <a:latin typeface="Lato" pitchFamily="34" charset="0"/>
                <a:ea typeface="Lato" pitchFamily="34" charset="-122"/>
                <a:cs typeface="Lato" pitchFamily="34" charset="-120"/>
              </a:rPr>
              <a:t/>
            </a:r>
            <a:br>
              <a:rPr lang="en-US" b="1" sz="1725" spc="35" kern="0" dirty="0" smtClean="0">
                <a:solidFill>
                  <a:srgbClr val="ffffff"/>
                </a:solidFill>
                <a:latin typeface="Lato" pitchFamily="34" charset="0"/>
                <a:ea typeface="Lato" pitchFamily="34" charset="-122"/>
                <a:cs typeface="Lato" pitchFamily="34" charset="-120"/>
              </a:rPr>
            </a:br>
            <a:r>
              <a:rPr lang="en-US" b="1" sz="1725" spc="35" kern="0" dirty="0" smtClean="0">
                <a:solidFill>
                  <a:srgbClr val="ffffff"/>
                </a:solidFill>
                <a:latin typeface="Lato" pitchFamily="34" charset="0"/>
                <a:ea typeface="Lato" pitchFamily="34" charset="-122"/>
                <a:cs typeface="Lato" pitchFamily="34" charset="-120"/>
              </a:rPr>
              <a:t/>
            </a:r>
            <a:r>
              <a:rPr lang="en-US" sz="1725" spc="35" kern="0" dirty="0" smtClean="0">
                <a:solidFill>
                  <a:srgbClr val="ffffff"/>
                </a:solidFill>
                <a:latin typeface="Lato" pitchFamily="34" charset="0"/>
                <a:ea typeface="Lato" pitchFamily="34" charset="-122"/>
                <a:cs typeface="Lato" pitchFamily="34" charset="-120"/>
              </a:rPr>
              <a:t>The Faculty class represents faculty users who can </a:t>
            </a:r>
            <a:r>
              <a:rPr lang="en-US" b="1" sz="1725" spc="35" kern="0" dirty="0" smtClean="0">
                <a:solidFill>
                  <a:srgbClr val="ffffff"/>
                </a:solidFill>
                <a:latin typeface="Lato" pitchFamily="34" charset="0"/>
                <a:ea typeface="Lato" pitchFamily="34" charset="-122"/>
                <a:cs typeface="Lato" pitchFamily="34" charset="-120"/>
              </a:rPr>
              <a:t>create</a:t>
            </a:r>
            <a:r>
              <a:rPr lang="en-US" sz="1725" spc="35" kern="0" dirty="0" smtClean="0">
                <a:solidFill>
                  <a:srgbClr val="ffffff"/>
                </a:solidFill>
                <a:latin typeface="Lato" pitchFamily="34" charset="0"/>
                <a:ea typeface="Lato" pitchFamily="34" charset="-122"/>
                <a:cs typeface="Lato" pitchFamily="34" charset="-120"/>
              </a:rPr>
              <a:t>, </a:t>
            </a:r>
            <a:r>
              <a:rPr lang="en-US" b="1" sz="1725" spc="35" kern="0" dirty="0" smtClean="0">
                <a:solidFill>
                  <a:srgbClr val="ffffff"/>
                </a:solidFill>
                <a:latin typeface="Lato" pitchFamily="34" charset="0"/>
                <a:ea typeface="Lato" pitchFamily="34" charset="-122"/>
                <a:cs typeface="Lato" pitchFamily="34" charset="-120"/>
              </a:rPr>
              <a:t>manage</a:t>
            </a:r>
            <a:r>
              <a:rPr lang="en-US" sz="1725" spc="35" kern="0" dirty="0" smtClean="0">
                <a:solidFill>
                  <a:srgbClr val="ffffff"/>
                </a:solidFill>
                <a:latin typeface="Lato" pitchFamily="34" charset="0"/>
                <a:ea typeface="Lato" pitchFamily="34" charset="-122"/>
                <a:cs typeface="Lato" pitchFamily="34" charset="-120"/>
              </a:rPr>
              <a:t>, and </a:t>
            </a:r>
            <a:r>
              <a:rPr lang="en-US" b="1" sz="1725" spc="35" kern="0" dirty="0" smtClean="0">
                <a:solidFill>
                  <a:srgbClr val="ffffff"/>
                </a:solidFill>
                <a:latin typeface="Lato" pitchFamily="34" charset="0"/>
                <a:ea typeface="Lato" pitchFamily="34" charset="-122"/>
                <a:cs typeface="Lato" pitchFamily="34" charset="-120"/>
              </a:rPr>
              <a:t>cancel events</a:t>
            </a:r>
            <a:r>
              <a:rPr lang="en-US" sz="1725" spc="35" kern="0" dirty="0" smtClean="0">
                <a:solidFill>
                  <a:srgbClr val="ffffff"/>
                </a:solidFill>
                <a:latin typeface="Lato" pitchFamily="34" charset="0"/>
                <a:ea typeface="Lato" pitchFamily="34" charset="-122"/>
                <a:cs typeface="Lato" pitchFamily="34" charset="-120"/>
              </a:rPr>
              <a:t>. It inherits from User and manages a list of events they organize.   </a:t>
            </a:r>
            <a:endParaRPr lang="en-US" dirty="0"/>
          </a:p>
        </p:txBody>
      </p:sp>
      <p:sp>
        <p:nvSpPr>
          <p:cNvPr id="5" name="Object 4"/>
          <p:cNvSpPr/>
          <p:nvPr/>
        </p:nvSpPr>
        <p:spPr>
          <a:xfrm>
            <a:off x="380905" y="2398293"/>
            <a:ext cx="11137893" cy="2742081"/>
          </a:xfrm>
          <a:prstGeom prst="rect">
            <a:avLst/>
          </a:prstGeom>
          <a:noFill/>
        </p:spPr>
        <p:txBody>
          <a:bodyPr wrap="square" rtlCol="0" anchor="t" bIns="0" lIns="0" rIns="0" tIns="0"/>
          <a:lstStyle/>
          <a:p>
            <a:pPr algn="l">
              <a:lnSpc>
                <a:spcPts val="2160"/>
              </a:lnSpc>
              <a:spcBef>
                <a:spcPts val="1132"/>
              </a:spcBef>
              <a:buNone/>
            </a:pPr>
            <a:r>
              <a:rPr lang="en-US" b="1" sz="1500" spc="30" kern="0" dirty="0" smtClean="0">
                <a:solidFill>
                  <a:srgbClr val="a61e51"/>
                </a:solidFill>
                <a:latin typeface="Lato" pitchFamily="34" charset="0"/>
                <a:ea typeface="Lato" pitchFamily="34" charset="-122"/>
                <a:cs typeface="Lato" pitchFamily="34" charset="-120"/>
              </a:rPr>
              <a:t>Relationships</a:t>
            </a:r>
            <a:r>
              <a:rPr lang="en-US" sz="1500" spc="30" kern="0" dirty="0" smtClean="0">
                <a:solidFill>
                  <a:srgbClr val="ffffff">
                    <a:alpha val="80000"/>
                  </a:srgbClr>
                </a:solidFill>
                <a:latin typeface="Lato" pitchFamily="34" charset="0"/>
                <a:ea typeface="Lato" pitchFamily="34" charset="-122"/>
                <a:cs typeface="Lato" pitchFamily="34" charset="-120"/>
              </a:rPr>
              <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
            </a:r>
            <a:r>
              <a:rPr lang="en-US" b="1" sz="1500" spc="30" kern="0" dirty="0" smtClean="0">
                <a:solidFill>
                  <a:srgbClr val="ffffff">
                    <a:alpha val="80000"/>
                  </a:srgbClr>
                </a:solidFill>
                <a:latin typeface="Lato" pitchFamily="34" charset="0"/>
                <a:ea typeface="Lato" pitchFamily="34" charset="-122"/>
                <a:cs typeface="Lato" pitchFamily="34" charset="-120"/>
              </a:rPr>
              <a:t>Inheritance :</a:t>
            </a:r>
            <a:r>
              <a:rPr lang="en-US" sz="1500" spc="30" kern="0" dirty="0" smtClean="0">
                <a:solidFill>
                  <a:srgbClr val="ffffff">
                    <a:alpha val="80000"/>
                  </a:srgbClr>
                </a:solidFill>
                <a:latin typeface="Lato" pitchFamily="34" charset="0"/>
                <a:ea typeface="Lato" pitchFamily="34" charset="-122"/>
                <a:cs typeface="Lato" pitchFamily="34" charset="-120"/>
              </a:rPr>
              <a:t>Faculty </a:t>
            </a:r>
            <a:r>
              <a:rPr lang="en-US" b="1" sz="1500" spc="30" kern="0" dirty="0" smtClean="0">
                <a:solidFill>
                  <a:srgbClr val="ffffff">
                    <a:alpha val="80000"/>
                  </a:srgbClr>
                </a:solidFill>
                <a:latin typeface="Lato" pitchFamily="34" charset="0"/>
                <a:ea typeface="Lato" pitchFamily="34" charset="-122"/>
                <a:cs typeface="Lato" pitchFamily="34" charset="-120"/>
              </a:rPr>
              <a:t>extends</a:t>
            </a:r>
            <a:r>
              <a:rPr lang="en-US" sz="1500" spc="30" kern="0" dirty="0" smtClean="0">
                <a:solidFill>
                  <a:srgbClr val="ffffff">
                    <a:alpha val="80000"/>
                  </a:srgbClr>
                </a:solidFill>
                <a:latin typeface="Lato" pitchFamily="34" charset="0"/>
                <a:ea typeface="Lato" pitchFamily="34" charset="-122"/>
                <a:cs typeface="Lato" pitchFamily="34" charset="-120"/>
              </a:rPr>
              <a:t> User → inherits id, password, and reservedSeats.</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
            </a:r>
            <a:r>
              <a:rPr lang="en-US" b="1" sz="1500" spc="30" kern="0" dirty="0" smtClean="0">
                <a:solidFill>
                  <a:srgbClr val="ffffff">
                    <a:alpha val="80000"/>
                  </a:srgbClr>
                </a:solidFill>
                <a:latin typeface="Lato" pitchFamily="34" charset="0"/>
                <a:ea typeface="Lato" pitchFamily="34" charset="-122"/>
                <a:cs typeface="Lato" pitchFamily="34" charset="-120"/>
              </a:rPr>
              <a:t>Composition:</a:t>
            </a:r>
            <a:r>
              <a:rPr lang="en-US" sz="1500" spc="30" kern="0" dirty="0" smtClean="0">
                <a:solidFill>
                  <a:srgbClr val="ffffff">
                    <a:alpha val="80000"/>
                  </a:srgbClr>
                </a:solidFill>
                <a:latin typeface="Lato" pitchFamily="34" charset="0"/>
                <a:ea typeface="Lato" pitchFamily="34" charset="-122"/>
                <a:cs typeface="Lato" pitchFamily="34" charset="-120"/>
              </a:rPr>
              <a:t> Faculty </a:t>
            </a:r>
            <a:r>
              <a:rPr lang="en-US" b="1" sz="1500" spc="30" kern="0" dirty="0" smtClean="0">
                <a:solidFill>
                  <a:srgbClr val="ffffff">
                    <a:alpha val="80000"/>
                  </a:srgbClr>
                </a:solidFill>
                <a:latin typeface="Lato" pitchFamily="34" charset="0"/>
                <a:ea typeface="Lato" pitchFamily="34" charset="-122"/>
                <a:cs typeface="Lato" pitchFamily="34" charset="-120"/>
              </a:rPr>
              <a:t>owns</a:t>
            </a:r>
            <a:r>
              <a:rPr lang="en-US" sz="1500" spc="30" kern="0" dirty="0" smtClean="0">
                <a:solidFill>
                  <a:srgbClr val="ffffff">
                    <a:alpha val="80000"/>
                  </a:srgbClr>
                </a:solidFill>
                <a:latin typeface="Lato" pitchFamily="34" charset="0"/>
                <a:ea typeface="Lato" pitchFamily="34" charset="-122"/>
                <a:cs typeface="Lato" pitchFamily="34" charset="-120"/>
              </a:rPr>
              <a:t> the events it creates → strong </a:t>
            </a:r>
            <a:r>
              <a:rPr lang="en-US" b="1" sz="1500" spc="30" kern="0" dirty="0" smtClean="0">
                <a:solidFill>
                  <a:srgbClr val="ffffff">
                    <a:alpha val="80000"/>
                  </a:srgbClr>
                </a:solidFill>
                <a:latin typeface="Lato" pitchFamily="34" charset="0"/>
                <a:ea typeface="Lato" pitchFamily="34" charset="-122"/>
                <a:cs typeface="Lato" pitchFamily="34" charset="-120"/>
              </a:rPr>
              <a:t>composition</a:t>
            </a:r>
            <a:r>
              <a:rPr lang="en-US" sz="1500" spc="30" kern="0" dirty="0" smtClean="0">
                <a:solidFill>
                  <a:srgbClr val="ffffff">
                    <a:alpha val="80000"/>
                  </a:srgbClr>
                </a:solidFill>
                <a:latin typeface="Lato" pitchFamily="34" charset="0"/>
                <a:ea typeface="Lato" pitchFamily="34" charset="-122"/>
                <a:cs typeface="Lato" pitchFamily="34" charset="-120"/>
              </a:rPr>
              <a:t> (lifecycle is tied to Faculty). </a:t>
            </a:r>
            <a:r>
              <a:rPr lang="en-US" b="1" sz="1500" spc="30" kern="0" dirty="0" smtClean="0">
                <a:solidFill>
                  <a:srgbClr val="ffffff">
                    <a:alpha val="80000"/>
                  </a:srgbClr>
                </a:solidFill>
                <a:latin typeface="Lato" pitchFamily="34" charset="0"/>
                <a:ea typeface="Lato" pitchFamily="34" charset="-122"/>
                <a:cs typeface="Lato" pitchFamily="34" charset="-120"/>
              </a:rPr>
              <a:t>Association (Bidirectional):</a:t>
            </a:r>
            <a:r>
              <a:rPr lang="en-US" sz="1500" spc="30" kern="0" dirty="0" smtClean="0">
                <a:solidFill>
                  <a:srgbClr val="ffffff">
                    <a:alpha val="80000"/>
                  </a:srgbClr>
                </a:solidFill>
                <a:latin typeface="Lato" pitchFamily="34" charset="0"/>
                <a:ea typeface="Lato" pitchFamily="34" charset="-122"/>
                <a:cs typeface="Lato" pitchFamily="34" charset="-120"/>
              </a:rPr>
              <a:t> Uses the Venue class for creating events → </a:t>
            </a:r>
            <a:r>
              <a:rPr lang="en-US" b="1" sz="1500" spc="30" kern="0" dirty="0" smtClean="0">
                <a:solidFill>
                  <a:srgbClr val="ffffff">
                    <a:alpha val="80000"/>
                  </a:srgbClr>
                </a:solidFill>
                <a:latin typeface="Lato" pitchFamily="34" charset="0"/>
                <a:ea typeface="Lato" pitchFamily="34" charset="-122"/>
                <a:cs typeface="Lato" pitchFamily="34" charset="-120"/>
              </a:rPr>
              <a:t>aggregation</a:t>
            </a:r>
            <a:r>
              <a:rPr lang="en-US" sz="1500" spc="30" kern="0" dirty="0" smtClean="0">
                <a:solidFill>
                  <a:srgbClr val="ffffff">
                    <a:alpha val="80000"/>
                  </a:srgbClr>
                </a:solidFill>
                <a:latin typeface="Lato" pitchFamily="34" charset="0"/>
                <a:ea typeface="Lato" pitchFamily="34" charset="-122"/>
                <a:cs typeface="Lato" pitchFamily="34" charset="-120"/>
              </a:rPr>
              <a:t>. Interacts with Event objects directly.  </a:t>
            </a:r>
            <a:r>
              <a:rPr lang="en-US" sz="1500" spc="30" kern="0" dirty="0" smtClean="0">
                <a:solidFill>
                  <a:srgbClr val="a61e51"/>
                </a:solidFill>
                <a:latin typeface="Lato" pitchFamily="34" charset="0"/>
                <a:ea typeface="Lato" pitchFamily="34" charset="-122"/>
                <a:cs typeface="Lato" pitchFamily="34" charset="-120"/>
              </a:rPr>
              <a:t/>
            </a:r>
            <a:br>
              <a:rPr lang="en-US" sz="1500" spc="30" kern="0" dirty="0" smtClean="0">
                <a:solidFill>
                  <a:srgbClr val="a61e51"/>
                </a:solidFill>
                <a:latin typeface="Lato" pitchFamily="34" charset="0"/>
                <a:ea typeface="Lato" pitchFamily="34" charset="-122"/>
                <a:cs typeface="Lato" pitchFamily="34" charset="-120"/>
              </a:rPr>
            </a:br>
            <a:r>
              <a:rPr lang="en-US" sz="1500" spc="30" kern="0" dirty="0" smtClean="0">
                <a:solidFill>
                  <a:srgbClr val="a61e51"/>
                </a:solidFill>
                <a:latin typeface="Lato" pitchFamily="34" charset="0"/>
                <a:ea typeface="Lato" pitchFamily="34" charset="-122"/>
                <a:cs typeface="Lato" pitchFamily="34" charset="-120"/>
              </a:rPr>
              <a:t/>
            </a:r>
            <a:br>
              <a:rPr lang="en-US" sz="1500" spc="30" kern="0" dirty="0" smtClean="0">
                <a:solidFill>
                  <a:srgbClr val="a61e51"/>
                </a:solidFill>
                <a:latin typeface="Lato" pitchFamily="34" charset="0"/>
                <a:ea typeface="Lato" pitchFamily="34" charset="-122"/>
                <a:cs typeface="Lato" pitchFamily="34" charset="-120"/>
              </a:rPr>
            </a:br>
            <a:r>
              <a:rPr lang="en-US" sz="1500" spc="30" kern="0" dirty="0" smtClean="0">
                <a:solidFill>
                  <a:srgbClr val="a61e51"/>
                </a:solidFill>
                <a:latin typeface="Lato" pitchFamily="34" charset="0"/>
                <a:ea typeface="Lato" pitchFamily="34" charset="-122"/>
                <a:cs typeface="Lato" pitchFamily="34" charset="-120"/>
              </a:rPr>
              <a:t/>
            </a:r>
            <a:r>
              <a:rPr lang="en-US" b="1" sz="1500" spc="30" kern="0" dirty="0" smtClean="0">
                <a:solidFill>
                  <a:srgbClr val="a61e51"/>
                </a:solidFill>
                <a:latin typeface="Lato" pitchFamily="34" charset="0"/>
                <a:ea typeface="Lato" pitchFamily="34" charset="-122"/>
                <a:cs typeface="Lato" pitchFamily="34" charset="-120"/>
              </a:rPr>
              <a:t>Event Management</a:t>
            </a:r>
            <a:r>
              <a:rPr lang="en-US" sz="1500" spc="30" kern="0" dirty="0" smtClean="0">
                <a:solidFill>
                  <a:srgbClr val="ffffff"/>
                </a:solidFill>
                <a:latin typeface="Lato" pitchFamily="34" charset="0"/>
                <a:ea typeface="Lato" pitchFamily="34" charset="-122"/>
                <a:cs typeface="Lato" pitchFamily="34" charset="-120"/>
              </a:rPr>
              <a:t/>
            </a:r>
            <a:br>
              <a:rPr lang="en-US" sz="1500" spc="30" kern="0" dirty="0" smtClean="0">
                <a:solidFill>
                  <a:srgbClr val="ffffff"/>
                </a:solidFill>
                <a:latin typeface="Lato" pitchFamily="34" charset="0"/>
                <a:ea typeface="Lato" pitchFamily="34" charset="-122"/>
                <a:cs typeface="Lato" pitchFamily="34" charset="-120"/>
              </a:rPr>
            </a:br>
            <a:r>
              <a:rPr lang="en-US" sz="1500" spc="30" kern="0" dirty="0" smtClean="0">
                <a:solidFill>
                  <a:srgbClr val="ffffff"/>
                </a:solidFill>
                <a:latin typeface="Lato" pitchFamily="34" charset="0"/>
                <a:ea typeface="Lato" pitchFamily="34" charset="-122"/>
                <a:cs typeface="Lato" pitchFamily="34" charset="-120"/>
              </a:rPr>
              <a:t/>
            </a:r>
            <a:r>
              <a:rPr lang="en-US" b="1" sz="1500" spc="30" kern="0" dirty="0" smtClean="0">
                <a:solidFill>
                  <a:srgbClr val="ffffff"/>
                </a:solidFill>
                <a:latin typeface="Lato" pitchFamily="34" charset="0"/>
                <a:ea typeface="Lato" pitchFamily="34" charset="-122"/>
                <a:cs typeface="Lato" pitchFamily="34" charset="-120"/>
              </a:rPr>
              <a:t> createEvent(Venue, start, end, title, description): String</a:t>
            </a:r>
            <a:r>
              <a:rPr lang="en-US" b="1" sz="1500" spc="30" kern="0" dirty="0" smtClean="0">
                <a:solidFill>
                  <a:srgbClr val="ffffff">
                    <a:alpha val="80000"/>
                  </a:srgbClr>
                </a:solidFill>
                <a:latin typeface="Lato" pitchFamily="34" charset="0"/>
                <a:ea typeface="Lato" pitchFamily="34" charset="-122"/>
                <a:cs typeface="Lato" pitchFamily="34" charset="-120"/>
              </a:rPr>
              <a:t/>
            </a:r>
            <a:br>
              <a:rPr lang="en-US" b="1" sz="1500" spc="30" kern="0" dirty="0" smtClean="0">
                <a:solidFill>
                  <a:srgbClr val="ffffff">
                    <a:alpha val="80000"/>
                  </a:srgbClr>
                </a:solidFill>
                <a:latin typeface="Lato" pitchFamily="34" charset="0"/>
                <a:ea typeface="Lato" pitchFamily="34" charset="-122"/>
                <a:cs typeface="Lato" pitchFamily="34" charset="-120"/>
              </a:rPr>
            </a:br>
            <a:r>
              <a:rPr lang="en-US" b="1" sz="1500" spc="30" kern="0" dirty="0" smtClean="0">
                <a:solidFill>
                  <a:srgbClr val="ffffff">
                    <a:alpha val="80000"/>
                  </a:srgbClr>
                </a:solidFill>
                <a:latin typeface="Lato" pitchFamily="34" charset="0"/>
                <a:ea typeface="Lato" pitchFamily="34" charset="-122"/>
                <a:cs typeface="Lato" pitchFamily="34" charset="-120"/>
              </a:rPr>
              <a:t/>
            </a:r>
            <a:r>
              <a:rPr lang="en-US" sz="1500" spc="30" kern="0" dirty="0" smtClean="0">
                <a:solidFill>
                  <a:srgbClr val="ffffff">
                    <a:alpha val="80000"/>
                  </a:srgbClr>
                </a:solidFill>
                <a:latin typeface="Lato" pitchFamily="34" charset="0"/>
                <a:ea typeface="Lato" pitchFamily="34" charset="-122"/>
                <a:cs typeface="Lato" pitchFamily="34" charset="-120"/>
              </a:rPr>
              <a:t>         Creates and adds an event to both the venue and the faculty’s own list.</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 </a:t>
            </a:r>
            <a:r>
              <a:rPr lang="en-US" b="1" sz="1500" spc="30" kern="0" dirty="0" smtClean="0">
                <a:solidFill>
                  <a:srgbClr val="ffffff"/>
                </a:solidFill>
                <a:latin typeface="Lato" pitchFamily="34" charset="0"/>
                <a:ea typeface="Lato" pitchFamily="34" charset="-122"/>
                <a:cs typeface="Lato" pitchFamily="34" charset="-120"/>
              </a:rPr>
              <a:t>cancelEvent(Event): </a:t>
            </a:r>
            <a:r>
              <a:rPr lang="en-US" sz="1500" spc="30" kern="0" dirty="0" smtClean="0">
                <a:solidFill>
                  <a:srgbClr val="ffffff">
                    <a:alpha val="80000"/>
                  </a:srgbClr>
                </a:solidFill>
                <a:latin typeface="Lato" pitchFamily="34" charset="0"/>
                <a:ea typeface="Lato" pitchFamily="34" charset="-122"/>
                <a:cs typeface="Lato" pitchFamily="34" charset="-120"/>
              </a:rPr>
              <a:t>String</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        Removes an event from both the venue and faculty’s list if it was created by this faculty.  </a:t>
            </a:r>
            <a:endParaRPr lang="en-US" dirty="0"/>
          </a:p>
        </p:txBody>
      </p:sp>
      <p:sp>
        <p:nvSpPr>
          <p:cNvPr id="6" name="Object 5"/>
          <p:cNvSpPr/>
          <p:nvPr/>
        </p:nvSpPr>
        <p:spPr>
          <a:xfrm>
            <a:off x="380906" y="5361234"/>
            <a:ext cx="10185630" cy="0"/>
          </a:xfrm>
          <a:prstGeom prst="line">
            <a:avLst/>
          </a:prstGeom>
          <a:noFill/>
          <a:ln w="12700">
            <a:solidFill>
              <a:srgbClr val="ffffff">
                <a:alpha val="20000"/>
              </a:srgbClr>
            </a:solidFill>
            <a:prstDash val="solid"/>
            <a:miter lim="800000"/>
          </a:ln>
        </p:spPr>
      </p:sp>
      <p:sp>
        <p:nvSpPr>
          <p:cNvPr id="7" name="Object 6"/>
          <p:cNvSpPr/>
          <p:nvPr/>
        </p:nvSpPr>
        <p:spPr>
          <a:xfrm>
            <a:off x="380905" y="5759129"/>
            <a:ext cx="11137893" cy="592350"/>
          </a:xfrm>
          <a:prstGeom prst="rect">
            <a:avLst/>
          </a:prstGeom>
          <a:noFill/>
        </p:spPr>
        <p:txBody>
          <a:bodyPr wrap="square" rtlCol="0" anchor="t" bIns="0" lIns="0" rIns="0" tIns="0"/>
          <a:lstStyle/>
          <a:p>
            <a:pPr algn="l">
              <a:lnSpc>
                <a:spcPts val="2333"/>
              </a:lnSpc>
              <a:spcBef>
                <a:spcPts val="1602"/>
              </a:spcBef>
              <a:buNone/>
            </a:pPr>
            <a:r>
              <a:rPr lang="en-US" sz="1620" spc="32" kern="0" dirty="0" smtClean="0">
                <a:solidFill>
                  <a:srgbClr val="ffffff">
                    <a:alpha val="80000"/>
                  </a:srgbClr>
                </a:solidFill>
                <a:latin typeface="Lato" pitchFamily="34" charset="0"/>
                <a:ea typeface="Lato" pitchFamily="34" charset="-122"/>
                <a:cs typeface="Lato" pitchFamily="34" charset="-120"/>
              </a:rPr>
              <a:t>Faculty objects are responsible for </a:t>
            </a:r>
            <a:r>
              <a:rPr lang="en-US" b="1" sz="1620" spc="32" kern="0" dirty="0" smtClean="0">
                <a:solidFill>
                  <a:srgbClr val="ffffff">
                    <a:alpha val="80000"/>
                  </a:srgbClr>
                </a:solidFill>
                <a:latin typeface="Lato" pitchFamily="34" charset="0"/>
                <a:ea typeface="Lato" pitchFamily="34" charset="-122"/>
                <a:cs typeface="Lato" pitchFamily="34" charset="-120"/>
              </a:rPr>
              <a:t>event lifecycle management</a:t>
            </a:r>
            <a:r>
              <a:rPr lang="en-US" sz="1620" spc="32" kern="0" dirty="0" smtClean="0">
                <a:solidFill>
                  <a:srgbClr val="ffffff">
                    <a:alpha val="80000"/>
                  </a:srgbClr>
                </a:solidFill>
                <a:latin typeface="Lato" pitchFamily="34" charset="0"/>
                <a:ea typeface="Lato" pitchFamily="34" charset="-122"/>
                <a:cs typeface="Lato" pitchFamily="34" charset="-120"/>
              </a:rPr>
              <a:t>. They serve as </a:t>
            </a:r>
            <a:r>
              <a:rPr lang="en-US" b="1" sz="1620" spc="32" kern="0" dirty="0" smtClean="0">
                <a:solidFill>
                  <a:srgbClr val="ffffff">
                    <a:alpha val="80000"/>
                  </a:srgbClr>
                </a:solidFill>
                <a:latin typeface="Lato" pitchFamily="34" charset="0"/>
                <a:ea typeface="Lato" pitchFamily="34" charset="-122"/>
                <a:cs typeface="Lato" pitchFamily="34" charset="-120"/>
              </a:rPr>
              <a:t>event creators</a:t>
            </a:r>
            <a:r>
              <a:rPr lang="en-US" sz="1620" spc="32" kern="0" dirty="0" smtClean="0">
                <a:solidFill>
                  <a:srgbClr val="ffffff">
                    <a:alpha val="80000"/>
                  </a:srgbClr>
                </a:solidFill>
                <a:latin typeface="Lato" pitchFamily="34" charset="0"/>
                <a:ea typeface="Lato" pitchFamily="34" charset="-122"/>
                <a:cs typeface="Lato" pitchFamily="34" charset="-120"/>
              </a:rPr>
              <a:t> and </a:t>
            </a:r>
            <a:r>
              <a:rPr lang="en-US" b="1" sz="1620" spc="32" kern="0" dirty="0" smtClean="0">
                <a:solidFill>
                  <a:srgbClr val="ffffff">
                    <a:alpha val="80000"/>
                  </a:srgbClr>
                </a:solidFill>
                <a:latin typeface="Lato" pitchFamily="34" charset="0"/>
                <a:ea typeface="Lato" pitchFamily="34" charset="-122"/>
                <a:cs typeface="Lato" pitchFamily="34" charset="-120"/>
              </a:rPr>
              <a:t>coordinators</a:t>
            </a:r>
            <a:r>
              <a:rPr lang="en-US" sz="1620" spc="32" kern="0" dirty="0" smtClean="0">
                <a:solidFill>
                  <a:srgbClr val="ffffff">
                    <a:alpha val="80000"/>
                  </a:srgbClr>
                </a:solidFill>
                <a:latin typeface="Lato" pitchFamily="34" charset="0"/>
                <a:ea typeface="Lato" pitchFamily="34" charset="-122"/>
                <a:cs typeface="Lato" pitchFamily="34" charset="-120"/>
              </a:rPr>
              <a:t>, with control over where and when the event happens.  </a:t>
            </a:r>
            <a:endParaRPr lang="en-US" dirty="0"/>
          </a:p>
        </p:txBody>
      </p:sp>
      <p:pic>
        <p:nvPicPr>
          <p:cNvPr id="8" name="Object 7" descr="">    </p:cNvPr>
          <p:cNvPicPr>
            <a:picLocks noChangeAspect="1"/>
          </p:cNvPicPr>
          <p:nvPr/>
        </p:nvPicPr>
        <p:blipFill>
          <a:blip r:embed="rId3"/>
          <a:stretch>
            <a:fillRect/>
          </a:stretch>
        </p:blipFill>
        <p:spPr>
          <a:xfrm>
            <a:off x="142839" y="6408722"/>
            <a:ext cx="952262" cy="304724"/>
          </a:xfrm>
          <a:prstGeom prst="rect">
            <a:avLst/>
          </a:prstGeom>
        </p:spPr>
      </p:pic>
      <p:sp>
        <p:nvSpPr>
          <p:cNvPr id="9" name="Object 8"/>
          <p:cNvSpPr/>
          <p:nvPr/>
        </p:nvSpPr>
        <p:spPr>
          <a:xfrm>
            <a:off x="11874706" y="6502542"/>
            <a:ext cx="123794" cy="222158"/>
          </a:xfrm>
          <a:prstGeom prst="rect">
            <a:avLst/>
          </a:prstGeom>
          <a:noFill/>
        </p:spPr>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6713446"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DETAILED DESIGN &amp; IMPLEMENTATION:  </a:t>
            </a:r>
            <a:endParaRPr lang="en-US" dirty="0"/>
          </a:p>
        </p:txBody>
      </p:sp>
      <p:sp>
        <p:nvSpPr>
          <p:cNvPr id="4" name="Object 3"/>
          <p:cNvSpPr/>
          <p:nvPr/>
        </p:nvSpPr>
        <p:spPr>
          <a:xfrm>
            <a:off x="799900" y="1095967"/>
            <a:ext cx="11137893" cy="1198119"/>
          </a:xfrm>
          <a:prstGeom prst="rect">
            <a:avLst/>
          </a:prstGeom>
          <a:noFill/>
        </p:spPr>
        <p:txBody>
          <a:bodyPr wrap="square" rtlCol="0" anchor="t" bIns="0" lIns="0" rIns="0" tIns="0"/>
          <a:lstStyle/>
          <a:p>
            <a:pPr algn="l">
              <a:lnSpc>
                <a:spcPts val="2360"/>
              </a:lnSpc>
              <a:buNone/>
            </a:pPr>
            <a:r>
              <a:rPr lang="en-US" b="1" sz="1725" spc="35" kern="0" dirty="0" smtClean="0">
                <a:solidFill>
                  <a:srgbClr val="a61e51"/>
                </a:solidFill>
                <a:latin typeface="Lato" pitchFamily="34" charset="0"/>
                <a:ea typeface="Lato" pitchFamily="34" charset="-122"/>
                <a:cs typeface="Lato" pitchFamily="34" charset="-120"/>
              </a:rPr>
              <a:t>Student Class: </a:t>
            </a:r>
            <a:r>
              <a:rPr lang="en-US" b="1" sz="1725" spc="35" kern="0" dirty="0" smtClean="0">
                <a:solidFill>
                  <a:srgbClr val="ffffff">
                    <a:alpha val="80000"/>
                  </a:srgbClr>
                </a:solidFill>
                <a:latin typeface="Lato" pitchFamily="34" charset="0"/>
                <a:ea typeface="Lato" pitchFamily="34" charset="-122"/>
                <a:cs typeface="Lato" pitchFamily="34" charset="-120"/>
              </a:rPr>
              <a:t/>
            </a:r>
            <a:br>
              <a:rPr lang="en-US" b="1" sz="1725" spc="35" kern="0" dirty="0" smtClean="0">
                <a:solidFill>
                  <a:srgbClr val="ffffff">
                    <a:alpha val="80000"/>
                  </a:srgbClr>
                </a:solidFill>
                <a:latin typeface="Lato" pitchFamily="34" charset="0"/>
                <a:ea typeface="Lato" pitchFamily="34" charset="-122"/>
                <a:cs typeface="Lato" pitchFamily="34" charset="-120"/>
              </a:rPr>
            </a:br>
            <a:r>
              <a:rPr lang="en-US" b="1" sz="1725" spc="35" kern="0" dirty="0" smtClean="0">
                <a:solidFill>
                  <a:srgbClr val="ffffff">
                    <a:alpha val="80000"/>
                  </a:srgbClr>
                </a:solidFill>
                <a:latin typeface="Lato" pitchFamily="34" charset="0"/>
                <a:ea typeface="Lato" pitchFamily="34" charset="-122"/>
                <a:cs typeface="Lato" pitchFamily="34" charset="-120"/>
              </a:rPr>
              <a:t/>
            </a:r>
            <a:r>
              <a:rPr lang="en-US" sz="1725" spc="35" kern="0" dirty="0" smtClean="0">
                <a:solidFill>
                  <a:srgbClr val="ffffff">
                    <a:alpha val="80000"/>
                  </a:srgbClr>
                </a:solidFill>
                <a:latin typeface="Lato" pitchFamily="34" charset="0"/>
                <a:ea typeface="Lato" pitchFamily="34" charset="-122"/>
                <a:cs typeface="Lato" pitchFamily="34" charset="-120"/>
              </a:rPr>
              <a:t>The Student class represents a student user who can reserve and cancel seats for events. It </a:t>
            </a:r>
            <a:r>
              <a:rPr lang="en-US" b="1" sz="1725" spc="35" kern="0" dirty="0" smtClean="0">
                <a:solidFill>
                  <a:srgbClr val="ffffff">
                    <a:alpha val="80000"/>
                  </a:srgbClr>
                </a:solidFill>
                <a:latin typeface="Lato" pitchFamily="34" charset="0"/>
                <a:ea typeface="Lato" pitchFamily="34" charset="-122"/>
                <a:cs typeface="Lato" pitchFamily="34" charset="-120"/>
              </a:rPr>
              <a:t>inherits</a:t>
            </a:r>
            <a:r>
              <a:rPr lang="en-US" sz="1725" spc="35" kern="0" dirty="0" smtClean="0">
                <a:solidFill>
                  <a:srgbClr val="ffffff">
                    <a:alpha val="80000"/>
                  </a:srgbClr>
                </a:solidFill>
                <a:latin typeface="Lato" pitchFamily="34" charset="0"/>
                <a:ea typeface="Lato" pitchFamily="34" charset="-122"/>
                <a:cs typeface="Lato" pitchFamily="34" charset="-120"/>
              </a:rPr>
              <a:t> from the User class and adds academic-specific fields.  </a:t>
            </a:r>
            <a:endParaRPr lang="en-US" dirty="0"/>
          </a:p>
        </p:txBody>
      </p:sp>
      <p:sp>
        <p:nvSpPr>
          <p:cNvPr id="5" name="Object 4"/>
          <p:cNvSpPr/>
          <p:nvPr/>
        </p:nvSpPr>
        <p:spPr>
          <a:xfrm>
            <a:off x="799900" y="2447638"/>
            <a:ext cx="11137893" cy="1302326"/>
          </a:xfrm>
          <a:prstGeom prst="rect">
            <a:avLst/>
          </a:prstGeom>
          <a:noFill/>
        </p:spPr>
        <p:txBody>
          <a:bodyPr wrap="square" rtlCol="0" anchor="t" bIns="0" lIns="0" rIns="0" tIns="0"/>
          <a:lstStyle/>
          <a:p>
            <a:pPr algn="l">
              <a:lnSpc>
                <a:spcPts val="2052"/>
              </a:lnSpc>
              <a:spcBef>
                <a:spcPts val="1185"/>
              </a:spcBef>
              <a:buNone/>
            </a:pPr>
            <a:r>
              <a:rPr lang="en-US" b="1" sz="1500" spc="30" kern="0" dirty="0" smtClean="0">
                <a:solidFill>
                  <a:srgbClr val="a61e51"/>
                </a:solidFill>
                <a:latin typeface="Lato" pitchFamily="34" charset="0"/>
                <a:ea typeface="Lato" pitchFamily="34" charset="-122"/>
                <a:cs typeface="Lato" pitchFamily="34" charset="-120"/>
              </a:rPr>
              <a:t>Relationships:</a:t>
            </a:r>
            <a:r>
              <a:rPr lang="en-US" b="1" sz="1500" spc="30" kern="0" dirty="0" smtClean="0">
                <a:solidFill>
                  <a:srgbClr val="ffffff"/>
                </a:solidFill>
                <a:latin typeface="Lato" pitchFamily="34" charset="0"/>
                <a:ea typeface="Lato" pitchFamily="34" charset="-122"/>
                <a:cs typeface="Lato" pitchFamily="34" charset="-120"/>
              </a:rPr>
              <a:t/>
            </a:r>
            <a:br>
              <a:rPr lang="en-US" b="1" sz="1500" spc="30" kern="0" dirty="0" smtClean="0">
                <a:solidFill>
                  <a:srgbClr val="ffffff"/>
                </a:solidFill>
                <a:latin typeface="Lato" pitchFamily="34" charset="0"/>
                <a:ea typeface="Lato" pitchFamily="34" charset="-122"/>
                <a:cs typeface="Lato" pitchFamily="34" charset="-120"/>
              </a:rPr>
            </a:br>
            <a:r>
              <a:rPr lang="en-US" b="1" sz="1500" spc="30" kern="0" dirty="0" smtClean="0">
                <a:solidFill>
                  <a:srgbClr val="ffffff"/>
                </a:solidFill>
                <a:latin typeface="Lato" pitchFamily="34" charset="0"/>
                <a:ea typeface="Lato" pitchFamily="34" charset="-122"/>
                <a:cs typeface="Lato" pitchFamily="34" charset="-120"/>
              </a:rPr>
              <a:t>Inheritance: </a:t>
            </a:r>
            <a:r>
              <a:rPr lang="en-US" sz="1500" spc="30" kern="0" dirty="0" smtClean="0">
                <a:solidFill>
                  <a:srgbClr val="ffffff">
                    <a:alpha val="80000"/>
                  </a:srgbClr>
                </a:solidFill>
                <a:latin typeface="Lato" pitchFamily="34" charset="0"/>
                <a:ea typeface="Lato" pitchFamily="34" charset="-122"/>
                <a:cs typeface="Lato" pitchFamily="34" charset="-120"/>
              </a:rPr>
              <a:t>Student </a:t>
            </a:r>
            <a:r>
              <a:rPr lang="en-US" b="1" sz="1500" spc="30" kern="0" dirty="0" smtClean="0">
                <a:solidFill>
                  <a:srgbClr val="ffffff">
                    <a:alpha val="80000"/>
                  </a:srgbClr>
                </a:solidFill>
                <a:latin typeface="Lato" pitchFamily="34" charset="0"/>
                <a:ea typeface="Lato" pitchFamily="34" charset="-122"/>
                <a:cs typeface="Lato" pitchFamily="34" charset="-120"/>
              </a:rPr>
              <a:t>extends</a:t>
            </a:r>
            <a:r>
              <a:rPr lang="en-US" sz="1500" spc="30" kern="0" dirty="0" smtClean="0">
                <a:solidFill>
                  <a:srgbClr val="ffffff">
                    <a:alpha val="80000"/>
                  </a:srgbClr>
                </a:solidFill>
                <a:latin typeface="Lato" pitchFamily="34" charset="0"/>
                <a:ea typeface="Lato" pitchFamily="34" charset="-122"/>
                <a:cs typeface="Lato" pitchFamily="34" charset="-120"/>
              </a:rPr>
              <a:t> User → inherits id, password, and reservedSeats.</a:t>
            </a:r>
            <a:r>
              <a:rPr lang="en-US" sz="1500" spc="30" kern="0" dirty="0" smtClean="0">
                <a:solidFill>
                  <a:srgbClr val="ffffff"/>
                </a:solidFill>
                <a:latin typeface="Lato" pitchFamily="34" charset="0"/>
                <a:ea typeface="Lato" pitchFamily="34" charset="-122"/>
                <a:cs typeface="Lato" pitchFamily="34" charset="-120"/>
              </a:rPr>
              <a:t/>
            </a:r>
            <a:br>
              <a:rPr lang="en-US" sz="1500" spc="30" kern="0" dirty="0" smtClean="0">
                <a:solidFill>
                  <a:srgbClr val="ffffff"/>
                </a:solidFill>
                <a:latin typeface="Lato" pitchFamily="34" charset="0"/>
                <a:ea typeface="Lato" pitchFamily="34" charset="-122"/>
                <a:cs typeface="Lato" pitchFamily="34" charset="-120"/>
              </a:rPr>
            </a:br>
            <a:r>
              <a:rPr lang="en-US" sz="1500" spc="30" kern="0" dirty="0" smtClean="0">
                <a:solidFill>
                  <a:srgbClr val="ffffff"/>
                </a:solidFill>
                <a:latin typeface="Lato" pitchFamily="34" charset="0"/>
                <a:ea typeface="Lato" pitchFamily="34" charset="-122"/>
                <a:cs typeface="Lato" pitchFamily="34" charset="-120"/>
              </a:rPr>
              <a:t/>
            </a:r>
            <a:r>
              <a:rPr lang="en-US" b="1" sz="1500" spc="30" kern="0" dirty="0" smtClean="0">
                <a:solidFill>
                  <a:srgbClr val="ffffff"/>
                </a:solidFill>
                <a:latin typeface="Lato" pitchFamily="34" charset="0"/>
                <a:ea typeface="Lato" pitchFamily="34" charset="-122"/>
                <a:cs typeface="Lato" pitchFamily="34" charset="-120"/>
              </a:rPr>
              <a:t>Association (Uses):</a:t>
            </a:r>
            <a:r>
              <a:rPr lang="en-US" sz="1500" spc="30" kern="0" dirty="0" smtClean="0">
                <a:solidFill>
                  <a:srgbClr val="ffffff"/>
                </a:solidFill>
                <a:latin typeface="Lato" pitchFamily="34" charset="0"/>
                <a:ea typeface="Lato" pitchFamily="34" charset="-122"/>
                <a:cs typeface="Lato" pitchFamily="34" charset="-120"/>
              </a:rPr>
              <a:t> </a:t>
            </a:r>
            <a:r>
              <a:rPr lang="en-US" sz="1500" spc="30" kern="0" dirty="0" smtClean="0">
                <a:solidFill>
                  <a:srgbClr val="ffffff">
                    <a:alpha val="80000"/>
                  </a:srgbClr>
                </a:solidFill>
                <a:latin typeface="Lato" pitchFamily="34" charset="0"/>
                <a:ea typeface="Lato" pitchFamily="34" charset="-122"/>
                <a:cs typeface="Lato" pitchFamily="34" charset="-120"/>
              </a:rPr>
              <a:t>Interacts with the Seat class → </a:t>
            </a:r>
            <a:r>
              <a:rPr lang="en-US" b="1" sz="1500" spc="30" kern="0" dirty="0" smtClean="0">
                <a:solidFill>
                  <a:srgbClr val="ffffff">
                    <a:alpha val="80000"/>
                  </a:srgbClr>
                </a:solidFill>
                <a:latin typeface="Lato" pitchFamily="34" charset="0"/>
                <a:ea typeface="Lato" pitchFamily="34" charset="-122"/>
                <a:cs typeface="Lato" pitchFamily="34" charset="-120"/>
              </a:rPr>
              <a:t>Aggregation</a:t>
            </a:r>
            <a:r>
              <a:rPr lang="en-US" sz="1500" spc="30" kern="0" dirty="0" smtClean="0">
                <a:solidFill>
                  <a:srgbClr val="ffffff">
                    <a:alpha val="80000"/>
                  </a:srgbClr>
                </a:solidFill>
                <a:latin typeface="Lato" pitchFamily="34" charset="0"/>
                <a:ea typeface="Lato" pitchFamily="34" charset="-122"/>
                <a:cs typeface="Lato" pitchFamily="34" charset="-120"/>
              </a:rPr>
              <a:t> (uses Seat objects but doesn’t own their lifecycle).</a:t>
            </a:r>
            <a:r>
              <a:rPr lang="en-US" sz="1500" spc="30" kern="0" dirty="0" smtClean="0">
                <a:solidFill>
                  <a:srgbClr val="ffffff"/>
                </a:solidFill>
                <a:latin typeface="Lato" pitchFamily="34" charset="0"/>
                <a:ea typeface="Lato" pitchFamily="34" charset="-122"/>
                <a:cs typeface="Lato" pitchFamily="34" charset="-120"/>
              </a:rPr>
              <a:t/>
            </a:r>
            <a:br>
              <a:rPr lang="en-US" sz="1500" spc="30" kern="0" dirty="0" smtClean="0">
                <a:solidFill>
                  <a:srgbClr val="ffffff"/>
                </a:solidFill>
                <a:latin typeface="Lato" pitchFamily="34" charset="0"/>
                <a:ea typeface="Lato" pitchFamily="34" charset="-122"/>
                <a:cs typeface="Lato" pitchFamily="34" charset="-120"/>
              </a:rPr>
            </a:br>
            <a:r>
              <a:rPr lang="en-US" sz="1500" spc="30" kern="0" dirty="0" smtClean="0">
                <a:solidFill>
                  <a:srgbClr val="ffffff"/>
                </a:solidFill>
                <a:latin typeface="Lato" pitchFamily="34" charset="0"/>
                <a:ea typeface="Lato" pitchFamily="34" charset="-122"/>
                <a:cs typeface="Lato" pitchFamily="34" charset="-120"/>
              </a:rPr>
              <a:t/>
            </a:r>
            <a:r>
              <a:rPr lang="en-US" b="1" sz="1500" spc="30" kern="0" dirty="0" smtClean="0">
                <a:solidFill>
                  <a:srgbClr val="ffffff"/>
                </a:solidFill>
                <a:latin typeface="Lato" pitchFamily="34" charset="0"/>
                <a:ea typeface="Lato" pitchFamily="34" charset="-122"/>
                <a:cs typeface="Lato" pitchFamily="34" charset="-120"/>
              </a:rPr>
              <a:t>Composition (Inherited):</a:t>
            </a:r>
            <a:r>
              <a:rPr lang="en-US" sz="1500" spc="30" kern="0" dirty="0" smtClean="0">
                <a:solidFill>
                  <a:srgbClr val="ffffff"/>
                </a:solidFill>
                <a:latin typeface="Lato" pitchFamily="34" charset="0"/>
                <a:ea typeface="Lato" pitchFamily="34" charset="-122"/>
                <a:cs typeface="Lato" pitchFamily="34" charset="-120"/>
              </a:rPr>
              <a:t> </a:t>
            </a:r>
            <a:r>
              <a:rPr lang="en-US" sz="1500" spc="30" kern="0" dirty="0" smtClean="0">
                <a:solidFill>
                  <a:srgbClr val="ffffff">
                    <a:alpha val="80000"/>
                  </a:srgbClr>
                </a:solidFill>
                <a:latin typeface="Lato" pitchFamily="34" charset="0"/>
                <a:ea typeface="Lato" pitchFamily="34" charset="-122"/>
                <a:cs typeface="Lato" pitchFamily="34" charset="-120"/>
              </a:rPr>
              <a:t>reservedSeats (from User) holds Seat objects → the student has control over their list of reserved seats. </a:t>
            </a:r>
            <a:r>
              <a:rPr lang="en-US" sz="1500" spc="30" kern="0" dirty="0" smtClean="0">
                <a:solidFill>
                  <a:srgbClr val="ffffff"/>
                </a:solidFill>
                <a:latin typeface="Lato" pitchFamily="34" charset="0"/>
                <a:ea typeface="Lato" pitchFamily="34" charset="-122"/>
                <a:cs typeface="Lato" pitchFamily="34" charset="-120"/>
              </a:rPr>
              <a:t> </a:t>
            </a:r>
            <a:endParaRPr lang="en-US" dirty="0"/>
          </a:p>
        </p:txBody>
      </p:sp>
      <p:sp>
        <p:nvSpPr>
          <p:cNvPr id="6" name="Object 5"/>
          <p:cNvSpPr/>
          <p:nvPr/>
        </p:nvSpPr>
        <p:spPr>
          <a:xfrm>
            <a:off x="799900" y="3905356"/>
            <a:ext cx="11137893" cy="1371041"/>
          </a:xfrm>
          <a:prstGeom prst="rect">
            <a:avLst/>
          </a:prstGeom>
          <a:noFill/>
        </p:spPr>
        <p:txBody>
          <a:bodyPr wrap="square" rtlCol="0" anchor="t" bIns="0" lIns="0" rIns="0" tIns="0"/>
          <a:lstStyle/>
          <a:p>
            <a:pPr algn="l">
              <a:lnSpc>
                <a:spcPts val="2160"/>
              </a:lnSpc>
              <a:spcBef>
                <a:spcPts val="1200"/>
              </a:spcBef>
              <a:buNone/>
            </a:pPr>
            <a:r>
              <a:rPr lang="en-US" b="1" sz="1500" spc="30" kern="0" dirty="0" smtClean="0">
                <a:solidFill>
                  <a:srgbClr val="a61e51"/>
                </a:solidFill>
                <a:latin typeface="Lato" pitchFamily="34" charset="0"/>
                <a:ea typeface="Lato" pitchFamily="34" charset="-122"/>
                <a:cs typeface="Lato" pitchFamily="34" charset="-120"/>
              </a:rPr>
              <a:t>Reservation Methods:</a:t>
            </a:r>
            <a:r>
              <a:rPr lang="en-US" b="1" sz="1500" spc="30" kern="0" dirty="0" smtClean="0">
                <a:solidFill>
                  <a:srgbClr val="ffffff"/>
                </a:solidFill>
                <a:latin typeface="Lato" pitchFamily="34" charset="0"/>
                <a:ea typeface="Lato" pitchFamily="34" charset="-122"/>
                <a:cs typeface="Lato" pitchFamily="34" charset="-120"/>
              </a:rPr>
              <a:t/>
            </a:r>
            <a:br>
              <a:rPr lang="en-US" b="1" sz="1500" spc="30" kern="0" dirty="0" smtClean="0">
                <a:solidFill>
                  <a:srgbClr val="ffffff"/>
                </a:solidFill>
                <a:latin typeface="Lato" pitchFamily="34" charset="0"/>
                <a:ea typeface="Lato" pitchFamily="34" charset="-122"/>
                <a:cs typeface="Lato" pitchFamily="34" charset="-120"/>
              </a:rPr>
            </a:br>
            <a:r>
              <a:rPr lang="en-US" b="1" sz="1500" spc="30" kern="0" dirty="0" smtClean="0">
                <a:solidFill>
                  <a:srgbClr val="ffffff"/>
                </a:solidFill>
                <a:latin typeface="Lato" pitchFamily="34" charset="0"/>
                <a:ea typeface="Lato" pitchFamily="34" charset="-122"/>
                <a:cs typeface="Lato" pitchFamily="34" charset="-120"/>
              </a:rPr>
              <a:t/>
            </a:r>
            <a:r>
              <a:rPr lang="en-US" sz="1500" spc="30" kern="0" dirty="0" smtClean="0">
                <a:solidFill>
                  <a:srgbClr val="ffffff"/>
                </a:solidFill>
                <a:latin typeface="Lato" pitchFamily="34" charset="0"/>
                <a:ea typeface="Lato" pitchFamily="34" charset="-122"/>
                <a:cs typeface="Lato" pitchFamily="34" charset="-120"/>
              </a:rPr>
              <a:t> reserveRequest(Seat seat)</a:t>
            </a:r>
            <a:r>
              <a:rPr lang="en-US" sz="1500" spc="30" kern="0" dirty="0" smtClean="0">
                <a:solidFill>
                  <a:srgbClr val="ffffff">
                    <a:alpha val="80000"/>
                  </a:srgbClr>
                </a:solidFill>
                <a:latin typeface="Lato" pitchFamily="34" charset="0"/>
                <a:ea typeface="Lato" pitchFamily="34" charset="-122"/>
                <a:cs typeface="Lato" pitchFamily="34" charset="-120"/>
              </a:rPr>
              <a:t>: String</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Attempts to reserve a seat and adds it to the reserved list if successful.</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 </a:t>
            </a:r>
            <a:r>
              <a:rPr lang="en-US" sz="1500" spc="30" kern="0" dirty="0" smtClean="0">
                <a:solidFill>
                  <a:srgbClr val="ffffff"/>
                </a:solidFill>
                <a:latin typeface="Lato" pitchFamily="34" charset="0"/>
                <a:ea typeface="Lato" pitchFamily="34" charset="-122"/>
                <a:cs typeface="Lato" pitchFamily="34" charset="-120"/>
              </a:rPr>
              <a:t>cancelRequest(Seat seat)</a:t>
            </a:r>
            <a:r>
              <a:rPr lang="en-US" sz="1500" spc="30" kern="0" dirty="0" smtClean="0">
                <a:solidFill>
                  <a:srgbClr val="ffffff">
                    <a:alpha val="80000"/>
                  </a:srgbClr>
                </a:solidFill>
                <a:latin typeface="Lato" pitchFamily="34" charset="0"/>
                <a:ea typeface="Lato" pitchFamily="34" charset="-122"/>
                <a:cs typeface="Lato" pitchFamily="34" charset="-120"/>
              </a:rPr>
              <a:t>: String</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Cancels a reservation and removes the seat if it was reserved by the student.  </a:t>
            </a:r>
            <a:endParaRPr lang="en-US" dirty="0"/>
          </a:p>
        </p:txBody>
      </p:sp>
      <p:sp>
        <p:nvSpPr>
          <p:cNvPr id="7" name="Object 6"/>
          <p:cNvSpPr/>
          <p:nvPr/>
        </p:nvSpPr>
        <p:spPr>
          <a:xfrm>
            <a:off x="799902" y="5497257"/>
            <a:ext cx="10185630" cy="0"/>
          </a:xfrm>
          <a:prstGeom prst="line">
            <a:avLst/>
          </a:prstGeom>
          <a:noFill/>
          <a:ln w="12700">
            <a:solidFill>
              <a:srgbClr val="ffffff">
                <a:alpha val="20000"/>
              </a:srgbClr>
            </a:solidFill>
            <a:prstDash val="solid"/>
            <a:miter lim="800000"/>
          </a:ln>
        </p:spPr>
      </p:sp>
      <p:sp>
        <p:nvSpPr>
          <p:cNvPr id="8" name="Object 7"/>
          <p:cNvSpPr/>
          <p:nvPr/>
        </p:nvSpPr>
        <p:spPr>
          <a:xfrm>
            <a:off x="799900" y="5895151"/>
            <a:ext cx="11137893" cy="592350"/>
          </a:xfrm>
          <a:prstGeom prst="rect">
            <a:avLst/>
          </a:prstGeom>
          <a:noFill/>
        </p:spPr>
        <p:txBody>
          <a:bodyPr wrap="square" rtlCol="0" anchor="t" bIns="0" lIns="0" rIns="0" tIns="0"/>
          <a:lstStyle/>
          <a:p>
            <a:pPr algn="l">
              <a:lnSpc>
                <a:spcPts val="2333"/>
              </a:lnSpc>
              <a:spcBef>
                <a:spcPts val="1602"/>
              </a:spcBef>
              <a:buNone/>
            </a:pPr>
            <a:r>
              <a:rPr lang="en-US" sz="1620" spc="32" kern="0" dirty="0" smtClean="0">
                <a:solidFill>
                  <a:srgbClr val="ffffff">
                    <a:alpha val="80000"/>
                  </a:srgbClr>
                </a:solidFill>
                <a:latin typeface="Lato" pitchFamily="34" charset="0"/>
                <a:ea typeface="Lato" pitchFamily="34" charset="-122"/>
                <a:cs typeface="Lato" pitchFamily="34" charset="-120"/>
              </a:rPr>
              <a:t>This class is the </a:t>
            </a:r>
            <a:r>
              <a:rPr lang="en-US" b="1" sz="1620" spc="32" kern="0" dirty="0" smtClean="0">
                <a:solidFill>
                  <a:srgbClr val="ffffff">
                    <a:alpha val="80000"/>
                  </a:srgbClr>
                </a:solidFill>
                <a:latin typeface="Lato" pitchFamily="34" charset="0"/>
                <a:ea typeface="Lato" pitchFamily="34" charset="-122"/>
                <a:cs typeface="Lato" pitchFamily="34" charset="-120"/>
              </a:rPr>
              <a:t>core actor</a:t>
            </a:r>
            <a:r>
              <a:rPr lang="en-US" sz="1620" spc="32" kern="0" dirty="0" smtClean="0">
                <a:solidFill>
                  <a:srgbClr val="ffffff">
                    <a:alpha val="80000"/>
                  </a:srgbClr>
                </a:solidFill>
                <a:latin typeface="Lato" pitchFamily="34" charset="0"/>
                <a:ea typeface="Lato" pitchFamily="34" charset="-122"/>
                <a:cs typeface="Lato" pitchFamily="34" charset="-120"/>
              </a:rPr>
              <a:t> in the system for interacting with event seating. It encapsulates reservation logic, making it easy to trace and debug student-specific operations.   </a:t>
            </a:r>
            <a:endParaRPr lang="en-US" dirty="0"/>
          </a:p>
        </p:txBody>
      </p:sp>
      <p:pic>
        <p:nvPicPr>
          <p:cNvPr id="9" name="Object 8" descr="">    </p:cNvPr>
          <p:cNvPicPr>
            <a:picLocks noChangeAspect="1"/>
          </p:cNvPicPr>
          <p:nvPr/>
        </p:nvPicPr>
        <p:blipFill>
          <a:blip r:embed="rId3"/>
          <a:stretch>
            <a:fillRect/>
          </a:stretch>
        </p:blipFill>
        <p:spPr>
          <a:xfrm>
            <a:off x="142839" y="6408722"/>
            <a:ext cx="952262" cy="304724"/>
          </a:xfrm>
          <a:prstGeom prst="rect">
            <a:avLst/>
          </a:prstGeom>
        </p:spPr>
      </p:pic>
      <p:sp>
        <p:nvSpPr>
          <p:cNvPr id="10" name="Object 9"/>
          <p:cNvSpPr/>
          <p:nvPr/>
        </p:nvSpPr>
        <p:spPr>
          <a:xfrm>
            <a:off x="11874706" y="6502542"/>
            <a:ext cx="123794" cy="222158"/>
          </a:xfrm>
          <a:prstGeom prst="rect">
            <a:avLst/>
          </a:prstGeom>
          <a:noFill/>
        </p:spPr>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val="0"/>
            </a:ext>
          </a:extLst>
        </p:spPr>
        <p:txBody>
          <a:bodyPr/>
          <a:lstStyle>
            <a:lvl1pPr>
              <a:defRPr sz="1100"/>
            </a:lvl1pPr>
          </a:lstStyle>
          <a:p>
            <a:fld id="{F7021451-1387-4CA6-816F-3879F97B5CBC}" type="slidenum">
              <a:rPr lang="en-US" smtClean="0"/>
              <a:t/>
            </a:fld>
            <a:endParaRPr lang="en-US"/>
          </a:p>
        </p:txBody>
      </p:sp>
    </p:spTree>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20309"/>
        </a:solidFill>
        <a:effectLst/>
      </p:bgPr>
    </p:bg>
    <p:spTree>
      <p:nvGrpSpPr>
        <p:cNvPr id="1" name=""/>
        <p:cNvGrpSpPr/>
        <p:nvPr/>
      </p:nvGrpSpPr>
      <p:grpSpPr>
        <a:xfrm>
          <a:off x="0" y="0"/>
          <a:ext cx="0" cy="0"/>
          <a:chOff x="0" y="0"/>
          <a:chExt cx="0" cy="0"/>
        </a:xfrm>
      </p:grpSpPr>
      <p:pic>
        <p:nvPicPr>
          <p:cNvPr id="2" name="Object 1"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53461"/>
            <a:ext cx="6713446" cy="1066533"/>
          </a:xfrm>
          <a:prstGeom prst="rect">
            <a:avLst/>
          </a:prstGeom>
        </p:spPr>
      </p:pic>
      <p:sp>
        <p:nvSpPr>
          <p:cNvPr id="3" name="Object 2"/>
          <p:cNvSpPr/>
          <p:nvPr/>
        </p:nvSpPr>
        <p:spPr>
          <a:xfrm>
            <a:off x="476131" y="313489"/>
            <a:ext cx="12188952" cy="329071"/>
          </a:xfrm>
          <a:prstGeom prst="rect">
            <a:avLst/>
          </a:prstGeom>
          <a:noFill/>
        </p:spPr>
        <p:txBody>
          <a:bodyPr wrap="square" rtlCol="0" anchor="t" bIns="0" lIns="0" rIns="0" tIns="0"/>
          <a:lstStyle/>
          <a:p>
            <a:pPr algn="l">
              <a:lnSpc>
                <a:spcPts val="2592"/>
              </a:lnSpc>
              <a:buNone/>
            </a:pPr>
            <a:r>
              <a:rPr lang="en-US" b="1" sz="2250" spc="22" kern="0" dirty="0" smtClean="0">
                <a:solidFill>
                  <a:srgbClr val="ffffff"/>
                </a:solidFill>
                <a:latin typeface="Lato" pitchFamily="34" charset="0"/>
                <a:ea typeface="Lato" pitchFamily="34" charset="-122"/>
                <a:cs typeface="Lato" pitchFamily="34" charset="-120"/>
              </a:rPr>
              <a:t>DETAILED DESIGN &amp; IMPLEMENTATION:  </a:t>
            </a:r>
            <a:endParaRPr lang="en-US" dirty="0"/>
          </a:p>
        </p:txBody>
      </p:sp>
      <p:sp>
        <p:nvSpPr>
          <p:cNvPr id="4" name="Object 3"/>
          <p:cNvSpPr/>
          <p:nvPr/>
        </p:nvSpPr>
        <p:spPr>
          <a:xfrm>
            <a:off x="666583" y="1153103"/>
            <a:ext cx="11137893" cy="898589"/>
          </a:xfrm>
          <a:prstGeom prst="rect">
            <a:avLst/>
          </a:prstGeom>
          <a:noFill/>
        </p:spPr>
        <p:txBody>
          <a:bodyPr wrap="square" rtlCol="0" anchor="t" bIns="0" lIns="0" rIns="0" tIns="0"/>
          <a:lstStyle/>
          <a:p>
            <a:pPr algn="l">
              <a:lnSpc>
                <a:spcPts val="2360"/>
              </a:lnSpc>
              <a:buNone/>
            </a:pPr>
            <a:r>
              <a:rPr lang="en-US" b="1" sz="1725" spc="35" kern="0" dirty="0" smtClean="0">
                <a:solidFill>
                  <a:srgbClr val="a61e51"/>
                </a:solidFill>
                <a:latin typeface="Lato" pitchFamily="34" charset="0"/>
                <a:ea typeface="Lato" pitchFamily="34" charset="-122"/>
                <a:cs typeface="Lato" pitchFamily="34" charset="-120"/>
              </a:rPr>
              <a:t>Venue Class</a:t>
            </a:r>
            <a:r>
              <a:rPr lang="en-US" b="1" sz="1725" spc="35" kern="0" dirty="0" smtClean="0">
                <a:solidFill>
                  <a:srgbClr val="ffffff">
                    <a:alpha val="80000"/>
                  </a:srgbClr>
                </a:solidFill>
                <a:latin typeface="Lato" pitchFamily="34" charset="0"/>
                <a:ea typeface="Lato" pitchFamily="34" charset="-122"/>
                <a:cs typeface="Lato" pitchFamily="34" charset="-120"/>
              </a:rPr>
              <a:t/>
            </a:r>
            <a:br>
              <a:rPr lang="en-US" b="1" sz="1725" spc="35" kern="0" dirty="0" smtClean="0">
                <a:solidFill>
                  <a:srgbClr val="ffffff">
                    <a:alpha val="80000"/>
                  </a:srgbClr>
                </a:solidFill>
                <a:latin typeface="Lato" pitchFamily="34" charset="0"/>
                <a:ea typeface="Lato" pitchFamily="34" charset="-122"/>
                <a:cs typeface="Lato" pitchFamily="34" charset="-120"/>
              </a:rPr>
            </a:br>
            <a:r>
              <a:rPr lang="en-US" b="1" sz="1725" spc="35" kern="0" dirty="0" smtClean="0">
                <a:solidFill>
                  <a:srgbClr val="ffffff">
                    <a:alpha val="80000"/>
                  </a:srgbClr>
                </a:solidFill>
                <a:latin typeface="Lato" pitchFamily="34" charset="0"/>
                <a:ea typeface="Lato" pitchFamily="34" charset="-122"/>
                <a:cs typeface="Lato" pitchFamily="34" charset="-120"/>
              </a:rPr>
              <a:t/>
            </a:r>
            <a:r>
              <a:rPr lang="en-US" sz="1725" spc="35" kern="0" dirty="0" smtClean="0">
                <a:solidFill>
                  <a:srgbClr val="ffffff">
                    <a:alpha val="80000"/>
                  </a:srgbClr>
                </a:solidFill>
                <a:latin typeface="Lato" pitchFamily="34" charset="0"/>
                <a:ea typeface="Lato" pitchFamily="34" charset="-122"/>
                <a:cs typeface="Lato" pitchFamily="34" charset="-120"/>
              </a:rPr>
              <a:t>The Venue class represents a physical or virtual space where </a:t>
            </a:r>
            <a:r>
              <a:rPr lang="en-US" b="1" sz="1725" spc="35" kern="0" dirty="0" smtClean="0">
                <a:solidFill>
                  <a:srgbClr val="ffffff">
                    <a:alpha val="80000"/>
                  </a:srgbClr>
                </a:solidFill>
                <a:latin typeface="Lato" pitchFamily="34" charset="0"/>
                <a:ea typeface="Lato" pitchFamily="34" charset="-122"/>
                <a:cs typeface="Lato" pitchFamily="34" charset="-120"/>
              </a:rPr>
              <a:t>events</a:t>
            </a:r>
            <a:r>
              <a:rPr lang="en-US" sz="1725" spc="35" kern="0" dirty="0" smtClean="0">
                <a:solidFill>
                  <a:srgbClr val="ffffff">
                    <a:alpha val="80000"/>
                  </a:srgbClr>
                </a:solidFill>
                <a:latin typeface="Lato" pitchFamily="34" charset="0"/>
                <a:ea typeface="Lato" pitchFamily="34" charset="-122"/>
                <a:cs typeface="Lato" pitchFamily="34" charset="-120"/>
              </a:rPr>
              <a:t> can be hosted. It maintains a seating layout and tracks which faculty are authorized to create events here.  </a:t>
            </a:r>
            <a:endParaRPr lang="en-US" dirty="0"/>
          </a:p>
        </p:txBody>
      </p:sp>
      <p:sp>
        <p:nvSpPr>
          <p:cNvPr id="5" name="Object 4"/>
          <p:cNvSpPr/>
          <p:nvPr/>
        </p:nvSpPr>
        <p:spPr>
          <a:xfrm>
            <a:off x="666583" y="2198318"/>
            <a:ext cx="11137893" cy="1371041"/>
          </a:xfrm>
          <a:prstGeom prst="rect">
            <a:avLst/>
          </a:prstGeom>
          <a:noFill/>
        </p:spPr>
        <p:txBody>
          <a:bodyPr wrap="square" rtlCol="0" anchor="t" bIns="0" lIns="0" rIns="0" tIns="0"/>
          <a:lstStyle/>
          <a:p>
            <a:pPr algn="l">
              <a:lnSpc>
                <a:spcPts val="2160"/>
              </a:lnSpc>
              <a:spcBef>
                <a:spcPts val="1132"/>
              </a:spcBef>
              <a:buNone/>
            </a:pPr>
            <a:r>
              <a:rPr lang="en-US" b="1" sz="1500" spc="30" kern="0" dirty="0" smtClean="0">
                <a:solidFill>
                  <a:srgbClr val="a61e51"/>
                </a:solidFill>
                <a:latin typeface="Lato" pitchFamily="34" charset="0"/>
                <a:ea typeface="Lato" pitchFamily="34" charset="-122"/>
                <a:cs typeface="Lato" pitchFamily="34" charset="-120"/>
              </a:rPr>
              <a:t>Relationships:</a:t>
            </a:r>
            <a:r>
              <a:rPr lang="en-US" sz="1500" spc="30" kern="0" dirty="0" smtClean="0">
                <a:solidFill>
                  <a:srgbClr val="ffffff"/>
                </a:solidFill>
                <a:latin typeface="Lato" pitchFamily="34" charset="0"/>
                <a:ea typeface="Lato" pitchFamily="34" charset="-122"/>
                <a:cs typeface="Lato" pitchFamily="34" charset="-120"/>
              </a:rPr>
              <a:t/>
            </a:r>
            <a:br>
              <a:rPr lang="en-US" sz="1500" spc="30" kern="0" dirty="0" smtClean="0">
                <a:solidFill>
                  <a:srgbClr val="ffffff"/>
                </a:solidFill>
                <a:latin typeface="Lato" pitchFamily="34" charset="0"/>
                <a:ea typeface="Lato" pitchFamily="34" charset="-122"/>
                <a:cs typeface="Lato" pitchFamily="34" charset="-120"/>
              </a:rPr>
            </a:br>
            <a:r>
              <a:rPr lang="en-US" sz="1500" spc="30" kern="0" dirty="0" smtClean="0">
                <a:solidFill>
                  <a:srgbClr val="ffffff"/>
                </a:solidFill>
                <a:latin typeface="Lato" pitchFamily="34" charset="0"/>
                <a:ea typeface="Lato" pitchFamily="34" charset="-122"/>
                <a:cs typeface="Lato" pitchFamily="34" charset="-120"/>
              </a:rPr>
              <a:t/>
            </a:r>
            <a:r>
              <a:rPr lang="en-US" b="1" sz="1500" spc="30" kern="0" dirty="0" smtClean="0">
                <a:solidFill>
                  <a:srgbClr val="ffffff"/>
                </a:solidFill>
                <a:latin typeface="Lato" pitchFamily="34" charset="0"/>
                <a:ea typeface="Lato" pitchFamily="34" charset="-122"/>
                <a:cs typeface="Lato" pitchFamily="34" charset="-120"/>
              </a:rPr>
              <a:t>Association (Aggregation)</a:t>
            </a:r>
            <a:r>
              <a:rPr lang="en-US" b="1" sz="1500" spc="30" kern="0" dirty="0" smtClean="0">
                <a:solidFill>
                  <a:srgbClr val="ffffff">
                    <a:alpha val="80000"/>
                  </a:srgbClr>
                </a:solidFill>
                <a:latin typeface="Lato" pitchFamily="34" charset="0"/>
                <a:ea typeface="Lato" pitchFamily="34" charset="-122"/>
                <a:cs typeface="Lato" pitchFamily="34" charset="-120"/>
              </a:rPr>
              <a:t>:</a:t>
            </a:r>
            <a:r>
              <a:rPr lang="en-US" sz="1500" spc="30" kern="0" dirty="0" smtClean="0">
                <a:solidFill>
                  <a:srgbClr val="ffffff">
                    <a:alpha val="80000"/>
                  </a:srgbClr>
                </a:solidFill>
                <a:latin typeface="Lato" pitchFamily="34" charset="0"/>
                <a:ea typeface="Lato" pitchFamily="34" charset="-122"/>
                <a:cs typeface="Lato" pitchFamily="34" charset="-120"/>
              </a:rPr>
              <a:t> Has a list of Event → Events are </a:t>
            </a:r>
            <a:r>
              <a:rPr lang="en-US" b="1" sz="1500" spc="30" kern="0" dirty="0" smtClean="0">
                <a:solidFill>
                  <a:srgbClr val="ffffff">
                    <a:alpha val="80000"/>
                  </a:srgbClr>
                </a:solidFill>
                <a:latin typeface="Lato" pitchFamily="34" charset="0"/>
                <a:ea typeface="Lato" pitchFamily="34" charset="-122"/>
                <a:cs typeface="Lato" pitchFamily="34" charset="-120"/>
              </a:rPr>
              <a:t>aggregated</a:t>
            </a:r>
            <a:r>
              <a:rPr lang="en-US" sz="1500" spc="30" kern="0" dirty="0" smtClean="0">
                <a:solidFill>
                  <a:srgbClr val="ffffff">
                    <a:alpha val="80000"/>
                  </a:srgbClr>
                </a:solidFill>
                <a:latin typeface="Lato" pitchFamily="34" charset="0"/>
                <a:ea typeface="Lato" pitchFamily="34" charset="-122"/>
                <a:cs typeface="Lato" pitchFamily="34" charset="-120"/>
              </a:rPr>
              <a:t>; they can exist independently but are tied to a venue.</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 Linked to multiple Faculty objects through facultiesAllowed → Loose association (access control, not ownership).</a:t>
            </a:r>
            <a:r>
              <a:rPr lang="en-US" sz="1500" spc="30" kern="0" dirty="0" smtClean="0">
                <a:solidFill>
                  <a:srgbClr val="ffffff"/>
                </a:solidFill>
                <a:latin typeface="Lato" pitchFamily="34" charset="0"/>
                <a:ea typeface="Lato" pitchFamily="34" charset="-122"/>
                <a:cs typeface="Lato" pitchFamily="34" charset="-120"/>
              </a:rPr>
              <a:t/>
            </a:r>
            <a:br>
              <a:rPr lang="en-US" sz="1500" spc="30" kern="0" dirty="0" smtClean="0">
                <a:solidFill>
                  <a:srgbClr val="ffffff"/>
                </a:solidFill>
                <a:latin typeface="Lato" pitchFamily="34" charset="0"/>
                <a:ea typeface="Lato" pitchFamily="34" charset="-122"/>
                <a:cs typeface="Lato" pitchFamily="34" charset="-120"/>
              </a:rPr>
            </a:br>
            <a:r>
              <a:rPr lang="en-US" sz="1500" spc="30" kern="0" dirty="0" smtClean="0">
                <a:solidFill>
                  <a:srgbClr val="ffffff"/>
                </a:solidFill>
                <a:latin typeface="Lato" pitchFamily="34" charset="0"/>
                <a:ea typeface="Lato" pitchFamily="34" charset="-122"/>
                <a:cs typeface="Lato" pitchFamily="34" charset="-120"/>
              </a:rPr>
              <a:t/>
            </a:r>
            <a:r>
              <a:rPr lang="en-US" b="1" sz="1500" spc="30" kern="0" dirty="0" smtClean="0">
                <a:solidFill>
                  <a:srgbClr val="ffffff"/>
                </a:solidFill>
                <a:latin typeface="Lato" pitchFamily="34" charset="0"/>
                <a:ea typeface="Lato" pitchFamily="34" charset="-122"/>
                <a:cs typeface="Lato" pitchFamily="34" charset="-120"/>
              </a:rPr>
              <a:t>Composition</a:t>
            </a:r>
            <a:r>
              <a:rPr lang="en-US" b="1" sz="1500" spc="30" kern="0" dirty="0" smtClean="0">
                <a:solidFill>
                  <a:srgbClr val="ffffff">
                    <a:alpha val="80000"/>
                  </a:srgbClr>
                </a:solidFill>
                <a:latin typeface="Lato" pitchFamily="34" charset="0"/>
                <a:ea typeface="Lato" pitchFamily="34" charset="-122"/>
                <a:cs typeface="Lato" pitchFamily="34" charset="-120"/>
              </a:rPr>
              <a:t>:</a:t>
            </a:r>
            <a:r>
              <a:rPr lang="en-US" sz="1500" spc="30" kern="0" dirty="0" smtClean="0">
                <a:solidFill>
                  <a:srgbClr val="ffffff">
                    <a:alpha val="80000"/>
                  </a:srgbClr>
                </a:solidFill>
                <a:latin typeface="Lato" pitchFamily="34" charset="0"/>
                <a:ea typeface="Lato" pitchFamily="34" charset="-122"/>
                <a:cs typeface="Lato" pitchFamily="34" charset="-120"/>
              </a:rPr>
              <a:t> Contains a SeatsArray initialized internally → </a:t>
            </a:r>
            <a:r>
              <a:rPr lang="en-US" b="1" sz="1500" spc="30" kern="0" dirty="0" smtClean="0">
                <a:solidFill>
                  <a:srgbClr val="ffffff">
                    <a:alpha val="80000"/>
                  </a:srgbClr>
                </a:solidFill>
                <a:latin typeface="Lato" pitchFamily="34" charset="0"/>
                <a:ea typeface="Lato" pitchFamily="34" charset="-122"/>
                <a:cs typeface="Lato" pitchFamily="34" charset="-120"/>
              </a:rPr>
              <a:t>composition</a:t>
            </a:r>
            <a:r>
              <a:rPr lang="en-US" sz="1500" spc="30" kern="0" dirty="0" smtClean="0">
                <a:solidFill>
                  <a:srgbClr val="ffffff">
                    <a:alpha val="80000"/>
                  </a:srgbClr>
                </a:solidFill>
                <a:latin typeface="Lato" pitchFamily="34" charset="0"/>
                <a:ea typeface="Lato" pitchFamily="34" charset="-122"/>
                <a:cs typeface="Lato" pitchFamily="34" charset="-120"/>
              </a:rPr>
              <a:t> (tightly bound to the Venue).  </a:t>
            </a:r>
            <a:endParaRPr lang="en-US" dirty="0"/>
          </a:p>
        </p:txBody>
      </p:sp>
      <p:sp>
        <p:nvSpPr>
          <p:cNvPr id="6" name="Object 5"/>
          <p:cNvSpPr/>
          <p:nvPr/>
        </p:nvSpPr>
        <p:spPr>
          <a:xfrm>
            <a:off x="666583" y="3717825"/>
            <a:ext cx="11137893" cy="1645249"/>
          </a:xfrm>
          <a:prstGeom prst="rect">
            <a:avLst/>
          </a:prstGeom>
          <a:noFill/>
        </p:spPr>
        <p:txBody>
          <a:bodyPr wrap="square" rtlCol="0" anchor="t" bIns="0" lIns="0" rIns="0" tIns="0"/>
          <a:lstStyle/>
          <a:p>
            <a:pPr algn="l">
              <a:lnSpc>
                <a:spcPts val="2160"/>
              </a:lnSpc>
              <a:spcBef>
                <a:spcPts val="1147"/>
              </a:spcBef>
              <a:buNone/>
            </a:pPr>
            <a:r>
              <a:rPr lang="en-US" b="1" sz="1500" spc="30" kern="0" dirty="0" smtClean="0">
                <a:solidFill>
                  <a:srgbClr val="a61e51"/>
                </a:solidFill>
                <a:latin typeface="Lato" pitchFamily="34" charset="0"/>
                <a:ea typeface="Lato" pitchFamily="34" charset="-122"/>
                <a:cs typeface="Lato" pitchFamily="34" charset="-120"/>
              </a:rPr>
              <a:t>Event Management:</a:t>
            </a:r>
            <a:r>
              <a:rPr lang="en-US" b="1" sz="1500" spc="30" kern="0" dirty="0" smtClean="0">
                <a:solidFill>
                  <a:srgbClr val="ffffff"/>
                </a:solidFill>
                <a:latin typeface="Lato" pitchFamily="34" charset="0"/>
                <a:ea typeface="Lato" pitchFamily="34" charset="-122"/>
                <a:cs typeface="Lato" pitchFamily="34" charset="-120"/>
              </a:rPr>
              <a:t/>
            </a:r>
            <a:br>
              <a:rPr lang="en-US" b="1" sz="1500" spc="30" kern="0" dirty="0" smtClean="0">
                <a:solidFill>
                  <a:srgbClr val="ffffff"/>
                </a:solidFill>
                <a:latin typeface="Lato" pitchFamily="34" charset="0"/>
                <a:ea typeface="Lato" pitchFamily="34" charset="-122"/>
                <a:cs typeface="Lato" pitchFamily="34" charset="-120"/>
              </a:rPr>
            </a:br>
            <a:r>
              <a:rPr lang="en-US" b="1" sz="1500" spc="30" kern="0" dirty="0" smtClean="0">
                <a:solidFill>
                  <a:srgbClr val="ffffff"/>
                </a:solidFill>
                <a:latin typeface="Lato" pitchFamily="34" charset="0"/>
                <a:ea typeface="Lato" pitchFamily="34" charset="-122"/>
                <a:cs typeface="Lato" pitchFamily="34" charset="-120"/>
              </a:rPr>
              <a:t/>
            </a:r>
            <a:r>
              <a:rPr lang="en-US" sz="1500" spc="30" kern="0" dirty="0" smtClean="0">
                <a:solidFill>
                  <a:srgbClr val="ffffff"/>
                </a:solidFill>
                <a:latin typeface="Lato" pitchFamily="34" charset="0"/>
                <a:ea typeface="Lato" pitchFamily="34" charset="-122"/>
                <a:cs typeface="Lato" pitchFamily="34" charset="-120"/>
              </a:rPr>
              <a:t> addevent(Event): </a:t>
            </a:r>
            <a:r>
              <a:rPr lang="en-US" sz="1500" spc="30" kern="0" dirty="0" smtClean="0">
                <a:solidFill>
                  <a:srgbClr val="ffffff">
                    <a:alpha val="80000"/>
                  </a:srgbClr>
                </a:solidFill>
                <a:latin typeface="Lato" pitchFamily="34" charset="0"/>
                <a:ea typeface="Lato" pitchFamily="34" charset="-122"/>
                <a:cs typeface="Lato" pitchFamily="34" charset="-120"/>
              </a:rPr>
              <a:t>Event</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Adds an event only if no time clash occurs and the faculty is authorized. Returns the added event or the conflicting event.</a:t>
            </a:r>
            <a:r>
              <a:rPr lang="en-US" sz="1500" spc="30" kern="0" dirty="0" smtClean="0">
                <a:solidFill>
                  <a:srgbClr val="ffffff"/>
                </a:solidFill>
                <a:latin typeface="Lato" pitchFamily="34" charset="0"/>
                <a:ea typeface="Lato" pitchFamily="34" charset="-122"/>
                <a:cs typeface="Lato" pitchFamily="34" charset="-120"/>
              </a:rPr>
              <a:t/>
            </a:r>
            <a:br>
              <a:rPr lang="en-US" sz="1500" spc="30" kern="0" dirty="0" smtClean="0">
                <a:solidFill>
                  <a:srgbClr val="ffffff"/>
                </a:solidFill>
                <a:latin typeface="Lato" pitchFamily="34" charset="0"/>
                <a:ea typeface="Lato" pitchFamily="34" charset="-122"/>
                <a:cs typeface="Lato" pitchFamily="34" charset="-120"/>
              </a:rPr>
            </a:br>
            <a:r>
              <a:rPr lang="en-US" sz="1500" spc="30" kern="0" dirty="0" smtClean="0">
                <a:solidFill>
                  <a:srgbClr val="ffffff"/>
                </a:solidFill>
                <a:latin typeface="Lato" pitchFamily="34" charset="0"/>
                <a:ea typeface="Lato" pitchFamily="34" charset="-122"/>
                <a:cs typeface="Lato" pitchFamily="34" charset="-120"/>
              </a:rPr>
              <a:t>cancelEvent(Event): boolean</a:t>
            </a:r>
            <a:r>
              <a:rPr lang="en-US" sz="1500" spc="30" kern="0" dirty="0" smtClean="0">
                <a:solidFill>
                  <a:srgbClr val="ffffff">
                    <a:alpha val="80000"/>
                  </a:srgbClr>
                </a:solidFill>
                <a:latin typeface="Lato" pitchFamily="34" charset="0"/>
                <a:ea typeface="Lato" pitchFamily="34" charset="-122"/>
                <a:cs typeface="Lato" pitchFamily="34" charset="-120"/>
              </a:rPr>
              <a:t/>
            </a:r>
            <a:br>
              <a:rPr lang="en-US" sz="1500" spc="30" kern="0" dirty="0" smtClean="0">
                <a:solidFill>
                  <a:srgbClr val="ffffff">
                    <a:alpha val="80000"/>
                  </a:srgbClr>
                </a:solidFill>
                <a:latin typeface="Lato" pitchFamily="34" charset="0"/>
                <a:ea typeface="Lato" pitchFamily="34" charset="-122"/>
                <a:cs typeface="Lato" pitchFamily="34" charset="-120"/>
              </a:rPr>
            </a:br>
            <a:r>
              <a:rPr lang="en-US" sz="1500" spc="30" kern="0" dirty="0" smtClean="0">
                <a:solidFill>
                  <a:srgbClr val="ffffff">
                    <a:alpha val="80000"/>
                  </a:srgbClr>
                </a:solidFill>
                <a:latin typeface="Lato" pitchFamily="34" charset="0"/>
                <a:ea typeface="Lato" pitchFamily="34" charset="-122"/>
                <a:cs typeface="Lato" pitchFamily="34" charset="-120"/>
              </a:rPr>
              <a:t>Removes an event from the venue’s event list if it exists.</a:t>
            </a:r>
            <a:endParaRPr lang="en-US" dirty="0"/>
          </a:p>
        </p:txBody>
      </p:sp>
      <p:sp>
        <p:nvSpPr>
          <p:cNvPr id="7" name="Object 6"/>
          <p:cNvSpPr/>
          <p:nvPr/>
        </p:nvSpPr>
        <p:spPr>
          <a:xfrm>
            <a:off x="666585" y="5583934"/>
            <a:ext cx="10185625" cy="0"/>
          </a:xfrm>
          <a:prstGeom prst="line">
            <a:avLst/>
          </a:prstGeom>
          <a:noFill/>
          <a:ln w="12700">
            <a:solidFill>
              <a:srgbClr val="ffffff">
                <a:alpha val="20000"/>
              </a:srgbClr>
            </a:solidFill>
            <a:prstDash val="solid"/>
            <a:miter lim="800000"/>
          </a:ln>
        </p:spPr>
      </p:sp>
      <p:sp>
        <p:nvSpPr>
          <p:cNvPr id="8" name="Object 7"/>
          <p:cNvSpPr/>
          <p:nvPr/>
        </p:nvSpPr>
        <p:spPr>
          <a:xfrm>
            <a:off x="666583" y="5981828"/>
            <a:ext cx="11137893" cy="592350"/>
          </a:xfrm>
          <a:prstGeom prst="rect">
            <a:avLst/>
          </a:prstGeom>
          <a:noFill/>
        </p:spPr>
        <p:txBody>
          <a:bodyPr wrap="square" rtlCol="0" anchor="t" bIns="0" lIns="0" rIns="0" tIns="0"/>
          <a:lstStyle/>
          <a:p>
            <a:pPr algn="l">
              <a:lnSpc>
                <a:spcPts val="2333"/>
              </a:lnSpc>
              <a:spcBef>
                <a:spcPts val="1602"/>
              </a:spcBef>
              <a:buNone/>
            </a:pPr>
            <a:r>
              <a:rPr lang="en-US" sz="1620" spc="32" kern="0" dirty="0" smtClean="0">
                <a:solidFill>
                  <a:srgbClr val="ffffff"/>
                </a:solidFill>
                <a:latin typeface="Lato" pitchFamily="34" charset="0"/>
                <a:ea typeface="Lato" pitchFamily="34" charset="-122"/>
                <a:cs typeface="Lato" pitchFamily="34" charset="-120"/>
              </a:rPr>
              <a:t>the Venue class is the </a:t>
            </a:r>
            <a:r>
              <a:rPr lang="en-US" b="1" sz="1620" spc="32" kern="0" dirty="0" smtClean="0">
                <a:solidFill>
                  <a:srgbClr val="ffffff"/>
                </a:solidFill>
                <a:latin typeface="Lato" pitchFamily="34" charset="0"/>
                <a:ea typeface="Lato" pitchFamily="34" charset="-122"/>
                <a:cs typeface="Lato" pitchFamily="34" charset="-120"/>
              </a:rPr>
              <a:t>core event-hosting location</a:t>
            </a:r>
            <a:r>
              <a:rPr lang="en-US" sz="1620" spc="32" kern="0" dirty="0" smtClean="0">
                <a:solidFill>
                  <a:srgbClr val="ffffff"/>
                </a:solidFill>
                <a:latin typeface="Lato" pitchFamily="34" charset="0"/>
                <a:ea typeface="Lato" pitchFamily="34" charset="-122"/>
                <a:cs typeface="Lato" pitchFamily="34" charset="-120"/>
              </a:rPr>
              <a:t>. It </a:t>
            </a:r>
            <a:r>
              <a:rPr lang="en-US" b="1" sz="1620" spc="32" kern="0" dirty="0" smtClean="0">
                <a:solidFill>
                  <a:srgbClr val="ffffff"/>
                </a:solidFill>
                <a:latin typeface="Lato" pitchFamily="34" charset="0"/>
                <a:ea typeface="Lato" pitchFamily="34" charset="-122"/>
                <a:cs typeface="Lato" pitchFamily="34" charset="-120"/>
              </a:rPr>
              <a:t>manages seat layout</a:t>
            </a:r>
            <a:r>
              <a:rPr lang="en-US" sz="1620" spc="32" kern="0" dirty="0" smtClean="0">
                <a:solidFill>
                  <a:srgbClr val="ffffff"/>
                </a:solidFill>
                <a:latin typeface="Lato" pitchFamily="34" charset="0"/>
                <a:ea typeface="Lato" pitchFamily="34" charset="-122"/>
                <a:cs typeface="Lato" pitchFamily="34" charset="-120"/>
              </a:rPr>
              <a:t>, </a:t>
            </a:r>
            <a:r>
              <a:rPr lang="en-US" b="1" sz="1620" spc="32" kern="0" dirty="0" smtClean="0">
                <a:solidFill>
                  <a:srgbClr val="ffffff"/>
                </a:solidFill>
                <a:latin typeface="Lato" pitchFamily="34" charset="0"/>
                <a:ea typeface="Lato" pitchFamily="34" charset="-122"/>
                <a:cs typeface="Lato" pitchFamily="34" charset="-120"/>
              </a:rPr>
              <a:t>event scheduling</a:t>
            </a:r>
            <a:r>
              <a:rPr lang="en-US" sz="1620" spc="32" kern="0" dirty="0" smtClean="0">
                <a:solidFill>
                  <a:srgbClr val="ffffff"/>
                </a:solidFill>
                <a:latin typeface="Lato" pitchFamily="34" charset="0"/>
                <a:ea typeface="Lato" pitchFamily="34" charset="-122"/>
                <a:cs typeface="Lato" pitchFamily="34" charset="-120"/>
              </a:rPr>
              <a:t>, and </a:t>
            </a:r>
            <a:r>
              <a:rPr lang="en-US" b="1" sz="1620" spc="32" kern="0" dirty="0" smtClean="0">
                <a:solidFill>
                  <a:srgbClr val="ffffff"/>
                </a:solidFill>
                <a:latin typeface="Lato" pitchFamily="34" charset="0"/>
                <a:ea typeface="Lato" pitchFamily="34" charset="-122"/>
                <a:cs typeface="Lato" pitchFamily="34" charset="-120"/>
              </a:rPr>
              <a:t>faculty permissions</a:t>
            </a:r>
            <a:r>
              <a:rPr lang="en-US" sz="1620" spc="32" kern="0" dirty="0" smtClean="0">
                <a:solidFill>
                  <a:srgbClr val="ffffff"/>
                </a:solidFill>
                <a:latin typeface="Lato" pitchFamily="34" charset="0"/>
                <a:ea typeface="Lato" pitchFamily="34" charset="-122"/>
                <a:cs typeface="Lato" pitchFamily="34" charset="-120"/>
              </a:rPr>
              <a:t>. It also checks for </a:t>
            </a:r>
            <a:r>
              <a:rPr lang="en-US" b="1" sz="1620" spc="32" kern="0" dirty="0" smtClean="0">
                <a:solidFill>
                  <a:srgbClr val="ffffff"/>
                </a:solidFill>
                <a:latin typeface="Lato" pitchFamily="34" charset="0"/>
                <a:ea typeface="Lato" pitchFamily="34" charset="-122"/>
                <a:cs typeface="Lato" pitchFamily="34" charset="-120"/>
              </a:rPr>
              <a:t>conflicts</a:t>
            </a:r>
            <a:r>
              <a:rPr lang="en-US" sz="1620" spc="32" kern="0" dirty="0" smtClean="0">
                <a:solidFill>
                  <a:srgbClr val="ffffff"/>
                </a:solidFill>
                <a:latin typeface="Lato" pitchFamily="34" charset="0"/>
                <a:ea typeface="Lato" pitchFamily="34" charset="-122"/>
                <a:cs typeface="Lato" pitchFamily="34" charset="-120"/>
              </a:rPr>
              <a:t> between new and existing events before adding them.  </a:t>
            </a:r>
            <a:endParaRPr lang="en-US" dirty="0"/>
          </a:p>
        </p:txBody>
      </p:sp>
    </p:spTree>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file>

<file path=ppt/tags/tag10.xml><?xml version="1.0" encoding="utf-8"?>
<p:tagLst xmlns:a="http://schemas.openxmlformats.org/drawingml/2006/main" xmlns:r="http://schemas.openxmlformats.org/officeDocument/2006/relationships" xmlns:p="http://schemas.openxmlformats.org/presentationml/2006/main"/>
</file>

<file path=ppt/tags/tag11.xml><?xml version="1.0" encoding="utf-8"?>
<p:tagLst xmlns:a="http://schemas.openxmlformats.org/drawingml/2006/main" xmlns:r="http://schemas.openxmlformats.org/officeDocument/2006/relationships" xmlns:p="http://schemas.openxmlformats.org/presentationml/2006/main"/>
</file>

<file path=ppt/tags/tag12.xml><?xml version="1.0" encoding="utf-8"?>
<p:tagLst xmlns:a="http://schemas.openxmlformats.org/drawingml/2006/main" xmlns:r="http://schemas.openxmlformats.org/officeDocument/2006/relationships" xmlns:p="http://schemas.openxmlformats.org/presentationml/2006/main"/>
</file>

<file path=ppt/tags/tag13.xml><?xml version="1.0" encoding="utf-8"?>
<p:tagLst xmlns:a="http://schemas.openxmlformats.org/drawingml/2006/main" xmlns:r="http://schemas.openxmlformats.org/officeDocument/2006/relationships" xmlns:p="http://schemas.openxmlformats.org/presentationml/2006/main"/>
</file>

<file path=ppt/tags/tag14.xml><?xml version="1.0" encoding="utf-8"?>
<p:tagLst xmlns:a="http://schemas.openxmlformats.org/drawingml/2006/main" xmlns:r="http://schemas.openxmlformats.org/officeDocument/2006/relationships" xmlns:p="http://schemas.openxmlformats.org/presentationml/2006/main"/>
</file>

<file path=ppt/tags/tag15.xml><?xml version="1.0" encoding="utf-8"?>
<p:tagLst xmlns:a="http://schemas.openxmlformats.org/drawingml/2006/main" xmlns:r="http://schemas.openxmlformats.org/officeDocument/2006/relationships" xmlns:p="http://schemas.openxmlformats.org/presentationml/2006/main"/>
</file>

<file path=ppt/tags/tag2.xml><?xml version="1.0" encoding="utf-8"?>
<p:tagLst xmlns:a="http://schemas.openxmlformats.org/drawingml/2006/main" xmlns:r="http://schemas.openxmlformats.org/officeDocument/2006/relationships" xmlns:p="http://schemas.openxmlformats.org/presentationml/2006/main"/>
</file>

<file path=ppt/tags/tag3.xml><?xml version="1.0" encoding="utf-8"?>
<p:tagLst xmlns:a="http://schemas.openxmlformats.org/drawingml/2006/main" xmlns:r="http://schemas.openxmlformats.org/officeDocument/2006/relationships" xmlns:p="http://schemas.openxmlformats.org/presentationml/2006/main"/>
</file>

<file path=ppt/tags/tag4.xml><?xml version="1.0" encoding="utf-8"?>
<p:tagLst xmlns:a="http://schemas.openxmlformats.org/drawingml/2006/main" xmlns:r="http://schemas.openxmlformats.org/officeDocument/2006/relationships" xmlns:p="http://schemas.openxmlformats.org/presentationml/2006/main"/>
</file>

<file path=ppt/tags/tag5.xml><?xml version="1.0" encoding="utf-8"?>
<p:tagLst xmlns:a="http://schemas.openxmlformats.org/drawingml/2006/main" xmlns:r="http://schemas.openxmlformats.org/officeDocument/2006/relationships" xmlns:p="http://schemas.openxmlformats.org/presentationml/2006/main"/>
</file>

<file path=ppt/tags/tag6.xml><?xml version="1.0" encoding="utf-8"?>
<p:tagLst xmlns:a="http://schemas.openxmlformats.org/drawingml/2006/main" xmlns:r="http://schemas.openxmlformats.org/officeDocument/2006/relationships" xmlns:p="http://schemas.openxmlformats.org/presentationml/2006/main"/>
</file>

<file path=ppt/tags/tag7.xml><?xml version="1.0" encoding="utf-8"?>
<p:tagLst xmlns:a="http://schemas.openxmlformats.org/drawingml/2006/main" xmlns:r="http://schemas.openxmlformats.org/officeDocument/2006/relationships" xmlns:p="http://schemas.openxmlformats.org/presentationml/2006/main"/>
</file>

<file path=ppt/tags/tag8.xml><?xml version="1.0" encoding="utf-8"?>
<p:tagLst xmlns:a="http://schemas.openxmlformats.org/drawingml/2006/main" xmlns:r="http://schemas.openxmlformats.org/officeDocument/2006/relationships" xmlns:p="http://schemas.openxmlformats.org/presentationml/2006/main"/>
</file>

<file path=ppt/tags/tag9.xml><?xml version="1.0" encoding="utf-8"?>
<p:tagLst xmlns:a="http://schemas.openxmlformats.org/drawingml/2006/main" xmlns:r="http://schemas.openxmlformats.org/officeDocument/2006/relationships" xmlns:p="http://schemas.openxmlformats.org/presentationml/2006/main"/>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Beautiful.ai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Seat Reservation System (FINAL Review)</dc:title>
  <dc:subject>Seat Reservation System (FINAL Review)</dc:subject>
  <dc:creator>cb.sc.u4aie24306@cb.students.amrita.edu</dc:creator>
  <cp:lastModifiedBy>cb.sc.u4aie24306@cb.students.amrita.edu</cp:lastModifiedBy>
  <cp:revision>1</cp:revision>
  <dcterms:created xsi:type="dcterms:W3CDTF">2025-04-23T03:01:31.389Z</dcterms:created>
  <dcterms:modified xsi:type="dcterms:W3CDTF">2025-04-23T03:01:31.389Z</dcterms:modified>
</cp:coreProperties>
</file>