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2_0.xml" ContentType="application/vnd.ms-powerpoint.comments+xml"/>
  <Override PartName="/ppt/notesSlides/notesSlide4.xml" ContentType="application/vnd.openxmlformats-officedocument.presentationml.notesSlide+xml"/>
  <Override PartName="/ppt/comments/modernComment_109_799B76E0.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66" r:id="rId4"/>
  </p:sldMasterIdLst>
  <p:notesMasterIdLst>
    <p:notesMasterId r:id="rId24"/>
  </p:notesMasterIdLst>
  <p:sldIdLst>
    <p:sldId id="256" r:id="rId5"/>
    <p:sldId id="257" r:id="rId6"/>
    <p:sldId id="258" r:id="rId7"/>
    <p:sldId id="265" r:id="rId8"/>
    <p:sldId id="285" r:id="rId9"/>
    <p:sldId id="283" r:id="rId10"/>
    <p:sldId id="286" r:id="rId11"/>
    <p:sldId id="264" r:id="rId12"/>
    <p:sldId id="276" r:id="rId13"/>
    <p:sldId id="277" r:id="rId14"/>
    <p:sldId id="278" r:id="rId15"/>
    <p:sldId id="279" r:id="rId16"/>
    <p:sldId id="273" r:id="rId17"/>
    <p:sldId id="275" r:id="rId18"/>
    <p:sldId id="287" r:id="rId19"/>
    <p:sldId id="288" r:id="rId20"/>
    <p:sldId id="266" r:id="rId21"/>
    <p:sldId id="289" r:id="rId22"/>
    <p:sldId id="290"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3AD93E1-E402-0DA1-180C-6595063B56F8}" name="Nimith Narapareddy" initials="NN" userId="S::nimith@usf.edu::a706378d-21a2-4b3c-b876-d9ec450bc6a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8158F-E4FE-43CA-9B21-89A6473FCEE8}" v="4" dt="2022-10-30T20:53:07.963"/>
    <p1510:client id="{00BCBF95-7036-DF60-7F02-694EA40833DA}" v="18" dt="2022-11-01T04:46:19.873"/>
    <p1510:client id="{19078025-7A4B-20C0-3A6B-34ED874D6B52}" v="66" dt="2022-11-01T20:24:03.194"/>
    <p1510:client id="{3E44BDDD-F2DD-7163-F925-E55F67CFEE5C}" v="39" dt="2022-11-01T19:50:45.887"/>
    <p1510:client id="{687CAA6B-9E11-A602-9D63-2205479194CD}" v="104" dt="2022-11-02T21:38:45.739"/>
    <p1510:client id="{94975421-6EEE-75EB-8FDC-1F4ED07FB4F5}" v="2" dt="2022-11-02T02:29:05.848"/>
    <p1510:client id="{9626D2BB-3E81-DE35-C198-9BA1755F3ACF}" v="121" dt="2022-11-01T20:47:48.568"/>
    <p1510:client id="{991D7B15-97D8-E9BA-8D09-0EEDC7EE4E88}" v="28" dt="2022-11-02T02:33:11.604"/>
    <p1510:client id="{AC8E50A8-6553-4325-B0C7-D9FFCF298F77}" v="367" dt="2022-11-02T00:57:18.761"/>
    <p1510:client id="{B08D7289-4635-4888-3079-B5446BE52828}" v="536" dt="2022-11-02T21:17:45.641"/>
    <p1510:client id="{B6D12009-17F1-4459-BDCC-7FEE47224763}" v="6" dt="2022-11-01T18:12:21.642"/>
    <p1510:client id="{B9501F76-4649-A29B-B5A0-7F0AA0C7C9DF}" v="239" dt="2022-11-02T21:47:36.021"/>
    <p1510:client id="{C009558D-9AE2-45F3-AFAF-A15F87C8DF48}" v="154" dt="2022-10-31T18:25:08.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microsoft.com/office/2015/10/relationships/revisionInfo" Target="revisionInfo.xml"/><Relationship Id="rId8" Type="http://schemas.openxmlformats.org/officeDocument/2006/relationships/slide" Target="slides/slide4.xml"/></Relationships>
</file>

<file path=ppt/comments/modernComment_102_0.xml><?xml version="1.0" encoding="utf-8"?>
<p188:cmLst xmlns:a="http://schemas.openxmlformats.org/drawingml/2006/main" xmlns:r="http://schemas.openxmlformats.org/officeDocument/2006/relationships" xmlns:p188="http://schemas.microsoft.com/office/powerpoint/2018/8/main">
  <p188:cm id="{AB4E07B2-CBF2-4C65-8F7C-1EF38FAE123A}" authorId="{93AD93E1-E402-0DA1-180C-6595063B56F8}" created="2022-11-02T20:18:27.667">
    <ac:deMkLst xmlns:ac="http://schemas.microsoft.com/office/drawing/2013/main/command">
      <pc:docMk xmlns:pc="http://schemas.microsoft.com/office/powerpoint/2013/main/command"/>
      <pc:sldMk xmlns:pc="http://schemas.microsoft.com/office/powerpoint/2013/main/command" cId="0" sldId="258"/>
      <ac:spMk id="290" creationId="{00000000-0000-0000-0000-000000000000}"/>
    </ac:deMkLst>
    <p188:txBody>
      <a:bodyPr/>
      <a:lstStyle/>
      <a:p>
        <a:r>
          <a:rPr lang="en-US"/>
          <a:t>bro change make the font uniform everywhere [@Manohar Reddy Pasham] </a:t>
        </a:r>
      </a:p>
    </p188:txBody>
  </p188:cm>
</p188:cmLst>
</file>

<file path=ppt/comments/modernComment_109_799B76E0.xml><?xml version="1.0" encoding="utf-8"?>
<p188:cmLst xmlns:a="http://schemas.openxmlformats.org/drawingml/2006/main" xmlns:r="http://schemas.openxmlformats.org/officeDocument/2006/relationships" xmlns:p188="http://schemas.microsoft.com/office/powerpoint/2018/8/main">
  <p188:cm id="{56B71A49-CF55-428C-94E4-71DBDAA9CCA1}" authorId="{93AD93E1-E402-0DA1-180C-6595063B56F8}" created="2022-11-02T02:32:47.931">
    <ac:deMkLst xmlns:ac="http://schemas.microsoft.com/office/drawing/2013/main/command">
      <pc:docMk xmlns:pc="http://schemas.microsoft.com/office/powerpoint/2013/main/command"/>
      <pc:sldMk xmlns:pc="http://schemas.microsoft.com/office/powerpoint/2013/main/command" cId="2040231648" sldId="265"/>
      <ac:spMk id="290" creationId="{00000000-0000-0000-0000-000000000000}"/>
    </ac:deMkLst>
    <p188:txBody>
      <a:bodyPr/>
      <a:lstStyle/>
      <a:p>
        <a:r>
          <a:rPr lang="en-US"/>
          <a:t>rephrashed the business problem</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A95E5-EBBE-4A87-9F4C-C5D83D42BE3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40EB7A8-9671-4C82-9178-8EC3288692F4}">
      <dgm:prSet/>
      <dgm:spPr/>
      <dgm:t>
        <a:bodyPr/>
        <a:lstStyle/>
        <a:p>
          <a:pPr>
            <a:lnSpc>
              <a:spcPct val="100000"/>
            </a:lnSpc>
          </a:pPr>
          <a:r>
            <a:rPr lang="en-US"/>
            <a:t>For any E-commerce Company. It is essential to build a model that can predict whether a customer will </a:t>
          </a:r>
          <a:r>
            <a:rPr lang="en-US" b="1"/>
            <a:t>generate </a:t>
          </a:r>
          <a:r>
            <a:rPr lang="en-US" b="1">
              <a:latin typeface="Calibri Light" panose="020F0302020204030204"/>
            </a:rPr>
            <a:t>Revenue</a:t>
          </a:r>
          <a:r>
            <a:rPr lang="en-US" b="1"/>
            <a:t>.</a:t>
          </a:r>
          <a:r>
            <a:rPr lang="en-US"/>
            <a:t> (through purchase of their products/services)</a:t>
          </a:r>
        </a:p>
      </dgm:t>
    </dgm:pt>
    <dgm:pt modelId="{A7EE1768-4A74-4FEB-A55D-2CD3AF2D75B1}" type="parTrans" cxnId="{F9EE3953-D806-4E7A-B37C-DD5F1C08961B}">
      <dgm:prSet/>
      <dgm:spPr/>
      <dgm:t>
        <a:bodyPr/>
        <a:lstStyle/>
        <a:p>
          <a:endParaRPr lang="en-US"/>
        </a:p>
      </dgm:t>
    </dgm:pt>
    <dgm:pt modelId="{D56D8B2A-87F9-4DC3-A0D0-778C451701FD}" type="sibTrans" cxnId="{F9EE3953-D806-4E7A-B37C-DD5F1C08961B}">
      <dgm:prSet/>
      <dgm:spPr/>
      <dgm:t>
        <a:bodyPr/>
        <a:lstStyle/>
        <a:p>
          <a:endParaRPr lang="en-US"/>
        </a:p>
      </dgm:t>
    </dgm:pt>
    <dgm:pt modelId="{244D248A-9B8C-498C-9DF7-6241F1C39157}">
      <dgm:prSet/>
      <dgm:spPr/>
      <dgm:t>
        <a:bodyPr/>
        <a:lstStyle/>
        <a:p>
          <a:pPr>
            <a:lnSpc>
              <a:spcPct val="100000"/>
            </a:lnSpc>
          </a:pPr>
          <a:r>
            <a:rPr lang="en-US"/>
            <a:t>We as a team aim to use the information customers may leave in the form of a trace of browsing history data or user information when they visit an online shopping site. With the help of this information, build a project aims to predict online shoppers' purchasing intention by using clickstream and session information data.</a:t>
          </a:r>
          <a:r>
            <a:rPr lang="en-US">
              <a:latin typeface="Calibri Light" panose="020F0302020204030204"/>
            </a:rPr>
            <a:t> </a:t>
          </a:r>
          <a:endParaRPr lang="en-US"/>
        </a:p>
      </dgm:t>
    </dgm:pt>
    <dgm:pt modelId="{9AD97331-A734-4CB4-9220-E95C13AFC70C}" type="parTrans" cxnId="{391B0A6E-BB71-41A7-BF33-5D42810C7851}">
      <dgm:prSet/>
      <dgm:spPr/>
      <dgm:t>
        <a:bodyPr/>
        <a:lstStyle/>
        <a:p>
          <a:endParaRPr lang="en-US"/>
        </a:p>
      </dgm:t>
    </dgm:pt>
    <dgm:pt modelId="{6CA1AC92-C101-4274-A8E0-C3739FB31375}" type="sibTrans" cxnId="{391B0A6E-BB71-41A7-BF33-5D42810C7851}">
      <dgm:prSet/>
      <dgm:spPr/>
      <dgm:t>
        <a:bodyPr/>
        <a:lstStyle/>
        <a:p>
          <a:endParaRPr lang="en-US"/>
        </a:p>
      </dgm:t>
    </dgm:pt>
    <dgm:pt modelId="{A3C84FAC-842F-4B16-B4C8-266C20E90963}">
      <dgm:prSet/>
      <dgm:spPr/>
      <dgm:t>
        <a:bodyPr/>
        <a:lstStyle/>
        <a:p>
          <a:pPr>
            <a:lnSpc>
              <a:spcPct val="100000"/>
            </a:lnSpc>
          </a:pPr>
          <a:r>
            <a:rPr lang="en-US"/>
            <a:t>Moreover, the main objective of the project is to build </a:t>
          </a:r>
          <a:r>
            <a:rPr lang="en-US" b="1">
              <a:latin typeface="Calibri Light" panose="020F0302020204030204"/>
            </a:rPr>
            <a:t>Predictive model</a:t>
          </a:r>
          <a:r>
            <a:rPr lang="en-US">
              <a:latin typeface="Calibri Light" panose="020F0302020204030204"/>
            </a:rPr>
            <a:t> that</a:t>
          </a:r>
          <a:r>
            <a:rPr lang="en-US"/>
            <a:t> can predict customer purchase intention as accurately as possible. </a:t>
          </a:r>
        </a:p>
      </dgm:t>
    </dgm:pt>
    <dgm:pt modelId="{C0E6C913-16EE-4F77-8EF4-2D249D4FA539}" type="parTrans" cxnId="{DA11533A-C99F-4F88-9183-2FE748B586AB}">
      <dgm:prSet/>
      <dgm:spPr/>
      <dgm:t>
        <a:bodyPr/>
        <a:lstStyle/>
        <a:p>
          <a:endParaRPr lang="en-US"/>
        </a:p>
      </dgm:t>
    </dgm:pt>
    <dgm:pt modelId="{2C8BD94A-A922-4023-89B0-E54418C9D902}" type="sibTrans" cxnId="{DA11533A-C99F-4F88-9183-2FE748B586AB}">
      <dgm:prSet/>
      <dgm:spPr/>
      <dgm:t>
        <a:bodyPr/>
        <a:lstStyle/>
        <a:p>
          <a:endParaRPr lang="en-US"/>
        </a:p>
      </dgm:t>
    </dgm:pt>
    <dgm:pt modelId="{31182D63-0C7F-4130-8F20-C37DA3875630}" type="pres">
      <dgm:prSet presAssocID="{635A95E5-EBBE-4A87-9F4C-C5D83D42BE37}" presName="root" presStyleCnt="0">
        <dgm:presLayoutVars>
          <dgm:dir/>
          <dgm:resizeHandles val="exact"/>
        </dgm:presLayoutVars>
      </dgm:prSet>
      <dgm:spPr/>
    </dgm:pt>
    <dgm:pt modelId="{577F5DCD-CB41-400A-8559-B42F4CCDA497}" type="pres">
      <dgm:prSet presAssocID="{A40EB7A8-9671-4C82-9178-8EC3288692F4}" presName="compNode" presStyleCnt="0"/>
      <dgm:spPr/>
    </dgm:pt>
    <dgm:pt modelId="{E0A89C57-EC28-4050-BEA4-DA2B4D366BA7}" type="pres">
      <dgm:prSet presAssocID="{A40EB7A8-9671-4C82-9178-8EC3288692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B788E1A9-C9EC-4FB3-949E-68380752DEA2}" type="pres">
      <dgm:prSet presAssocID="{A40EB7A8-9671-4C82-9178-8EC3288692F4}" presName="spaceRect" presStyleCnt="0"/>
      <dgm:spPr/>
    </dgm:pt>
    <dgm:pt modelId="{D718D0DB-D3AD-41AA-A526-0B2A405FC129}" type="pres">
      <dgm:prSet presAssocID="{A40EB7A8-9671-4C82-9178-8EC3288692F4}" presName="textRect" presStyleLbl="revTx" presStyleIdx="0" presStyleCnt="3">
        <dgm:presLayoutVars>
          <dgm:chMax val="1"/>
          <dgm:chPref val="1"/>
        </dgm:presLayoutVars>
      </dgm:prSet>
      <dgm:spPr/>
    </dgm:pt>
    <dgm:pt modelId="{E5771399-AAB6-4C1C-B48C-66BEB044F7A5}" type="pres">
      <dgm:prSet presAssocID="{D56D8B2A-87F9-4DC3-A0D0-778C451701FD}" presName="sibTrans" presStyleCnt="0"/>
      <dgm:spPr/>
    </dgm:pt>
    <dgm:pt modelId="{B94E475D-5686-4167-8203-7AA25BA1DE1A}" type="pres">
      <dgm:prSet presAssocID="{244D248A-9B8C-498C-9DF7-6241F1C39157}" presName="compNode" presStyleCnt="0"/>
      <dgm:spPr/>
    </dgm:pt>
    <dgm:pt modelId="{FB94389F-2928-4597-A84C-7ED2E803C815}" type="pres">
      <dgm:prSet presAssocID="{244D248A-9B8C-498C-9DF7-6241F1C391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5851CB07-EC60-41A5-BEB1-8738258ECDCF}" type="pres">
      <dgm:prSet presAssocID="{244D248A-9B8C-498C-9DF7-6241F1C39157}" presName="spaceRect" presStyleCnt="0"/>
      <dgm:spPr/>
    </dgm:pt>
    <dgm:pt modelId="{5FE6BA61-0314-49D6-967D-6266C483D2E0}" type="pres">
      <dgm:prSet presAssocID="{244D248A-9B8C-498C-9DF7-6241F1C39157}" presName="textRect" presStyleLbl="revTx" presStyleIdx="1" presStyleCnt="3">
        <dgm:presLayoutVars>
          <dgm:chMax val="1"/>
          <dgm:chPref val="1"/>
        </dgm:presLayoutVars>
      </dgm:prSet>
      <dgm:spPr/>
    </dgm:pt>
    <dgm:pt modelId="{9CEA5A1F-9156-4FFF-B460-747A1ED3CF00}" type="pres">
      <dgm:prSet presAssocID="{6CA1AC92-C101-4274-A8E0-C3739FB31375}" presName="sibTrans" presStyleCnt="0"/>
      <dgm:spPr/>
    </dgm:pt>
    <dgm:pt modelId="{78556190-19B3-4679-BA86-DC43CA6DFED1}" type="pres">
      <dgm:prSet presAssocID="{A3C84FAC-842F-4B16-B4C8-266C20E90963}" presName="compNode" presStyleCnt="0"/>
      <dgm:spPr/>
    </dgm:pt>
    <dgm:pt modelId="{15270F5E-7B14-4274-BC4F-222559DDE6B1}" type="pres">
      <dgm:prSet presAssocID="{A3C84FAC-842F-4B16-B4C8-266C20E909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F6FA6D9-FE75-4B63-855B-85BA521771B4}" type="pres">
      <dgm:prSet presAssocID="{A3C84FAC-842F-4B16-B4C8-266C20E90963}" presName="spaceRect" presStyleCnt="0"/>
      <dgm:spPr/>
    </dgm:pt>
    <dgm:pt modelId="{24263AC1-EA1C-4624-B9E1-583E7B63E9AB}" type="pres">
      <dgm:prSet presAssocID="{A3C84FAC-842F-4B16-B4C8-266C20E90963}" presName="textRect" presStyleLbl="revTx" presStyleIdx="2" presStyleCnt="3">
        <dgm:presLayoutVars>
          <dgm:chMax val="1"/>
          <dgm:chPref val="1"/>
        </dgm:presLayoutVars>
      </dgm:prSet>
      <dgm:spPr/>
    </dgm:pt>
  </dgm:ptLst>
  <dgm:cxnLst>
    <dgm:cxn modelId="{20F2D632-0C71-4B15-B195-35A36A1BA7F5}" type="presOf" srcId="{244D248A-9B8C-498C-9DF7-6241F1C39157}" destId="{5FE6BA61-0314-49D6-967D-6266C483D2E0}" srcOrd="0" destOrd="0" presId="urn:microsoft.com/office/officeart/2018/2/layout/IconLabelList"/>
    <dgm:cxn modelId="{DA11533A-C99F-4F88-9183-2FE748B586AB}" srcId="{635A95E5-EBBE-4A87-9F4C-C5D83D42BE37}" destId="{A3C84FAC-842F-4B16-B4C8-266C20E90963}" srcOrd="2" destOrd="0" parTransId="{C0E6C913-16EE-4F77-8EF4-2D249D4FA539}" sibTransId="{2C8BD94A-A922-4023-89B0-E54418C9D902}"/>
    <dgm:cxn modelId="{AD9EE140-1660-43FE-8107-61C3C1F3C9B9}" type="presOf" srcId="{A40EB7A8-9671-4C82-9178-8EC3288692F4}" destId="{D718D0DB-D3AD-41AA-A526-0B2A405FC129}" srcOrd="0" destOrd="0" presId="urn:microsoft.com/office/officeart/2018/2/layout/IconLabelList"/>
    <dgm:cxn modelId="{7B799060-D44C-4DDD-B57E-40B3B00E5232}" type="presOf" srcId="{A3C84FAC-842F-4B16-B4C8-266C20E90963}" destId="{24263AC1-EA1C-4624-B9E1-583E7B63E9AB}" srcOrd="0" destOrd="0" presId="urn:microsoft.com/office/officeart/2018/2/layout/IconLabelList"/>
    <dgm:cxn modelId="{391B0A6E-BB71-41A7-BF33-5D42810C7851}" srcId="{635A95E5-EBBE-4A87-9F4C-C5D83D42BE37}" destId="{244D248A-9B8C-498C-9DF7-6241F1C39157}" srcOrd="1" destOrd="0" parTransId="{9AD97331-A734-4CB4-9220-E95C13AFC70C}" sibTransId="{6CA1AC92-C101-4274-A8E0-C3739FB31375}"/>
    <dgm:cxn modelId="{F9EE3953-D806-4E7A-B37C-DD5F1C08961B}" srcId="{635A95E5-EBBE-4A87-9F4C-C5D83D42BE37}" destId="{A40EB7A8-9671-4C82-9178-8EC3288692F4}" srcOrd="0" destOrd="0" parTransId="{A7EE1768-4A74-4FEB-A55D-2CD3AF2D75B1}" sibTransId="{D56D8B2A-87F9-4DC3-A0D0-778C451701FD}"/>
    <dgm:cxn modelId="{56814E95-F369-4E3C-AF4C-639811C917D8}" type="presOf" srcId="{635A95E5-EBBE-4A87-9F4C-C5D83D42BE37}" destId="{31182D63-0C7F-4130-8F20-C37DA3875630}" srcOrd="0" destOrd="0" presId="urn:microsoft.com/office/officeart/2018/2/layout/IconLabelList"/>
    <dgm:cxn modelId="{338DDF87-C974-4AE6-81F0-28B9BED88F89}" type="presParOf" srcId="{31182D63-0C7F-4130-8F20-C37DA3875630}" destId="{577F5DCD-CB41-400A-8559-B42F4CCDA497}" srcOrd="0" destOrd="0" presId="urn:microsoft.com/office/officeart/2018/2/layout/IconLabelList"/>
    <dgm:cxn modelId="{55A219E3-0817-410D-8FE3-73171A5A19B0}" type="presParOf" srcId="{577F5DCD-CB41-400A-8559-B42F4CCDA497}" destId="{E0A89C57-EC28-4050-BEA4-DA2B4D366BA7}" srcOrd="0" destOrd="0" presId="urn:microsoft.com/office/officeart/2018/2/layout/IconLabelList"/>
    <dgm:cxn modelId="{55A516DF-31C6-4097-9630-7AFD223B26AF}" type="presParOf" srcId="{577F5DCD-CB41-400A-8559-B42F4CCDA497}" destId="{B788E1A9-C9EC-4FB3-949E-68380752DEA2}" srcOrd="1" destOrd="0" presId="urn:microsoft.com/office/officeart/2018/2/layout/IconLabelList"/>
    <dgm:cxn modelId="{23577C62-3EA2-4B24-8F86-C716EE000285}" type="presParOf" srcId="{577F5DCD-CB41-400A-8559-B42F4CCDA497}" destId="{D718D0DB-D3AD-41AA-A526-0B2A405FC129}" srcOrd="2" destOrd="0" presId="urn:microsoft.com/office/officeart/2018/2/layout/IconLabelList"/>
    <dgm:cxn modelId="{B317AE27-AB03-4763-9C6F-686DC34720F5}" type="presParOf" srcId="{31182D63-0C7F-4130-8F20-C37DA3875630}" destId="{E5771399-AAB6-4C1C-B48C-66BEB044F7A5}" srcOrd="1" destOrd="0" presId="urn:microsoft.com/office/officeart/2018/2/layout/IconLabelList"/>
    <dgm:cxn modelId="{692E939C-7369-40DF-8203-ADC0FB4FC11E}" type="presParOf" srcId="{31182D63-0C7F-4130-8F20-C37DA3875630}" destId="{B94E475D-5686-4167-8203-7AA25BA1DE1A}" srcOrd="2" destOrd="0" presId="urn:microsoft.com/office/officeart/2018/2/layout/IconLabelList"/>
    <dgm:cxn modelId="{FC00773E-3D99-473E-AF6B-EF69645783CD}" type="presParOf" srcId="{B94E475D-5686-4167-8203-7AA25BA1DE1A}" destId="{FB94389F-2928-4597-A84C-7ED2E803C815}" srcOrd="0" destOrd="0" presId="urn:microsoft.com/office/officeart/2018/2/layout/IconLabelList"/>
    <dgm:cxn modelId="{DF8FA13D-7F49-4C7A-A549-1D9C71AC5B87}" type="presParOf" srcId="{B94E475D-5686-4167-8203-7AA25BA1DE1A}" destId="{5851CB07-EC60-41A5-BEB1-8738258ECDCF}" srcOrd="1" destOrd="0" presId="urn:microsoft.com/office/officeart/2018/2/layout/IconLabelList"/>
    <dgm:cxn modelId="{03886A21-408C-4D62-A1C5-D40C13E10A47}" type="presParOf" srcId="{B94E475D-5686-4167-8203-7AA25BA1DE1A}" destId="{5FE6BA61-0314-49D6-967D-6266C483D2E0}" srcOrd="2" destOrd="0" presId="urn:microsoft.com/office/officeart/2018/2/layout/IconLabelList"/>
    <dgm:cxn modelId="{DA6F4BF6-B908-4671-A716-6C320D40F3A8}" type="presParOf" srcId="{31182D63-0C7F-4130-8F20-C37DA3875630}" destId="{9CEA5A1F-9156-4FFF-B460-747A1ED3CF00}" srcOrd="3" destOrd="0" presId="urn:microsoft.com/office/officeart/2018/2/layout/IconLabelList"/>
    <dgm:cxn modelId="{F56EB1BD-345A-4E7C-9FC2-22AB025767EA}" type="presParOf" srcId="{31182D63-0C7F-4130-8F20-C37DA3875630}" destId="{78556190-19B3-4679-BA86-DC43CA6DFED1}" srcOrd="4" destOrd="0" presId="urn:microsoft.com/office/officeart/2018/2/layout/IconLabelList"/>
    <dgm:cxn modelId="{C15FF383-E169-4EEE-AAA8-95B788424DE7}" type="presParOf" srcId="{78556190-19B3-4679-BA86-DC43CA6DFED1}" destId="{15270F5E-7B14-4274-BC4F-222559DDE6B1}" srcOrd="0" destOrd="0" presId="urn:microsoft.com/office/officeart/2018/2/layout/IconLabelList"/>
    <dgm:cxn modelId="{08715DD2-4B92-49C8-8D94-F846076F868B}" type="presParOf" srcId="{78556190-19B3-4679-BA86-DC43CA6DFED1}" destId="{AF6FA6D9-FE75-4B63-855B-85BA521771B4}" srcOrd="1" destOrd="0" presId="urn:microsoft.com/office/officeart/2018/2/layout/IconLabelList"/>
    <dgm:cxn modelId="{3BA2C391-9DC9-4485-BE6C-1C53EC58A182}" type="presParOf" srcId="{78556190-19B3-4679-BA86-DC43CA6DFED1}" destId="{24263AC1-EA1C-4624-B9E1-583E7B63E9A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89C57-EC28-4050-BEA4-DA2B4D366BA7}">
      <dsp:nvSpPr>
        <dsp:cNvPr id="0" name=""/>
        <dsp:cNvSpPr/>
      </dsp:nvSpPr>
      <dsp:spPr>
        <a:xfrm>
          <a:off x="985669" y="229683"/>
          <a:ext cx="1108106" cy="1108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18D0DB-D3AD-41AA-A526-0B2A405FC129}">
      <dsp:nvSpPr>
        <dsp:cNvPr id="0" name=""/>
        <dsp:cNvSpPr/>
      </dsp:nvSpPr>
      <dsp:spPr>
        <a:xfrm>
          <a:off x="308493" y="1806915"/>
          <a:ext cx="2462458" cy="15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For any E-commerce Company. It is essential to build a model that can predict whether a customer will </a:t>
          </a:r>
          <a:r>
            <a:rPr lang="en-US" sz="1100" b="1" kern="1200"/>
            <a:t>generate </a:t>
          </a:r>
          <a:r>
            <a:rPr lang="en-US" sz="1100" b="1" kern="1200">
              <a:latin typeface="Calibri Light" panose="020F0302020204030204"/>
            </a:rPr>
            <a:t>Revenue</a:t>
          </a:r>
          <a:r>
            <a:rPr lang="en-US" sz="1100" b="1" kern="1200"/>
            <a:t>.</a:t>
          </a:r>
          <a:r>
            <a:rPr lang="en-US" sz="1100" kern="1200"/>
            <a:t> (through purchase of their products/services)</a:t>
          </a:r>
        </a:p>
      </dsp:txBody>
      <dsp:txXfrm>
        <a:off x="308493" y="1806915"/>
        <a:ext cx="2462458" cy="1549687"/>
      </dsp:txXfrm>
    </dsp:sp>
    <dsp:sp modelId="{FB94389F-2928-4597-A84C-7ED2E803C815}">
      <dsp:nvSpPr>
        <dsp:cNvPr id="0" name=""/>
        <dsp:cNvSpPr/>
      </dsp:nvSpPr>
      <dsp:spPr>
        <a:xfrm>
          <a:off x="3879057" y="229683"/>
          <a:ext cx="1108106" cy="1108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E6BA61-0314-49D6-967D-6266C483D2E0}">
      <dsp:nvSpPr>
        <dsp:cNvPr id="0" name=""/>
        <dsp:cNvSpPr/>
      </dsp:nvSpPr>
      <dsp:spPr>
        <a:xfrm>
          <a:off x="3201881" y="1806915"/>
          <a:ext cx="2462458" cy="15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as a team aim to use the information customers may leave in the form of a trace of browsing history data or user information when they visit an online shopping site. With the help of this information, build a project aims to predict online shoppers' purchasing intention by using clickstream and session information data.</a:t>
          </a:r>
          <a:r>
            <a:rPr lang="en-US" sz="1100" kern="1200">
              <a:latin typeface="Calibri Light" panose="020F0302020204030204"/>
            </a:rPr>
            <a:t> </a:t>
          </a:r>
          <a:endParaRPr lang="en-US" sz="1100" kern="1200"/>
        </a:p>
      </dsp:txBody>
      <dsp:txXfrm>
        <a:off x="3201881" y="1806915"/>
        <a:ext cx="2462458" cy="1549687"/>
      </dsp:txXfrm>
    </dsp:sp>
    <dsp:sp modelId="{15270F5E-7B14-4274-BC4F-222559DDE6B1}">
      <dsp:nvSpPr>
        <dsp:cNvPr id="0" name=""/>
        <dsp:cNvSpPr/>
      </dsp:nvSpPr>
      <dsp:spPr>
        <a:xfrm>
          <a:off x="6772446" y="229683"/>
          <a:ext cx="1108106" cy="11081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263AC1-EA1C-4624-B9E1-583E7B63E9AB}">
      <dsp:nvSpPr>
        <dsp:cNvPr id="0" name=""/>
        <dsp:cNvSpPr/>
      </dsp:nvSpPr>
      <dsp:spPr>
        <a:xfrm>
          <a:off x="6095270" y="1806915"/>
          <a:ext cx="2462458" cy="15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Moreover, the main objective of the project is to build </a:t>
          </a:r>
          <a:r>
            <a:rPr lang="en-US" sz="1100" b="1" kern="1200">
              <a:latin typeface="Calibri Light" panose="020F0302020204030204"/>
            </a:rPr>
            <a:t>Predictive model</a:t>
          </a:r>
          <a:r>
            <a:rPr lang="en-US" sz="1100" kern="1200">
              <a:latin typeface="Calibri Light" panose="020F0302020204030204"/>
            </a:rPr>
            <a:t> that</a:t>
          </a:r>
          <a:r>
            <a:rPr lang="en-US" sz="1100" kern="1200"/>
            <a:t> can predict customer purchase intention as accurately as possible. </a:t>
          </a:r>
        </a:p>
      </dsp:txBody>
      <dsp:txXfrm>
        <a:off x="6095270" y="1806915"/>
        <a:ext cx="2462458" cy="154968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79c6f098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79c6f098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79c6f09880_0_3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79c6f09880_0_3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79c6f09880_0_3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79c6f09880_0_3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107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15645" spc="-213"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5689">
                <a:solidFill>
                  <a:schemeClr val="bg1"/>
                </a:solidFill>
                <a:latin typeface="+mj-lt"/>
              </a:defRPr>
            </a:lvl1pPr>
            <a:lvl2pPr marL="812810" indent="0" algn="ctr">
              <a:buNone/>
              <a:defRPr sz="4978"/>
            </a:lvl2pPr>
            <a:lvl3pPr marL="1625620" indent="0" algn="ctr">
              <a:buNone/>
              <a:defRPr sz="4267"/>
            </a:lvl3pPr>
            <a:lvl4pPr marL="2438430" indent="0" algn="ctr">
              <a:buNone/>
              <a:defRPr sz="3556"/>
            </a:lvl4pPr>
            <a:lvl5pPr marL="3251241" indent="0" algn="ctr">
              <a:buNone/>
              <a:defRPr sz="3556"/>
            </a:lvl5pPr>
            <a:lvl6pPr marL="4064051" indent="0" algn="ctr">
              <a:buNone/>
              <a:defRPr sz="3556"/>
            </a:lvl6pPr>
            <a:lvl7pPr marL="4876861" indent="0" algn="ctr">
              <a:buNone/>
              <a:defRPr sz="3556"/>
            </a:lvl7pPr>
            <a:lvl8pPr marL="5689671" indent="0" algn="ctr">
              <a:buNone/>
              <a:defRPr sz="3556"/>
            </a:lvl8pPr>
            <a:lvl9pPr marL="6502481" indent="0" algn="ctr">
              <a:buNone/>
              <a:defRPr sz="3556"/>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11/2/2022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339455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E5243-F52A-4D37-9694-EB26C6C31910}"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4306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7B6E1-634A-48DC-9E8B-D894023267EF}"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28454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8774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D3E9E-A95C-48F2-B4BF-A71542E0BE9A}"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1024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15645"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5689">
                <a:solidFill>
                  <a:schemeClr val="tx1"/>
                </a:solidFill>
                <a:latin typeface="+mj-lt"/>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946318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7492" y="1498601"/>
            <a:ext cx="3497580" cy="2825496"/>
          </a:xfrm>
        </p:spPr>
        <p:txBody>
          <a:bodyPr/>
          <a:lstStyle>
            <a:lvl1pPr>
              <a:defRPr sz="4267"/>
            </a:lvl1pPr>
            <a:lvl2pPr>
              <a:defRPr sz="3556"/>
            </a:lvl2pPr>
            <a:lvl3pPr>
              <a:defRPr sz="3200"/>
            </a:lvl3pPr>
            <a:lvl4pPr>
              <a:defRPr sz="2844"/>
            </a:lvl4pPr>
            <a:lvl5pPr>
              <a:defRPr sz="2844"/>
            </a:lvl5pPr>
            <a:lvl6pPr>
              <a:defRPr sz="2844"/>
            </a:lvl6pPr>
            <a:lvl7pPr>
              <a:defRPr sz="2844"/>
            </a:lvl7pPr>
            <a:lvl8pPr>
              <a:defRPr sz="2844"/>
            </a:lvl8pPr>
            <a:lvl9pPr>
              <a:defRPr sz="28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8498" y="1498601"/>
            <a:ext cx="3497580" cy="2825496"/>
          </a:xfrm>
        </p:spPr>
        <p:txBody>
          <a:bodyPr/>
          <a:lstStyle>
            <a:lvl1pPr>
              <a:defRPr sz="4267"/>
            </a:lvl1pPr>
            <a:lvl2pPr>
              <a:defRPr sz="3556"/>
            </a:lvl2pPr>
            <a:lvl3pPr>
              <a:defRPr sz="3200"/>
            </a:lvl3pPr>
            <a:lvl4pPr>
              <a:defRPr sz="2844"/>
            </a:lvl4pPr>
            <a:lvl5pPr>
              <a:defRPr sz="2844"/>
            </a:lvl5pPr>
            <a:lvl6pPr>
              <a:defRPr sz="2844"/>
            </a:lvl6pPr>
            <a:lvl7pPr>
              <a:defRPr sz="2844"/>
            </a:lvl7pPr>
            <a:lvl8pPr>
              <a:defRPr sz="2844"/>
            </a:lvl8pPr>
            <a:lvl9pPr>
              <a:defRPr sz="28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2952B5-7A2F-4CC8-B7CE-9234E21C2837}" type="datetimeFigureOut">
              <a:rPr lang="en-US" dirty="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6808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3911" b="0" cap="all" baseline="0">
                <a:solidFill>
                  <a:schemeClr val="tx1">
                    <a:lumMod val="85000"/>
                    <a:lumOff val="15000"/>
                  </a:schemeClr>
                </a:solidFill>
                <a:latin typeface="+mj-lt"/>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4267"/>
            </a:lvl1pPr>
            <a:lvl2pPr>
              <a:defRPr sz="3556"/>
            </a:lvl2pPr>
            <a:lvl3pPr>
              <a:defRPr sz="3200"/>
            </a:lvl3pPr>
            <a:lvl4pPr>
              <a:defRPr sz="2844"/>
            </a:lvl4pPr>
            <a:lvl5pPr>
              <a:defRPr sz="2844"/>
            </a:lvl5pPr>
            <a:lvl6pPr>
              <a:defRPr sz="2844"/>
            </a:lvl6pPr>
            <a:lvl7pPr>
              <a:defRPr sz="2844"/>
            </a:lvl7pPr>
            <a:lvl8pPr>
              <a:defRPr sz="2844"/>
            </a:lvl8pPr>
            <a:lvl9pPr>
              <a:defRPr sz="28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3911" b="0" cap="all" baseline="0">
                <a:solidFill>
                  <a:schemeClr val="tx1">
                    <a:lumMod val="85000"/>
                    <a:lumOff val="15000"/>
                  </a:schemeClr>
                </a:solidFill>
                <a:latin typeface="+mj-lt"/>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4267"/>
            </a:lvl1pPr>
            <a:lvl2pPr>
              <a:defRPr sz="3556"/>
            </a:lvl2pPr>
            <a:lvl3pPr>
              <a:defRPr sz="3200"/>
            </a:lvl3pPr>
            <a:lvl4pPr>
              <a:defRPr sz="2844"/>
            </a:lvl4pPr>
            <a:lvl5pPr>
              <a:defRPr sz="2844"/>
            </a:lvl5pPr>
            <a:lvl6pPr>
              <a:defRPr sz="2844"/>
            </a:lvl6pPr>
            <a:lvl7pPr>
              <a:defRPr sz="2844"/>
            </a:lvl7pPr>
            <a:lvl8pPr>
              <a:defRPr sz="2844"/>
            </a:lvl8pPr>
            <a:lvl9pPr>
              <a:defRPr sz="28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1DA07A-9201-4B4B-BAF2-015AFA30F520}" type="datetimeFigureOut">
              <a:rPr lang="en-US" dirty="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11206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1828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6425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7111">
                <a:solidFill>
                  <a:srgbClr val="FFFFFF"/>
                </a:solidFill>
              </a:defRPr>
            </a:lvl1pPr>
          </a:lstStyle>
          <a:p>
            <a:r>
              <a:rPr lang="en-US"/>
              <a:t>Click to edit Master title style</a:t>
            </a:r>
          </a:p>
        </p:txBody>
      </p:sp>
      <p:sp>
        <p:nvSpPr>
          <p:cNvPr id="3" name="Content Placeholder 2"/>
          <p:cNvSpPr>
            <a:spLocks noGrp="1"/>
          </p:cNvSpPr>
          <p:nvPr>
            <p:ph idx="1"/>
          </p:nvPr>
        </p:nvSpPr>
        <p:spPr>
          <a:xfrm>
            <a:off x="571500" y="571500"/>
            <a:ext cx="4572000" cy="3429000"/>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1625620" rtl="0" eaLnBrk="1" fontAlgn="auto" latinLnBrk="0" hangingPunct="1">
              <a:lnSpc>
                <a:spcPct val="100000"/>
              </a:lnSpc>
              <a:spcBef>
                <a:spcPts val="2133"/>
              </a:spcBef>
              <a:spcAft>
                <a:spcPts val="0"/>
              </a:spcAft>
              <a:buClrTx/>
              <a:buSzTx/>
              <a:buFontTx/>
              <a:buNone/>
              <a:tabLst/>
              <a:defRPr sz="3200">
                <a:solidFill>
                  <a:srgbClr val="262626"/>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marL="0" marR="0" lvl="0" indent="0" algn="l" defTabSz="1625620" rtl="0" eaLnBrk="1" fontAlgn="auto" latinLnBrk="0" hangingPunct="1">
              <a:lnSpc>
                <a:spcPct val="100000"/>
              </a:lnSpc>
              <a:spcBef>
                <a:spcPts val="2489"/>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8136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5689"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9144000" cy="3998214"/>
          </a:xfrm>
          <a:blipFill>
            <a:blip r:embed="rId2"/>
            <a:stretch>
              <a:fillRect/>
            </a:stretch>
          </a:blipFill>
        </p:spPr>
        <p:txBody>
          <a:bodyPr anchor="t"/>
          <a:lstStyle>
            <a:lvl1pPr marL="0" indent="0" algn="ctr">
              <a:spcBef>
                <a:spcPts val="1422"/>
              </a:spcBef>
              <a:buNone/>
              <a:defRPr sz="5689">
                <a:solidFill>
                  <a:schemeClr val="tx1">
                    <a:lumMod val="75000"/>
                    <a:lumOff val="25000"/>
                  </a:schemeClr>
                </a:solidFill>
              </a:defRPr>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2489">
                <a:solidFill>
                  <a:srgbClr val="262626"/>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11/2/2022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20353029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1689">
                <a:solidFill>
                  <a:schemeClr val="tx1">
                    <a:alpha val="80000"/>
                  </a:schemeClr>
                </a:solidFill>
              </a:defRPr>
            </a:lvl1pPr>
          </a:lstStyle>
          <a:p>
            <a:fld id="{5586B75A-687E-405C-8A0B-8D00578BA2C3}" type="datetimeFigureOut">
              <a:rPr lang="en-US" dirty="0"/>
              <a:pPr/>
              <a:t>11/2/2022</a:t>
            </a:fld>
            <a:endParaRPr lang="en-US"/>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1689"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18311" b="0">
                <a:ln>
                  <a:noFill/>
                </a:ln>
                <a:solidFill>
                  <a:schemeClr val="accent1">
                    <a:alpha val="25000"/>
                  </a:schemeClr>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519251981"/>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0.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9_799B76E0.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6"/>
        <p:cNvGrpSpPr/>
        <p:nvPr/>
      </p:nvGrpSpPr>
      <p:grpSpPr>
        <a:xfrm>
          <a:off x="0" y="0"/>
          <a:ext cx="0" cy="0"/>
          <a:chOff x="0" y="0"/>
          <a:chExt cx="0" cy="0"/>
        </a:xfrm>
      </p:grpSpPr>
      <p:sp>
        <p:nvSpPr>
          <p:cNvPr id="284" name="Rectangle 281">
            <a:extLst>
              <a:ext uri="{FF2B5EF4-FFF2-40B4-BE49-F238E27FC236}">
                <a16:creationId xmlns:a16="http://schemas.microsoft.com/office/drawing/2014/main" id="{C6EDEBB9-8437-4875-ABEA-0AEDE2C9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5" y="0"/>
            <a:ext cx="9151715" cy="5143500"/>
          </a:xfrm>
          <a:prstGeom prst="rect">
            <a:avLst/>
          </a:prstGeom>
          <a:solidFill>
            <a:srgbClr val="4548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Google Shape;277;p13"/>
          <p:cNvSpPr txBox="1">
            <a:spLocks noGrp="1"/>
          </p:cNvSpPr>
          <p:nvPr>
            <p:ph type="ctrTitle"/>
          </p:nvPr>
        </p:nvSpPr>
        <p:spPr>
          <a:xfrm>
            <a:off x="5949778" y="577850"/>
            <a:ext cx="2805203" cy="2514600"/>
          </a:xfrm>
          <a:prstGeom prst="rect">
            <a:avLst/>
          </a:prstGeom>
        </p:spPr>
        <p:txBody>
          <a:bodyPr spcFirstLastPara="1" lIns="91425" tIns="91425" rIns="91425" bIns="91425" anchorCtr="0">
            <a:normAutofit/>
          </a:bodyPr>
          <a:lstStyle/>
          <a:p>
            <a:pPr>
              <a:spcBef>
                <a:spcPts val="0"/>
              </a:spcBef>
            </a:pPr>
            <a:r>
              <a:rPr lang="en-GB" sz="4100"/>
              <a:t>ONLINE SHOPPER’S PURCHASE INTENTION </a:t>
            </a:r>
            <a:endParaRPr lang="en-US" sz="4100">
              <a:cs typeface="Calibri Light"/>
            </a:endParaRPr>
          </a:p>
        </p:txBody>
      </p:sp>
      <p:pic>
        <p:nvPicPr>
          <p:cNvPr id="2" name="Picture 2" descr="Graphical user interface&#10;&#10;Description automatically generated">
            <a:extLst>
              <a:ext uri="{FF2B5EF4-FFF2-40B4-BE49-F238E27FC236}">
                <a16:creationId xmlns:a16="http://schemas.microsoft.com/office/drawing/2014/main" id="{CCB4A986-7BCC-574D-CF95-4192AB0EAE37}"/>
              </a:ext>
            </a:extLst>
          </p:cNvPr>
          <p:cNvPicPr>
            <a:picLocks noChangeAspect="1"/>
          </p:cNvPicPr>
          <p:nvPr/>
        </p:nvPicPr>
        <p:blipFill rotWithShape="1">
          <a:blip r:embed="rId3"/>
          <a:srcRect l="211" r="33714" b="-1"/>
          <a:stretch/>
        </p:blipFill>
        <p:spPr>
          <a:xfrm>
            <a:off x="-7715" y="10"/>
            <a:ext cx="5664200" cy="514349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FA7BD575-7DF6-E65C-0E63-0292560E9366}"/>
              </a:ext>
            </a:extLst>
          </p:cNvPr>
          <p:cNvPicPr>
            <a:picLocks noChangeAspect="1"/>
          </p:cNvPicPr>
          <p:nvPr/>
        </p:nvPicPr>
        <p:blipFill>
          <a:blip r:embed="rId2"/>
          <a:stretch>
            <a:fillRect/>
          </a:stretch>
        </p:blipFill>
        <p:spPr>
          <a:xfrm>
            <a:off x="478972" y="1138609"/>
            <a:ext cx="2754086" cy="2175041"/>
          </a:xfrm>
          <a:prstGeom prst="rect">
            <a:avLst/>
          </a:prstGeom>
        </p:spPr>
      </p:pic>
      <p:sp>
        <p:nvSpPr>
          <p:cNvPr id="5" name="TextBox 4">
            <a:extLst>
              <a:ext uri="{FF2B5EF4-FFF2-40B4-BE49-F238E27FC236}">
                <a16:creationId xmlns:a16="http://schemas.microsoft.com/office/drawing/2014/main" id="{07874196-4B0D-3315-FC60-051D2F95EAFA}"/>
              </a:ext>
            </a:extLst>
          </p:cNvPr>
          <p:cNvSpPr txBox="1"/>
          <p:nvPr/>
        </p:nvSpPr>
        <p:spPr>
          <a:xfrm>
            <a:off x="5377542" y="1741714"/>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6" name="Picture 6" descr="Chart, histogram&#10;&#10;Description automatically generated">
            <a:extLst>
              <a:ext uri="{FF2B5EF4-FFF2-40B4-BE49-F238E27FC236}">
                <a16:creationId xmlns:a16="http://schemas.microsoft.com/office/drawing/2014/main" id="{C56875D5-867B-8EA2-7C5C-A5BA678D1BB5}"/>
              </a:ext>
            </a:extLst>
          </p:cNvPr>
          <p:cNvPicPr>
            <a:picLocks noChangeAspect="1"/>
          </p:cNvPicPr>
          <p:nvPr/>
        </p:nvPicPr>
        <p:blipFill>
          <a:blip r:embed="rId3"/>
          <a:stretch>
            <a:fillRect/>
          </a:stretch>
        </p:blipFill>
        <p:spPr>
          <a:xfrm>
            <a:off x="3418115" y="1138778"/>
            <a:ext cx="2743200" cy="2191028"/>
          </a:xfrm>
          <a:prstGeom prst="rect">
            <a:avLst/>
          </a:prstGeom>
        </p:spPr>
      </p:pic>
      <p:sp>
        <p:nvSpPr>
          <p:cNvPr id="7" name="TextBox 6">
            <a:extLst>
              <a:ext uri="{FF2B5EF4-FFF2-40B4-BE49-F238E27FC236}">
                <a16:creationId xmlns:a16="http://schemas.microsoft.com/office/drawing/2014/main" id="{3A70E58D-0406-FBA0-9CA1-04ECC9397A6B}"/>
              </a:ext>
            </a:extLst>
          </p:cNvPr>
          <p:cNvSpPr txBox="1"/>
          <p:nvPr/>
        </p:nvSpPr>
        <p:spPr>
          <a:xfrm>
            <a:off x="7347857" y="2694214"/>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8" name="Picture 8" descr="Chart&#10;&#10;Description automatically generated">
            <a:extLst>
              <a:ext uri="{FF2B5EF4-FFF2-40B4-BE49-F238E27FC236}">
                <a16:creationId xmlns:a16="http://schemas.microsoft.com/office/drawing/2014/main" id="{28D5953B-8CEE-8204-9E07-DB85E987EE2B}"/>
              </a:ext>
            </a:extLst>
          </p:cNvPr>
          <p:cNvPicPr>
            <a:picLocks noChangeAspect="1"/>
          </p:cNvPicPr>
          <p:nvPr/>
        </p:nvPicPr>
        <p:blipFill>
          <a:blip r:embed="rId4"/>
          <a:stretch>
            <a:fillRect/>
          </a:stretch>
        </p:blipFill>
        <p:spPr>
          <a:xfrm>
            <a:off x="6196693" y="1135887"/>
            <a:ext cx="2743200" cy="2183206"/>
          </a:xfrm>
          <a:prstGeom prst="rect">
            <a:avLst/>
          </a:prstGeom>
        </p:spPr>
      </p:pic>
      <p:sp>
        <p:nvSpPr>
          <p:cNvPr id="9" name="TextBox 8">
            <a:extLst>
              <a:ext uri="{FF2B5EF4-FFF2-40B4-BE49-F238E27FC236}">
                <a16:creationId xmlns:a16="http://schemas.microsoft.com/office/drawing/2014/main" id="{B54500D8-25D9-578F-6C24-B946CD6146D2}"/>
              </a:ext>
            </a:extLst>
          </p:cNvPr>
          <p:cNvSpPr txBox="1"/>
          <p:nvPr/>
        </p:nvSpPr>
        <p:spPr>
          <a:xfrm>
            <a:off x="762000" y="3668485"/>
            <a:ext cx="241662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latin typeface="Calibri Light"/>
              </a:rPr>
              <a:t>Region vs Revenue</a:t>
            </a:r>
          </a:p>
          <a:p>
            <a:r>
              <a:rPr lang="en-US">
                <a:latin typeface="Calibri Light"/>
              </a:rPr>
              <a:t>Region 1 generates the most revenue, followed by Region 3, and Region 5 and Region 8 contribute very little to revenue.</a:t>
            </a:r>
          </a:p>
          <a:p>
            <a:endParaRPr lang="en-US" i="1">
              <a:latin typeface="Calibri Light"/>
            </a:endParaRPr>
          </a:p>
        </p:txBody>
      </p:sp>
      <p:sp>
        <p:nvSpPr>
          <p:cNvPr id="10" name="TextBox 9">
            <a:extLst>
              <a:ext uri="{FF2B5EF4-FFF2-40B4-BE49-F238E27FC236}">
                <a16:creationId xmlns:a16="http://schemas.microsoft.com/office/drawing/2014/main" id="{0ED2E4D3-917D-FB42-E2EB-4F428C51E5A2}"/>
              </a:ext>
            </a:extLst>
          </p:cNvPr>
          <p:cNvSpPr txBox="1"/>
          <p:nvPr/>
        </p:nvSpPr>
        <p:spPr>
          <a:xfrm>
            <a:off x="3646714" y="3581400"/>
            <a:ext cx="248194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err="1">
                <a:latin typeface="Calibri Light"/>
              </a:rPr>
              <a:t>TrafficType</a:t>
            </a:r>
            <a:r>
              <a:rPr lang="en-US" b="1" i="1">
                <a:latin typeface="Calibri Light"/>
              </a:rPr>
              <a:t> vs Revenue</a:t>
            </a:r>
          </a:p>
          <a:p>
            <a:r>
              <a:rPr lang="en-US">
                <a:latin typeface="Calibri Light"/>
              </a:rPr>
              <a:t>Traffic type 2 generates the most revenue, followed by traffic types 1 and 3. Traffic types 14 and 20 contribute relatively little to revenue.</a:t>
            </a:r>
          </a:p>
        </p:txBody>
      </p:sp>
      <p:sp>
        <p:nvSpPr>
          <p:cNvPr id="11" name="TextBox 10">
            <a:extLst>
              <a:ext uri="{FF2B5EF4-FFF2-40B4-BE49-F238E27FC236}">
                <a16:creationId xmlns:a16="http://schemas.microsoft.com/office/drawing/2014/main" id="{1F701707-DAEF-57AE-7EC1-6EBDF641EF88}"/>
              </a:ext>
            </a:extLst>
          </p:cNvPr>
          <p:cNvSpPr txBox="1"/>
          <p:nvPr/>
        </p:nvSpPr>
        <p:spPr>
          <a:xfrm>
            <a:off x="6574971" y="3581400"/>
            <a:ext cx="2231571"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libri Light"/>
              </a:rPr>
              <a:t>OS vs Revenue</a:t>
            </a:r>
          </a:p>
          <a:p>
            <a:r>
              <a:rPr lang="en-US">
                <a:latin typeface="Calibri Light"/>
              </a:rPr>
              <a:t>People using OS type 2 generate majority of revenue.</a:t>
            </a:r>
          </a:p>
          <a:p>
            <a:endParaRPr lang="en-US" i="1">
              <a:latin typeface="Calibri Light"/>
            </a:endParaRPr>
          </a:p>
        </p:txBody>
      </p:sp>
      <p:sp>
        <p:nvSpPr>
          <p:cNvPr id="12" name="Title 1">
            <a:extLst>
              <a:ext uri="{FF2B5EF4-FFF2-40B4-BE49-F238E27FC236}">
                <a16:creationId xmlns:a16="http://schemas.microsoft.com/office/drawing/2014/main" id="{F5A6BC54-FBF9-1537-003A-0C56B477C84E}"/>
              </a:ext>
            </a:extLst>
          </p:cNvPr>
          <p:cNvSpPr>
            <a:spLocks noGrp="1"/>
          </p:cNvSpPr>
          <p:nvPr>
            <p:ph type="title"/>
          </p:nvPr>
        </p:nvSpPr>
        <p:spPr>
          <a:xfrm>
            <a:off x="1274740" y="424219"/>
            <a:ext cx="7030500" cy="999300"/>
          </a:xfrm>
        </p:spPr>
        <p:txBody>
          <a:bodyPr/>
          <a:lstStyle/>
          <a:p>
            <a:r>
              <a:rPr lang="en-US">
                <a:ea typeface="+mj-lt"/>
                <a:cs typeface="+mj-lt"/>
              </a:rPr>
              <a:t>Exploratory Data Analysis</a:t>
            </a:r>
          </a:p>
          <a:p>
            <a:endParaRPr lang="en-US">
              <a:ea typeface="Calibri Light"/>
              <a:cs typeface="Calibri Light"/>
            </a:endParaRPr>
          </a:p>
        </p:txBody>
      </p:sp>
    </p:spTree>
    <p:extLst>
      <p:ext uri="{BB962C8B-B14F-4D97-AF65-F5344CB8AC3E}">
        <p14:creationId xmlns:p14="http://schemas.microsoft.com/office/powerpoint/2010/main" val="212315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44D452FC-3FBD-3FA0-2C31-539158A2D0DA}"/>
              </a:ext>
            </a:extLst>
          </p:cNvPr>
          <p:cNvPicPr>
            <a:picLocks noChangeAspect="1"/>
          </p:cNvPicPr>
          <p:nvPr/>
        </p:nvPicPr>
        <p:blipFill>
          <a:blip r:embed="rId2"/>
          <a:stretch>
            <a:fillRect/>
          </a:stretch>
        </p:blipFill>
        <p:spPr>
          <a:xfrm>
            <a:off x="1017814" y="1343851"/>
            <a:ext cx="3026228" cy="2118342"/>
          </a:xfrm>
          <a:prstGeom prst="rect">
            <a:avLst/>
          </a:prstGeom>
        </p:spPr>
      </p:pic>
      <p:pic>
        <p:nvPicPr>
          <p:cNvPr id="5" name="Picture 5" descr="Chart, bar chart&#10;&#10;Description automatically generated">
            <a:extLst>
              <a:ext uri="{FF2B5EF4-FFF2-40B4-BE49-F238E27FC236}">
                <a16:creationId xmlns:a16="http://schemas.microsoft.com/office/drawing/2014/main" id="{AD9BCE60-D68E-C6AD-295B-B64BAAD3FB04}"/>
              </a:ext>
            </a:extLst>
          </p:cNvPr>
          <p:cNvPicPr>
            <a:picLocks noChangeAspect="1"/>
          </p:cNvPicPr>
          <p:nvPr/>
        </p:nvPicPr>
        <p:blipFill>
          <a:blip r:embed="rId3"/>
          <a:stretch>
            <a:fillRect/>
          </a:stretch>
        </p:blipFill>
        <p:spPr>
          <a:xfrm>
            <a:off x="5007429" y="1285294"/>
            <a:ext cx="2977242" cy="2104828"/>
          </a:xfrm>
          <a:prstGeom prst="rect">
            <a:avLst/>
          </a:prstGeom>
        </p:spPr>
      </p:pic>
      <p:sp>
        <p:nvSpPr>
          <p:cNvPr id="6" name="TextBox 5">
            <a:extLst>
              <a:ext uri="{FF2B5EF4-FFF2-40B4-BE49-F238E27FC236}">
                <a16:creationId xmlns:a16="http://schemas.microsoft.com/office/drawing/2014/main" id="{F7F7F21D-53BB-5C13-ECD0-38EE2A571F12}"/>
              </a:ext>
            </a:extLst>
          </p:cNvPr>
          <p:cNvSpPr txBox="1"/>
          <p:nvPr/>
        </p:nvSpPr>
        <p:spPr>
          <a:xfrm>
            <a:off x="1284514" y="3679371"/>
            <a:ext cx="275408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latin typeface="Calibri Light"/>
              </a:rPr>
              <a:t>Browser vs Revenue</a:t>
            </a:r>
          </a:p>
          <a:p>
            <a:r>
              <a:rPr lang="en-US">
                <a:latin typeface="Calibri Light"/>
              </a:rPr>
              <a:t>Browsers 2 and 1 provide the majority of revenue. Browsers 3, 9, 11, 12, and 13 did not contribute.</a:t>
            </a:r>
          </a:p>
          <a:p>
            <a:endParaRPr lang="en-US" i="1">
              <a:latin typeface="Calibri Light"/>
            </a:endParaRPr>
          </a:p>
        </p:txBody>
      </p:sp>
      <p:sp>
        <p:nvSpPr>
          <p:cNvPr id="7" name="TextBox 6">
            <a:extLst>
              <a:ext uri="{FF2B5EF4-FFF2-40B4-BE49-F238E27FC236}">
                <a16:creationId xmlns:a16="http://schemas.microsoft.com/office/drawing/2014/main" id="{FCE2EBFE-3EF4-EE4E-ED49-CAFB7CD422A9}"/>
              </a:ext>
            </a:extLst>
          </p:cNvPr>
          <p:cNvSpPr txBox="1"/>
          <p:nvPr/>
        </p:nvSpPr>
        <p:spPr>
          <a:xfrm>
            <a:off x="5203371" y="3646714"/>
            <a:ext cx="321128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latin typeface="Calibri Light"/>
              </a:rPr>
              <a:t>Visits to the website on each month</a:t>
            </a:r>
          </a:p>
          <a:p>
            <a:r>
              <a:rPr lang="en-US">
                <a:latin typeface="Calibri Light"/>
              </a:rPr>
              <a:t>The months May and November saw the most traffic to the website.</a:t>
            </a:r>
          </a:p>
        </p:txBody>
      </p:sp>
      <p:sp>
        <p:nvSpPr>
          <p:cNvPr id="8" name="Title 1">
            <a:extLst>
              <a:ext uri="{FF2B5EF4-FFF2-40B4-BE49-F238E27FC236}">
                <a16:creationId xmlns:a16="http://schemas.microsoft.com/office/drawing/2014/main" id="{CDB7E1F6-16E7-5804-08A7-32BEDE183C1C}"/>
              </a:ext>
            </a:extLst>
          </p:cNvPr>
          <p:cNvSpPr txBox="1">
            <a:spLocks/>
          </p:cNvSpPr>
          <p:nvPr/>
        </p:nvSpPr>
        <p:spPr>
          <a:xfrm>
            <a:off x="1456200" y="557246"/>
            <a:ext cx="7030500" cy="999300"/>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85000"/>
              </a:lnSpc>
              <a:spcBef>
                <a:spcPts val="0"/>
              </a:spcBef>
              <a:spcAft>
                <a:spcPts val="0"/>
              </a:spcAft>
              <a:buSzPts val="2800"/>
              <a:buNone/>
              <a:defRPr sz="5400" kern="1200" spc="-120" baseline="0">
                <a:solidFill>
                  <a:schemeClr val="accent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buClrTx/>
              <a:buFontTx/>
            </a:pPr>
            <a:r>
              <a:rPr lang="en-US">
                <a:ea typeface="+mj-lt"/>
                <a:cs typeface="+mj-lt"/>
              </a:rPr>
              <a:t>Exploratory Data Analysis</a:t>
            </a:r>
          </a:p>
          <a:p>
            <a:pPr>
              <a:buClrTx/>
              <a:buFontTx/>
            </a:pPr>
            <a:endParaRPr lang="en-US">
              <a:ea typeface="Calibri Light"/>
              <a:cs typeface="Calibri Light"/>
            </a:endParaRPr>
          </a:p>
        </p:txBody>
      </p:sp>
    </p:spTree>
    <p:extLst>
      <p:ext uri="{BB962C8B-B14F-4D97-AF65-F5344CB8AC3E}">
        <p14:creationId xmlns:p14="http://schemas.microsoft.com/office/powerpoint/2010/main" val="426930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AFE0B60-C9FB-F932-E353-5980D68567F5}"/>
              </a:ext>
            </a:extLst>
          </p:cNvPr>
          <p:cNvPicPr>
            <a:picLocks noChangeAspect="1"/>
          </p:cNvPicPr>
          <p:nvPr/>
        </p:nvPicPr>
        <p:blipFill>
          <a:blip r:embed="rId2"/>
          <a:stretch>
            <a:fillRect/>
          </a:stretch>
        </p:blipFill>
        <p:spPr>
          <a:xfrm>
            <a:off x="244929" y="2098586"/>
            <a:ext cx="6188528" cy="2432226"/>
          </a:xfrm>
          <a:prstGeom prst="rect">
            <a:avLst/>
          </a:prstGeom>
        </p:spPr>
      </p:pic>
      <p:sp>
        <p:nvSpPr>
          <p:cNvPr id="5" name="TextBox 4">
            <a:extLst>
              <a:ext uri="{FF2B5EF4-FFF2-40B4-BE49-F238E27FC236}">
                <a16:creationId xmlns:a16="http://schemas.microsoft.com/office/drawing/2014/main" id="{DDC7AA08-DD8A-3BEE-73D5-DE6951B442DB}"/>
              </a:ext>
            </a:extLst>
          </p:cNvPr>
          <p:cNvSpPr txBox="1"/>
          <p:nvPr/>
        </p:nvSpPr>
        <p:spPr>
          <a:xfrm>
            <a:off x="6678385" y="2090057"/>
            <a:ext cx="200841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Light"/>
              </a:rPr>
              <a:t>The percentage of first-time visitors who make a purchase is higher,</a:t>
            </a:r>
          </a:p>
          <a:p>
            <a:r>
              <a:rPr lang="en-US" sz="1500">
                <a:latin typeface="Calibri Light"/>
              </a:rPr>
              <a:t>Even if there are more repeat customers among those who abandon their shopping carts.</a:t>
            </a:r>
          </a:p>
        </p:txBody>
      </p:sp>
      <p:sp>
        <p:nvSpPr>
          <p:cNvPr id="6" name="Title 1">
            <a:extLst>
              <a:ext uri="{FF2B5EF4-FFF2-40B4-BE49-F238E27FC236}">
                <a16:creationId xmlns:a16="http://schemas.microsoft.com/office/drawing/2014/main" id="{5F58BFAE-D7DA-D42D-E98A-35B5601B87DF}"/>
              </a:ext>
            </a:extLst>
          </p:cNvPr>
          <p:cNvSpPr txBox="1">
            <a:spLocks/>
          </p:cNvSpPr>
          <p:nvPr/>
        </p:nvSpPr>
        <p:spPr>
          <a:xfrm>
            <a:off x="1456200" y="750975"/>
            <a:ext cx="7030500" cy="999300"/>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85000"/>
              </a:lnSpc>
              <a:spcBef>
                <a:spcPts val="0"/>
              </a:spcBef>
              <a:spcAft>
                <a:spcPts val="0"/>
              </a:spcAft>
              <a:buSzPts val="2800"/>
              <a:buNone/>
              <a:defRPr sz="5400" kern="1200" spc="-120" baseline="0">
                <a:solidFill>
                  <a:schemeClr val="accent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buClrTx/>
              <a:buFontTx/>
            </a:pPr>
            <a:r>
              <a:rPr lang="en-US">
                <a:ea typeface="+mj-lt"/>
                <a:cs typeface="+mj-lt"/>
              </a:rPr>
              <a:t>Exploratory Data Analysis</a:t>
            </a:r>
          </a:p>
          <a:p>
            <a:pPr>
              <a:buClrTx/>
              <a:buFontTx/>
            </a:pPr>
            <a:endParaRPr lang="en-US">
              <a:ea typeface="Calibri Light"/>
              <a:cs typeface="Calibri Light"/>
            </a:endParaRPr>
          </a:p>
        </p:txBody>
      </p:sp>
    </p:spTree>
    <p:extLst>
      <p:ext uri="{BB962C8B-B14F-4D97-AF65-F5344CB8AC3E}">
        <p14:creationId xmlns:p14="http://schemas.microsoft.com/office/powerpoint/2010/main" val="774860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9" name="Rectangle 12">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4">
            <a:extLst>
              <a:ext uri="{FF2B5EF4-FFF2-40B4-BE49-F238E27FC236}">
                <a16:creationId xmlns:a16="http://schemas.microsoft.com/office/drawing/2014/main" id="{BEB1B515-F9F4-43DB-9558-A4C5ABBBF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575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7BF205E1-38D0-687A-4604-D421F5582E1F}"/>
              </a:ext>
            </a:extLst>
          </p:cNvPr>
          <p:cNvSpPr>
            <a:spLocks noGrp="1"/>
          </p:cNvSpPr>
          <p:nvPr>
            <p:ph type="title"/>
          </p:nvPr>
        </p:nvSpPr>
        <p:spPr>
          <a:xfrm>
            <a:off x="6167216" y="577850"/>
            <a:ext cx="2600288" cy="2514600"/>
          </a:xfrm>
        </p:spPr>
        <p:txBody>
          <a:bodyPr vert="horz" lIns="91440" tIns="45720" rIns="91440" bIns="45720" rtlCol="0" anchor="b">
            <a:normAutofit/>
          </a:bodyPr>
          <a:lstStyle/>
          <a:p>
            <a:pPr>
              <a:lnSpc>
                <a:spcPct val="80000"/>
              </a:lnSpc>
              <a:spcBef>
                <a:spcPct val="0"/>
              </a:spcBef>
            </a:pPr>
            <a:r>
              <a:rPr lang="en-US" sz="4500">
                <a:solidFill>
                  <a:srgbClr val="FFFFFF"/>
                </a:solidFill>
              </a:rPr>
              <a:t>Process</a:t>
            </a:r>
          </a:p>
        </p:txBody>
      </p:sp>
      <p:sp>
        <p:nvSpPr>
          <p:cNvPr id="31" name="Rectangle 16">
            <a:extLst>
              <a:ext uri="{FF2B5EF4-FFF2-40B4-BE49-F238E27FC236}">
                <a16:creationId xmlns:a16="http://schemas.microsoft.com/office/drawing/2014/main" id="{82C9528F-903F-4F75-99E3-CC58884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6470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funnel chart&#10;&#10;Description automatically generated">
            <a:extLst>
              <a:ext uri="{FF2B5EF4-FFF2-40B4-BE49-F238E27FC236}">
                <a16:creationId xmlns:a16="http://schemas.microsoft.com/office/drawing/2014/main" id="{7E5ED480-40BB-B38B-95C8-DD38EE723D09}"/>
              </a:ext>
            </a:extLst>
          </p:cNvPr>
          <p:cNvPicPr>
            <a:picLocks noChangeAspect="1"/>
          </p:cNvPicPr>
          <p:nvPr/>
        </p:nvPicPr>
        <p:blipFill rotWithShape="1">
          <a:blip r:embed="rId2"/>
          <a:srcRect t="17026" r="98" b="-216"/>
          <a:stretch/>
        </p:blipFill>
        <p:spPr>
          <a:xfrm>
            <a:off x="-195454" y="1283787"/>
            <a:ext cx="5726275" cy="2710571"/>
          </a:xfrm>
          <a:prstGeom prst="rect">
            <a:avLst/>
          </a:prstGeom>
        </p:spPr>
      </p:pic>
    </p:spTree>
    <p:extLst>
      <p:ext uri="{BB962C8B-B14F-4D97-AF65-F5344CB8AC3E}">
        <p14:creationId xmlns:p14="http://schemas.microsoft.com/office/powerpoint/2010/main" val="2647300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DC25-5839-3F45-E0F4-4B5840546498}"/>
              </a:ext>
            </a:extLst>
          </p:cNvPr>
          <p:cNvSpPr>
            <a:spLocks noGrp="1"/>
          </p:cNvSpPr>
          <p:nvPr>
            <p:ph type="title"/>
          </p:nvPr>
        </p:nvSpPr>
        <p:spPr/>
        <p:txBody>
          <a:bodyPr/>
          <a:lstStyle/>
          <a:p>
            <a:r>
              <a:rPr lang="en-US">
                <a:cs typeface="Calibri Light"/>
              </a:rPr>
              <a:t>Approach</a:t>
            </a:r>
            <a:endParaRPr lang="en-US"/>
          </a:p>
        </p:txBody>
      </p:sp>
      <p:sp>
        <p:nvSpPr>
          <p:cNvPr id="3" name="Text Placeholder 2">
            <a:extLst>
              <a:ext uri="{FF2B5EF4-FFF2-40B4-BE49-F238E27FC236}">
                <a16:creationId xmlns:a16="http://schemas.microsoft.com/office/drawing/2014/main" id="{D5DC477E-7554-3124-23E6-1F22D9494FDD}"/>
              </a:ext>
            </a:extLst>
          </p:cNvPr>
          <p:cNvSpPr>
            <a:spLocks noGrp="1"/>
          </p:cNvSpPr>
          <p:nvPr>
            <p:ph type="body" idx="1"/>
          </p:nvPr>
        </p:nvSpPr>
        <p:spPr/>
        <p:txBody>
          <a:bodyPr/>
          <a:lstStyle/>
          <a:p>
            <a:pPr marL="146050" indent="0">
              <a:buNone/>
            </a:pPr>
            <a:r>
              <a:rPr lang="en-US">
                <a:ea typeface="+mn-lt"/>
                <a:cs typeface="+mn-lt"/>
              </a:rPr>
              <a:t>   </a:t>
            </a:r>
            <a:endParaRPr lang="en-US">
              <a:cs typeface="Calibri"/>
            </a:endParaRPr>
          </a:p>
          <a:p>
            <a:endParaRPr lang="en-US">
              <a:cs typeface="Calibri"/>
            </a:endParaRPr>
          </a:p>
        </p:txBody>
      </p:sp>
      <p:pic>
        <p:nvPicPr>
          <p:cNvPr id="5" name="Picture 5" descr="Graphical user interface&#10;&#10;Description automatically generated">
            <a:extLst>
              <a:ext uri="{FF2B5EF4-FFF2-40B4-BE49-F238E27FC236}">
                <a16:creationId xmlns:a16="http://schemas.microsoft.com/office/drawing/2014/main" id="{52E4241E-3202-8830-0FB6-53B7A899EA51}"/>
              </a:ext>
            </a:extLst>
          </p:cNvPr>
          <p:cNvPicPr>
            <a:picLocks noChangeAspect="1"/>
          </p:cNvPicPr>
          <p:nvPr/>
        </p:nvPicPr>
        <p:blipFill>
          <a:blip r:embed="rId2"/>
          <a:stretch>
            <a:fillRect/>
          </a:stretch>
        </p:blipFill>
        <p:spPr>
          <a:xfrm>
            <a:off x="404751" y="1993965"/>
            <a:ext cx="8333507" cy="2843644"/>
          </a:xfrm>
          <a:prstGeom prst="rect">
            <a:avLst/>
          </a:prstGeom>
        </p:spPr>
      </p:pic>
      <p:sp>
        <p:nvSpPr>
          <p:cNvPr id="9" name="TextBox 8">
            <a:extLst>
              <a:ext uri="{FF2B5EF4-FFF2-40B4-BE49-F238E27FC236}">
                <a16:creationId xmlns:a16="http://schemas.microsoft.com/office/drawing/2014/main" id="{4D0D37F8-D25A-B149-23DA-3951345FE9FA}"/>
              </a:ext>
            </a:extLst>
          </p:cNvPr>
          <p:cNvSpPr txBox="1"/>
          <p:nvPr/>
        </p:nvSpPr>
        <p:spPr>
          <a:xfrm>
            <a:off x="6749142" y="3929742"/>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599292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Rectangle 14">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6">
            <a:extLst>
              <a:ext uri="{FF2B5EF4-FFF2-40B4-BE49-F238E27FC236}">
                <a16:creationId xmlns:a16="http://schemas.microsoft.com/office/drawing/2014/main" id="{BEB1B515-F9F4-43DB-9558-A4C5ABBBF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41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2168F-6297-A9A2-BED3-9ADF3498169D}"/>
              </a:ext>
            </a:extLst>
          </p:cNvPr>
          <p:cNvSpPr>
            <a:spLocks noGrp="1"/>
          </p:cNvSpPr>
          <p:nvPr>
            <p:ph type="title"/>
          </p:nvPr>
        </p:nvSpPr>
        <p:spPr>
          <a:xfrm>
            <a:off x="6167216" y="577850"/>
            <a:ext cx="2600288" cy="2514600"/>
          </a:xfrm>
        </p:spPr>
        <p:txBody>
          <a:bodyPr vert="horz" lIns="91440" tIns="45720" rIns="91440" bIns="45720" rtlCol="0" anchor="b">
            <a:normAutofit/>
          </a:bodyPr>
          <a:lstStyle/>
          <a:p>
            <a:pPr>
              <a:lnSpc>
                <a:spcPct val="80000"/>
              </a:lnSpc>
              <a:spcBef>
                <a:spcPct val="0"/>
              </a:spcBef>
            </a:pPr>
            <a:r>
              <a:rPr lang="en-US" sz="4500">
                <a:solidFill>
                  <a:srgbClr val="FFFFFF"/>
                </a:solidFill>
              </a:rPr>
              <a:t>Model Selection</a:t>
            </a:r>
          </a:p>
        </p:txBody>
      </p:sp>
      <p:sp>
        <p:nvSpPr>
          <p:cNvPr id="26" name="Rectangle 18">
            <a:extLst>
              <a:ext uri="{FF2B5EF4-FFF2-40B4-BE49-F238E27FC236}">
                <a16:creationId xmlns:a16="http://schemas.microsoft.com/office/drawing/2014/main" id="{82C9528F-903F-4F75-99E3-CC58884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6470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Chart, bar chart&#10;&#10;Description automatically generated">
            <a:extLst>
              <a:ext uri="{FF2B5EF4-FFF2-40B4-BE49-F238E27FC236}">
                <a16:creationId xmlns:a16="http://schemas.microsoft.com/office/drawing/2014/main" id="{5D0336C3-14CA-1545-D7CD-AFEE2524DEA2}"/>
              </a:ext>
            </a:extLst>
          </p:cNvPr>
          <p:cNvPicPr>
            <a:picLocks noChangeAspect="1"/>
          </p:cNvPicPr>
          <p:nvPr/>
        </p:nvPicPr>
        <p:blipFill rotWithShape="1">
          <a:blip r:embed="rId2"/>
          <a:srcRect l="2657" t="13035" r="21139" b="5837"/>
          <a:stretch/>
        </p:blipFill>
        <p:spPr>
          <a:xfrm>
            <a:off x="159825" y="856621"/>
            <a:ext cx="5328904" cy="3437554"/>
          </a:xfrm>
          <a:prstGeom prst="rect">
            <a:avLst/>
          </a:prstGeom>
        </p:spPr>
      </p:pic>
    </p:spTree>
    <p:extLst>
      <p:ext uri="{BB962C8B-B14F-4D97-AF65-F5344CB8AC3E}">
        <p14:creationId xmlns:p14="http://schemas.microsoft.com/office/powerpoint/2010/main" val="219666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BEB1B515-F9F4-43DB-9558-A4C5ABBBF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7DBEA-A810-3C69-7140-B2497562524C}"/>
              </a:ext>
            </a:extLst>
          </p:cNvPr>
          <p:cNvSpPr>
            <a:spLocks noGrp="1"/>
          </p:cNvSpPr>
          <p:nvPr>
            <p:ph type="title"/>
          </p:nvPr>
        </p:nvSpPr>
        <p:spPr>
          <a:xfrm>
            <a:off x="6167216" y="577850"/>
            <a:ext cx="2600288" cy="2514600"/>
          </a:xfrm>
        </p:spPr>
        <p:txBody>
          <a:bodyPr vert="horz" lIns="91440" tIns="45720" rIns="91440" bIns="45720" rtlCol="0" anchor="b">
            <a:normAutofit/>
          </a:bodyPr>
          <a:lstStyle/>
          <a:p>
            <a:pPr>
              <a:lnSpc>
                <a:spcPct val="80000"/>
              </a:lnSpc>
              <a:spcBef>
                <a:spcPct val="0"/>
              </a:spcBef>
            </a:pPr>
            <a:r>
              <a:rPr lang="en-US" sz="4500">
                <a:solidFill>
                  <a:srgbClr val="FFFFFF"/>
                </a:solidFill>
              </a:rPr>
              <a:t>Result</a:t>
            </a:r>
          </a:p>
        </p:txBody>
      </p:sp>
      <p:sp>
        <p:nvSpPr>
          <p:cNvPr id="22" name="Rectangle 21">
            <a:extLst>
              <a:ext uri="{FF2B5EF4-FFF2-40B4-BE49-F238E27FC236}">
                <a16:creationId xmlns:a16="http://schemas.microsoft.com/office/drawing/2014/main" id="{82C9528F-903F-4F75-99E3-CC58884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6470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bar chart&#10;&#10;Description automatically generated">
            <a:extLst>
              <a:ext uri="{FF2B5EF4-FFF2-40B4-BE49-F238E27FC236}">
                <a16:creationId xmlns:a16="http://schemas.microsoft.com/office/drawing/2014/main" id="{FA43F5F7-3995-F91D-3849-538469B1000A}"/>
              </a:ext>
            </a:extLst>
          </p:cNvPr>
          <p:cNvPicPr>
            <a:picLocks noChangeAspect="1"/>
          </p:cNvPicPr>
          <p:nvPr/>
        </p:nvPicPr>
        <p:blipFill>
          <a:blip r:embed="rId2"/>
          <a:stretch>
            <a:fillRect/>
          </a:stretch>
        </p:blipFill>
        <p:spPr>
          <a:xfrm>
            <a:off x="32934" y="1238056"/>
            <a:ext cx="5609037" cy="3171083"/>
          </a:xfrm>
          <a:prstGeom prst="rect">
            <a:avLst/>
          </a:prstGeom>
        </p:spPr>
      </p:pic>
      <p:sp>
        <p:nvSpPr>
          <p:cNvPr id="6" name="Rectangle 5">
            <a:extLst>
              <a:ext uri="{FF2B5EF4-FFF2-40B4-BE49-F238E27FC236}">
                <a16:creationId xmlns:a16="http://schemas.microsoft.com/office/drawing/2014/main" id="{80129C54-A326-5537-15E2-323E03AD23DD}"/>
              </a:ext>
            </a:extLst>
          </p:cNvPr>
          <p:cNvSpPr/>
          <p:nvPr/>
        </p:nvSpPr>
        <p:spPr>
          <a:xfrm>
            <a:off x="3342214" y="1203533"/>
            <a:ext cx="736169" cy="31674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60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8120-CC14-B1EB-08B8-DB10B6E18656}"/>
              </a:ext>
            </a:extLst>
          </p:cNvPr>
          <p:cNvSpPr>
            <a:spLocks noGrp="1"/>
          </p:cNvSpPr>
          <p:nvPr>
            <p:ph type="title"/>
          </p:nvPr>
        </p:nvSpPr>
        <p:spPr>
          <a:xfrm>
            <a:off x="486696" y="417892"/>
            <a:ext cx="3886133" cy="1253677"/>
          </a:xfrm>
        </p:spPr>
        <p:txBody>
          <a:bodyPr vert="horz" lIns="91440" tIns="45720" rIns="91440" bIns="45720" rtlCol="0" anchor="ctr">
            <a:normAutofit/>
          </a:bodyPr>
          <a:lstStyle/>
          <a:p>
            <a:pPr>
              <a:spcBef>
                <a:spcPct val="0"/>
              </a:spcBef>
            </a:pPr>
            <a:r>
              <a:rPr lang="en-US" sz="3000"/>
              <a:t>Conclusion</a:t>
            </a:r>
          </a:p>
        </p:txBody>
      </p:sp>
      <p:sp>
        <p:nvSpPr>
          <p:cNvPr id="3" name="Text Placeholder 2">
            <a:extLst>
              <a:ext uri="{FF2B5EF4-FFF2-40B4-BE49-F238E27FC236}">
                <a16:creationId xmlns:a16="http://schemas.microsoft.com/office/drawing/2014/main" id="{54C9208C-4BFC-67A1-47C8-8BAC78331B9E}"/>
              </a:ext>
            </a:extLst>
          </p:cNvPr>
          <p:cNvSpPr>
            <a:spLocks noGrp="1"/>
          </p:cNvSpPr>
          <p:nvPr>
            <p:ph type="body" idx="1"/>
          </p:nvPr>
        </p:nvSpPr>
        <p:spPr>
          <a:xfrm>
            <a:off x="486697" y="1804987"/>
            <a:ext cx="3886131" cy="2791829"/>
          </a:xfrm>
        </p:spPr>
        <p:txBody>
          <a:bodyPr vert="horz" lIns="91440" tIns="45720" rIns="91440" bIns="45720" rtlCol="0">
            <a:normAutofit fontScale="92500" lnSpcReduction="20000"/>
          </a:bodyPr>
          <a:lstStyle/>
          <a:p>
            <a:pPr marL="285750" indent="-285750">
              <a:spcAft>
                <a:spcPts val="600"/>
              </a:spcAft>
            </a:pPr>
            <a:r>
              <a:rPr lang="en-US" sz="1400">
                <a:ea typeface="+mn-lt"/>
                <a:cs typeface="+mn-lt"/>
              </a:rPr>
              <a:t>For this dataset, </a:t>
            </a:r>
            <a:r>
              <a:rPr lang="en-US" sz="1400" err="1">
                <a:ea typeface="+mn-lt"/>
                <a:cs typeface="+mn-lt"/>
              </a:rPr>
              <a:t>XGBoost</a:t>
            </a:r>
            <a:r>
              <a:rPr lang="en-US" sz="1400">
                <a:ea typeface="+mn-lt"/>
                <a:cs typeface="+mn-lt"/>
              </a:rPr>
              <a:t> is the best fit model with </a:t>
            </a:r>
            <a:r>
              <a:rPr lang="en-US" sz="1400" err="1">
                <a:ea typeface="+mn-lt"/>
                <a:cs typeface="+mn-lt"/>
              </a:rPr>
              <a:t>learning_rate</a:t>
            </a:r>
            <a:r>
              <a:rPr lang="en-US" sz="1400">
                <a:ea typeface="+mn-lt"/>
                <a:cs typeface="+mn-lt"/>
              </a:rPr>
              <a:t> at 0.1, </a:t>
            </a:r>
            <a:r>
              <a:rPr lang="en-US" sz="1400" err="1">
                <a:ea typeface="+mn-lt"/>
                <a:cs typeface="+mn-lt"/>
              </a:rPr>
              <a:t>max_depth</a:t>
            </a:r>
            <a:r>
              <a:rPr lang="en-US" sz="1400">
                <a:ea typeface="+mn-lt"/>
                <a:cs typeface="+mn-lt"/>
              </a:rPr>
              <a:t> is 3 and estimators as 100. With highest recall score of 96%. </a:t>
            </a:r>
            <a:endParaRPr lang="en-US">
              <a:cs typeface="Calibri Light" panose="020F0302020204030204"/>
            </a:endParaRPr>
          </a:p>
          <a:p>
            <a:pPr marL="285750" indent="-285750">
              <a:spcAft>
                <a:spcPts val="600"/>
              </a:spcAft>
            </a:pPr>
            <a:r>
              <a:rPr lang="en-US" sz="1400">
                <a:ea typeface="+mn-lt"/>
                <a:cs typeface="+mn-lt"/>
              </a:rPr>
              <a:t>From feature selection and modelling: the most important features  from the data are - </a:t>
            </a:r>
            <a:r>
              <a:rPr lang="en-US" sz="1400" err="1">
                <a:ea typeface="+mn-lt"/>
                <a:cs typeface="+mn-lt"/>
              </a:rPr>
              <a:t>PageValues</a:t>
            </a:r>
            <a:r>
              <a:rPr lang="en-US" sz="1400">
                <a:ea typeface="+mn-lt"/>
                <a:cs typeface="+mn-lt"/>
              </a:rPr>
              <a:t>, </a:t>
            </a:r>
            <a:r>
              <a:rPr lang="en-US" sz="1400" err="1">
                <a:ea typeface="+mn-lt"/>
                <a:cs typeface="+mn-lt"/>
              </a:rPr>
              <a:t>ProductRelated_Duration</a:t>
            </a:r>
            <a:r>
              <a:rPr lang="en-US" sz="1400">
                <a:ea typeface="+mn-lt"/>
                <a:cs typeface="+mn-lt"/>
              </a:rPr>
              <a:t>, Month, </a:t>
            </a:r>
            <a:r>
              <a:rPr lang="en-US" sz="1400" err="1">
                <a:ea typeface="+mn-lt"/>
                <a:cs typeface="+mn-lt"/>
              </a:rPr>
              <a:t>ExitRates</a:t>
            </a:r>
            <a:r>
              <a:rPr lang="en-US" sz="1400">
                <a:ea typeface="+mn-lt"/>
                <a:cs typeface="+mn-lt"/>
              </a:rPr>
              <a:t>, , Administrative, </a:t>
            </a:r>
            <a:r>
              <a:rPr lang="en-US" sz="1400" err="1">
                <a:ea typeface="+mn-lt"/>
                <a:cs typeface="+mn-lt"/>
              </a:rPr>
              <a:t>VisitorType</a:t>
            </a:r>
            <a:r>
              <a:rPr lang="en-US" sz="1400">
                <a:ea typeface="+mn-lt"/>
                <a:cs typeface="+mn-lt"/>
              </a:rPr>
              <a:t>, Weekend, </a:t>
            </a:r>
            <a:r>
              <a:rPr lang="en-US" sz="1400" err="1">
                <a:ea typeface="+mn-lt"/>
                <a:cs typeface="+mn-lt"/>
              </a:rPr>
              <a:t>SpecialDay</a:t>
            </a:r>
            <a:r>
              <a:rPr lang="en-US" sz="1400">
                <a:ea typeface="+mn-lt"/>
                <a:cs typeface="+mn-lt"/>
              </a:rPr>
              <a:t>.</a:t>
            </a:r>
          </a:p>
          <a:p>
            <a:pPr marL="285750" indent="-285750">
              <a:spcAft>
                <a:spcPts val="600"/>
              </a:spcAft>
            </a:pPr>
            <a:r>
              <a:rPr lang="en-US" sz="1400">
                <a:ea typeface="+mn-lt"/>
                <a:cs typeface="+mn-lt"/>
              </a:rPr>
              <a:t> Looking at our results, the company should focus on improving the mobility between pages a encourage users to browse different products as page value was one of the most characteristics that are important in determining whether a purchase would be made. </a:t>
            </a:r>
          </a:p>
          <a:p>
            <a:pPr marL="285750" indent="-285750">
              <a:spcAft>
                <a:spcPts val="600"/>
              </a:spcAft>
            </a:pPr>
            <a:r>
              <a:rPr lang="en-US" sz="1400">
                <a:ea typeface="+mn-lt"/>
                <a:cs typeface="+mn-lt"/>
              </a:rPr>
              <a:t>Some months like May and November have had a higher frequency of purchases, that is e-commerce businesses are expected to capitalize on these months and provide additional sales and offers stimulate product sales.</a:t>
            </a:r>
            <a:endParaRPr lang="en-US" sz="1400">
              <a:ea typeface="Calibri Light"/>
              <a:cs typeface="Calibri Light"/>
            </a:endParaRPr>
          </a:p>
        </p:txBody>
      </p:sp>
      <p:pic>
        <p:nvPicPr>
          <p:cNvPr id="5" name="Picture 4" descr="Calculator and notepad">
            <a:extLst>
              <a:ext uri="{FF2B5EF4-FFF2-40B4-BE49-F238E27FC236}">
                <a16:creationId xmlns:a16="http://schemas.microsoft.com/office/drawing/2014/main" id="{FCF43CE9-1AC3-7984-0FCB-0FB7AE11F6F6}"/>
              </a:ext>
            </a:extLst>
          </p:cNvPr>
          <p:cNvPicPr>
            <a:picLocks noChangeAspect="1"/>
          </p:cNvPicPr>
          <p:nvPr/>
        </p:nvPicPr>
        <p:blipFill rotWithShape="1">
          <a:blip r:embed="rId2"/>
          <a:srcRect l="35491" r="6082"/>
          <a:stretch/>
        </p:blipFill>
        <p:spPr>
          <a:xfrm>
            <a:off x="4641866" y="10"/>
            <a:ext cx="4502133" cy="5143490"/>
          </a:xfrm>
          <a:prstGeom prst="rect">
            <a:avLst/>
          </a:prstGeom>
          <a:effectLst/>
        </p:spPr>
      </p:pic>
    </p:spTree>
    <p:extLst>
      <p:ext uri="{BB962C8B-B14F-4D97-AF65-F5344CB8AC3E}">
        <p14:creationId xmlns:p14="http://schemas.microsoft.com/office/powerpoint/2010/main" val="2179879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909E4-32AC-ACEE-3641-51E84899C11F}"/>
              </a:ext>
            </a:extLst>
          </p:cNvPr>
          <p:cNvSpPr>
            <a:spLocks noGrp="1"/>
          </p:cNvSpPr>
          <p:nvPr>
            <p:ph type="title"/>
          </p:nvPr>
        </p:nvSpPr>
        <p:spPr>
          <a:xfrm>
            <a:off x="492918" y="747468"/>
            <a:ext cx="2295699" cy="3659841"/>
          </a:xfrm>
        </p:spPr>
        <p:txBody>
          <a:bodyPr vert="horz" lIns="91440" tIns="45720" rIns="91440" bIns="45720" rtlCol="0" anchor="ctr">
            <a:normAutofit/>
          </a:bodyPr>
          <a:lstStyle/>
          <a:p>
            <a:pPr>
              <a:spcBef>
                <a:spcPct val="0"/>
              </a:spcBef>
            </a:pPr>
            <a:r>
              <a:rPr lang="en-US" sz="3300">
                <a:solidFill>
                  <a:srgbClr val="FFFFFF"/>
                </a:solidFill>
              </a:rPr>
              <a:t>Suggestions</a:t>
            </a:r>
          </a:p>
        </p:txBody>
      </p:sp>
      <p:sp>
        <p:nvSpPr>
          <p:cNvPr id="12" name="Rectangle 11">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1299" cy="51435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ECDEA17-5399-0B84-9A79-FCDBC6DF332D}"/>
              </a:ext>
            </a:extLst>
          </p:cNvPr>
          <p:cNvSpPr>
            <a:spLocks noGrp="1"/>
          </p:cNvSpPr>
          <p:nvPr>
            <p:ph type="body" idx="1"/>
          </p:nvPr>
        </p:nvSpPr>
        <p:spPr>
          <a:xfrm>
            <a:off x="3526910" y="747468"/>
            <a:ext cx="5045875" cy="3648564"/>
          </a:xfrm>
        </p:spPr>
        <p:txBody>
          <a:bodyPr vert="horz" lIns="91440" tIns="45720" rIns="91440" bIns="45720" rtlCol="0" anchor="ctr">
            <a:normAutofit/>
          </a:bodyPr>
          <a:lstStyle/>
          <a:p>
            <a:pPr>
              <a:spcAft>
                <a:spcPts val="600"/>
              </a:spcAft>
              <a:buFont typeface="Arial" pitchFamily="34" charset="0"/>
              <a:buChar char=" "/>
            </a:pPr>
            <a:endParaRPr lang="en-US" sz="1500">
              <a:solidFill>
                <a:schemeClr val="tx1"/>
              </a:solidFill>
            </a:endParaRPr>
          </a:p>
          <a:p>
            <a:pPr>
              <a:spcAft>
                <a:spcPts val="600"/>
              </a:spcAft>
              <a:buFont typeface="Arial" pitchFamily="34" charset="0"/>
              <a:buChar char="•"/>
            </a:pPr>
            <a:r>
              <a:rPr lang="en-US" sz="1500">
                <a:solidFill>
                  <a:schemeClr val="tx1"/>
                </a:solidFill>
              </a:rPr>
              <a:t>Identify web data and metrics to focus on to help e-commerce businesses understand online shopping behavior so they can configure their websites and Google Analytics associated accordingly. </a:t>
            </a:r>
            <a:endParaRPr lang="en-US" sz="1500">
              <a:solidFill>
                <a:schemeClr val="tx1"/>
              </a:solidFill>
              <a:cs typeface="Calibri Light" panose="020F0302020204030204"/>
            </a:endParaRPr>
          </a:p>
          <a:p>
            <a:pPr>
              <a:spcAft>
                <a:spcPts val="600"/>
              </a:spcAft>
              <a:buFont typeface="Arial" pitchFamily="34" charset="0"/>
              <a:buChar char="•"/>
            </a:pPr>
            <a:r>
              <a:rPr lang="en-US" sz="1500">
                <a:solidFill>
                  <a:schemeClr val="tx1"/>
                </a:solidFill>
              </a:rPr>
              <a:t>Since our model is able to predict users who buy and the best months to buy, it can help companies formulate elements such as targeted ads, offers and programs, etc. </a:t>
            </a:r>
            <a:endParaRPr lang="en-US" sz="1500">
              <a:solidFill>
                <a:schemeClr val="tx1"/>
              </a:solidFill>
              <a:cs typeface="Calibri Light" panose="020F0302020204030204"/>
            </a:endParaRPr>
          </a:p>
          <a:p>
            <a:pPr>
              <a:spcAft>
                <a:spcPts val="600"/>
              </a:spcAft>
              <a:buFont typeface="Arial" pitchFamily="34" charset="0"/>
              <a:buChar char="•"/>
            </a:pPr>
            <a:r>
              <a:rPr lang="en-US" sz="1500">
                <a:solidFill>
                  <a:schemeClr val="tx1"/>
                </a:solidFill>
              </a:rPr>
              <a:t>This can be a great model for online apparel companies where most users shop in storefront instead of actually buying. </a:t>
            </a:r>
            <a:endParaRPr lang="en-US" sz="1500">
              <a:solidFill>
                <a:schemeClr val="tx1"/>
              </a:solidFill>
              <a:cs typeface="Calibri Light" panose="020F0302020204030204"/>
            </a:endParaRPr>
          </a:p>
          <a:p>
            <a:pPr>
              <a:spcAft>
                <a:spcPts val="600"/>
              </a:spcAft>
              <a:buFont typeface="Arial" pitchFamily="34" charset="0"/>
              <a:buChar char="•"/>
            </a:pPr>
            <a:r>
              <a:rPr lang="en-US" sz="1500">
                <a:solidFill>
                  <a:schemeClr val="tx1"/>
                </a:solidFill>
              </a:rPr>
              <a:t>This can be applied to the regular online purchase of books, household items, electronics, cameras, cell phones, etc.</a:t>
            </a:r>
            <a:endParaRPr lang="en-US" sz="1500">
              <a:solidFill>
                <a:schemeClr val="tx1"/>
              </a:solidFill>
              <a:cs typeface="Calibri Light" panose="020F0302020204030204"/>
            </a:endParaRPr>
          </a:p>
          <a:p>
            <a:pPr marL="146050" indent="0">
              <a:spcAft>
                <a:spcPts val="600"/>
              </a:spcAft>
              <a:buFont typeface="Arial" pitchFamily="34" charset="0"/>
              <a:buChar char=" "/>
            </a:pPr>
            <a:endParaRPr lang="en-US" sz="1500">
              <a:solidFill>
                <a:schemeClr val="tx1"/>
              </a:solidFill>
            </a:endParaRPr>
          </a:p>
        </p:txBody>
      </p:sp>
    </p:spTree>
    <p:extLst>
      <p:ext uri="{BB962C8B-B14F-4D97-AF65-F5344CB8AC3E}">
        <p14:creationId xmlns:p14="http://schemas.microsoft.com/office/powerpoint/2010/main" val="216510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699994-F930-4BD1-804C-3E97736C3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05E3040-CB0E-4155-9346-CDC038759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317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ED757361-4970-DC84-20B3-B5DCC5D9CBAA}"/>
              </a:ext>
            </a:extLst>
          </p:cNvPr>
          <p:cNvPicPr>
            <a:picLocks noChangeAspect="1"/>
          </p:cNvPicPr>
          <p:nvPr/>
        </p:nvPicPr>
        <p:blipFill rotWithShape="1">
          <a:blip r:embed="rId2"/>
          <a:srcRect l="5020" r="11788" b="-1"/>
          <a:stretch/>
        </p:blipFill>
        <p:spPr>
          <a:xfrm>
            <a:off x="482600" y="482600"/>
            <a:ext cx="8178799" cy="4178299"/>
          </a:xfrm>
          <a:prstGeom prst="rect">
            <a:avLst/>
          </a:prstGeom>
        </p:spPr>
      </p:pic>
    </p:spTree>
    <p:extLst>
      <p:ext uri="{BB962C8B-B14F-4D97-AF65-F5344CB8AC3E}">
        <p14:creationId xmlns:p14="http://schemas.microsoft.com/office/powerpoint/2010/main" val="148808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2"/>
        <p:cNvGrpSpPr/>
        <p:nvPr/>
      </p:nvGrpSpPr>
      <p:grpSpPr>
        <a:xfrm>
          <a:off x="0" y="0"/>
          <a:ext cx="0" cy="0"/>
          <a:chOff x="0" y="0"/>
          <a:chExt cx="0" cy="0"/>
        </a:xfrm>
      </p:grpSpPr>
      <p:sp>
        <p:nvSpPr>
          <p:cNvPr id="289" name="Rectangle 288">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Google Shape;283;p14"/>
          <p:cNvSpPr txBox="1">
            <a:spLocks noGrp="1"/>
          </p:cNvSpPr>
          <p:nvPr>
            <p:ph type="title"/>
          </p:nvPr>
        </p:nvSpPr>
        <p:spPr>
          <a:xfrm>
            <a:off x="492918" y="702533"/>
            <a:ext cx="2241198" cy="373843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3300">
                <a:solidFill>
                  <a:srgbClr val="FFFFFF"/>
                </a:solidFill>
              </a:rPr>
              <a:t>TEAM PEERLESS</a:t>
            </a:r>
          </a:p>
        </p:txBody>
      </p:sp>
      <p:sp>
        <p:nvSpPr>
          <p:cNvPr id="284" name="Google Shape;284;p14"/>
          <p:cNvSpPr txBox="1">
            <a:spLocks noGrp="1"/>
          </p:cNvSpPr>
          <p:nvPr>
            <p:ph type="body" idx="1"/>
          </p:nvPr>
        </p:nvSpPr>
        <p:spPr>
          <a:xfrm>
            <a:off x="3460791" y="702533"/>
            <a:ext cx="5111994" cy="3738433"/>
          </a:xfrm>
          <a:prstGeom prst="rect">
            <a:avLst/>
          </a:prstGeom>
        </p:spPr>
        <p:txBody>
          <a:bodyPr spcFirstLastPara="1" vert="horz" lIns="91440" tIns="45720" rIns="91440" bIns="45720" rtlCol="0" anchor="ctr" anchorCtr="0">
            <a:normAutofit/>
          </a:bodyPr>
          <a:lstStyle/>
          <a:p>
            <a:pPr>
              <a:buFont typeface="Arial" pitchFamily="34" charset="0"/>
              <a:buChar char=" "/>
            </a:pPr>
            <a:br>
              <a:rPr lang="en-US" sz="2200"/>
            </a:br>
            <a:endParaRPr lang="en-US" sz="1800" b="1">
              <a:cs typeface="Calibri Light"/>
            </a:endParaRPr>
          </a:p>
          <a:p>
            <a:pPr>
              <a:buFont typeface="Arial" pitchFamily="34" charset="0"/>
              <a:buChar char=" "/>
            </a:pPr>
            <a:endParaRPr lang="en-US" sz="1800" b="1">
              <a:cs typeface="Calibri Light"/>
            </a:endParaRPr>
          </a:p>
          <a:p>
            <a:pPr>
              <a:buFont typeface="Arial" pitchFamily="34" charset="0"/>
              <a:buChar char=" "/>
            </a:pPr>
            <a:r>
              <a:rPr lang="en-US" sz="1800"/>
              <a:t>-Nimith </a:t>
            </a:r>
            <a:r>
              <a:rPr lang="en-US" sz="1800" err="1"/>
              <a:t>Narapareddy</a:t>
            </a:r>
            <a:r>
              <a:rPr lang="en-US" sz="1800"/>
              <a:t> (U64915972)</a:t>
            </a:r>
            <a:endParaRPr lang="en-US" sz="1800">
              <a:cs typeface="Calibri Light"/>
            </a:endParaRPr>
          </a:p>
          <a:p>
            <a:pPr>
              <a:buFont typeface="Arial" pitchFamily="34" charset="0"/>
              <a:buChar char=" "/>
            </a:pPr>
            <a:r>
              <a:rPr lang="en-US" sz="1800"/>
              <a:t>-Mani Sai .P (U20468035)</a:t>
            </a:r>
            <a:endParaRPr lang="en-US" sz="1800">
              <a:cs typeface="Calibri Light"/>
            </a:endParaRPr>
          </a:p>
          <a:p>
            <a:pPr>
              <a:buFont typeface="Arial" pitchFamily="34" charset="0"/>
              <a:buChar char=" "/>
            </a:pPr>
            <a:r>
              <a:rPr lang="en-US" sz="1800"/>
              <a:t>-Manohar Reddy </a:t>
            </a:r>
            <a:r>
              <a:rPr lang="en-US" sz="1800" err="1"/>
              <a:t>Pasham</a:t>
            </a:r>
            <a:r>
              <a:rPr lang="en-US" sz="1800"/>
              <a:t> (U51001133)</a:t>
            </a:r>
            <a:endParaRPr lang="en-US" sz="1800">
              <a:cs typeface="Calibri Light"/>
            </a:endParaRPr>
          </a:p>
          <a:p>
            <a:pPr>
              <a:buFont typeface="Arial" pitchFamily="34" charset="0"/>
              <a:buChar char=" "/>
            </a:pPr>
            <a:r>
              <a:rPr lang="en-US" sz="1800"/>
              <a:t>-Nandini </a:t>
            </a:r>
            <a:r>
              <a:rPr lang="en-US" sz="1800" err="1"/>
              <a:t>Bethamcharla</a:t>
            </a:r>
            <a:r>
              <a:rPr lang="en-US" sz="1800"/>
              <a:t> (U35263346)</a:t>
            </a:r>
            <a:endParaRPr lang="en-US" sz="1800">
              <a:cs typeface="Calibri Light"/>
            </a:endParaRPr>
          </a:p>
          <a:p>
            <a:pPr>
              <a:buFont typeface="Arial" pitchFamily="34" charset="0"/>
              <a:buChar char=" "/>
            </a:pPr>
            <a:r>
              <a:rPr lang="en-US" sz="1800"/>
              <a:t>-Lakshmi Lavanya </a:t>
            </a:r>
            <a:r>
              <a:rPr lang="en-US" sz="1800" err="1"/>
              <a:t>Javvadi</a:t>
            </a:r>
            <a:r>
              <a:rPr lang="en-US" sz="1800"/>
              <a:t> (U85351468)</a:t>
            </a:r>
            <a:endParaRPr lang="en-US" sz="1800">
              <a:cs typeface="Calibri Light"/>
            </a:endParaRPr>
          </a:p>
          <a:p>
            <a:pPr marL="0" indent="0">
              <a:spcAft>
                <a:spcPts val="1200"/>
              </a:spcAft>
              <a:buFont typeface="Arial" pitchFamily="34" charset="0"/>
              <a:buChar char=" "/>
            </a:pPr>
            <a:br>
              <a:rPr lang="en-US" sz="2200"/>
            </a:br>
            <a:endParaRPr lang="en-US" sz="1800" b="1">
              <a:cs typeface="Calibri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8"/>
        <p:cNvGrpSpPr/>
        <p:nvPr/>
      </p:nvGrpSpPr>
      <p:grpSpPr>
        <a:xfrm>
          <a:off x="0" y="0"/>
          <a:ext cx="0" cy="0"/>
          <a:chOff x="0" y="0"/>
          <a:chExt cx="0" cy="0"/>
        </a:xfrm>
      </p:grpSpPr>
      <p:sp>
        <p:nvSpPr>
          <p:cNvPr id="295" name="Rectangle 294">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AB9767A-22FD-1AEE-9C4A-41EC2B26BFF5}"/>
              </a:ext>
            </a:extLst>
          </p:cNvPr>
          <p:cNvSpPr>
            <a:spLocks noGrp="1"/>
          </p:cNvSpPr>
          <p:nvPr>
            <p:ph type="title"/>
          </p:nvPr>
        </p:nvSpPr>
        <p:spPr>
          <a:xfrm>
            <a:off x="492918" y="702533"/>
            <a:ext cx="2241198" cy="3738433"/>
          </a:xfrm>
        </p:spPr>
        <p:txBody>
          <a:bodyPr vert="horz" lIns="91440" tIns="45720" rIns="91440" bIns="45720" rtlCol="0" anchor="ctr">
            <a:normAutofit/>
          </a:bodyPr>
          <a:lstStyle/>
          <a:p>
            <a:pPr>
              <a:spcBef>
                <a:spcPct val="0"/>
              </a:spcBef>
            </a:pPr>
            <a:r>
              <a:rPr lang="en-US" sz="3300">
                <a:solidFill>
                  <a:srgbClr val="FFFFFF"/>
                </a:solidFill>
              </a:rPr>
              <a:t>Introduction</a:t>
            </a:r>
          </a:p>
        </p:txBody>
      </p:sp>
      <p:sp>
        <p:nvSpPr>
          <p:cNvPr id="290" name="Google Shape;290;p15"/>
          <p:cNvSpPr txBox="1">
            <a:spLocks noGrp="1"/>
          </p:cNvSpPr>
          <p:nvPr>
            <p:ph type="body" idx="1"/>
          </p:nvPr>
        </p:nvSpPr>
        <p:spPr>
          <a:xfrm>
            <a:off x="3460791" y="702533"/>
            <a:ext cx="5111994" cy="3738433"/>
          </a:xfrm>
          <a:prstGeom prst="rect">
            <a:avLst/>
          </a:prstGeom>
        </p:spPr>
        <p:txBody>
          <a:bodyPr spcFirstLastPara="1" vert="horz" wrap="square" lIns="91440" tIns="45720" rIns="91440" bIns="45720" rtlCol="0" anchor="ctr" anchorCtr="0">
            <a:noAutofit/>
          </a:bodyPr>
          <a:lstStyle/>
          <a:p>
            <a:pPr>
              <a:buFont typeface="Arial" pitchFamily="34" charset="0"/>
              <a:buChar char=" "/>
            </a:pPr>
            <a:r>
              <a:rPr lang="en-US" sz="1700"/>
              <a:t>The e-commerce industry is expected to grow by almost </a:t>
            </a:r>
            <a:r>
              <a:rPr lang="en-US" sz="1700" b="1"/>
              <a:t>$11 trillion between 2021 and 2025</a:t>
            </a:r>
            <a:r>
              <a:rPr lang="en-US" sz="1700"/>
              <a:t>. As businesses came online during the COVID-19 pandemic, the global trend toward digitization surged ahead at lightning speed. Even as regions begin to reopen, e-commerce growth keeps climbing. Global e-commerce sales are expected to reach $5 trillion in 2022, and </a:t>
            </a:r>
            <a:r>
              <a:rPr lang="en-US" sz="1700" b="1"/>
              <a:t>$6 trillion by 2024</a:t>
            </a:r>
            <a:r>
              <a:rPr lang="en-US" sz="1700"/>
              <a:t>.</a:t>
            </a:r>
            <a:endParaRPr lang="en-US" sz="1700">
              <a:ea typeface="Calibri Light"/>
              <a:cs typeface="Calibri Light"/>
            </a:endParaRPr>
          </a:p>
          <a:p>
            <a:pPr>
              <a:buFont typeface="Arial" pitchFamily="34" charset="0"/>
              <a:buChar char=" "/>
            </a:pPr>
            <a:endParaRPr lang="en-US" sz="1700">
              <a:ea typeface="Calibri Light"/>
              <a:cs typeface="Calibri Light"/>
            </a:endParaRPr>
          </a:p>
          <a:p>
            <a:pPr>
              <a:buFont typeface="Arial" pitchFamily="34" charset="0"/>
              <a:buChar char=" "/>
            </a:pPr>
            <a:r>
              <a:rPr lang="en-US" sz="1700"/>
              <a:t>Merchants continue to follow consumer demand online, flocking to ecommerce in record numbers. Online stores are popping up daily, with an estimated </a:t>
            </a:r>
            <a:r>
              <a:rPr lang="en-US" sz="1700" b="1"/>
              <a:t>12–24 million</a:t>
            </a:r>
            <a:r>
              <a:rPr lang="en-US" sz="1700"/>
              <a:t> ecommerce sites across the globe. This ecommerce growth means more brands competing for customers. </a:t>
            </a:r>
            <a:endParaRPr lang="en-US" sz="1700">
              <a:ea typeface="Calibri Light"/>
              <a:cs typeface="Calibri Light"/>
            </a:endParaRPr>
          </a:p>
          <a:p>
            <a:pPr marL="0" indent="0">
              <a:spcAft>
                <a:spcPts val="1200"/>
              </a:spcAft>
              <a:buFont typeface="Arial" pitchFamily="34" charset="0"/>
              <a:buChar char=" "/>
            </a:pPr>
            <a:endParaRPr lang="en-US" sz="1700">
              <a:ea typeface="Calibri Light"/>
              <a:cs typeface="Calibri Light"/>
            </a:endParaRPr>
          </a:p>
        </p:txBody>
      </p:sp>
    </p:spTree>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Business Problem</a:t>
            </a:r>
            <a:endParaRPr/>
          </a:p>
        </p:txBody>
      </p:sp>
      <p:sp>
        <p:nvSpPr>
          <p:cNvPr id="290" name="Google Shape;290;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lnSpc>
                <a:spcPct val="114999"/>
              </a:lnSpc>
              <a:spcAft>
                <a:spcPts val="1200"/>
              </a:spcAft>
              <a:buNone/>
            </a:pPr>
            <a:r>
              <a:rPr lang="en-US"/>
              <a:t>-</a:t>
            </a:r>
            <a:r>
              <a:rPr lang="en-US" b="1"/>
              <a:t>Can we predict if a visitor/customer will make a purchase or not</a:t>
            </a:r>
            <a:r>
              <a:rPr lang="en-US"/>
              <a:t> based on their website activity?</a:t>
            </a:r>
          </a:p>
        </p:txBody>
      </p:sp>
    </p:spTree>
    <p:extLst>
      <p:ext uri="{BB962C8B-B14F-4D97-AF65-F5344CB8AC3E}">
        <p14:creationId xmlns:p14="http://schemas.microsoft.com/office/powerpoint/2010/main" val="2040231648"/>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A452-E2A9-A0AF-04B0-DBE4ABA1B202}"/>
              </a:ext>
            </a:extLst>
          </p:cNvPr>
          <p:cNvSpPr>
            <a:spLocks noGrp="1"/>
          </p:cNvSpPr>
          <p:nvPr>
            <p:ph type="title"/>
          </p:nvPr>
        </p:nvSpPr>
        <p:spPr>
          <a:xfrm>
            <a:off x="1274209" y="418054"/>
            <a:ext cx="8079581" cy="1243649"/>
          </a:xfrm>
        </p:spPr>
        <p:txBody>
          <a:bodyPr vert="horz" lIns="91440" tIns="45720" rIns="91440" bIns="45720" rtlCol="0" anchor="ctr">
            <a:normAutofit/>
          </a:bodyPr>
          <a:lstStyle/>
          <a:p>
            <a:pPr>
              <a:spcBef>
                <a:spcPct val="0"/>
              </a:spcBef>
            </a:pPr>
            <a:r>
              <a:rPr lang="en-US"/>
              <a:t>Solution</a:t>
            </a:r>
          </a:p>
        </p:txBody>
      </p:sp>
      <p:graphicFrame>
        <p:nvGraphicFramePr>
          <p:cNvPr id="5" name="Text Placeholder 2">
            <a:extLst>
              <a:ext uri="{FF2B5EF4-FFF2-40B4-BE49-F238E27FC236}">
                <a16:creationId xmlns:a16="http://schemas.microsoft.com/office/drawing/2014/main" id="{60316E39-5EAE-8F81-E9B6-8B44EB16648E}"/>
              </a:ext>
            </a:extLst>
          </p:cNvPr>
          <p:cNvGraphicFramePr/>
          <p:nvPr>
            <p:extLst>
              <p:ext uri="{D42A27DB-BD31-4B8C-83A1-F6EECF244321}">
                <p14:modId xmlns:p14="http://schemas.microsoft.com/office/powerpoint/2010/main" val="3536330903"/>
              </p:ext>
            </p:extLst>
          </p:nvPr>
        </p:nvGraphicFramePr>
        <p:xfrm>
          <a:off x="180912" y="1431450"/>
          <a:ext cx="8866222" cy="3586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028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0630" y="0"/>
            <a:ext cx="4103370" cy="51435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49722-CA54-107F-AFA5-93263E827461}"/>
              </a:ext>
            </a:extLst>
          </p:cNvPr>
          <p:cNvSpPr>
            <a:spLocks noGrp="1"/>
          </p:cNvSpPr>
          <p:nvPr>
            <p:ph type="title"/>
          </p:nvPr>
        </p:nvSpPr>
        <p:spPr>
          <a:xfrm>
            <a:off x="5039511" y="374649"/>
            <a:ext cx="3995563" cy="1243649"/>
          </a:xfrm>
        </p:spPr>
        <p:txBody>
          <a:bodyPr>
            <a:noAutofit/>
          </a:bodyPr>
          <a:lstStyle/>
          <a:p>
            <a:r>
              <a:rPr lang="en-US" sz="4800">
                <a:latin typeface="Calibri"/>
                <a:cs typeface="Calibri"/>
              </a:rPr>
              <a:t>About the data </a:t>
            </a:r>
            <a:endParaRPr lang="en-US" sz="4800">
              <a:latin typeface="Calibri"/>
              <a:ea typeface="Calibri"/>
              <a:cs typeface="Calibri"/>
            </a:endParaRPr>
          </a:p>
        </p:txBody>
      </p:sp>
      <p:sp>
        <p:nvSpPr>
          <p:cNvPr id="3" name="Content Placeholder 2">
            <a:extLst>
              <a:ext uri="{FF2B5EF4-FFF2-40B4-BE49-F238E27FC236}">
                <a16:creationId xmlns:a16="http://schemas.microsoft.com/office/drawing/2014/main" id="{0E3434FD-5500-65EC-BE36-421E68096BEF}"/>
              </a:ext>
            </a:extLst>
          </p:cNvPr>
          <p:cNvSpPr>
            <a:spLocks noGrp="1"/>
          </p:cNvSpPr>
          <p:nvPr>
            <p:ph idx="1"/>
          </p:nvPr>
        </p:nvSpPr>
        <p:spPr>
          <a:xfrm>
            <a:off x="5397909" y="1508760"/>
            <a:ext cx="3259394" cy="3260257"/>
          </a:xfrm>
        </p:spPr>
        <p:txBody>
          <a:bodyPr vert="horz" lIns="91440" tIns="45720" rIns="91440" bIns="45720" rtlCol="0" anchor="t">
            <a:noAutofit/>
          </a:bodyPr>
          <a:lstStyle/>
          <a:p>
            <a:pPr marL="0" indent="0">
              <a:buNone/>
            </a:pPr>
            <a:endParaRPr lang="en-US" sz="1000" b="1" u="sng">
              <a:cs typeface="Calibri"/>
            </a:endParaRPr>
          </a:p>
          <a:p>
            <a:r>
              <a:rPr lang="en-US" sz="1200" b="1">
                <a:ea typeface="+mn-lt"/>
                <a:cs typeface="+mn-lt"/>
              </a:rPr>
              <a:t>Data Collection:</a:t>
            </a:r>
            <a:endParaRPr lang="en-US" sz="1200">
              <a:cs typeface="Calibri Light"/>
            </a:endParaRPr>
          </a:p>
          <a:p>
            <a:r>
              <a:rPr lang="en-US" sz="1100">
                <a:ea typeface="+mn-lt"/>
                <a:cs typeface="+mn-lt"/>
              </a:rPr>
              <a:t>Google Analytics data of various Turkish Websites collected during the time period of </a:t>
            </a:r>
            <a:r>
              <a:rPr lang="en-US" sz="1100" b="1">
                <a:ea typeface="+mn-lt"/>
                <a:cs typeface="+mn-lt"/>
              </a:rPr>
              <a:t>2017-2018</a:t>
            </a:r>
            <a:endParaRPr lang="en-US" sz="1100" b="1">
              <a:ea typeface="Calibri Light"/>
              <a:cs typeface="Calibri Light"/>
            </a:endParaRPr>
          </a:p>
          <a:p>
            <a:r>
              <a:rPr lang="en-US" sz="1200" b="1">
                <a:ea typeface="+mn-lt"/>
                <a:cs typeface="+mn-lt"/>
              </a:rPr>
              <a:t>Source</a:t>
            </a:r>
            <a:r>
              <a:rPr lang="en-US" sz="1000" b="1">
                <a:ea typeface="+mn-lt"/>
                <a:cs typeface="+mn-lt"/>
              </a:rPr>
              <a:t>:</a:t>
            </a:r>
            <a:endParaRPr lang="en-US" sz="1000">
              <a:ea typeface="+mn-lt"/>
              <a:cs typeface="+mn-lt"/>
            </a:endParaRPr>
          </a:p>
          <a:p>
            <a:r>
              <a:rPr lang="en-US" sz="1100">
                <a:ea typeface="+mn-lt"/>
                <a:cs typeface="+mn-lt"/>
              </a:rPr>
              <a:t>https://archive.ics.uci.edu/ml/datasets/Online+Shoppers+Purchasing+Intention+Dataset</a:t>
            </a:r>
            <a:endParaRPr lang="en-US" sz="1100" b="1">
              <a:ea typeface="+mn-lt"/>
              <a:cs typeface="+mn-lt"/>
            </a:endParaRPr>
          </a:p>
          <a:p>
            <a:r>
              <a:rPr lang="en-US" sz="1200" b="1">
                <a:ea typeface="+mn-lt"/>
                <a:cs typeface="+mn-lt"/>
              </a:rPr>
              <a:t>Dataset description:</a:t>
            </a:r>
            <a:br>
              <a:rPr lang="en-US" sz="1200"/>
            </a:br>
            <a:endParaRPr lang="en-US" sz="1200" b="1">
              <a:ea typeface="+mn-lt"/>
              <a:cs typeface="+mn-lt"/>
            </a:endParaRPr>
          </a:p>
          <a:p>
            <a:r>
              <a:rPr lang="en-US" sz="1100">
                <a:ea typeface="+mn-lt"/>
                <a:cs typeface="+mn-lt"/>
              </a:rPr>
              <a:t>The dataset consists of 10 numerical and 8 categorical attributes.</a:t>
            </a:r>
            <a:endParaRPr lang="en-US" sz="1100">
              <a:cs typeface="Calibri"/>
            </a:endParaRPr>
          </a:p>
          <a:p>
            <a:r>
              <a:rPr lang="en-US" sz="1100" b="1">
                <a:ea typeface="+mn-lt"/>
                <a:cs typeface="+mn-lt"/>
              </a:rPr>
              <a:t>Rows : 12330 , Columns : 18</a:t>
            </a:r>
            <a:r>
              <a:rPr lang="en-US" sz="1100">
                <a:ea typeface="+mn-lt"/>
                <a:cs typeface="+mn-lt"/>
              </a:rPr>
              <a:t> </a:t>
            </a:r>
          </a:p>
        </p:txBody>
      </p:sp>
      <p:graphicFrame>
        <p:nvGraphicFramePr>
          <p:cNvPr id="5" name="Table 4">
            <a:extLst>
              <a:ext uri="{FF2B5EF4-FFF2-40B4-BE49-F238E27FC236}">
                <a16:creationId xmlns:a16="http://schemas.microsoft.com/office/drawing/2014/main" id="{3E5790D7-C677-23F4-74DB-8B88E936C530}"/>
              </a:ext>
            </a:extLst>
          </p:cNvPr>
          <p:cNvGraphicFramePr>
            <a:graphicFrameLocks noGrp="1"/>
          </p:cNvGraphicFramePr>
          <p:nvPr>
            <p:extLst>
              <p:ext uri="{D42A27DB-BD31-4B8C-83A1-F6EECF244321}">
                <p14:modId xmlns:p14="http://schemas.microsoft.com/office/powerpoint/2010/main" val="1146687241"/>
              </p:ext>
            </p:extLst>
          </p:nvPr>
        </p:nvGraphicFramePr>
        <p:xfrm>
          <a:off x="482394" y="1721764"/>
          <a:ext cx="4088722" cy="1459942"/>
        </p:xfrm>
        <a:graphic>
          <a:graphicData uri="http://schemas.openxmlformats.org/drawingml/2006/table">
            <a:tbl>
              <a:tblPr firstRow="1" bandRow="1">
                <a:tableStyleId>{5C22544A-7EE6-4342-B048-85BDC9FD1C3A}</a:tableStyleId>
              </a:tblPr>
              <a:tblGrid>
                <a:gridCol w="1395218">
                  <a:extLst>
                    <a:ext uri="{9D8B030D-6E8A-4147-A177-3AD203B41FA5}">
                      <a16:colId xmlns:a16="http://schemas.microsoft.com/office/drawing/2014/main" val="417368997"/>
                    </a:ext>
                  </a:extLst>
                </a:gridCol>
                <a:gridCol w="1040308">
                  <a:extLst>
                    <a:ext uri="{9D8B030D-6E8A-4147-A177-3AD203B41FA5}">
                      <a16:colId xmlns:a16="http://schemas.microsoft.com/office/drawing/2014/main" val="4193334105"/>
                    </a:ext>
                  </a:extLst>
                </a:gridCol>
                <a:gridCol w="971615">
                  <a:extLst>
                    <a:ext uri="{9D8B030D-6E8A-4147-A177-3AD203B41FA5}">
                      <a16:colId xmlns:a16="http://schemas.microsoft.com/office/drawing/2014/main" val="1136572321"/>
                    </a:ext>
                  </a:extLst>
                </a:gridCol>
                <a:gridCol w="681581">
                  <a:extLst>
                    <a:ext uri="{9D8B030D-6E8A-4147-A177-3AD203B41FA5}">
                      <a16:colId xmlns:a16="http://schemas.microsoft.com/office/drawing/2014/main" val="3103677655"/>
                    </a:ext>
                  </a:extLst>
                </a:gridCol>
              </a:tblGrid>
              <a:tr h="364528">
                <a:tc gridSpan="4">
                  <a:txBody>
                    <a:bodyPr/>
                    <a:lstStyle/>
                    <a:p>
                      <a:pPr lvl="0" algn="ctr">
                        <a:buNone/>
                      </a:pPr>
                      <a:r>
                        <a:rPr lang="en-US" sz="1200">
                          <a:effectLst/>
                        </a:rPr>
                        <a:t>Description</a:t>
                      </a:r>
                    </a:p>
                  </a:txBody>
                  <a:tcPr marL="68692" marR="68692" marT="68692" marB="68692" anchor="ctr"/>
                </a:tc>
                <a:tc hMerge="1">
                  <a:txBody>
                    <a:bodyPr/>
                    <a:lstStyle/>
                    <a:p>
                      <a:endParaRPr lang="en-US"/>
                    </a:p>
                  </a:txBody>
                  <a:tcPr marL="57150" marR="57150" marT="57150" marB="57150" anchor="ctr"/>
                </a:tc>
                <a:tc hMerge="1">
                  <a:txBody>
                    <a:bodyPr/>
                    <a:lstStyle/>
                    <a:p>
                      <a:endParaRPr lang="en-US"/>
                    </a:p>
                  </a:txBody>
                  <a:tcPr marL="57150" marR="57150" marT="57150" marB="57150" anchor="ctr"/>
                </a:tc>
                <a:tc hMerge="1">
                  <a:txBody>
                    <a:bodyPr/>
                    <a:lstStyle/>
                    <a:p>
                      <a:endParaRPr lang="en-US"/>
                    </a:p>
                  </a:txBody>
                  <a:tcPr marL="57150" marR="57150" marT="57150" marB="57150" anchor="ctr"/>
                </a:tc>
                <a:extLst>
                  <a:ext uri="{0D108BD9-81ED-4DB2-BD59-A6C34878D82A}">
                    <a16:rowId xmlns:a16="http://schemas.microsoft.com/office/drawing/2014/main" val="942743981"/>
                  </a:ext>
                </a:extLst>
              </a:tr>
              <a:tr h="547707">
                <a:tc>
                  <a:txBody>
                    <a:bodyPr/>
                    <a:lstStyle/>
                    <a:p>
                      <a:r>
                        <a:rPr lang="en-US" sz="1200">
                          <a:effectLst/>
                        </a:rPr>
                        <a:t>Data Set Characteristics:  </a:t>
                      </a:r>
                      <a:endParaRPr lang="en-US" sz="1200">
                        <a:solidFill>
                          <a:srgbClr val="123654"/>
                        </a:solidFill>
                        <a:effectLst/>
                        <a:latin typeface="Arial" panose="020B0604020202020204" pitchFamily="34" charset="0"/>
                      </a:endParaRPr>
                    </a:p>
                  </a:txBody>
                  <a:tcPr marL="68692" marR="68692" marT="68692" marB="68692" anchor="ctr"/>
                </a:tc>
                <a:tc>
                  <a:txBody>
                    <a:bodyPr/>
                    <a:lstStyle/>
                    <a:p>
                      <a:r>
                        <a:rPr lang="en-US" sz="1200">
                          <a:effectLst/>
                        </a:rPr>
                        <a:t>Multivariate</a:t>
                      </a:r>
                      <a:endParaRPr lang="en-US" sz="1200">
                        <a:solidFill>
                          <a:srgbClr val="123654"/>
                        </a:solidFill>
                        <a:effectLst/>
                        <a:latin typeface="Arial" panose="020B0604020202020204" pitchFamily="34" charset="0"/>
                      </a:endParaRPr>
                    </a:p>
                  </a:txBody>
                  <a:tcPr marL="68692" marR="68692" marT="68692" marB="68692" anchor="ctr"/>
                </a:tc>
                <a:tc>
                  <a:txBody>
                    <a:bodyPr/>
                    <a:lstStyle/>
                    <a:p>
                      <a:r>
                        <a:rPr lang="en-US" sz="1200">
                          <a:effectLst/>
                        </a:rPr>
                        <a:t>Number of Instances:</a:t>
                      </a:r>
                      <a:endParaRPr lang="en-US" sz="1200">
                        <a:solidFill>
                          <a:srgbClr val="123654"/>
                        </a:solidFill>
                        <a:effectLst/>
                        <a:latin typeface="Arial" panose="020B0604020202020204" pitchFamily="34" charset="0"/>
                      </a:endParaRPr>
                    </a:p>
                  </a:txBody>
                  <a:tcPr marL="68692" marR="68692" marT="68692" marB="68692" anchor="ctr"/>
                </a:tc>
                <a:tc>
                  <a:txBody>
                    <a:bodyPr/>
                    <a:lstStyle/>
                    <a:p>
                      <a:r>
                        <a:rPr lang="en-US" sz="1200">
                          <a:effectLst/>
                        </a:rPr>
                        <a:t>12330</a:t>
                      </a:r>
                      <a:endParaRPr lang="en-US" sz="1200">
                        <a:solidFill>
                          <a:srgbClr val="123654"/>
                        </a:solidFill>
                        <a:effectLst/>
                        <a:latin typeface="Arial" panose="020B0604020202020204" pitchFamily="34" charset="0"/>
                      </a:endParaRPr>
                    </a:p>
                  </a:txBody>
                  <a:tcPr marL="68692" marR="68692" marT="68692" marB="68692" anchor="ctr"/>
                </a:tc>
                <a:extLst>
                  <a:ext uri="{0D108BD9-81ED-4DB2-BD59-A6C34878D82A}">
                    <a16:rowId xmlns:a16="http://schemas.microsoft.com/office/drawing/2014/main" val="2359736944"/>
                  </a:ext>
                </a:extLst>
              </a:tr>
              <a:tr h="547707">
                <a:tc>
                  <a:txBody>
                    <a:bodyPr/>
                    <a:lstStyle/>
                    <a:p>
                      <a:r>
                        <a:rPr lang="en-US" sz="1200">
                          <a:effectLst/>
                        </a:rPr>
                        <a:t>Attribute Characteristics:</a:t>
                      </a:r>
                      <a:endParaRPr lang="en-US" sz="1200">
                        <a:solidFill>
                          <a:srgbClr val="123654"/>
                        </a:solidFill>
                        <a:effectLst/>
                        <a:latin typeface="Arial" panose="020B0604020202020204" pitchFamily="34" charset="0"/>
                      </a:endParaRPr>
                    </a:p>
                  </a:txBody>
                  <a:tcPr marL="68692" marR="68692" marT="68692" marB="68692" anchor="ctr"/>
                </a:tc>
                <a:tc>
                  <a:txBody>
                    <a:bodyPr/>
                    <a:lstStyle/>
                    <a:p>
                      <a:r>
                        <a:rPr lang="en-US" sz="1200">
                          <a:effectLst/>
                        </a:rPr>
                        <a:t>Integer, Real</a:t>
                      </a:r>
                      <a:endParaRPr lang="en-US" sz="1200">
                        <a:solidFill>
                          <a:srgbClr val="123654"/>
                        </a:solidFill>
                        <a:effectLst/>
                        <a:latin typeface="Arial" panose="020B0604020202020204" pitchFamily="34" charset="0"/>
                      </a:endParaRPr>
                    </a:p>
                  </a:txBody>
                  <a:tcPr marL="68692" marR="68692" marT="68692" marB="68692" anchor="ctr"/>
                </a:tc>
                <a:tc>
                  <a:txBody>
                    <a:bodyPr/>
                    <a:lstStyle/>
                    <a:p>
                      <a:r>
                        <a:rPr lang="en-US" sz="1200">
                          <a:effectLst/>
                        </a:rPr>
                        <a:t>Number of Attributes:</a:t>
                      </a:r>
                      <a:endParaRPr lang="en-US" sz="1200">
                        <a:solidFill>
                          <a:srgbClr val="123654"/>
                        </a:solidFill>
                        <a:effectLst/>
                        <a:latin typeface="Arial" panose="020B0604020202020204" pitchFamily="34" charset="0"/>
                      </a:endParaRPr>
                    </a:p>
                  </a:txBody>
                  <a:tcPr marL="68692" marR="68692" marT="68692" marB="68692" anchor="ctr"/>
                </a:tc>
                <a:tc>
                  <a:txBody>
                    <a:bodyPr/>
                    <a:lstStyle/>
                    <a:p>
                      <a:r>
                        <a:rPr lang="en-US" sz="1200">
                          <a:effectLst/>
                        </a:rPr>
                        <a:t>18</a:t>
                      </a:r>
                      <a:endParaRPr lang="en-US" sz="1200">
                        <a:solidFill>
                          <a:srgbClr val="123654"/>
                        </a:solidFill>
                        <a:effectLst/>
                        <a:latin typeface="Arial" panose="020B0604020202020204" pitchFamily="34" charset="0"/>
                      </a:endParaRPr>
                    </a:p>
                  </a:txBody>
                  <a:tcPr marL="68692" marR="68692" marT="68692" marB="68692" anchor="ctr"/>
                </a:tc>
                <a:extLst>
                  <a:ext uri="{0D108BD9-81ED-4DB2-BD59-A6C34878D82A}">
                    <a16:rowId xmlns:a16="http://schemas.microsoft.com/office/drawing/2014/main" val="2006195287"/>
                  </a:ext>
                </a:extLst>
              </a:tr>
            </a:tbl>
          </a:graphicData>
        </a:graphic>
      </p:graphicFrame>
    </p:spTree>
    <p:extLst>
      <p:ext uri="{BB962C8B-B14F-4D97-AF65-F5344CB8AC3E}">
        <p14:creationId xmlns:p14="http://schemas.microsoft.com/office/powerpoint/2010/main" val="960529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75E652F7-3957-9132-F0AE-DEA6F072E848}"/>
              </a:ext>
            </a:extLst>
          </p:cNvPr>
          <p:cNvSpPr/>
          <p:nvPr/>
        </p:nvSpPr>
        <p:spPr>
          <a:xfrm>
            <a:off x="4571" y="3361461"/>
            <a:ext cx="1148715" cy="519113"/>
          </a:xfrm>
          <a:custGeom>
            <a:avLst/>
            <a:gdLst/>
            <a:ahLst/>
            <a:cxnLst/>
            <a:rect l="l" t="t" r="r" b="b"/>
            <a:pathLst>
              <a:path w="1531620" h="692150">
                <a:moveTo>
                  <a:pt x="1226883" y="0"/>
                </a:moveTo>
                <a:lnTo>
                  <a:pt x="0" y="0"/>
                </a:lnTo>
                <a:lnTo>
                  <a:pt x="0" y="691895"/>
                </a:lnTo>
                <a:lnTo>
                  <a:pt x="1226883" y="691895"/>
                </a:lnTo>
                <a:lnTo>
                  <a:pt x="1531620" y="345947"/>
                </a:lnTo>
                <a:lnTo>
                  <a:pt x="1226883" y="0"/>
                </a:lnTo>
                <a:close/>
              </a:path>
            </a:pathLst>
          </a:custGeom>
          <a:solidFill>
            <a:srgbClr val="647CB8"/>
          </a:solidFill>
        </p:spPr>
        <p:txBody>
          <a:bodyPr wrap="square" lIns="0" tIns="0" rIns="0" bIns="0" rtlCol="0"/>
          <a:lstStyle/>
          <a:p>
            <a:endParaRPr lang="en-US" sz="1050"/>
          </a:p>
        </p:txBody>
      </p:sp>
      <p:sp>
        <p:nvSpPr>
          <p:cNvPr id="7" name="object 3">
            <a:extLst>
              <a:ext uri="{FF2B5EF4-FFF2-40B4-BE49-F238E27FC236}">
                <a16:creationId xmlns:a16="http://schemas.microsoft.com/office/drawing/2014/main" id="{654440F3-7094-38E1-4916-7BC8ECDE9B11}"/>
              </a:ext>
            </a:extLst>
          </p:cNvPr>
          <p:cNvSpPr txBox="1"/>
          <p:nvPr/>
        </p:nvSpPr>
        <p:spPr>
          <a:xfrm>
            <a:off x="8262842" y="5014874"/>
            <a:ext cx="62865" cy="113493"/>
          </a:xfrm>
          <a:prstGeom prst="rect">
            <a:avLst/>
          </a:prstGeom>
        </p:spPr>
        <p:txBody>
          <a:bodyPr vert="horz" wrap="square" lIns="0" tIns="9525" rIns="0" bIns="0" rtlCol="0">
            <a:spAutoFit/>
          </a:bodyPr>
          <a:lstStyle/>
          <a:p>
            <a:pPr marL="9525">
              <a:spcBef>
                <a:spcPts val="75"/>
              </a:spcBef>
            </a:pPr>
            <a:r>
              <a:rPr lang="en-US" sz="675">
                <a:latin typeface="Calibri"/>
                <a:cs typeface="Calibri"/>
              </a:rPr>
              <a:t>7</a:t>
            </a:r>
          </a:p>
        </p:txBody>
      </p:sp>
      <p:sp>
        <p:nvSpPr>
          <p:cNvPr id="9" name="object 4">
            <a:extLst>
              <a:ext uri="{FF2B5EF4-FFF2-40B4-BE49-F238E27FC236}">
                <a16:creationId xmlns:a16="http://schemas.microsoft.com/office/drawing/2014/main" id="{3031EC44-5536-61D4-B55E-D5816DE2DA7E}"/>
              </a:ext>
            </a:extLst>
          </p:cNvPr>
          <p:cNvSpPr txBox="1"/>
          <p:nvPr/>
        </p:nvSpPr>
        <p:spPr>
          <a:xfrm>
            <a:off x="2289429" y="907440"/>
            <a:ext cx="1296353" cy="629660"/>
          </a:xfrm>
          <a:prstGeom prst="rect">
            <a:avLst/>
          </a:prstGeom>
          <a:ln w="12192">
            <a:solidFill>
              <a:srgbClr val="4966AC"/>
            </a:solidFill>
          </a:ln>
        </p:spPr>
        <p:txBody>
          <a:bodyPr vert="horz" wrap="square" lIns="0" tIns="0" rIns="0" bIns="0" rtlCol="0" anchor="t">
            <a:spAutoFit/>
          </a:bodyPr>
          <a:lstStyle/>
          <a:p>
            <a:pPr marL="29845" algn="ctr">
              <a:lnSpc>
                <a:spcPts val="934"/>
              </a:lnSpc>
            </a:pPr>
            <a:r>
              <a:rPr lang="en-US" sz="900">
                <a:latin typeface="Calibri"/>
                <a:cs typeface="Calibri"/>
              </a:rPr>
              <a:t>Page</a:t>
            </a:r>
            <a:r>
              <a:rPr lang="en-US" sz="900" spc="-26">
                <a:latin typeface="Calibri"/>
                <a:cs typeface="Calibri"/>
              </a:rPr>
              <a:t> </a:t>
            </a:r>
            <a:r>
              <a:rPr lang="en-US" sz="900" spc="-8">
                <a:latin typeface="Calibri"/>
                <a:cs typeface="Calibri"/>
              </a:rPr>
              <a:t>Duration</a:t>
            </a:r>
            <a:endParaRPr lang="en-US" sz="900">
              <a:latin typeface="Calibri"/>
              <a:cs typeface="Calibri"/>
            </a:endParaRPr>
          </a:p>
          <a:p>
            <a:pPr marL="29845" algn="ctr"/>
            <a:r>
              <a:rPr lang="en-US" sz="900" spc="-8">
                <a:latin typeface="Calibri"/>
                <a:cs typeface="Calibri"/>
              </a:rPr>
              <a:t>(float64)</a:t>
            </a:r>
            <a:endParaRPr lang="en-US" sz="900">
              <a:latin typeface="Calibri"/>
              <a:cs typeface="Calibri"/>
            </a:endParaRPr>
          </a:p>
          <a:p>
            <a:pPr marL="302895" indent="-171450">
              <a:spcBef>
                <a:spcPts val="548"/>
              </a:spcBef>
              <a:buAutoNum type="arabicPeriod"/>
              <a:tabLst>
                <a:tab pos="302419" algn="l"/>
                <a:tab pos="302895" algn="l"/>
              </a:tabLst>
            </a:pPr>
            <a:r>
              <a:rPr lang="en-US" sz="650" spc="-8" err="1">
                <a:latin typeface="Calibri"/>
                <a:cs typeface="Calibri"/>
              </a:rPr>
              <a:t>Administrative_Duration</a:t>
            </a:r>
            <a:endParaRPr lang="en-US" sz="650" err="1">
              <a:latin typeface="Calibri"/>
              <a:cs typeface="Calibri"/>
            </a:endParaRPr>
          </a:p>
          <a:p>
            <a:pPr marL="302895" indent="-171450">
              <a:buAutoNum type="arabicPeriod"/>
              <a:tabLst>
                <a:tab pos="302419" algn="l"/>
                <a:tab pos="302895" algn="l"/>
              </a:tabLst>
            </a:pPr>
            <a:r>
              <a:rPr lang="en-US" sz="650" spc="-8" err="1">
                <a:latin typeface="Calibri"/>
                <a:cs typeface="Calibri"/>
              </a:rPr>
              <a:t>Informational_Duration</a:t>
            </a:r>
            <a:endParaRPr lang="en-US" sz="650" err="1">
              <a:latin typeface="Calibri"/>
              <a:cs typeface="Calibri"/>
            </a:endParaRPr>
          </a:p>
          <a:p>
            <a:pPr marL="302895" indent="-171450">
              <a:buAutoNum type="arabicPeriod"/>
              <a:tabLst>
                <a:tab pos="302419" algn="l"/>
                <a:tab pos="302895" algn="l"/>
              </a:tabLst>
            </a:pPr>
            <a:r>
              <a:rPr lang="en-US" sz="650" spc="-8" err="1">
                <a:latin typeface="Calibri"/>
                <a:cs typeface="Calibri"/>
              </a:rPr>
              <a:t>ProductRelated_Duration</a:t>
            </a:r>
            <a:endParaRPr lang="en-US" sz="650" err="1">
              <a:latin typeface="Calibri"/>
              <a:cs typeface="Calibri"/>
            </a:endParaRPr>
          </a:p>
        </p:txBody>
      </p:sp>
      <p:sp>
        <p:nvSpPr>
          <p:cNvPr id="11" name="object 5">
            <a:extLst>
              <a:ext uri="{FF2B5EF4-FFF2-40B4-BE49-F238E27FC236}">
                <a16:creationId xmlns:a16="http://schemas.microsoft.com/office/drawing/2014/main" id="{06E20CFE-16E8-4E76-A0D9-93D69E0CEF47}"/>
              </a:ext>
            </a:extLst>
          </p:cNvPr>
          <p:cNvSpPr txBox="1"/>
          <p:nvPr/>
        </p:nvSpPr>
        <p:spPr>
          <a:xfrm>
            <a:off x="3697605" y="899440"/>
            <a:ext cx="1211580" cy="655308"/>
          </a:xfrm>
          <a:prstGeom prst="rect">
            <a:avLst/>
          </a:prstGeom>
          <a:ln w="12192">
            <a:solidFill>
              <a:srgbClr val="4966AC"/>
            </a:solidFill>
          </a:ln>
        </p:spPr>
        <p:txBody>
          <a:bodyPr vert="horz" wrap="square" lIns="0" tIns="0" rIns="0" bIns="0" rtlCol="0" anchor="t">
            <a:spAutoFit/>
          </a:bodyPr>
          <a:lstStyle/>
          <a:p>
            <a:pPr marL="34290" algn="ctr">
              <a:lnSpc>
                <a:spcPts val="919"/>
              </a:lnSpc>
            </a:pPr>
            <a:r>
              <a:rPr lang="en-US" sz="900">
                <a:latin typeface="Calibri"/>
                <a:cs typeface="Calibri"/>
              </a:rPr>
              <a:t>Visitor</a:t>
            </a:r>
            <a:r>
              <a:rPr lang="en-US" sz="900" spc="-26">
                <a:latin typeface="Calibri"/>
                <a:cs typeface="Calibri"/>
              </a:rPr>
              <a:t> </a:t>
            </a:r>
            <a:r>
              <a:rPr lang="en-US" sz="900" spc="-15">
                <a:latin typeface="Calibri"/>
                <a:cs typeface="Calibri"/>
              </a:rPr>
              <a:t>Type</a:t>
            </a:r>
            <a:endParaRPr lang="en-US" sz="900">
              <a:latin typeface="Calibri"/>
              <a:cs typeface="Calibri"/>
            </a:endParaRPr>
          </a:p>
          <a:p>
            <a:pPr marL="34925" algn="ctr"/>
            <a:r>
              <a:rPr lang="en-US" sz="900" spc="-8">
                <a:latin typeface="Calibri"/>
                <a:cs typeface="Calibri"/>
              </a:rPr>
              <a:t>(object)</a:t>
            </a:r>
            <a:endParaRPr lang="en-US" sz="900">
              <a:latin typeface="Calibri"/>
              <a:cs typeface="Calibri"/>
            </a:endParaRPr>
          </a:p>
          <a:p>
            <a:pPr marL="273050" indent="-171450">
              <a:spcBef>
                <a:spcPts val="686"/>
              </a:spcBef>
              <a:buAutoNum type="arabicPeriod"/>
              <a:tabLst>
                <a:tab pos="272891" algn="l"/>
                <a:tab pos="273368" algn="l"/>
              </a:tabLst>
            </a:pPr>
            <a:r>
              <a:rPr lang="en-US" sz="650" spc="-8" err="1">
                <a:latin typeface="Calibri"/>
                <a:cs typeface="Calibri"/>
              </a:rPr>
              <a:t>New_visitor</a:t>
            </a:r>
            <a:endParaRPr lang="en-US" sz="650" err="1">
              <a:latin typeface="Calibri"/>
              <a:cs typeface="Calibri"/>
            </a:endParaRPr>
          </a:p>
          <a:p>
            <a:pPr marL="273050" indent="-171450">
              <a:buAutoNum type="arabicPeriod"/>
              <a:tabLst>
                <a:tab pos="272891" algn="l"/>
                <a:tab pos="273368" algn="l"/>
              </a:tabLst>
            </a:pPr>
            <a:r>
              <a:rPr lang="en-US" sz="650" spc="-8" err="1">
                <a:latin typeface="Calibri"/>
                <a:cs typeface="Calibri"/>
              </a:rPr>
              <a:t>Returning_visitor</a:t>
            </a:r>
            <a:endParaRPr lang="en-US" sz="650" err="1">
              <a:latin typeface="Calibri"/>
              <a:cs typeface="Calibri"/>
            </a:endParaRPr>
          </a:p>
          <a:p>
            <a:pPr marL="273050" indent="-171450">
              <a:spcBef>
                <a:spcPts val="4"/>
              </a:spcBef>
              <a:buAutoNum type="arabicPeriod"/>
              <a:tabLst>
                <a:tab pos="272891" algn="l"/>
                <a:tab pos="273368" algn="l"/>
              </a:tabLst>
            </a:pPr>
            <a:r>
              <a:rPr lang="en-US" sz="650" spc="-8">
                <a:latin typeface="Calibri"/>
                <a:cs typeface="Calibri"/>
              </a:rPr>
              <a:t>Others</a:t>
            </a:r>
            <a:endParaRPr lang="en-US" sz="650">
              <a:latin typeface="Calibri"/>
              <a:cs typeface="Calibri"/>
            </a:endParaRPr>
          </a:p>
        </p:txBody>
      </p:sp>
      <p:sp>
        <p:nvSpPr>
          <p:cNvPr id="13" name="object 6">
            <a:extLst>
              <a:ext uri="{FF2B5EF4-FFF2-40B4-BE49-F238E27FC236}">
                <a16:creationId xmlns:a16="http://schemas.microsoft.com/office/drawing/2014/main" id="{EFC96D04-D00E-D6A5-5E28-0CD0566D9329}"/>
              </a:ext>
            </a:extLst>
          </p:cNvPr>
          <p:cNvSpPr/>
          <p:nvPr/>
        </p:nvSpPr>
        <p:spPr>
          <a:xfrm>
            <a:off x="0" y="988594"/>
            <a:ext cx="1144429" cy="521494"/>
          </a:xfrm>
          <a:custGeom>
            <a:avLst/>
            <a:gdLst/>
            <a:ahLst/>
            <a:cxnLst/>
            <a:rect l="l" t="t" r="r" b="b"/>
            <a:pathLst>
              <a:path w="1525905" h="695325">
                <a:moveTo>
                  <a:pt x="1220152" y="0"/>
                </a:moveTo>
                <a:lnTo>
                  <a:pt x="0" y="0"/>
                </a:lnTo>
                <a:lnTo>
                  <a:pt x="0" y="694944"/>
                </a:lnTo>
                <a:lnTo>
                  <a:pt x="1220152" y="694944"/>
                </a:lnTo>
                <a:lnTo>
                  <a:pt x="1525524" y="347472"/>
                </a:lnTo>
                <a:lnTo>
                  <a:pt x="1220152" y="0"/>
                </a:lnTo>
                <a:close/>
              </a:path>
            </a:pathLst>
          </a:custGeom>
          <a:solidFill>
            <a:srgbClr val="647CB8"/>
          </a:solidFill>
        </p:spPr>
        <p:txBody>
          <a:bodyPr wrap="square" lIns="0" tIns="0" rIns="0" bIns="0" rtlCol="0"/>
          <a:lstStyle/>
          <a:p>
            <a:endParaRPr lang="en-US" sz="1050"/>
          </a:p>
        </p:txBody>
      </p:sp>
      <p:sp>
        <p:nvSpPr>
          <p:cNvPr id="15" name="object 7">
            <a:extLst>
              <a:ext uri="{FF2B5EF4-FFF2-40B4-BE49-F238E27FC236}">
                <a16:creationId xmlns:a16="http://schemas.microsoft.com/office/drawing/2014/main" id="{EA50D611-D113-B8E0-9C84-E87CBA98B4CF}"/>
              </a:ext>
            </a:extLst>
          </p:cNvPr>
          <p:cNvSpPr txBox="1"/>
          <p:nvPr/>
        </p:nvSpPr>
        <p:spPr>
          <a:xfrm>
            <a:off x="221132" y="1138861"/>
            <a:ext cx="581978" cy="193803"/>
          </a:xfrm>
          <a:prstGeom prst="rect">
            <a:avLst/>
          </a:prstGeom>
        </p:spPr>
        <p:txBody>
          <a:bodyPr vert="horz" wrap="square" lIns="0" tIns="9049" rIns="0" bIns="0" rtlCol="0" anchor="t">
            <a:spAutoFit/>
          </a:bodyPr>
          <a:lstStyle/>
          <a:p>
            <a:pPr marL="9525">
              <a:spcBef>
                <a:spcPts val="71"/>
              </a:spcBef>
            </a:pPr>
            <a:r>
              <a:rPr lang="en-US" sz="1200" b="1" spc="-8">
                <a:solidFill>
                  <a:srgbClr val="FFFFFF"/>
                </a:solidFill>
                <a:latin typeface="Calibri Light"/>
                <a:cs typeface="Calibri"/>
              </a:rPr>
              <a:t>Behavior</a:t>
            </a:r>
            <a:endParaRPr lang="en-US" sz="1200">
              <a:latin typeface="Calibri Light"/>
              <a:cs typeface="Calibri"/>
            </a:endParaRPr>
          </a:p>
        </p:txBody>
      </p:sp>
      <p:sp>
        <p:nvSpPr>
          <p:cNvPr id="17" name="object 8">
            <a:extLst>
              <a:ext uri="{FF2B5EF4-FFF2-40B4-BE49-F238E27FC236}">
                <a16:creationId xmlns:a16="http://schemas.microsoft.com/office/drawing/2014/main" id="{B2BFE831-DFBA-B21B-F658-ED1B7B414317}"/>
              </a:ext>
            </a:extLst>
          </p:cNvPr>
          <p:cNvSpPr txBox="1"/>
          <p:nvPr/>
        </p:nvSpPr>
        <p:spPr>
          <a:xfrm>
            <a:off x="1139570" y="908584"/>
            <a:ext cx="1003935" cy="642484"/>
          </a:xfrm>
          <a:prstGeom prst="rect">
            <a:avLst/>
          </a:prstGeom>
          <a:ln w="12191">
            <a:solidFill>
              <a:srgbClr val="4966AC"/>
            </a:solidFill>
          </a:ln>
        </p:spPr>
        <p:txBody>
          <a:bodyPr vert="horz" wrap="square" lIns="0" tIns="0" rIns="0" bIns="0" rtlCol="0" anchor="t">
            <a:spAutoFit/>
          </a:bodyPr>
          <a:lstStyle/>
          <a:p>
            <a:pPr marL="84455" algn="ctr">
              <a:lnSpc>
                <a:spcPts val="938"/>
              </a:lnSpc>
            </a:pPr>
            <a:r>
              <a:rPr lang="en-US" sz="900">
                <a:latin typeface="Calibri"/>
                <a:cs typeface="Calibri"/>
              </a:rPr>
              <a:t>Pages</a:t>
            </a:r>
            <a:r>
              <a:rPr lang="en-US" sz="900" spc="-23">
                <a:latin typeface="Calibri"/>
                <a:cs typeface="Calibri"/>
              </a:rPr>
              <a:t> </a:t>
            </a:r>
            <a:r>
              <a:rPr lang="en-US" sz="900" spc="-8">
                <a:latin typeface="Calibri"/>
                <a:cs typeface="Calibri"/>
              </a:rPr>
              <a:t>Visited</a:t>
            </a:r>
            <a:endParaRPr lang="en-US" sz="900">
              <a:latin typeface="Calibri"/>
              <a:cs typeface="Calibri"/>
            </a:endParaRPr>
          </a:p>
          <a:p>
            <a:pPr marL="85725" algn="ctr"/>
            <a:r>
              <a:rPr lang="en-US" sz="900" spc="-8">
                <a:latin typeface="Calibri"/>
                <a:cs typeface="Calibri"/>
              </a:rPr>
              <a:t>(float64)</a:t>
            </a:r>
            <a:endParaRPr lang="en-US" sz="900">
              <a:latin typeface="Calibri"/>
              <a:cs typeface="Calibri"/>
            </a:endParaRPr>
          </a:p>
          <a:p>
            <a:pPr marL="300990" indent="-171450">
              <a:spcBef>
                <a:spcPts val="611"/>
              </a:spcBef>
              <a:buAutoNum type="arabicPeriod"/>
              <a:tabLst>
                <a:tab pos="301466" algn="l"/>
                <a:tab pos="301943" algn="l"/>
              </a:tabLst>
            </a:pPr>
            <a:r>
              <a:rPr lang="en-US" sz="650" spc="-8">
                <a:latin typeface="Calibri"/>
                <a:cs typeface="Calibri"/>
              </a:rPr>
              <a:t>Administrative</a:t>
            </a:r>
            <a:endParaRPr lang="en-US" sz="650">
              <a:latin typeface="Calibri"/>
              <a:cs typeface="Calibri"/>
            </a:endParaRPr>
          </a:p>
          <a:p>
            <a:pPr marL="300990" indent="-171450">
              <a:buAutoNum type="arabicPeriod"/>
              <a:tabLst>
                <a:tab pos="301466" algn="l"/>
                <a:tab pos="301943" algn="l"/>
              </a:tabLst>
            </a:pPr>
            <a:r>
              <a:rPr lang="en-US" sz="650" spc="-8">
                <a:latin typeface="Calibri"/>
                <a:cs typeface="Calibri"/>
              </a:rPr>
              <a:t>Informational</a:t>
            </a:r>
            <a:endParaRPr lang="en-US" sz="650">
              <a:latin typeface="Calibri"/>
              <a:cs typeface="Calibri"/>
            </a:endParaRPr>
          </a:p>
          <a:p>
            <a:pPr marL="300990" indent="-171450">
              <a:buAutoNum type="arabicPeriod"/>
              <a:tabLst>
                <a:tab pos="301466" algn="l"/>
                <a:tab pos="301943" algn="l"/>
              </a:tabLst>
            </a:pPr>
            <a:r>
              <a:rPr lang="en-US" sz="650" spc="-8" err="1">
                <a:latin typeface="Calibri"/>
                <a:cs typeface="Calibri"/>
              </a:rPr>
              <a:t>ProductRelated</a:t>
            </a:r>
            <a:endParaRPr lang="en-US" sz="650" err="1">
              <a:latin typeface="Calibri"/>
              <a:cs typeface="Calibri"/>
            </a:endParaRPr>
          </a:p>
        </p:txBody>
      </p:sp>
      <p:sp>
        <p:nvSpPr>
          <p:cNvPr id="19" name="object 9">
            <a:extLst>
              <a:ext uri="{FF2B5EF4-FFF2-40B4-BE49-F238E27FC236}">
                <a16:creationId xmlns:a16="http://schemas.microsoft.com/office/drawing/2014/main" id="{6BEDD8E4-DF63-96C8-3D47-A4A5C3F42F82}"/>
              </a:ext>
            </a:extLst>
          </p:cNvPr>
          <p:cNvSpPr/>
          <p:nvPr/>
        </p:nvSpPr>
        <p:spPr>
          <a:xfrm>
            <a:off x="0" y="1812697"/>
            <a:ext cx="1144429" cy="520065"/>
          </a:xfrm>
          <a:custGeom>
            <a:avLst/>
            <a:gdLst/>
            <a:ahLst/>
            <a:cxnLst/>
            <a:rect l="l" t="t" r="r" b="b"/>
            <a:pathLst>
              <a:path w="1525905" h="693419">
                <a:moveTo>
                  <a:pt x="1220825" y="0"/>
                </a:moveTo>
                <a:lnTo>
                  <a:pt x="0" y="0"/>
                </a:lnTo>
                <a:lnTo>
                  <a:pt x="0" y="693419"/>
                </a:lnTo>
                <a:lnTo>
                  <a:pt x="1220825" y="693419"/>
                </a:lnTo>
                <a:lnTo>
                  <a:pt x="1525524" y="346710"/>
                </a:lnTo>
                <a:lnTo>
                  <a:pt x="1220825" y="0"/>
                </a:lnTo>
                <a:close/>
              </a:path>
            </a:pathLst>
          </a:custGeom>
          <a:solidFill>
            <a:srgbClr val="647CB8"/>
          </a:solidFill>
        </p:spPr>
        <p:txBody>
          <a:bodyPr wrap="square" lIns="0" tIns="0" rIns="0" bIns="0" rtlCol="0"/>
          <a:lstStyle/>
          <a:p>
            <a:endParaRPr lang="en-US" sz="1050"/>
          </a:p>
        </p:txBody>
      </p:sp>
      <p:sp>
        <p:nvSpPr>
          <p:cNvPr id="21" name="object 10">
            <a:extLst>
              <a:ext uri="{FF2B5EF4-FFF2-40B4-BE49-F238E27FC236}">
                <a16:creationId xmlns:a16="http://schemas.microsoft.com/office/drawing/2014/main" id="{4EED5064-E223-0671-791D-D216A7EE323F}"/>
              </a:ext>
            </a:extLst>
          </p:cNvPr>
          <p:cNvSpPr txBox="1"/>
          <p:nvPr/>
        </p:nvSpPr>
        <p:spPr>
          <a:xfrm>
            <a:off x="215646" y="1779417"/>
            <a:ext cx="593884" cy="563135"/>
          </a:xfrm>
          <a:prstGeom prst="rect">
            <a:avLst/>
          </a:prstGeom>
        </p:spPr>
        <p:txBody>
          <a:bodyPr vert="horz" wrap="square" lIns="0" tIns="9049" rIns="0" bIns="0" rtlCol="0" anchor="t">
            <a:spAutoFit/>
          </a:bodyPr>
          <a:lstStyle/>
          <a:p>
            <a:pPr marL="9525" marR="3810">
              <a:spcBef>
                <a:spcPts val="71"/>
              </a:spcBef>
            </a:pPr>
            <a:r>
              <a:rPr lang="en-US" sz="1200" b="1" spc="-8">
                <a:solidFill>
                  <a:srgbClr val="FFFFFF"/>
                </a:solidFill>
                <a:latin typeface="Calibri Light"/>
                <a:cs typeface="Calibri"/>
              </a:rPr>
              <a:t>Google Analytics Metric</a:t>
            </a:r>
            <a:endParaRPr lang="en-US" sz="1200">
              <a:latin typeface="Calibri Light"/>
              <a:cs typeface="Calibri"/>
            </a:endParaRPr>
          </a:p>
        </p:txBody>
      </p:sp>
      <p:sp>
        <p:nvSpPr>
          <p:cNvPr id="23" name="object 11">
            <a:extLst>
              <a:ext uri="{FF2B5EF4-FFF2-40B4-BE49-F238E27FC236}">
                <a16:creationId xmlns:a16="http://schemas.microsoft.com/office/drawing/2014/main" id="{0B6405EC-6F44-80BE-787F-710EF60F3E31}"/>
              </a:ext>
            </a:extLst>
          </p:cNvPr>
          <p:cNvSpPr/>
          <p:nvPr/>
        </p:nvSpPr>
        <p:spPr>
          <a:xfrm>
            <a:off x="0" y="2591079"/>
            <a:ext cx="1144429" cy="519113"/>
          </a:xfrm>
          <a:custGeom>
            <a:avLst/>
            <a:gdLst/>
            <a:ahLst/>
            <a:cxnLst/>
            <a:rect l="l" t="t" r="r" b="b"/>
            <a:pathLst>
              <a:path w="1525905" h="692150">
                <a:moveTo>
                  <a:pt x="1220787" y="0"/>
                </a:moveTo>
                <a:lnTo>
                  <a:pt x="0" y="0"/>
                </a:lnTo>
                <a:lnTo>
                  <a:pt x="0" y="691896"/>
                </a:lnTo>
                <a:lnTo>
                  <a:pt x="1220787" y="691896"/>
                </a:lnTo>
                <a:lnTo>
                  <a:pt x="1525524" y="345948"/>
                </a:lnTo>
                <a:lnTo>
                  <a:pt x="1220787" y="0"/>
                </a:lnTo>
                <a:close/>
              </a:path>
            </a:pathLst>
          </a:custGeom>
          <a:solidFill>
            <a:srgbClr val="647CB8"/>
          </a:solidFill>
        </p:spPr>
        <p:txBody>
          <a:bodyPr wrap="square" lIns="0" tIns="0" rIns="0" bIns="0" rtlCol="0"/>
          <a:lstStyle/>
          <a:p>
            <a:endParaRPr lang="en-US" sz="1050"/>
          </a:p>
        </p:txBody>
      </p:sp>
      <p:sp>
        <p:nvSpPr>
          <p:cNvPr id="25" name="object 12">
            <a:extLst>
              <a:ext uri="{FF2B5EF4-FFF2-40B4-BE49-F238E27FC236}">
                <a16:creationId xmlns:a16="http://schemas.microsoft.com/office/drawing/2014/main" id="{BA0504B5-F5A3-7751-D795-1D86AAC98760}"/>
              </a:ext>
            </a:extLst>
          </p:cNvPr>
          <p:cNvSpPr txBox="1"/>
          <p:nvPr/>
        </p:nvSpPr>
        <p:spPr>
          <a:xfrm>
            <a:off x="188671" y="2740908"/>
            <a:ext cx="645795" cy="193803"/>
          </a:xfrm>
          <a:prstGeom prst="rect">
            <a:avLst/>
          </a:prstGeom>
        </p:spPr>
        <p:txBody>
          <a:bodyPr vert="horz" wrap="square" lIns="0" tIns="9049" rIns="0" bIns="0" rtlCol="0" anchor="t">
            <a:spAutoFit/>
          </a:bodyPr>
          <a:lstStyle/>
          <a:p>
            <a:pPr marL="9525">
              <a:spcBef>
                <a:spcPts val="71"/>
              </a:spcBef>
            </a:pPr>
            <a:r>
              <a:rPr lang="en-US" sz="1200" b="1" spc="-8">
                <a:solidFill>
                  <a:srgbClr val="FFFFFF"/>
                </a:solidFill>
                <a:latin typeface="Calibri Light"/>
                <a:cs typeface="Calibri"/>
              </a:rPr>
              <a:t>Campaign</a:t>
            </a:r>
            <a:endParaRPr lang="en-US" sz="1200">
              <a:latin typeface="Calibri Light"/>
              <a:cs typeface="Calibri"/>
            </a:endParaRPr>
          </a:p>
        </p:txBody>
      </p:sp>
      <p:sp>
        <p:nvSpPr>
          <p:cNvPr id="27" name="object 13">
            <a:extLst>
              <a:ext uri="{FF2B5EF4-FFF2-40B4-BE49-F238E27FC236}">
                <a16:creationId xmlns:a16="http://schemas.microsoft.com/office/drawing/2014/main" id="{971357D6-CBE7-40D4-7923-4550AB2FD185}"/>
              </a:ext>
            </a:extLst>
          </p:cNvPr>
          <p:cNvSpPr txBox="1"/>
          <p:nvPr/>
        </p:nvSpPr>
        <p:spPr>
          <a:xfrm>
            <a:off x="384582" y="3511252"/>
            <a:ext cx="274796" cy="193803"/>
          </a:xfrm>
          <a:prstGeom prst="rect">
            <a:avLst/>
          </a:prstGeom>
        </p:spPr>
        <p:txBody>
          <a:bodyPr vert="horz" wrap="square" lIns="0" tIns="9049" rIns="0" bIns="0" rtlCol="0" anchor="t">
            <a:spAutoFit/>
          </a:bodyPr>
          <a:lstStyle/>
          <a:p>
            <a:pPr marL="9525">
              <a:spcBef>
                <a:spcPts val="71"/>
              </a:spcBef>
            </a:pPr>
            <a:r>
              <a:rPr lang="en-US" sz="1200" b="1" spc="-19">
                <a:solidFill>
                  <a:srgbClr val="FFFFFF"/>
                </a:solidFill>
                <a:latin typeface="Calibri Light"/>
                <a:cs typeface="Calibri"/>
              </a:rPr>
              <a:t>Geo</a:t>
            </a:r>
            <a:endParaRPr lang="en-US" sz="1200">
              <a:latin typeface="Calibri Light"/>
              <a:cs typeface="Calibri"/>
            </a:endParaRPr>
          </a:p>
        </p:txBody>
      </p:sp>
      <p:sp>
        <p:nvSpPr>
          <p:cNvPr id="29" name="object 14">
            <a:extLst>
              <a:ext uri="{FF2B5EF4-FFF2-40B4-BE49-F238E27FC236}">
                <a16:creationId xmlns:a16="http://schemas.microsoft.com/office/drawing/2014/main" id="{718F926C-E320-3CD6-A1F3-C85B96D85678}"/>
              </a:ext>
            </a:extLst>
          </p:cNvPr>
          <p:cNvSpPr txBox="1"/>
          <p:nvPr/>
        </p:nvSpPr>
        <p:spPr>
          <a:xfrm>
            <a:off x="1147572" y="1804696"/>
            <a:ext cx="1010603" cy="400655"/>
          </a:xfrm>
          <a:prstGeom prst="rect">
            <a:avLst/>
          </a:prstGeom>
          <a:ln w="12191">
            <a:solidFill>
              <a:srgbClr val="4966AC"/>
            </a:solidFill>
          </a:ln>
        </p:spPr>
        <p:txBody>
          <a:bodyPr vert="horz" wrap="square" lIns="0" tIns="2381" rIns="0" bIns="0" rtlCol="0" anchor="t">
            <a:spAutoFit/>
          </a:bodyPr>
          <a:lstStyle/>
          <a:p>
            <a:pPr>
              <a:spcBef>
                <a:spcPts val="19"/>
              </a:spcBef>
            </a:pPr>
            <a:endParaRPr lang="en-US" sz="750">
              <a:latin typeface="Calibri"/>
              <a:cs typeface="Times New Roman"/>
            </a:endParaRPr>
          </a:p>
          <a:p>
            <a:pPr marL="328930" marR="196215" indent="-80010"/>
            <a:r>
              <a:rPr lang="en-US" sz="900" spc="-8" err="1">
                <a:latin typeface="Calibri"/>
                <a:cs typeface="Calibri"/>
              </a:rPr>
              <a:t>BounceRate</a:t>
            </a:r>
            <a:r>
              <a:rPr lang="en-US" sz="900" spc="-8">
                <a:latin typeface="Calibri"/>
                <a:cs typeface="Calibri"/>
              </a:rPr>
              <a:t> (float64)</a:t>
            </a:r>
            <a:endParaRPr lang="en-US" sz="900">
              <a:latin typeface="Calibri"/>
              <a:cs typeface="Calibri"/>
            </a:endParaRPr>
          </a:p>
        </p:txBody>
      </p:sp>
      <p:sp>
        <p:nvSpPr>
          <p:cNvPr id="31" name="object 15">
            <a:extLst>
              <a:ext uri="{FF2B5EF4-FFF2-40B4-BE49-F238E27FC236}">
                <a16:creationId xmlns:a16="http://schemas.microsoft.com/office/drawing/2014/main" id="{52AB7250-179F-C62A-DD23-9464249C60DE}"/>
              </a:ext>
            </a:extLst>
          </p:cNvPr>
          <p:cNvSpPr txBox="1"/>
          <p:nvPr/>
        </p:nvSpPr>
        <p:spPr>
          <a:xfrm>
            <a:off x="1152143" y="2563647"/>
            <a:ext cx="1005840" cy="422296"/>
          </a:xfrm>
          <a:prstGeom prst="rect">
            <a:avLst/>
          </a:prstGeom>
          <a:ln w="12191">
            <a:solidFill>
              <a:srgbClr val="4966AC"/>
            </a:solidFill>
          </a:ln>
        </p:spPr>
        <p:txBody>
          <a:bodyPr vert="horz" wrap="square" lIns="0" tIns="953" rIns="0" bIns="0" rtlCol="0" anchor="t">
            <a:spAutoFit/>
          </a:bodyPr>
          <a:lstStyle/>
          <a:p>
            <a:pPr>
              <a:spcBef>
                <a:spcPts val="8"/>
              </a:spcBef>
            </a:pPr>
            <a:endParaRPr lang="en-US" sz="900">
              <a:latin typeface="Calibri"/>
              <a:cs typeface="Times New Roman"/>
            </a:endParaRPr>
          </a:p>
          <a:p>
            <a:pPr marL="317500" marR="231140" indent="-50165">
              <a:spcBef>
                <a:spcPts val="4"/>
              </a:spcBef>
            </a:pPr>
            <a:r>
              <a:rPr lang="en-US" sz="900" spc="-8" err="1">
                <a:latin typeface="Calibri"/>
                <a:cs typeface="Calibri"/>
              </a:rPr>
              <a:t>SpecialDay</a:t>
            </a:r>
            <a:r>
              <a:rPr lang="en-US" sz="900" spc="-8">
                <a:latin typeface="Calibri"/>
                <a:cs typeface="Calibri"/>
              </a:rPr>
              <a:t> (float64)</a:t>
            </a:r>
            <a:endParaRPr lang="en-US" sz="900">
              <a:latin typeface="Calibri"/>
              <a:cs typeface="Calibri"/>
            </a:endParaRPr>
          </a:p>
        </p:txBody>
      </p:sp>
      <p:sp>
        <p:nvSpPr>
          <p:cNvPr id="37" name="object 18">
            <a:extLst>
              <a:ext uri="{FF2B5EF4-FFF2-40B4-BE49-F238E27FC236}">
                <a16:creationId xmlns:a16="http://schemas.microsoft.com/office/drawing/2014/main" id="{24AA7C45-AAAF-BC55-42F8-18B660CBCB58}"/>
              </a:ext>
            </a:extLst>
          </p:cNvPr>
          <p:cNvSpPr txBox="1"/>
          <p:nvPr/>
        </p:nvSpPr>
        <p:spPr>
          <a:xfrm>
            <a:off x="2271141" y="1806981"/>
            <a:ext cx="1009650" cy="394339"/>
          </a:xfrm>
          <a:prstGeom prst="rect">
            <a:avLst/>
          </a:prstGeom>
          <a:ln w="12192">
            <a:solidFill>
              <a:srgbClr val="4966AC"/>
            </a:solidFill>
          </a:ln>
        </p:spPr>
        <p:txBody>
          <a:bodyPr vert="horz" wrap="square" lIns="0" tIns="1905" rIns="0" bIns="0" rtlCol="0" anchor="t">
            <a:spAutoFit/>
          </a:bodyPr>
          <a:lstStyle/>
          <a:p>
            <a:pPr>
              <a:spcBef>
                <a:spcPts val="15"/>
              </a:spcBef>
            </a:pPr>
            <a:endParaRPr lang="en-US" sz="750">
              <a:latin typeface="Calibri"/>
              <a:cs typeface="Times New Roman"/>
            </a:endParaRPr>
          </a:p>
          <a:p>
            <a:pPr marL="328930" marR="273685" indent="8890">
              <a:spcBef>
                <a:spcPts val="4"/>
              </a:spcBef>
            </a:pPr>
            <a:r>
              <a:rPr lang="en-US" sz="900" spc="-8" err="1">
                <a:latin typeface="Calibri"/>
                <a:cs typeface="Calibri"/>
              </a:rPr>
              <a:t>ExitRate</a:t>
            </a:r>
            <a:r>
              <a:rPr lang="en-US" sz="900" spc="-8">
                <a:latin typeface="Calibri"/>
                <a:cs typeface="Calibri"/>
              </a:rPr>
              <a:t> (float64)</a:t>
            </a:r>
            <a:endParaRPr lang="en-US" sz="900">
              <a:latin typeface="Calibri"/>
              <a:cs typeface="Calibri"/>
            </a:endParaRPr>
          </a:p>
        </p:txBody>
      </p:sp>
      <p:sp>
        <p:nvSpPr>
          <p:cNvPr id="39" name="object 19">
            <a:extLst>
              <a:ext uri="{FF2B5EF4-FFF2-40B4-BE49-F238E27FC236}">
                <a16:creationId xmlns:a16="http://schemas.microsoft.com/office/drawing/2014/main" id="{BCB22EF9-2831-4BEF-F7B0-901969675463}"/>
              </a:ext>
            </a:extLst>
          </p:cNvPr>
          <p:cNvSpPr txBox="1"/>
          <p:nvPr/>
        </p:nvSpPr>
        <p:spPr>
          <a:xfrm>
            <a:off x="3403853" y="1813839"/>
            <a:ext cx="1010603" cy="394339"/>
          </a:xfrm>
          <a:prstGeom prst="rect">
            <a:avLst/>
          </a:prstGeom>
          <a:ln w="12192">
            <a:solidFill>
              <a:srgbClr val="4966AC"/>
            </a:solidFill>
          </a:ln>
        </p:spPr>
        <p:txBody>
          <a:bodyPr vert="horz" wrap="square" lIns="0" tIns="1905" rIns="0" bIns="0" rtlCol="0" anchor="t">
            <a:spAutoFit/>
          </a:bodyPr>
          <a:lstStyle/>
          <a:p>
            <a:pPr>
              <a:spcBef>
                <a:spcPts val="15"/>
              </a:spcBef>
            </a:pPr>
            <a:endParaRPr lang="en-US" sz="750">
              <a:latin typeface="Calibri"/>
              <a:cs typeface="Times New Roman"/>
            </a:endParaRPr>
          </a:p>
          <a:p>
            <a:pPr marL="300355" marR="241935" indent="-61595"/>
            <a:r>
              <a:rPr lang="en-US" sz="900" spc="-15" err="1">
                <a:latin typeface="Calibri"/>
                <a:cs typeface="Calibri"/>
              </a:rPr>
              <a:t>PageValues</a:t>
            </a:r>
            <a:r>
              <a:rPr lang="en-US" sz="900" spc="-15">
                <a:latin typeface="Calibri"/>
                <a:cs typeface="Calibri"/>
              </a:rPr>
              <a:t> </a:t>
            </a:r>
            <a:r>
              <a:rPr lang="en-US" sz="900" spc="-8">
                <a:latin typeface="Calibri"/>
                <a:cs typeface="Calibri"/>
              </a:rPr>
              <a:t>(float64)</a:t>
            </a:r>
            <a:endParaRPr lang="en-US" sz="900">
              <a:latin typeface="Calibri"/>
              <a:cs typeface="Calibri"/>
            </a:endParaRPr>
          </a:p>
        </p:txBody>
      </p:sp>
      <p:sp>
        <p:nvSpPr>
          <p:cNvPr id="41" name="object 20">
            <a:extLst>
              <a:ext uri="{FF2B5EF4-FFF2-40B4-BE49-F238E27FC236}">
                <a16:creationId xmlns:a16="http://schemas.microsoft.com/office/drawing/2014/main" id="{792F7811-DB27-6DBA-2608-011700986CDA}"/>
              </a:ext>
            </a:extLst>
          </p:cNvPr>
          <p:cNvSpPr txBox="1"/>
          <p:nvPr/>
        </p:nvSpPr>
        <p:spPr>
          <a:xfrm>
            <a:off x="2295144" y="2570506"/>
            <a:ext cx="1005840" cy="445474"/>
          </a:xfrm>
          <a:prstGeom prst="rect">
            <a:avLst/>
          </a:prstGeom>
          <a:ln w="12192">
            <a:solidFill>
              <a:srgbClr val="4966AC"/>
            </a:solidFill>
          </a:ln>
        </p:spPr>
        <p:txBody>
          <a:bodyPr vert="horz" wrap="square" lIns="0" tIns="476" rIns="0" bIns="0" rtlCol="0" anchor="t">
            <a:spAutoFit/>
          </a:bodyPr>
          <a:lstStyle/>
          <a:p>
            <a:pPr marL="307340" marR="330200" indent="20955">
              <a:spcBef>
                <a:spcPts val="4"/>
              </a:spcBef>
            </a:pPr>
            <a:r>
              <a:rPr lang="en-US" sz="900" spc="-8">
                <a:latin typeface="Calibri"/>
                <a:cs typeface="Calibri"/>
              </a:rPr>
              <a:t>Month (object)</a:t>
            </a:r>
            <a:endParaRPr lang="en-US" sz="900">
              <a:latin typeface="Calibri"/>
              <a:cs typeface="Calibri"/>
            </a:endParaRPr>
          </a:p>
          <a:p>
            <a:pPr marL="305435">
              <a:spcBef>
                <a:spcPts val="458"/>
              </a:spcBef>
            </a:pPr>
            <a:r>
              <a:rPr lang="en-US" sz="650">
                <a:latin typeface="Calibri"/>
                <a:cs typeface="Calibri"/>
              </a:rPr>
              <a:t>JAN</a:t>
            </a:r>
            <a:r>
              <a:rPr lang="en-US" sz="650" spc="-8">
                <a:latin typeface="Calibri"/>
                <a:cs typeface="Calibri"/>
              </a:rPr>
              <a:t> </a:t>
            </a:r>
            <a:r>
              <a:rPr lang="en-US" sz="650">
                <a:latin typeface="Calibri"/>
                <a:cs typeface="Calibri"/>
              </a:rPr>
              <a:t>to </a:t>
            </a:r>
            <a:r>
              <a:rPr lang="en-US" sz="650" spc="-19">
                <a:latin typeface="Calibri"/>
                <a:cs typeface="Calibri"/>
              </a:rPr>
              <a:t>DEC</a:t>
            </a:r>
            <a:endParaRPr lang="en-US" sz="650">
              <a:latin typeface="Calibri"/>
              <a:cs typeface="Calibri"/>
            </a:endParaRPr>
          </a:p>
        </p:txBody>
      </p:sp>
      <p:sp>
        <p:nvSpPr>
          <p:cNvPr id="43" name="object 21">
            <a:extLst>
              <a:ext uri="{FF2B5EF4-FFF2-40B4-BE49-F238E27FC236}">
                <a16:creationId xmlns:a16="http://schemas.microsoft.com/office/drawing/2014/main" id="{BAC0BFAE-8A7E-5678-DE0A-5868BCFF15BA}"/>
              </a:ext>
            </a:extLst>
          </p:cNvPr>
          <p:cNvSpPr txBox="1"/>
          <p:nvPr/>
        </p:nvSpPr>
        <p:spPr>
          <a:xfrm>
            <a:off x="3429000" y="2567077"/>
            <a:ext cx="1004888" cy="455574"/>
          </a:xfrm>
          <a:prstGeom prst="rect">
            <a:avLst/>
          </a:prstGeom>
          <a:ln w="12192">
            <a:solidFill>
              <a:srgbClr val="4966AC"/>
            </a:solidFill>
          </a:ln>
        </p:spPr>
        <p:txBody>
          <a:bodyPr vert="horz" wrap="square" lIns="0" tIns="10478" rIns="0" bIns="0" rtlCol="0" anchor="t">
            <a:spAutoFit/>
          </a:bodyPr>
          <a:lstStyle/>
          <a:p>
            <a:pPr marL="269240" marR="291465" algn="ctr">
              <a:spcBef>
                <a:spcPts val="83"/>
              </a:spcBef>
            </a:pPr>
            <a:r>
              <a:rPr lang="en-US" sz="900" spc="-19">
                <a:latin typeface="Calibri"/>
                <a:cs typeface="Calibri"/>
              </a:rPr>
              <a:t>Weekend </a:t>
            </a:r>
            <a:r>
              <a:rPr lang="en-US" sz="900" spc="-8">
                <a:latin typeface="Calibri"/>
                <a:cs typeface="Calibri"/>
              </a:rPr>
              <a:t>(bool)</a:t>
            </a:r>
            <a:endParaRPr lang="en-US" sz="900">
              <a:latin typeface="Calibri"/>
              <a:cs typeface="Calibri"/>
            </a:endParaRPr>
          </a:p>
          <a:p>
            <a:pPr marR="3810" algn="ctr">
              <a:spcBef>
                <a:spcPts val="458"/>
              </a:spcBef>
            </a:pPr>
            <a:r>
              <a:rPr lang="en-US" sz="650">
                <a:latin typeface="Calibri"/>
                <a:cs typeface="Calibri"/>
              </a:rPr>
              <a:t>TRUE</a:t>
            </a:r>
            <a:r>
              <a:rPr lang="en-US" sz="650" spc="-26">
                <a:latin typeface="Calibri"/>
                <a:cs typeface="Calibri"/>
              </a:rPr>
              <a:t> </a:t>
            </a:r>
            <a:r>
              <a:rPr lang="en-US" sz="650">
                <a:latin typeface="Calibri"/>
                <a:cs typeface="Calibri"/>
              </a:rPr>
              <a:t>or</a:t>
            </a:r>
            <a:r>
              <a:rPr lang="en-US" sz="650" spc="-11">
                <a:latin typeface="Calibri"/>
                <a:cs typeface="Calibri"/>
              </a:rPr>
              <a:t> </a:t>
            </a:r>
            <a:r>
              <a:rPr lang="en-US" sz="650" spc="-8">
                <a:latin typeface="Calibri"/>
                <a:cs typeface="Calibri"/>
              </a:rPr>
              <a:t>FALSE</a:t>
            </a:r>
            <a:endParaRPr lang="en-US" sz="650">
              <a:latin typeface="Calibri"/>
              <a:cs typeface="Calibri"/>
            </a:endParaRPr>
          </a:p>
        </p:txBody>
      </p:sp>
      <p:sp>
        <p:nvSpPr>
          <p:cNvPr id="45" name="object 22">
            <a:extLst>
              <a:ext uri="{FF2B5EF4-FFF2-40B4-BE49-F238E27FC236}">
                <a16:creationId xmlns:a16="http://schemas.microsoft.com/office/drawing/2014/main" id="{839EC83E-24B2-1E09-2650-5B6EA1545A9C}"/>
              </a:ext>
            </a:extLst>
          </p:cNvPr>
          <p:cNvSpPr txBox="1"/>
          <p:nvPr/>
        </p:nvSpPr>
        <p:spPr>
          <a:xfrm>
            <a:off x="1178433" y="3363748"/>
            <a:ext cx="1004888" cy="433132"/>
          </a:xfrm>
          <a:prstGeom prst="rect">
            <a:avLst/>
          </a:prstGeom>
          <a:ln w="12191">
            <a:solidFill>
              <a:srgbClr val="4966AC"/>
            </a:solidFill>
          </a:ln>
        </p:spPr>
        <p:txBody>
          <a:bodyPr vert="horz" wrap="square" lIns="0" tIns="953" rIns="0" bIns="0" rtlCol="0" anchor="t">
            <a:spAutoFit/>
          </a:bodyPr>
          <a:lstStyle/>
          <a:p>
            <a:pPr marL="358140" marR="321945" algn="ctr">
              <a:spcBef>
                <a:spcPts val="8"/>
              </a:spcBef>
            </a:pPr>
            <a:r>
              <a:rPr lang="en-US" sz="900" spc="-8">
                <a:latin typeface="Calibri"/>
                <a:cs typeface="Calibri"/>
              </a:rPr>
              <a:t>Region (int64)</a:t>
            </a:r>
            <a:endParaRPr lang="en-US" sz="900">
              <a:latin typeface="Calibri"/>
              <a:cs typeface="Calibri"/>
            </a:endParaRPr>
          </a:p>
          <a:p>
            <a:pPr marL="12700" algn="ctr">
              <a:spcBef>
                <a:spcPts val="353"/>
              </a:spcBef>
            </a:pPr>
            <a:r>
              <a:rPr lang="en-US" sz="650">
                <a:latin typeface="Calibri"/>
                <a:cs typeface="Calibri"/>
              </a:rPr>
              <a:t>1</a:t>
            </a:r>
            <a:r>
              <a:rPr lang="en-US" sz="650" spc="-11">
                <a:latin typeface="Calibri"/>
                <a:cs typeface="Calibri"/>
              </a:rPr>
              <a:t> </a:t>
            </a:r>
            <a:r>
              <a:rPr lang="en-US" sz="650">
                <a:latin typeface="Calibri"/>
                <a:cs typeface="Calibri"/>
              </a:rPr>
              <a:t>to</a:t>
            </a:r>
            <a:r>
              <a:rPr lang="en-US" sz="650" spc="-8">
                <a:latin typeface="Calibri"/>
                <a:cs typeface="Calibri"/>
              </a:rPr>
              <a:t> </a:t>
            </a:r>
            <a:r>
              <a:rPr lang="en-US" sz="650" spc="-38">
                <a:latin typeface="Calibri"/>
                <a:cs typeface="Calibri"/>
              </a:rPr>
              <a:t>9</a:t>
            </a:r>
            <a:endParaRPr lang="en-US" sz="650">
              <a:latin typeface="Calibri"/>
              <a:cs typeface="Calibri"/>
            </a:endParaRPr>
          </a:p>
        </p:txBody>
      </p:sp>
      <p:sp>
        <p:nvSpPr>
          <p:cNvPr id="47" name="object 23">
            <a:extLst>
              <a:ext uri="{FF2B5EF4-FFF2-40B4-BE49-F238E27FC236}">
                <a16:creationId xmlns:a16="http://schemas.microsoft.com/office/drawing/2014/main" id="{250AD699-EF5A-56C5-425E-BE17E21E01E9}"/>
              </a:ext>
            </a:extLst>
          </p:cNvPr>
          <p:cNvSpPr txBox="1"/>
          <p:nvPr/>
        </p:nvSpPr>
        <p:spPr>
          <a:xfrm>
            <a:off x="2321433" y="3370606"/>
            <a:ext cx="1004888" cy="421910"/>
          </a:xfrm>
          <a:prstGeom prst="rect">
            <a:avLst/>
          </a:prstGeom>
          <a:ln w="12192">
            <a:solidFill>
              <a:srgbClr val="4966AC"/>
            </a:solidFill>
          </a:ln>
        </p:spPr>
        <p:txBody>
          <a:bodyPr vert="horz" wrap="square" lIns="0" tIns="0" rIns="0" bIns="0" rtlCol="0" anchor="t">
            <a:spAutoFit/>
          </a:bodyPr>
          <a:lstStyle/>
          <a:p>
            <a:pPr marL="50800" algn="ctr">
              <a:lnSpc>
                <a:spcPts val="1009"/>
              </a:lnSpc>
            </a:pPr>
            <a:r>
              <a:rPr lang="en-US" sz="900" spc="-8" err="1">
                <a:latin typeface="Calibri"/>
                <a:cs typeface="Calibri"/>
              </a:rPr>
              <a:t>TrafficType</a:t>
            </a:r>
            <a:endParaRPr lang="en-US" sz="900" err="1">
              <a:latin typeface="Calibri"/>
              <a:cs typeface="Calibri"/>
            </a:endParaRPr>
          </a:p>
          <a:p>
            <a:pPr marL="51435" algn="ctr"/>
            <a:r>
              <a:rPr lang="en-US" sz="900" spc="-8">
                <a:latin typeface="Calibri"/>
                <a:cs typeface="Calibri"/>
              </a:rPr>
              <a:t>(int64)</a:t>
            </a:r>
            <a:endParaRPr lang="en-US" sz="900">
              <a:latin typeface="Calibri"/>
              <a:cs typeface="Calibri"/>
            </a:endParaRPr>
          </a:p>
          <a:p>
            <a:pPr marL="56515" algn="ctr">
              <a:spcBef>
                <a:spcPts val="431"/>
              </a:spcBef>
            </a:pPr>
            <a:r>
              <a:rPr lang="en-US" sz="650">
                <a:latin typeface="Calibri"/>
                <a:cs typeface="Calibri"/>
              </a:rPr>
              <a:t>1</a:t>
            </a:r>
            <a:r>
              <a:rPr lang="en-US" sz="650" spc="-11">
                <a:latin typeface="Calibri"/>
                <a:cs typeface="Calibri"/>
              </a:rPr>
              <a:t> </a:t>
            </a:r>
            <a:r>
              <a:rPr lang="en-US" sz="650">
                <a:latin typeface="Calibri"/>
                <a:cs typeface="Calibri"/>
              </a:rPr>
              <a:t>to</a:t>
            </a:r>
            <a:r>
              <a:rPr lang="en-US" sz="650" spc="-8">
                <a:latin typeface="Calibri"/>
                <a:cs typeface="Calibri"/>
              </a:rPr>
              <a:t> </a:t>
            </a:r>
            <a:r>
              <a:rPr lang="en-US" sz="650" spc="-19">
                <a:latin typeface="Calibri"/>
                <a:cs typeface="Calibri"/>
              </a:rPr>
              <a:t>20</a:t>
            </a:r>
            <a:endParaRPr lang="en-US" sz="650">
              <a:latin typeface="Calibri"/>
              <a:cs typeface="Calibri"/>
            </a:endParaRPr>
          </a:p>
        </p:txBody>
      </p:sp>
      <p:sp>
        <p:nvSpPr>
          <p:cNvPr id="49" name="object 24">
            <a:extLst>
              <a:ext uri="{FF2B5EF4-FFF2-40B4-BE49-F238E27FC236}">
                <a16:creationId xmlns:a16="http://schemas.microsoft.com/office/drawing/2014/main" id="{2FC0E148-C356-A3AC-60B5-ED1B4362194C}"/>
              </a:ext>
            </a:extLst>
          </p:cNvPr>
          <p:cNvSpPr/>
          <p:nvPr/>
        </p:nvSpPr>
        <p:spPr>
          <a:xfrm>
            <a:off x="11430" y="4142131"/>
            <a:ext cx="1148715" cy="519113"/>
          </a:xfrm>
          <a:custGeom>
            <a:avLst/>
            <a:gdLst/>
            <a:ahLst/>
            <a:cxnLst/>
            <a:rect l="l" t="t" r="r" b="b"/>
            <a:pathLst>
              <a:path w="1531620" h="692150">
                <a:moveTo>
                  <a:pt x="1226883" y="0"/>
                </a:moveTo>
                <a:lnTo>
                  <a:pt x="0" y="0"/>
                </a:lnTo>
                <a:lnTo>
                  <a:pt x="0" y="691895"/>
                </a:lnTo>
                <a:lnTo>
                  <a:pt x="1226883" y="691895"/>
                </a:lnTo>
                <a:lnTo>
                  <a:pt x="1531620" y="345947"/>
                </a:lnTo>
                <a:lnTo>
                  <a:pt x="1226883" y="0"/>
                </a:lnTo>
                <a:close/>
              </a:path>
            </a:pathLst>
          </a:custGeom>
          <a:solidFill>
            <a:srgbClr val="647CB8"/>
          </a:solidFill>
        </p:spPr>
        <p:txBody>
          <a:bodyPr wrap="square" lIns="0" tIns="0" rIns="0" bIns="0" rtlCol="0"/>
          <a:lstStyle/>
          <a:p>
            <a:endParaRPr lang="en-US" sz="1050"/>
          </a:p>
        </p:txBody>
      </p:sp>
      <p:sp>
        <p:nvSpPr>
          <p:cNvPr id="51" name="object 25">
            <a:extLst>
              <a:ext uri="{FF2B5EF4-FFF2-40B4-BE49-F238E27FC236}">
                <a16:creationId xmlns:a16="http://schemas.microsoft.com/office/drawing/2014/main" id="{304E3C5A-AFA2-B7D7-0A10-EC6B0EE9CFD3}"/>
              </a:ext>
            </a:extLst>
          </p:cNvPr>
          <p:cNvSpPr txBox="1"/>
          <p:nvPr/>
        </p:nvSpPr>
        <p:spPr>
          <a:xfrm>
            <a:off x="162611" y="4291940"/>
            <a:ext cx="729614" cy="193803"/>
          </a:xfrm>
          <a:prstGeom prst="rect">
            <a:avLst/>
          </a:prstGeom>
        </p:spPr>
        <p:txBody>
          <a:bodyPr vert="horz" wrap="square" lIns="0" tIns="9049" rIns="0" bIns="0" rtlCol="0" anchor="t">
            <a:spAutoFit/>
          </a:bodyPr>
          <a:lstStyle/>
          <a:p>
            <a:pPr marL="9525">
              <a:spcBef>
                <a:spcPts val="71"/>
              </a:spcBef>
            </a:pPr>
            <a:r>
              <a:rPr lang="en-US" sz="1200" b="1" spc="-15">
                <a:solidFill>
                  <a:srgbClr val="FFFFFF"/>
                </a:solidFill>
                <a:latin typeface="Calibri Light"/>
                <a:cs typeface="Calibri"/>
              </a:rPr>
              <a:t>Technology</a:t>
            </a:r>
            <a:endParaRPr lang="en-US" sz="1200">
              <a:latin typeface="Calibri Light"/>
              <a:cs typeface="Calibri"/>
            </a:endParaRPr>
          </a:p>
        </p:txBody>
      </p:sp>
      <p:sp>
        <p:nvSpPr>
          <p:cNvPr id="53" name="object 26">
            <a:extLst>
              <a:ext uri="{FF2B5EF4-FFF2-40B4-BE49-F238E27FC236}">
                <a16:creationId xmlns:a16="http://schemas.microsoft.com/office/drawing/2014/main" id="{D7F70510-CC28-E5F4-C727-67F1BB834D56}"/>
              </a:ext>
            </a:extLst>
          </p:cNvPr>
          <p:cNvSpPr txBox="1"/>
          <p:nvPr/>
        </p:nvSpPr>
        <p:spPr>
          <a:xfrm>
            <a:off x="1185291" y="4144417"/>
            <a:ext cx="1004888" cy="433132"/>
          </a:xfrm>
          <a:prstGeom prst="rect">
            <a:avLst/>
          </a:prstGeom>
          <a:ln w="12191">
            <a:solidFill>
              <a:srgbClr val="4966AC"/>
            </a:solidFill>
          </a:ln>
        </p:spPr>
        <p:txBody>
          <a:bodyPr vert="horz" wrap="square" lIns="0" tIns="953" rIns="0" bIns="0" rtlCol="0" anchor="t">
            <a:spAutoFit/>
          </a:bodyPr>
          <a:lstStyle/>
          <a:p>
            <a:pPr marL="28575" algn="ctr">
              <a:spcBef>
                <a:spcPts val="8"/>
              </a:spcBef>
            </a:pPr>
            <a:r>
              <a:rPr lang="en-US" sz="900" spc="-8">
                <a:latin typeface="Calibri"/>
                <a:cs typeface="Calibri"/>
              </a:rPr>
              <a:t>Browser</a:t>
            </a:r>
            <a:endParaRPr lang="en-US" sz="900">
              <a:latin typeface="Calibri"/>
              <a:cs typeface="Calibri"/>
            </a:endParaRPr>
          </a:p>
          <a:p>
            <a:pPr marL="30480" algn="ctr"/>
            <a:r>
              <a:rPr lang="en-US" sz="900" spc="-8">
                <a:latin typeface="Calibri"/>
                <a:cs typeface="Calibri"/>
              </a:rPr>
              <a:t>(int64)</a:t>
            </a:r>
            <a:endParaRPr lang="en-US" sz="900">
              <a:latin typeface="Calibri"/>
              <a:cs typeface="Calibri"/>
            </a:endParaRPr>
          </a:p>
          <a:p>
            <a:pPr marL="55245" algn="ctr">
              <a:spcBef>
                <a:spcPts val="353"/>
              </a:spcBef>
            </a:pPr>
            <a:r>
              <a:rPr lang="en-US" sz="650">
                <a:latin typeface="Calibri"/>
                <a:cs typeface="Calibri"/>
              </a:rPr>
              <a:t>1</a:t>
            </a:r>
            <a:r>
              <a:rPr lang="en-US" sz="650" spc="-11">
                <a:latin typeface="Calibri"/>
                <a:cs typeface="Calibri"/>
              </a:rPr>
              <a:t> </a:t>
            </a:r>
            <a:r>
              <a:rPr lang="en-US" sz="650">
                <a:latin typeface="Calibri"/>
                <a:cs typeface="Calibri"/>
              </a:rPr>
              <a:t>to</a:t>
            </a:r>
            <a:r>
              <a:rPr lang="en-US" sz="650" spc="-8">
                <a:latin typeface="Calibri"/>
                <a:cs typeface="Calibri"/>
              </a:rPr>
              <a:t> </a:t>
            </a:r>
            <a:r>
              <a:rPr lang="en-US" sz="650" spc="-19">
                <a:latin typeface="Calibri"/>
                <a:cs typeface="Calibri"/>
              </a:rPr>
              <a:t>13</a:t>
            </a:r>
            <a:endParaRPr lang="en-US" sz="650">
              <a:latin typeface="Calibri"/>
              <a:cs typeface="Calibri"/>
            </a:endParaRPr>
          </a:p>
        </p:txBody>
      </p:sp>
      <p:sp>
        <p:nvSpPr>
          <p:cNvPr id="55" name="object 27">
            <a:extLst>
              <a:ext uri="{FF2B5EF4-FFF2-40B4-BE49-F238E27FC236}">
                <a16:creationId xmlns:a16="http://schemas.microsoft.com/office/drawing/2014/main" id="{4AC8A53C-776E-AD10-67A6-80FB0F3B0431}"/>
              </a:ext>
            </a:extLst>
          </p:cNvPr>
          <p:cNvSpPr txBox="1"/>
          <p:nvPr/>
        </p:nvSpPr>
        <p:spPr>
          <a:xfrm>
            <a:off x="2318004" y="4151275"/>
            <a:ext cx="1005840" cy="421910"/>
          </a:xfrm>
          <a:prstGeom prst="rect">
            <a:avLst/>
          </a:prstGeom>
          <a:ln w="12192">
            <a:solidFill>
              <a:srgbClr val="4966AC"/>
            </a:solidFill>
          </a:ln>
        </p:spPr>
        <p:txBody>
          <a:bodyPr vert="horz" wrap="square" lIns="0" tIns="0" rIns="0" bIns="0" rtlCol="0" anchor="t">
            <a:spAutoFit/>
          </a:bodyPr>
          <a:lstStyle/>
          <a:p>
            <a:pPr marL="68580" algn="ctr">
              <a:lnSpc>
                <a:spcPts val="1009"/>
              </a:lnSpc>
            </a:pPr>
            <a:r>
              <a:rPr lang="en-US" sz="900" spc="-8" err="1">
                <a:latin typeface="Calibri"/>
                <a:cs typeface="Calibri"/>
              </a:rPr>
              <a:t>OperatingSystems</a:t>
            </a:r>
            <a:endParaRPr lang="en-US" sz="900" err="1">
              <a:latin typeface="Calibri"/>
              <a:cs typeface="Calibri"/>
            </a:endParaRPr>
          </a:p>
          <a:p>
            <a:pPr marL="70485" algn="ctr"/>
            <a:r>
              <a:rPr lang="en-US" sz="900" spc="-8">
                <a:latin typeface="Calibri"/>
                <a:cs typeface="Calibri"/>
              </a:rPr>
              <a:t>(int64)</a:t>
            </a:r>
            <a:endParaRPr lang="en-US" sz="900">
              <a:latin typeface="Calibri"/>
              <a:cs typeface="Calibri"/>
            </a:endParaRPr>
          </a:p>
          <a:p>
            <a:pPr marL="31750" algn="ctr">
              <a:spcBef>
                <a:spcPts val="431"/>
              </a:spcBef>
            </a:pPr>
            <a:r>
              <a:rPr lang="en-US" sz="650">
                <a:latin typeface="Calibri"/>
                <a:cs typeface="Calibri"/>
              </a:rPr>
              <a:t>1</a:t>
            </a:r>
            <a:r>
              <a:rPr lang="en-US" sz="650" spc="-11">
                <a:latin typeface="Calibri"/>
                <a:cs typeface="Calibri"/>
              </a:rPr>
              <a:t> </a:t>
            </a:r>
            <a:r>
              <a:rPr lang="en-US" sz="650">
                <a:latin typeface="Calibri"/>
                <a:cs typeface="Calibri"/>
              </a:rPr>
              <a:t>to</a:t>
            </a:r>
            <a:r>
              <a:rPr lang="en-US" sz="650" spc="-8">
                <a:latin typeface="Calibri"/>
                <a:cs typeface="Calibri"/>
              </a:rPr>
              <a:t> </a:t>
            </a:r>
            <a:r>
              <a:rPr lang="en-US" sz="650" spc="-38">
                <a:latin typeface="Calibri"/>
                <a:cs typeface="Calibri"/>
              </a:rPr>
              <a:t>8</a:t>
            </a:r>
            <a:endParaRPr lang="en-US" sz="650">
              <a:latin typeface="Calibri"/>
              <a:cs typeface="Calibri"/>
            </a:endParaRPr>
          </a:p>
        </p:txBody>
      </p:sp>
      <p:grpSp>
        <p:nvGrpSpPr>
          <p:cNvPr id="60" name="object 28">
            <a:extLst>
              <a:ext uri="{FF2B5EF4-FFF2-40B4-BE49-F238E27FC236}">
                <a16:creationId xmlns:a16="http://schemas.microsoft.com/office/drawing/2014/main" id="{1FE1AF77-44D0-2BD4-65B5-367A5176E9BC}"/>
              </a:ext>
            </a:extLst>
          </p:cNvPr>
          <p:cNvGrpSpPr/>
          <p:nvPr/>
        </p:nvGrpSpPr>
        <p:grpSpPr>
          <a:xfrm>
            <a:off x="4016498" y="3664354"/>
            <a:ext cx="235744" cy="249555"/>
            <a:chOff x="5355336" y="4683251"/>
            <a:chExt cx="314325" cy="332740"/>
          </a:xfrm>
        </p:grpSpPr>
        <p:sp>
          <p:nvSpPr>
            <p:cNvPr id="57" name="object 29">
              <a:extLst>
                <a:ext uri="{FF2B5EF4-FFF2-40B4-BE49-F238E27FC236}">
                  <a16:creationId xmlns:a16="http://schemas.microsoft.com/office/drawing/2014/main" id="{67824F31-0724-E60C-0264-6696EFDB19A6}"/>
                </a:ext>
              </a:extLst>
            </p:cNvPr>
            <p:cNvSpPr/>
            <p:nvPr/>
          </p:nvSpPr>
          <p:spPr>
            <a:xfrm>
              <a:off x="5355336" y="4683251"/>
              <a:ext cx="314325" cy="332740"/>
            </a:xfrm>
            <a:custGeom>
              <a:avLst/>
              <a:gdLst/>
              <a:ahLst/>
              <a:cxnLst/>
              <a:rect l="l" t="t" r="r" b="b"/>
              <a:pathLst>
                <a:path w="314325" h="332739">
                  <a:moveTo>
                    <a:pt x="156972" y="0"/>
                  </a:moveTo>
                  <a:lnTo>
                    <a:pt x="115226" y="5937"/>
                  </a:lnTo>
                  <a:lnTo>
                    <a:pt x="77724" y="22690"/>
                  </a:lnTo>
                  <a:lnTo>
                    <a:pt x="45958" y="48672"/>
                  </a:lnTo>
                  <a:lnTo>
                    <a:pt x="21420" y="82296"/>
                  </a:lnTo>
                  <a:lnTo>
                    <a:pt x="5603" y="121972"/>
                  </a:lnTo>
                  <a:lnTo>
                    <a:pt x="0" y="166116"/>
                  </a:lnTo>
                  <a:lnTo>
                    <a:pt x="5603" y="210259"/>
                  </a:lnTo>
                  <a:lnTo>
                    <a:pt x="21420" y="249936"/>
                  </a:lnTo>
                  <a:lnTo>
                    <a:pt x="45958" y="283559"/>
                  </a:lnTo>
                  <a:lnTo>
                    <a:pt x="77724" y="309541"/>
                  </a:lnTo>
                  <a:lnTo>
                    <a:pt x="115226" y="326294"/>
                  </a:lnTo>
                  <a:lnTo>
                    <a:pt x="156972" y="332231"/>
                  </a:lnTo>
                  <a:lnTo>
                    <a:pt x="198717" y="326294"/>
                  </a:lnTo>
                  <a:lnTo>
                    <a:pt x="236220" y="309541"/>
                  </a:lnTo>
                  <a:lnTo>
                    <a:pt x="267985" y="283559"/>
                  </a:lnTo>
                  <a:lnTo>
                    <a:pt x="289742" y="253746"/>
                  </a:lnTo>
                  <a:lnTo>
                    <a:pt x="156972" y="253746"/>
                  </a:lnTo>
                  <a:lnTo>
                    <a:pt x="126438" y="246858"/>
                  </a:lnTo>
                  <a:lnTo>
                    <a:pt x="101488" y="228076"/>
                  </a:lnTo>
                  <a:lnTo>
                    <a:pt x="84659" y="200221"/>
                  </a:lnTo>
                  <a:lnTo>
                    <a:pt x="78486" y="166116"/>
                  </a:lnTo>
                  <a:lnTo>
                    <a:pt x="84659" y="132010"/>
                  </a:lnTo>
                  <a:lnTo>
                    <a:pt x="101488" y="104155"/>
                  </a:lnTo>
                  <a:lnTo>
                    <a:pt x="126438" y="85373"/>
                  </a:lnTo>
                  <a:lnTo>
                    <a:pt x="156972" y="78486"/>
                  </a:lnTo>
                  <a:lnTo>
                    <a:pt x="289742" y="78486"/>
                  </a:lnTo>
                  <a:lnTo>
                    <a:pt x="267985" y="48672"/>
                  </a:lnTo>
                  <a:lnTo>
                    <a:pt x="236220" y="22690"/>
                  </a:lnTo>
                  <a:lnTo>
                    <a:pt x="198717" y="5937"/>
                  </a:lnTo>
                  <a:lnTo>
                    <a:pt x="156972" y="0"/>
                  </a:lnTo>
                  <a:close/>
                </a:path>
                <a:path w="314325" h="332739">
                  <a:moveTo>
                    <a:pt x="289742" y="78486"/>
                  </a:moveTo>
                  <a:lnTo>
                    <a:pt x="156972" y="78486"/>
                  </a:lnTo>
                  <a:lnTo>
                    <a:pt x="187505" y="85373"/>
                  </a:lnTo>
                  <a:lnTo>
                    <a:pt x="212455" y="104155"/>
                  </a:lnTo>
                  <a:lnTo>
                    <a:pt x="229284" y="132010"/>
                  </a:lnTo>
                  <a:lnTo>
                    <a:pt x="235458" y="166116"/>
                  </a:lnTo>
                  <a:lnTo>
                    <a:pt x="229284" y="200221"/>
                  </a:lnTo>
                  <a:lnTo>
                    <a:pt x="212455" y="228076"/>
                  </a:lnTo>
                  <a:lnTo>
                    <a:pt x="187505" y="246858"/>
                  </a:lnTo>
                  <a:lnTo>
                    <a:pt x="156972" y="253746"/>
                  </a:lnTo>
                  <a:lnTo>
                    <a:pt x="289742" y="253746"/>
                  </a:lnTo>
                  <a:lnTo>
                    <a:pt x="292523" y="249936"/>
                  </a:lnTo>
                  <a:lnTo>
                    <a:pt x="308340" y="210259"/>
                  </a:lnTo>
                  <a:lnTo>
                    <a:pt x="313943" y="166116"/>
                  </a:lnTo>
                  <a:lnTo>
                    <a:pt x="308340" y="121972"/>
                  </a:lnTo>
                  <a:lnTo>
                    <a:pt x="292523" y="82296"/>
                  </a:lnTo>
                  <a:lnTo>
                    <a:pt x="289742" y="78486"/>
                  </a:lnTo>
                  <a:close/>
                </a:path>
              </a:pathLst>
            </a:custGeom>
            <a:solidFill>
              <a:srgbClr val="4966AC"/>
            </a:solidFill>
          </p:spPr>
          <p:txBody>
            <a:bodyPr wrap="square" lIns="0" tIns="0" rIns="0" bIns="0" rtlCol="0" anchor="t"/>
            <a:lstStyle/>
            <a:p>
              <a:endParaRPr lang="en-US" sz="1050">
                <a:latin typeface="Calibri Light"/>
              </a:endParaRPr>
            </a:p>
          </p:txBody>
        </p:sp>
        <p:sp>
          <p:nvSpPr>
            <p:cNvPr id="58" name="object 30">
              <a:extLst>
                <a:ext uri="{FF2B5EF4-FFF2-40B4-BE49-F238E27FC236}">
                  <a16:creationId xmlns:a16="http://schemas.microsoft.com/office/drawing/2014/main" id="{9A05B998-3092-D71E-B553-7BB30443EA83}"/>
                </a:ext>
              </a:extLst>
            </p:cNvPr>
            <p:cNvSpPr/>
            <p:nvPr/>
          </p:nvSpPr>
          <p:spPr>
            <a:xfrm>
              <a:off x="5355336" y="4683251"/>
              <a:ext cx="314325" cy="332740"/>
            </a:xfrm>
            <a:custGeom>
              <a:avLst/>
              <a:gdLst/>
              <a:ahLst/>
              <a:cxnLst/>
              <a:rect l="l" t="t" r="r" b="b"/>
              <a:pathLst>
                <a:path w="314325" h="332739">
                  <a:moveTo>
                    <a:pt x="0" y="166116"/>
                  </a:moveTo>
                  <a:lnTo>
                    <a:pt x="5603" y="121972"/>
                  </a:lnTo>
                  <a:lnTo>
                    <a:pt x="21420" y="82296"/>
                  </a:lnTo>
                  <a:lnTo>
                    <a:pt x="45958" y="48672"/>
                  </a:lnTo>
                  <a:lnTo>
                    <a:pt x="77724" y="22690"/>
                  </a:lnTo>
                  <a:lnTo>
                    <a:pt x="115226" y="5937"/>
                  </a:lnTo>
                  <a:lnTo>
                    <a:pt x="156972" y="0"/>
                  </a:lnTo>
                  <a:lnTo>
                    <a:pt x="198717" y="5937"/>
                  </a:lnTo>
                  <a:lnTo>
                    <a:pt x="236220" y="22690"/>
                  </a:lnTo>
                  <a:lnTo>
                    <a:pt x="267985" y="48672"/>
                  </a:lnTo>
                  <a:lnTo>
                    <a:pt x="292523" y="82296"/>
                  </a:lnTo>
                  <a:lnTo>
                    <a:pt x="308340" y="121972"/>
                  </a:lnTo>
                  <a:lnTo>
                    <a:pt x="313943" y="166116"/>
                  </a:lnTo>
                  <a:lnTo>
                    <a:pt x="308340" y="210259"/>
                  </a:lnTo>
                  <a:lnTo>
                    <a:pt x="292523" y="249936"/>
                  </a:lnTo>
                  <a:lnTo>
                    <a:pt x="267985" y="283559"/>
                  </a:lnTo>
                  <a:lnTo>
                    <a:pt x="236220" y="309541"/>
                  </a:lnTo>
                  <a:lnTo>
                    <a:pt x="198717" y="326294"/>
                  </a:lnTo>
                  <a:lnTo>
                    <a:pt x="156972" y="332231"/>
                  </a:lnTo>
                  <a:lnTo>
                    <a:pt x="115226" y="326294"/>
                  </a:lnTo>
                  <a:lnTo>
                    <a:pt x="77724" y="309541"/>
                  </a:lnTo>
                  <a:lnTo>
                    <a:pt x="45958" y="283559"/>
                  </a:lnTo>
                  <a:lnTo>
                    <a:pt x="21420" y="249936"/>
                  </a:lnTo>
                  <a:lnTo>
                    <a:pt x="5603" y="210259"/>
                  </a:lnTo>
                  <a:lnTo>
                    <a:pt x="0" y="166116"/>
                  </a:lnTo>
                  <a:close/>
                </a:path>
              </a:pathLst>
            </a:custGeom>
            <a:ln w="12192">
              <a:solidFill>
                <a:srgbClr val="34487C"/>
              </a:solidFill>
            </a:ln>
          </p:spPr>
          <p:txBody>
            <a:bodyPr wrap="square" lIns="0" tIns="0" rIns="0" bIns="0" rtlCol="0" anchor="t"/>
            <a:lstStyle/>
            <a:p>
              <a:endParaRPr lang="en-US" sz="1050">
                <a:latin typeface="Calibri Light"/>
              </a:endParaRPr>
            </a:p>
          </p:txBody>
        </p:sp>
        <p:pic>
          <p:nvPicPr>
            <p:cNvPr id="59" name="object 31">
              <a:extLst>
                <a:ext uri="{FF2B5EF4-FFF2-40B4-BE49-F238E27FC236}">
                  <a16:creationId xmlns:a16="http://schemas.microsoft.com/office/drawing/2014/main" id="{D880AF16-47B1-83EC-6AE9-B15E570061C7}"/>
                </a:ext>
              </a:extLst>
            </p:cNvPr>
            <p:cNvPicPr/>
            <p:nvPr/>
          </p:nvPicPr>
          <p:blipFill>
            <a:blip r:embed="rId2" cstate="print"/>
            <a:stretch>
              <a:fillRect/>
            </a:stretch>
          </p:blipFill>
          <p:spPr>
            <a:xfrm>
              <a:off x="5427726" y="4755641"/>
              <a:ext cx="169164" cy="187451"/>
            </a:xfrm>
            <a:prstGeom prst="rect">
              <a:avLst/>
            </a:prstGeom>
          </p:spPr>
        </p:pic>
      </p:grpSp>
      <p:sp>
        <p:nvSpPr>
          <p:cNvPr id="62" name="object 32">
            <a:extLst>
              <a:ext uri="{FF2B5EF4-FFF2-40B4-BE49-F238E27FC236}">
                <a16:creationId xmlns:a16="http://schemas.microsoft.com/office/drawing/2014/main" id="{BDCC5DE0-0904-E3FC-143D-BED6FA8E685E}"/>
              </a:ext>
            </a:extLst>
          </p:cNvPr>
          <p:cNvSpPr txBox="1"/>
          <p:nvPr/>
        </p:nvSpPr>
        <p:spPr>
          <a:xfrm>
            <a:off x="4311490" y="3501771"/>
            <a:ext cx="2205038" cy="217367"/>
          </a:xfrm>
          <a:prstGeom prst="rect">
            <a:avLst/>
          </a:prstGeom>
        </p:spPr>
        <p:txBody>
          <a:bodyPr vert="horz" wrap="square" lIns="0" tIns="9525" rIns="0" bIns="0" rtlCol="0" anchor="t">
            <a:spAutoFit/>
          </a:bodyPr>
          <a:lstStyle/>
          <a:p>
            <a:pPr marL="9525">
              <a:spcBef>
                <a:spcPts val="75"/>
              </a:spcBef>
            </a:pPr>
            <a:r>
              <a:rPr lang="en-US" sz="1350" b="1" u="sng" spc="-19">
                <a:uFill>
                  <a:solidFill>
                    <a:srgbClr val="000000"/>
                  </a:solidFill>
                </a:uFill>
                <a:latin typeface="Calibri Light"/>
                <a:cs typeface="Calibri"/>
              </a:rPr>
              <a:t>Target </a:t>
            </a:r>
            <a:r>
              <a:rPr lang="en-US" sz="1350" b="1" u="sng" spc="-8">
                <a:uFill>
                  <a:solidFill>
                    <a:srgbClr val="000000"/>
                  </a:solidFill>
                </a:uFill>
                <a:latin typeface="Calibri Light"/>
                <a:cs typeface="Calibri"/>
              </a:rPr>
              <a:t>Variable</a:t>
            </a:r>
            <a:r>
              <a:rPr lang="en-US" sz="1350" b="1" u="sng" spc="-49">
                <a:uFill>
                  <a:solidFill>
                    <a:srgbClr val="000000"/>
                  </a:solidFill>
                </a:uFill>
                <a:latin typeface="Calibri Light"/>
                <a:cs typeface="Calibri"/>
              </a:rPr>
              <a:t> </a:t>
            </a:r>
            <a:r>
              <a:rPr lang="en-US" sz="1350" b="1" u="sng">
                <a:uFill>
                  <a:solidFill>
                    <a:srgbClr val="000000"/>
                  </a:solidFill>
                </a:uFill>
                <a:latin typeface="Calibri Light"/>
                <a:cs typeface="Calibri"/>
              </a:rPr>
              <a:t>–</a:t>
            </a:r>
            <a:r>
              <a:rPr lang="en-US" sz="1350" b="1" u="sng" spc="-4">
                <a:uFill>
                  <a:solidFill>
                    <a:srgbClr val="000000"/>
                  </a:solidFill>
                </a:uFill>
                <a:latin typeface="Calibri Light"/>
                <a:cs typeface="Calibri"/>
              </a:rPr>
              <a:t> </a:t>
            </a:r>
            <a:r>
              <a:rPr lang="en-US" sz="1350" b="1" u="sng">
                <a:uFill>
                  <a:solidFill>
                    <a:srgbClr val="000000"/>
                  </a:solidFill>
                </a:uFill>
                <a:latin typeface="Calibri Light"/>
                <a:cs typeface="Calibri"/>
              </a:rPr>
              <a:t>REVENUE</a:t>
            </a:r>
            <a:r>
              <a:rPr lang="en-US" sz="1350" b="1" u="sng" spc="-15">
                <a:uFill>
                  <a:solidFill>
                    <a:srgbClr val="000000"/>
                  </a:solidFill>
                </a:uFill>
                <a:latin typeface="Calibri Light"/>
                <a:cs typeface="Calibri"/>
              </a:rPr>
              <a:t> </a:t>
            </a:r>
            <a:r>
              <a:rPr lang="en-US" sz="800" i="1" u="sng" spc="-8">
                <a:uFill>
                  <a:solidFill>
                    <a:srgbClr val="000000"/>
                  </a:solidFill>
                </a:uFill>
                <a:latin typeface="Calibri Light"/>
                <a:cs typeface="Calibri"/>
              </a:rPr>
              <a:t>(bool)</a:t>
            </a:r>
            <a:endParaRPr lang="en-US" sz="800">
              <a:latin typeface="Calibri Light"/>
              <a:cs typeface="Calibri"/>
            </a:endParaRPr>
          </a:p>
        </p:txBody>
      </p:sp>
      <p:sp>
        <p:nvSpPr>
          <p:cNvPr id="66" name="Title 1">
            <a:extLst>
              <a:ext uri="{FF2B5EF4-FFF2-40B4-BE49-F238E27FC236}">
                <a16:creationId xmlns:a16="http://schemas.microsoft.com/office/drawing/2014/main" id="{17C7CEBE-AE11-70BF-7C38-638B0910CD32}"/>
              </a:ext>
            </a:extLst>
          </p:cNvPr>
          <p:cNvSpPr txBox="1">
            <a:spLocks/>
          </p:cNvSpPr>
          <p:nvPr/>
        </p:nvSpPr>
        <p:spPr>
          <a:xfrm>
            <a:off x="1267545" y="-11117"/>
            <a:ext cx="7030500" cy="9993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buClrTx/>
              <a:buFontTx/>
            </a:pPr>
            <a:r>
              <a:rPr lang="en-US">
                <a:ea typeface="Calibri Light"/>
                <a:cs typeface="Calibri Light"/>
              </a:rPr>
              <a:t>More</a:t>
            </a:r>
            <a:r>
              <a:rPr lang="en-US">
                <a:ea typeface="+mj-lt"/>
                <a:cs typeface="+mj-lt"/>
              </a:rPr>
              <a:t> About The Dataset </a:t>
            </a:r>
            <a:endParaRPr lang="en-US">
              <a:ea typeface="Calibri Light"/>
              <a:cs typeface="Calibri Light"/>
            </a:endParaRPr>
          </a:p>
        </p:txBody>
      </p:sp>
    </p:spTree>
    <p:extLst>
      <p:ext uri="{BB962C8B-B14F-4D97-AF65-F5344CB8AC3E}">
        <p14:creationId xmlns:p14="http://schemas.microsoft.com/office/powerpoint/2010/main" val="106486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1367-6B0B-7686-AF3A-19C125422464}"/>
              </a:ext>
            </a:extLst>
          </p:cNvPr>
          <p:cNvSpPr>
            <a:spLocks noGrp="1"/>
          </p:cNvSpPr>
          <p:nvPr>
            <p:ph type="title"/>
          </p:nvPr>
        </p:nvSpPr>
        <p:spPr>
          <a:xfrm>
            <a:off x="1332859" y="511397"/>
            <a:ext cx="7030500" cy="999300"/>
          </a:xfrm>
        </p:spPr>
        <p:txBody>
          <a:bodyPr/>
          <a:lstStyle/>
          <a:p>
            <a:r>
              <a:rPr lang="en-US">
                <a:cs typeface="Calibri Light"/>
              </a:rPr>
              <a:t>Exploratory Data Analysis</a:t>
            </a:r>
          </a:p>
        </p:txBody>
      </p:sp>
      <p:pic>
        <p:nvPicPr>
          <p:cNvPr id="5" name="Picture 5">
            <a:extLst>
              <a:ext uri="{FF2B5EF4-FFF2-40B4-BE49-F238E27FC236}">
                <a16:creationId xmlns:a16="http://schemas.microsoft.com/office/drawing/2014/main" id="{9108810C-C34F-30B1-7229-A6DEB3D2B2C9}"/>
              </a:ext>
            </a:extLst>
          </p:cNvPr>
          <p:cNvPicPr>
            <a:picLocks noChangeAspect="1"/>
          </p:cNvPicPr>
          <p:nvPr/>
        </p:nvPicPr>
        <p:blipFill>
          <a:blip r:embed="rId2"/>
          <a:stretch>
            <a:fillRect/>
          </a:stretch>
        </p:blipFill>
        <p:spPr>
          <a:xfrm>
            <a:off x="3154136" y="1508533"/>
            <a:ext cx="5987142" cy="2006688"/>
          </a:xfrm>
          <a:prstGeom prst="rect">
            <a:avLst/>
          </a:prstGeom>
        </p:spPr>
      </p:pic>
      <p:sp>
        <p:nvSpPr>
          <p:cNvPr id="6" name="TextBox 5">
            <a:extLst>
              <a:ext uri="{FF2B5EF4-FFF2-40B4-BE49-F238E27FC236}">
                <a16:creationId xmlns:a16="http://schemas.microsoft.com/office/drawing/2014/main" id="{9F219C81-DE07-4FAA-4FB1-11D6AE5C9D05}"/>
              </a:ext>
            </a:extLst>
          </p:cNvPr>
          <p:cNvSpPr txBox="1"/>
          <p:nvPr/>
        </p:nvSpPr>
        <p:spPr>
          <a:xfrm>
            <a:off x="1045029" y="2343150"/>
            <a:ext cx="48985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p:txBody>
      </p:sp>
      <p:sp>
        <p:nvSpPr>
          <p:cNvPr id="7" name="TextBox 6">
            <a:extLst>
              <a:ext uri="{FF2B5EF4-FFF2-40B4-BE49-F238E27FC236}">
                <a16:creationId xmlns:a16="http://schemas.microsoft.com/office/drawing/2014/main" id="{BB63869D-45D5-9B70-08E4-CEB503E9EE42}"/>
              </a:ext>
            </a:extLst>
          </p:cNvPr>
          <p:cNvSpPr txBox="1"/>
          <p:nvPr/>
        </p:nvSpPr>
        <p:spPr>
          <a:xfrm>
            <a:off x="5061857" y="3706586"/>
            <a:ext cx="4082141"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latin typeface="Calibri Light"/>
              </a:rPr>
              <a:t>Administrative, informational, and product pages visited: percentages of related websites visited</a:t>
            </a:r>
          </a:p>
          <a:p>
            <a:r>
              <a:rPr lang="en-US" sz="1300">
                <a:latin typeface="Calibri Light"/>
              </a:rPr>
              <a:t>It's evident why more people visit product-related pages than administrative or informational pages—they're there to make a purchase, not just to read.</a:t>
            </a:r>
          </a:p>
          <a:p>
            <a:endParaRPr lang="en-US" sz="1300">
              <a:latin typeface="Calibri Light"/>
            </a:endParaRPr>
          </a:p>
        </p:txBody>
      </p:sp>
      <p:sp>
        <p:nvSpPr>
          <p:cNvPr id="8" name="TextBox 7">
            <a:extLst>
              <a:ext uri="{FF2B5EF4-FFF2-40B4-BE49-F238E27FC236}">
                <a16:creationId xmlns:a16="http://schemas.microsoft.com/office/drawing/2014/main" id="{48AA0337-E224-A0B3-6EA8-C61BE9C73939}"/>
              </a:ext>
            </a:extLst>
          </p:cNvPr>
          <p:cNvSpPr txBox="1"/>
          <p:nvPr/>
        </p:nvSpPr>
        <p:spPr>
          <a:xfrm>
            <a:off x="408214" y="1975757"/>
            <a:ext cx="1046388" cy="5252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9" name="Picture 9" descr="Chart, bar chart&#10;&#10;Description automatically generated">
            <a:extLst>
              <a:ext uri="{FF2B5EF4-FFF2-40B4-BE49-F238E27FC236}">
                <a16:creationId xmlns:a16="http://schemas.microsoft.com/office/drawing/2014/main" id="{86014338-7159-B762-DF4B-2E005483FC2A}"/>
              </a:ext>
            </a:extLst>
          </p:cNvPr>
          <p:cNvPicPr>
            <a:picLocks noChangeAspect="1"/>
          </p:cNvPicPr>
          <p:nvPr/>
        </p:nvPicPr>
        <p:blipFill>
          <a:blip r:embed="rId3"/>
          <a:stretch>
            <a:fillRect/>
          </a:stretch>
        </p:blipFill>
        <p:spPr>
          <a:xfrm>
            <a:off x="702129" y="1284371"/>
            <a:ext cx="2743200" cy="2117558"/>
          </a:xfrm>
          <a:prstGeom prst="rect">
            <a:avLst/>
          </a:prstGeom>
        </p:spPr>
      </p:pic>
      <p:sp>
        <p:nvSpPr>
          <p:cNvPr id="10" name="TextBox 9">
            <a:extLst>
              <a:ext uri="{FF2B5EF4-FFF2-40B4-BE49-F238E27FC236}">
                <a16:creationId xmlns:a16="http://schemas.microsoft.com/office/drawing/2014/main" id="{53C52B9C-E2D4-9E8F-84D6-9381A1C85C07}"/>
              </a:ext>
            </a:extLst>
          </p:cNvPr>
          <p:cNvSpPr txBox="1"/>
          <p:nvPr/>
        </p:nvSpPr>
        <p:spPr>
          <a:xfrm>
            <a:off x="326571" y="3592285"/>
            <a:ext cx="4718957" cy="1492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latin typeface="Calibri Light"/>
              </a:rPr>
              <a:t>More customers viewed web pages related to products than administrative or informational pages.</a:t>
            </a:r>
          </a:p>
          <a:p>
            <a:endParaRPr lang="en-US" sz="1300">
              <a:latin typeface="Calibri Light"/>
            </a:endParaRPr>
          </a:p>
          <a:p>
            <a:r>
              <a:rPr lang="en-US" sz="1300">
                <a:latin typeface="Calibri Light"/>
              </a:rPr>
              <a:t>At this stage of the visual EDA, it appears to be obvious that the admin page is the HOME page, the informational page is CONTACT US #, and the product-related page is the one for the particular product of interest. </a:t>
            </a:r>
          </a:p>
        </p:txBody>
      </p:sp>
    </p:spTree>
    <p:extLst>
      <p:ext uri="{BB962C8B-B14F-4D97-AF65-F5344CB8AC3E}">
        <p14:creationId xmlns:p14="http://schemas.microsoft.com/office/powerpoint/2010/main" val="1618069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5D05-294A-53A4-130D-A74CDA210544}"/>
              </a:ext>
            </a:extLst>
          </p:cNvPr>
          <p:cNvSpPr>
            <a:spLocks noGrp="1"/>
          </p:cNvSpPr>
          <p:nvPr>
            <p:ph type="title"/>
          </p:nvPr>
        </p:nvSpPr>
        <p:spPr>
          <a:xfrm>
            <a:off x="1332859" y="462965"/>
            <a:ext cx="7030500" cy="999300"/>
          </a:xfrm>
        </p:spPr>
        <p:txBody>
          <a:bodyPr/>
          <a:lstStyle/>
          <a:p>
            <a:r>
              <a:rPr lang="en-US">
                <a:ea typeface="+mj-lt"/>
                <a:cs typeface="+mj-lt"/>
              </a:rPr>
              <a:t>Exploratory Data Analysis</a:t>
            </a:r>
          </a:p>
          <a:p>
            <a:endParaRPr lang="en-US">
              <a:ea typeface="Calibri Light"/>
              <a:cs typeface="Calibri Light"/>
            </a:endParaRPr>
          </a:p>
        </p:txBody>
      </p:sp>
      <p:pic>
        <p:nvPicPr>
          <p:cNvPr id="4" name="Picture 4" descr="Chart&#10;&#10;Description automatically generated">
            <a:extLst>
              <a:ext uri="{FF2B5EF4-FFF2-40B4-BE49-F238E27FC236}">
                <a16:creationId xmlns:a16="http://schemas.microsoft.com/office/drawing/2014/main" id="{7BE5D798-E673-B9C7-F8C7-EA216A888C47}"/>
              </a:ext>
            </a:extLst>
          </p:cNvPr>
          <p:cNvPicPr>
            <a:picLocks noChangeAspect="1"/>
          </p:cNvPicPr>
          <p:nvPr/>
        </p:nvPicPr>
        <p:blipFill>
          <a:blip r:embed="rId2"/>
          <a:stretch>
            <a:fillRect/>
          </a:stretch>
        </p:blipFill>
        <p:spPr>
          <a:xfrm>
            <a:off x="130628" y="1267864"/>
            <a:ext cx="2743200" cy="2433600"/>
          </a:xfrm>
          <a:prstGeom prst="rect">
            <a:avLst/>
          </a:prstGeom>
        </p:spPr>
      </p:pic>
      <p:pic>
        <p:nvPicPr>
          <p:cNvPr id="5" name="Picture 5" descr="Chart&#10;&#10;Description automatically generated">
            <a:extLst>
              <a:ext uri="{FF2B5EF4-FFF2-40B4-BE49-F238E27FC236}">
                <a16:creationId xmlns:a16="http://schemas.microsoft.com/office/drawing/2014/main" id="{26CE163D-2FBB-79BA-AC27-52BB33DAD69D}"/>
              </a:ext>
            </a:extLst>
          </p:cNvPr>
          <p:cNvPicPr>
            <a:picLocks noChangeAspect="1"/>
          </p:cNvPicPr>
          <p:nvPr/>
        </p:nvPicPr>
        <p:blipFill>
          <a:blip r:embed="rId3"/>
          <a:stretch>
            <a:fillRect/>
          </a:stretch>
        </p:blipFill>
        <p:spPr>
          <a:xfrm>
            <a:off x="2939143" y="1287921"/>
            <a:ext cx="2743200" cy="2028814"/>
          </a:xfrm>
          <a:prstGeom prst="rect">
            <a:avLst/>
          </a:prstGeom>
        </p:spPr>
      </p:pic>
      <p:pic>
        <p:nvPicPr>
          <p:cNvPr id="6" name="Picture 6" descr="Chart, bar chart&#10;&#10;Description automatically generated">
            <a:extLst>
              <a:ext uri="{FF2B5EF4-FFF2-40B4-BE49-F238E27FC236}">
                <a16:creationId xmlns:a16="http://schemas.microsoft.com/office/drawing/2014/main" id="{15DAAF0A-47EA-BCF4-CEB4-4AEF1EDEC5A4}"/>
              </a:ext>
            </a:extLst>
          </p:cNvPr>
          <p:cNvPicPr>
            <a:picLocks noChangeAspect="1"/>
          </p:cNvPicPr>
          <p:nvPr/>
        </p:nvPicPr>
        <p:blipFill>
          <a:blip r:embed="rId4"/>
          <a:stretch>
            <a:fillRect/>
          </a:stretch>
        </p:blipFill>
        <p:spPr>
          <a:xfrm>
            <a:off x="5682343" y="1269664"/>
            <a:ext cx="2743200" cy="1972800"/>
          </a:xfrm>
          <a:prstGeom prst="rect">
            <a:avLst/>
          </a:prstGeom>
        </p:spPr>
      </p:pic>
      <p:sp>
        <p:nvSpPr>
          <p:cNvPr id="13" name="TextBox 12">
            <a:extLst>
              <a:ext uri="{FF2B5EF4-FFF2-40B4-BE49-F238E27FC236}">
                <a16:creationId xmlns:a16="http://schemas.microsoft.com/office/drawing/2014/main" id="{A51279F2-5207-BCFF-DCE3-3A310F3FF717}"/>
              </a:ext>
            </a:extLst>
          </p:cNvPr>
          <p:cNvSpPr txBox="1"/>
          <p:nvPr/>
        </p:nvSpPr>
        <p:spPr>
          <a:xfrm>
            <a:off x="130628" y="3483429"/>
            <a:ext cx="25908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t>Revenue vs </a:t>
            </a:r>
            <a:r>
              <a:rPr lang="en-US" sz="1200" b="1" i="1" err="1"/>
              <a:t>VisitorType</a:t>
            </a:r>
            <a:endParaRPr lang="en-US" sz="1200" b="1" i="1"/>
          </a:p>
          <a:p>
            <a:r>
              <a:rPr lang="en-US" sz="1200">
                <a:latin typeface="Calibri Light"/>
              </a:rPr>
              <a:t>The majority of website visitors are returning consumers, who also make the majority of transactions.</a:t>
            </a:r>
          </a:p>
          <a:p>
            <a:r>
              <a:rPr lang="en-US" sz="1200">
                <a:latin typeface="Calibri Light"/>
              </a:rPr>
              <a:t>Compared to 15% of returning visitors, only around one-fourth of new visitors completed a purchase.</a:t>
            </a:r>
          </a:p>
        </p:txBody>
      </p:sp>
      <p:sp>
        <p:nvSpPr>
          <p:cNvPr id="14" name="TextBox 13">
            <a:extLst>
              <a:ext uri="{FF2B5EF4-FFF2-40B4-BE49-F238E27FC236}">
                <a16:creationId xmlns:a16="http://schemas.microsoft.com/office/drawing/2014/main" id="{1F4826B4-163A-6EA1-3811-52DDEB8B1BFD}"/>
              </a:ext>
            </a:extLst>
          </p:cNvPr>
          <p:cNvSpPr txBox="1"/>
          <p:nvPr/>
        </p:nvSpPr>
        <p:spPr>
          <a:xfrm>
            <a:off x="3254828" y="3548742"/>
            <a:ext cx="254725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t>Weekend vs Revenue</a:t>
            </a:r>
          </a:p>
          <a:p>
            <a:r>
              <a:rPr lang="en-US" sz="1200">
                <a:latin typeface="Calibri Light"/>
              </a:rPr>
              <a:t>The chart below shows that although while there are more visits throughout the week than on weekends, there is no appreciable variation in the rates at which those visitors become customers.</a:t>
            </a:r>
          </a:p>
        </p:txBody>
      </p:sp>
      <p:sp>
        <p:nvSpPr>
          <p:cNvPr id="15" name="TextBox 14">
            <a:extLst>
              <a:ext uri="{FF2B5EF4-FFF2-40B4-BE49-F238E27FC236}">
                <a16:creationId xmlns:a16="http://schemas.microsoft.com/office/drawing/2014/main" id="{1AB04F30-5AB0-2DE9-0F9A-2AC2FD0585C2}"/>
              </a:ext>
            </a:extLst>
          </p:cNvPr>
          <p:cNvSpPr txBox="1"/>
          <p:nvPr/>
        </p:nvSpPr>
        <p:spPr>
          <a:xfrm>
            <a:off x="5921829" y="3429000"/>
            <a:ext cx="318951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t>Month vs Revenue</a:t>
            </a:r>
          </a:p>
          <a:p>
            <a:r>
              <a:rPr lang="en-US" sz="1200">
                <a:latin typeface="Calibri Light"/>
              </a:rPr>
              <a:t>The website received the majority of its traffic in the months of May and November, when the conversion to revenue ratios were remarkably similar.</a:t>
            </a:r>
          </a:p>
          <a:p>
            <a:r>
              <a:rPr lang="en-US" sz="1200">
                <a:latin typeface="Calibri Light"/>
              </a:rPr>
              <a:t>The month of November saw the greatest amount of purchases, while February saw the fewest visits from customers and the smallest number of purchases overall.</a:t>
            </a:r>
          </a:p>
        </p:txBody>
      </p:sp>
    </p:spTree>
    <p:extLst>
      <p:ext uri="{BB962C8B-B14F-4D97-AF65-F5344CB8AC3E}">
        <p14:creationId xmlns:p14="http://schemas.microsoft.com/office/powerpoint/2010/main" val="77927186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2F5EC02A91784BAD859BD238BF1B8A" ma:contentTypeVersion="5" ma:contentTypeDescription="Create a new document." ma:contentTypeScope="" ma:versionID="63e65d8bff69c1480fac44c87adcdb7f">
  <xsd:schema xmlns:xsd="http://www.w3.org/2001/XMLSchema" xmlns:xs="http://www.w3.org/2001/XMLSchema" xmlns:p="http://schemas.microsoft.com/office/2006/metadata/properties" xmlns:ns3="9ca4e1ba-18a5-4955-8be2-94f5af9f1064" xmlns:ns4="09f7f0f7-33ec-43b3-9cfa-862411f4f6e9" targetNamespace="http://schemas.microsoft.com/office/2006/metadata/properties" ma:root="true" ma:fieldsID="298c5d8da81098e779ab092665a104c2" ns3:_="" ns4:_="">
    <xsd:import namespace="9ca4e1ba-18a5-4955-8be2-94f5af9f1064"/>
    <xsd:import namespace="09f7f0f7-33ec-43b3-9cfa-862411f4f6e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a4e1ba-18a5-4955-8be2-94f5af9f106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f7f0f7-33ec-43b3-9cfa-862411f4f6e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1F7FC8-78B2-4F1B-87F5-583A20141DE8}">
  <ds:schemaRefs>
    <ds:schemaRef ds:uri="09f7f0f7-33ec-43b3-9cfa-862411f4f6e9"/>
    <ds:schemaRef ds:uri="9ca4e1ba-18a5-4955-8be2-94f5af9f10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E6D23E3-5195-42FC-A03B-DE3B94F8660C}">
  <ds:schemaRefs>
    <ds:schemaRef ds:uri="http://schemas.microsoft.com/sharepoint/v3/contenttype/forms"/>
  </ds:schemaRefs>
</ds:datastoreItem>
</file>

<file path=customXml/itemProps3.xml><?xml version="1.0" encoding="utf-8"?>
<ds:datastoreItem xmlns:ds="http://schemas.openxmlformats.org/officeDocument/2006/customXml" ds:itemID="{40FB602E-31F4-4D2B-9BCF-46BC866E6B3B}">
  <ds:schemaRefs>
    <ds:schemaRef ds:uri="09f7f0f7-33ec-43b3-9cfa-862411f4f6e9"/>
    <ds:schemaRef ds:uri="9ca4e1ba-18a5-4955-8be2-94f5af9f106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4</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Metropolitan</vt:lpstr>
      <vt:lpstr>ONLINE SHOPPER’S PURCHASE INTENTION </vt:lpstr>
      <vt:lpstr>TEAM PEERLESS</vt:lpstr>
      <vt:lpstr>Introduction</vt:lpstr>
      <vt:lpstr>Business Problem</vt:lpstr>
      <vt:lpstr>Solution</vt:lpstr>
      <vt:lpstr>About the data </vt:lpstr>
      <vt:lpstr>PowerPoint Presentation</vt:lpstr>
      <vt:lpstr>Exploratory Data Analysis</vt:lpstr>
      <vt:lpstr>Exploratory Data Analysis </vt:lpstr>
      <vt:lpstr>Exploratory Data Analysis </vt:lpstr>
      <vt:lpstr>PowerPoint Presentation</vt:lpstr>
      <vt:lpstr>PowerPoint Presentation</vt:lpstr>
      <vt:lpstr>Process</vt:lpstr>
      <vt:lpstr>Approach</vt:lpstr>
      <vt:lpstr>Model Selection</vt:lpstr>
      <vt:lpstr>Result</vt:lpstr>
      <vt:lpstr>Conclusion</vt:lpstr>
      <vt:lpstr>Suggestions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SHOPPER’S PURCHASE INTENTION </dc:title>
  <cp:revision>2</cp:revision>
  <dcterms:modified xsi:type="dcterms:W3CDTF">2022-11-02T21:49:48Z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0x010100AC2F5EC02A91784BAD859BD238BF1B8A</vt:lpwstr>
  </property>
</Properties>
</file>