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60" r:id="rId1"/>
  </p:sldMasterIdLst>
  <p:notesMasterIdLst>
    <p:notesMasterId r:id="rId19"/>
  </p:notesMasterIdLst>
  <p:sldIdLst>
    <p:sldId id="257" r:id="rId2"/>
    <p:sldId id="259" r:id="rId3"/>
    <p:sldId id="260" r:id="rId4"/>
    <p:sldId id="261" r:id="rId5"/>
    <p:sldId id="262" r:id="rId6"/>
    <p:sldId id="276" r:id="rId7"/>
    <p:sldId id="263" r:id="rId8"/>
    <p:sldId id="264" r:id="rId9"/>
    <p:sldId id="277" r:id="rId10"/>
    <p:sldId id="265" r:id="rId11"/>
    <p:sldId id="278" r:id="rId12"/>
    <p:sldId id="279" r:id="rId13"/>
    <p:sldId id="280" r:id="rId14"/>
    <p:sldId id="281" r:id="rId15"/>
    <p:sldId id="282" r:id="rId16"/>
    <p:sldId id="283"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7/19/2024</a:t>
            </a:fld>
            <a:endParaRPr lang="en-US"/>
          </a:p>
        </p:txBody>
      </p:sp>
      <p:sp>
        <p:nvSpPr>
          <p:cNvPr id="104868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8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8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A1C593-65D0-4073-BCC9-577B9352EA97}" type="datetimeFigureOut">
              <a:rPr lang="en-US" smtClean="0"/>
              <a:pPr/>
              <a:t>7/19/2024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618960-8005-486C-9A75-10CB2AAC16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A1C593-65D0-4073-BCC9-577B9352EA97}" type="datetimeFigureOut">
              <a:rPr lang="en-US" smtClean="0"/>
              <a:pPr/>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A1C593-65D0-4073-BCC9-577B9352EA97}" type="datetimeFigureOut">
              <a:rPr lang="en-US" smtClean="0"/>
              <a:pPr/>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9B618960-8005-486C-9A75-10CB2AAC16F9}"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A1C593-65D0-4073-BCC9-577B9352EA97}" type="datetimeFigureOut">
              <a:rPr lang="en-US" smtClean="0"/>
              <a:pPr/>
              <a:t>7/19/2024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618960-8005-486C-9A75-10CB2AAC16F9}"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spd="slow">
    <p:fad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605" name="Subtitle 2"/>
          <p:cNvSpPr>
            <a:spLocks noGrp="1"/>
          </p:cNvSpPr>
          <p:nvPr>
            <p:ph type="subTitle" idx="1"/>
          </p:nvPr>
        </p:nvSpPr>
        <p:spPr>
          <a:xfrm>
            <a:off x="666751" y="6785610"/>
            <a:ext cx="9144000" cy="76200"/>
          </a:xfrm>
        </p:spPr>
        <p:txBody>
          <a:bodyPr>
            <a:normAutofit fontScale="25000" lnSpcReduction="20000"/>
          </a:bodyPr>
          <a:lstStyle/>
          <a:p>
            <a:endParaRPr lang="en-US"/>
          </a:p>
        </p:txBody>
      </p:sp>
      <p:pic>
        <p:nvPicPr>
          <p:cNvPr id="2097152" name="Picture 2"/>
          <p:cNvPicPr>
            <a:picLocks noChangeAspect="1"/>
          </p:cNvPicPr>
          <p:nvPr/>
        </p:nvPicPr>
        <p:blipFill>
          <a:blip r:embed="rId2" cstate="print"/>
          <a:stretch>
            <a:fillRect/>
          </a:stretch>
        </p:blipFill>
        <p:spPr>
          <a:xfrm>
            <a:off x="3294473" y="232685"/>
            <a:ext cx="4046855" cy="3236017"/>
          </a:xfrm>
          <a:prstGeom prst="rect">
            <a:avLst/>
          </a:prstGeom>
        </p:spPr>
      </p:pic>
      <p:sp>
        <p:nvSpPr>
          <p:cNvPr id="5" name="TextBox 4"/>
          <p:cNvSpPr txBox="1"/>
          <p:nvPr/>
        </p:nvSpPr>
        <p:spPr>
          <a:xfrm>
            <a:off x="1711236" y="3461657"/>
            <a:ext cx="7863838" cy="3323987"/>
          </a:xfrm>
          <a:prstGeom prst="rect">
            <a:avLst/>
          </a:prstGeom>
          <a:noFill/>
        </p:spPr>
        <p:txBody>
          <a:bodyPr wrap="square" rtlCol="0">
            <a:spAutoFit/>
          </a:bodyPr>
          <a:lstStyle/>
          <a:p>
            <a:r>
              <a:rPr lang="en-US" b="1" dirty="0" smtClean="0">
                <a:solidFill>
                  <a:schemeClr val="accent2">
                    <a:lumMod val="50000"/>
                  </a:schemeClr>
                </a:solidFill>
                <a:effectLst>
                  <a:outerShdw blurRad="38100" dist="19050" dir="2700000" algn="tl" rotWithShape="0">
                    <a:schemeClr val="dk1">
                      <a:alpha val="40000"/>
                    </a:schemeClr>
                  </a:outerShdw>
                </a:effectLst>
              </a:rPr>
              <a:t>		A Presentation on </a:t>
            </a:r>
            <a:r>
              <a:rPr lang="en-US" b="1" dirty="0" smtClean="0">
                <a:solidFill>
                  <a:schemeClr val="accent2">
                    <a:lumMod val="50000"/>
                  </a:schemeClr>
                </a:solidFill>
                <a:effectLst>
                  <a:outerShdw blurRad="38100" dist="19050" dir="2700000" algn="tl" rotWithShape="0">
                    <a:schemeClr val="dk1">
                      <a:alpha val="40000"/>
                    </a:schemeClr>
                  </a:outerShdw>
                </a:effectLst>
              </a:rPr>
              <a:t>the  Mini Project </a:t>
            </a:r>
            <a:r>
              <a:rPr lang="en-US" b="1" dirty="0" smtClean="0">
                <a:solidFill>
                  <a:schemeClr val="accent2">
                    <a:lumMod val="50000"/>
                  </a:schemeClr>
                </a:solidFill>
                <a:effectLst>
                  <a:outerShdw blurRad="38100" dist="19050" dir="2700000" algn="tl" rotWithShape="0">
                    <a:schemeClr val="dk1">
                      <a:alpha val="40000"/>
                    </a:schemeClr>
                  </a:outerShdw>
                </a:effectLst>
              </a:rPr>
              <a:t>topic of        </a:t>
            </a:r>
          </a:p>
          <a:p>
            <a:pPr algn="ctr"/>
            <a:r>
              <a:rPr lang="en-US" sz="2800" b="1" dirty="0" smtClean="0">
                <a:solidFill>
                  <a:schemeClr val="accent2">
                    <a:lumMod val="50000"/>
                  </a:schemeClr>
                </a:solidFill>
                <a:effectLst>
                  <a:outerShdw blurRad="38100" dist="19050" dir="2700000" algn="tl" rotWithShape="0">
                    <a:schemeClr val="dk1">
                      <a:alpha val="40000"/>
                    </a:schemeClr>
                  </a:outerShdw>
                </a:effectLst>
                <a:latin typeface="Copperplate Gothic Bold" pitchFamily="34" charset="0"/>
              </a:rPr>
              <a:t>“</a:t>
            </a:r>
            <a:r>
              <a:rPr lang="en-GB" sz="2800" b="1" dirty="0" err="1" smtClean="0">
                <a:solidFill>
                  <a:schemeClr val="accent2">
                    <a:lumMod val="50000"/>
                  </a:schemeClr>
                </a:solidFill>
                <a:effectLst>
                  <a:outerShdw blurRad="38100" dist="19050" dir="2700000" algn="tl" rotWithShape="0">
                    <a:schemeClr val="dk1">
                      <a:alpha val="40000"/>
                    </a:schemeClr>
                  </a:outerShdw>
                </a:effectLst>
                <a:latin typeface="Copperplate Gothic Bold" pitchFamily="34" charset="0"/>
              </a:rPr>
              <a:t>Cyberbullying</a:t>
            </a:r>
            <a:r>
              <a:rPr lang="en-GB" sz="2800" b="1" dirty="0" smtClean="0">
                <a:solidFill>
                  <a:schemeClr val="accent2">
                    <a:lumMod val="50000"/>
                  </a:schemeClr>
                </a:solidFill>
                <a:effectLst>
                  <a:outerShdw blurRad="38100" dist="19050" dir="2700000" algn="tl" rotWithShape="0">
                    <a:schemeClr val="dk1">
                      <a:alpha val="40000"/>
                    </a:schemeClr>
                  </a:outerShdw>
                </a:effectLst>
                <a:latin typeface="Copperplate Gothic Bold" pitchFamily="34" charset="0"/>
              </a:rPr>
              <a:t> Detection on Text and Images Using Machine Learning </a:t>
            </a:r>
            <a:r>
              <a:rPr lang="en-GB" sz="2800" b="1" dirty="0" smtClean="0">
                <a:solidFill>
                  <a:schemeClr val="accent2">
                    <a:lumMod val="50000"/>
                  </a:schemeClr>
                </a:solidFill>
                <a:effectLst>
                  <a:outerShdw blurRad="38100" dist="19050" dir="2700000" algn="tl" rotWithShape="0">
                    <a:schemeClr val="dk1">
                      <a:alpha val="40000"/>
                    </a:schemeClr>
                  </a:outerShdw>
                </a:effectLst>
                <a:latin typeface="Copperplate Gothic Bold" pitchFamily="34" charset="0"/>
              </a:rPr>
              <a:t>Algorithms</a:t>
            </a:r>
            <a:r>
              <a:rPr lang="en-US" sz="2800" b="1" dirty="0" smtClean="0">
                <a:solidFill>
                  <a:schemeClr val="accent2">
                    <a:lumMod val="50000"/>
                  </a:schemeClr>
                </a:solidFill>
                <a:effectLst>
                  <a:outerShdw blurRad="38100" dist="19050" dir="2700000" algn="tl" rotWithShape="0">
                    <a:schemeClr val="dk1">
                      <a:alpha val="40000"/>
                    </a:schemeClr>
                  </a:outerShdw>
                </a:effectLst>
                <a:latin typeface="Copperplate Gothic Bold" pitchFamily="34" charset="0"/>
              </a:rPr>
              <a:t>”</a:t>
            </a:r>
            <a:r>
              <a:rPr lang="en-US" b="1" dirty="0" smtClean="0">
                <a:solidFill>
                  <a:schemeClr val="accent2">
                    <a:lumMod val="50000"/>
                  </a:schemeClr>
                </a:solidFill>
                <a:effectLst>
                  <a:outerShdw blurRad="38100" dist="19050" dir="2700000" algn="tl" rotWithShape="0">
                    <a:schemeClr val="dk1">
                      <a:alpha val="40000"/>
                    </a:schemeClr>
                  </a:outerShdw>
                </a:effectLst>
                <a:latin typeface="Copperplate Gothic Bold" pitchFamily="34" charset="0"/>
              </a:rPr>
              <a:t/>
            </a:r>
            <a:br>
              <a:rPr lang="en-US" b="1" dirty="0" smtClean="0">
                <a:solidFill>
                  <a:schemeClr val="accent2">
                    <a:lumMod val="50000"/>
                  </a:schemeClr>
                </a:solidFill>
                <a:effectLst>
                  <a:outerShdw blurRad="38100" dist="19050" dir="2700000" algn="tl" rotWithShape="0">
                    <a:schemeClr val="dk1">
                      <a:alpha val="40000"/>
                    </a:schemeClr>
                  </a:outerShdw>
                </a:effectLst>
                <a:latin typeface="Copperplate Gothic Bold" pitchFamily="34" charset="0"/>
              </a:rPr>
            </a:br>
            <a:r>
              <a:rPr lang="en-US" b="1" dirty="0" smtClean="0">
                <a:solidFill>
                  <a:schemeClr val="accent2">
                    <a:lumMod val="50000"/>
                  </a:schemeClr>
                </a:solidFill>
                <a:effectLst>
                  <a:outerShdw blurRad="38100" dist="19050" dir="2700000" algn="tl" rotWithShape="0">
                    <a:schemeClr val="dk1">
                      <a:alpha val="40000"/>
                    </a:schemeClr>
                  </a:outerShdw>
                </a:effectLst>
              </a:rPr>
              <a:t>                                 </a:t>
            </a:r>
            <a:endParaRPr lang="en-US" b="1" dirty="0" smtClean="0">
              <a:solidFill>
                <a:schemeClr val="accent2">
                  <a:lumMod val="50000"/>
                </a:schemeClr>
              </a:solidFill>
              <a:effectLst>
                <a:outerShdw blurRad="38100" dist="19050" dir="2700000" algn="tl" rotWithShape="0">
                  <a:schemeClr val="dk1">
                    <a:alpha val="40000"/>
                  </a:schemeClr>
                </a:outerShdw>
              </a:effectLst>
            </a:endParaRPr>
          </a:p>
          <a:p>
            <a:pPr algn="ctr"/>
            <a:r>
              <a:rPr lang="en-US" b="1" dirty="0" smtClean="0">
                <a:solidFill>
                  <a:schemeClr val="accent2">
                    <a:lumMod val="50000"/>
                  </a:schemeClr>
                </a:solidFill>
                <a:effectLst>
                  <a:outerShdw blurRad="38100" dist="19050" dir="2700000" algn="tl" rotWithShape="0">
                    <a:schemeClr val="dk1">
                      <a:alpha val="40000"/>
                    </a:schemeClr>
                  </a:outerShdw>
                </a:effectLst>
              </a:rPr>
              <a:t>Presented by  </a:t>
            </a:r>
            <a:r>
              <a:rPr lang="en-US" b="1" dirty="0" smtClean="0">
                <a:solidFill>
                  <a:schemeClr val="accent2">
                    <a:lumMod val="50000"/>
                  </a:schemeClr>
                </a:solidFill>
                <a:effectLst>
                  <a:outerShdw blurRad="38100" dist="19050" dir="2700000" algn="tl" rotWithShape="0">
                    <a:schemeClr val="dk1">
                      <a:alpha val="40000"/>
                    </a:schemeClr>
                  </a:outerShdw>
                </a:effectLst>
              </a:rPr>
              <a:t>MANOHAR SINGH   </a:t>
            </a:r>
            <a:r>
              <a:rPr lang="en-US" b="1" dirty="0" smtClean="0">
                <a:solidFill>
                  <a:schemeClr val="accent2">
                    <a:lumMod val="50000"/>
                  </a:schemeClr>
                </a:solidFill>
                <a:effectLst>
                  <a:outerShdw blurRad="38100" dist="19050" dir="2700000" algn="tl" rotWithShape="0">
                    <a:schemeClr val="dk1">
                      <a:alpha val="40000"/>
                    </a:schemeClr>
                  </a:outerShdw>
                </a:effectLst>
              </a:rPr>
              <a:t>&amp;  MANISH BAILWAL        </a:t>
            </a:r>
            <a:r>
              <a:rPr lang="en-US" b="1" dirty="0" smtClean="0">
                <a:solidFill>
                  <a:schemeClr val="accent2">
                    <a:lumMod val="50000"/>
                  </a:schemeClr>
                </a:solidFill>
                <a:effectLst>
                  <a:outerShdw blurRad="38100" dist="19050" dir="2700000" algn="tl" rotWithShape="0">
                    <a:schemeClr val="dk1">
                      <a:alpha val="40000"/>
                    </a:schemeClr>
                  </a:outerShdw>
                </a:effectLst>
              </a:rPr>
              <a:t/>
            </a:r>
            <a:br>
              <a:rPr lang="en-US" b="1" dirty="0" smtClean="0">
                <a:solidFill>
                  <a:schemeClr val="accent2">
                    <a:lumMod val="50000"/>
                  </a:schemeClr>
                </a:solidFill>
                <a:effectLst>
                  <a:outerShdw blurRad="38100" dist="19050" dir="2700000" algn="tl" rotWithShape="0">
                    <a:schemeClr val="dk1">
                      <a:alpha val="40000"/>
                    </a:schemeClr>
                  </a:outerShdw>
                </a:effectLst>
              </a:rPr>
            </a:br>
            <a:r>
              <a:rPr lang="en-US" b="1" dirty="0" smtClean="0">
                <a:solidFill>
                  <a:schemeClr val="accent2">
                    <a:lumMod val="50000"/>
                  </a:schemeClr>
                </a:solidFill>
                <a:effectLst>
                  <a:outerShdw blurRad="38100" dist="19050" dir="2700000" algn="tl" rotWithShape="0">
                    <a:schemeClr val="dk1">
                      <a:alpha val="40000"/>
                    </a:schemeClr>
                  </a:outerShdw>
                </a:effectLst>
              </a:rPr>
              <a:t> COURSE  -: B.TECH(CSE)</a:t>
            </a:r>
            <a:br>
              <a:rPr lang="en-US" b="1" dirty="0" smtClean="0">
                <a:solidFill>
                  <a:schemeClr val="accent2">
                    <a:lumMod val="50000"/>
                  </a:schemeClr>
                </a:solidFill>
                <a:effectLst>
                  <a:outerShdw blurRad="38100" dist="19050" dir="2700000" algn="tl" rotWithShape="0">
                    <a:schemeClr val="dk1">
                      <a:alpha val="40000"/>
                    </a:schemeClr>
                  </a:outerShdw>
                </a:effectLst>
              </a:rPr>
            </a:br>
            <a:r>
              <a:rPr lang="en-US" b="1" dirty="0" smtClean="0">
                <a:solidFill>
                  <a:schemeClr val="accent2">
                    <a:lumMod val="50000"/>
                  </a:schemeClr>
                </a:solidFill>
                <a:effectLst>
                  <a:outerShdw blurRad="38100" dist="19050" dir="2700000" algn="tl" rotWithShape="0">
                    <a:schemeClr val="dk1">
                      <a:alpha val="40000"/>
                    </a:schemeClr>
                  </a:outerShdw>
                </a:effectLst>
              </a:rPr>
              <a:t>SECTION  </a:t>
            </a:r>
            <a:r>
              <a:rPr lang="en-US" b="1" dirty="0" smtClean="0">
                <a:solidFill>
                  <a:schemeClr val="accent2">
                    <a:lumMod val="50000"/>
                  </a:schemeClr>
                </a:solidFill>
                <a:effectLst>
                  <a:outerShdw blurRad="38100" dist="19050" dir="2700000" algn="tl" rotWithShape="0">
                    <a:schemeClr val="dk1">
                      <a:alpha val="40000"/>
                    </a:schemeClr>
                  </a:outerShdw>
                </a:effectLst>
              </a:rPr>
              <a:t>-: S</a:t>
            </a:r>
            <a:r>
              <a:rPr lang="en-US" b="1" dirty="0" smtClean="0">
                <a:solidFill>
                  <a:schemeClr val="accent2">
                    <a:lumMod val="50000"/>
                  </a:schemeClr>
                </a:solidFill>
                <a:effectLst>
                  <a:outerShdw blurRad="38100" dist="19050" dir="2700000" algn="tl" rotWithShape="0">
                    <a:schemeClr val="dk1">
                      <a:alpha val="40000"/>
                    </a:schemeClr>
                  </a:outerShdw>
                </a:effectLst>
              </a:rPr>
              <a:t/>
            </a:r>
            <a:br>
              <a:rPr lang="en-US" b="1" dirty="0" smtClean="0">
                <a:solidFill>
                  <a:schemeClr val="accent2">
                    <a:lumMod val="50000"/>
                  </a:schemeClr>
                </a:solidFill>
                <a:effectLst>
                  <a:outerShdw blurRad="38100" dist="19050" dir="2700000" algn="tl" rotWithShape="0">
                    <a:schemeClr val="dk1">
                      <a:alpha val="40000"/>
                    </a:schemeClr>
                  </a:outerShdw>
                </a:effectLst>
              </a:rPr>
            </a:br>
            <a:r>
              <a:rPr lang="en-US" b="1" dirty="0" smtClean="0">
                <a:solidFill>
                  <a:schemeClr val="accent2">
                    <a:lumMod val="50000"/>
                  </a:schemeClr>
                </a:solidFill>
                <a:effectLst>
                  <a:outerShdw blurRad="38100" dist="19050" dir="2700000" algn="tl" rotWithShape="0">
                    <a:schemeClr val="dk1">
                      <a:alpha val="40000"/>
                    </a:schemeClr>
                  </a:outerShdw>
                </a:effectLst>
              </a:rPr>
              <a:t>SEMESTER -: VI</a:t>
            </a:r>
          </a:p>
          <a:p>
            <a:pPr algn="ctr"/>
            <a:r>
              <a:rPr lang="en-GB" b="1" dirty="0" smtClean="0">
                <a:solidFill>
                  <a:schemeClr val="accent2">
                    <a:lumMod val="50000"/>
                  </a:schemeClr>
                </a:solidFill>
                <a:effectLst>
                  <a:outerShdw blurRad="38100" dist="19050" dir="2700000" algn="tl" rotWithShape="0">
                    <a:schemeClr val="dk1">
                      <a:alpha val="40000"/>
                    </a:schemeClr>
                  </a:outerShdw>
                </a:effectLst>
              </a:rPr>
              <a:t>SESSION-: 2023-24</a:t>
            </a:r>
            <a:endParaRPr lang="en-US" dirty="0">
              <a:solidFill>
                <a:schemeClr val="accent2">
                  <a:lumMod val="50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568325" y="222068"/>
            <a:ext cx="10515600" cy="928869"/>
          </a:xfrm>
        </p:spPr>
        <p:txBody>
          <a:bodyPr>
            <a:normAutofit fontScale="90000"/>
          </a:bodyPr>
          <a:lstStyle/>
          <a:p>
            <a:pPr marL="0" indent="0">
              <a:buFont typeface="+mj-lt"/>
            </a:pPr>
            <a:r>
              <a:rPr lang="en-GB"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rPr>
              <a:t>Exploratory data analysis(</a:t>
            </a:r>
            <a:r>
              <a:rPr lang="en-GB" b="1" dirty="0" err="1"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rPr>
              <a:t>eda</a:t>
            </a:r>
            <a:r>
              <a:rPr lang="en-GB"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rPr>
              <a:t>)</a:t>
            </a:r>
            <a:endParaRPr lang="en-US"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endParaRPr>
          </a:p>
        </p:txBody>
      </p:sp>
      <p:sp>
        <p:nvSpPr>
          <p:cNvPr id="12" name="Content Placeholder 2"/>
          <p:cNvSpPr>
            <a:spLocks noGrp="1"/>
          </p:cNvSpPr>
          <p:nvPr>
            <p:ph idx="1"/>
          </p:nvPr>
        </p:nvSpPr>
        <p:spPr>
          <a:xfrm>
            <a:off x="313509" y="1280160"/>
            <a:ext cx="10620102" cy="5133703"/>
          </a:xfrm>
        </p:spPr>
        <p:txBody>
          <a:bodyPr>
            <a:normAutofit fontScale="92500" lnSpcReduction="20000"/>
          </a:bodyPr>
          <a:lstStyle/>
          <a:p>
            <a:pPr marL="514350" indent="-514350">
              <a:buFont typeface="+mj-lt"/>
              <a:buAutoNum type="arabicPeriod"/>
            </a:pPr>
            <a:r>
              <a:rPr lang="en-GB" b="1" dirty="0" smtClean="0">
                <a:solidFill>
                  <a:srgbClr val="7030A0"/>
                </a:solidFill>
              </a:rPr>
              <a:t>Sentiment Distribution</a:t>
            </a:r>
            <a:r>
              <a:rPr lang="en-GB" dirty="0" smtClean="0">
                <a:solidFill>
                  <a:srgbClr val="7030A0"/>
                </a:solidFill>
              </a:rPr>
              <a:t>:</a:t>
            </a:r>
          </a:p>
          <a:p>
            <a:pPr marL="850392" lvl="1" indent="-457200">
              <a:buFont typeface="+mj-lt"/>
              <a:buAutoNum type="arabicPeriod"/>
            </a:pPr>
            <a:r>
              <a:rPr lang="en-GB" dirty="0" smtClean="0">
                <a:solidFill>
                  <a:srgbClr val="00B0F0"/>
                </a:solidFill>
              </a:rPr>
              <a:t>Visualizes the distribution of different sentiment labels in the dataset.</a:t>
            </a:r>
          </a:p>
          <a:p>
            <a:pPr marL="850392" lvl="1" indent="-457200">
              <a:buFont typeface="+mj-lt"/>
              <a:buAutoNum type="arabicPeriod"/>
            </a:pPr>
            <a:r>
              <a:rPr lang="en-GB" dirty="0" smtClean="0">
                <a:solidFill>
                  <a:srgbClr val="00B0F0"/>
                </a:solidFill>
              </a:rPr>
              <a:t>Helps understand the balance of the dataset.</a:t>
            </a:r>
          </a:p>
          <a:p>
            <a:pPr marL="514350" indent="-514350">
              <a:buFont typeface="+mj-lt"/>
              <a:buAutoNum type="arabicPeriod"/>
            </a:pPr>
            <a:r>
              <a:rPr lang="en-GB" b="1" dirty="0" smtClean="0">
                <a:solidFill>
                  <a:srgbClr val="7030A0"/>
                </a:solidFill>
              </a:rPr>
              <a:t>Word Clouds</a:t>
            </a:r>
            <a:r>
              <a:rPr lang="en-GB" dirty="0" smtClean="0">
                <a:solidFill>
                  <a:srgbClr val="7030A0"/>
                </a:solidFill>
              </a:rPr>
              <a:t>:</a:t>
            </a:r>
          </a:p>
          <a:p>
            <a:pPr marL="850392" lvl="1" indent="-457200">
              <a:buFont typeface="+mj-lt"/>
              <a:buAutoNum type="arabicPeriod"/>
            </a:pPr>
            <a:r>
              <a:rPr lang="en-GB" dirty="0" smtClean="0">
                <a:solidFill>
                  <a:srgbClr val="00B0F0"/>
                </a:solidFill>
              </a:rPr>
              <a:t>Visual representation of the most common words in the dataset.</a:t>
            </a:r>
          </a:p>
          <a:p>
            <a:pPr marL="850392" lvl="1" indent="-457200">
              <a:buFont typeface="+mj-lt"/>
              <a:buAutoNum type="arabicPeriod"/>
            </a:pPr>
            <a:r>
              <a:rPr lang="en-GB" dirty="0" smtClean="0">
                <a:solidFill>
                  <a:srgbClr val="00B0F0"/>
                </a:solidFill>
              </a:rPr>
              <a:t>Separate word clouds for different sentiments to identify common words in each category.</a:t>
            </a:r>
          </a:p>
          <a:p>
            <a:pPr marL="514350" indent="-514350">
              <a:buFont typeface="+mj-lt"/>
              <a:buAutoNum type="arabicPeriod"/>
            </a:pPr>
            <a:r>
              <a:rPr lang="en-GB" b="1" dirty="0" smtClean="0">
                <a:solidFill>
                  <a:srgbClr val="7030A0"/>
                </a:solidFill>
              </a:rPr>
              <a:t>Text Length Distribution</a:t>
            </a:r>
            <a:r>
              <a:rPr lang="en-GB" dirty="0" smtClean="0">
                <a:solidFill>
                  <a:srgbClr val="7030A0"/>
                </a:solidFill>
              </a:rPr>
              <a:t>:</a:t>
            </a:r>
          </a:p>
          <a:p>
            <a:pPr marL="850392" lvl="1" indent="-457200">
              <a:buFont typeface="+mj-lt"/>
              <a:buAutoNum type="arabicPeriod"/>
            </a:pPr>
            <a:r>
              <a:rPr lang="en-GB" dirty="0" smtClean="0">
                <a:solidFill>
                  <a:srgbClr val="00B0F0"/>
                </a:solidFill>
              </a:rPr>
              <a:t>Analysis of the length of tweets in terms of the number of words.</a:t>
            </a:r>
          </a:p>
          <a:p>
            <a:pPr marL="850392" lvl="1" indent="-457200">
              <a:buFont typeface="+mj-lt"/>
              <a:buAutoNum type="arabicPeriod"/>
            </a:pPr>
            <a:r>
              <a:rPr lang="en-GB" dirty="0" smtClean="0">
                <a:solidFill>
                  <a:srgbClr val="00B0F0"/>
                </a:solidFill>
              </a:rPr>
              <a:t>Visualizes the distribution of text lengths.</a:t>
            </a:r>
          </a:p>
          <a:p>
            <a:pPr marL="514350" indent="-514350">
              <a:buFont typeface="+mj-lt"/>
              <a:buAutoNum type="arabicPeriod"/>
            </a:pPr>
            <a:r>
              <a:rPr lang="en-GB" b="1" dirty="0" smtClean="0">
                <a:solidFill>
                  <a:srgbClr val="7030A0"/>
                </a:solidFill>
              </a:rPr>
              <a:t>Sentiment-wise Text Length Distribution</a:t>
            </a:r>
            <a:r>
              <a:rPr lang="en-GB" dirty="0" smtClean="0">
                <a:solidFill>
                  <a:srgbClr val="7030A0"/>
                </a:solidFill>
              </a:rPr>
              <a:t>:</a:t>
            </a:r>
          </a:p>
          <a:p>
            <a:pPr marL="850392" lvl="1" indent="-457200">
              <a:buFont typeface="+mj-lt"/>
              <a:buAutoNum type="arabicPeriod"/>
            </a:pPr>
            <a:r>
              <a:rPr lang="en-GB" dirty="0" err="1" smtClean="0">
                <a:solidFill>
                  <a:srgbClr val="00B0F0"/>
                </a:solidFill>
              </a:rPr>
              <a:t>Boxplot</a:t>
            </a:r>
            <a:r>
              <a:rPr lang="en-GB" dirty="0" smtClean="0">
                <a:solidFill>
                  <a:srgbClr val="00B0F0"/>
                </a:solidFill>
              </a:rPr>
              <a:t> visualization showing the distribution of text lengths across different sentiments.</a:t>
            </a:r>
          </a:p>
          <a:p>
            <a:pPr marL="850392" lvl="1" indent="-457200">
              <a:buFont typeface="+mj-lt"/>
              <a:buAutoNum type="arabicPeriod"/>
            </a:pPr>
            <a:r>
              <a:rPr lang="en-GB" dirty="0" smtClean="0">
                <a:solidFill>
                  <a:srgbClr val="00B0F0"/>
                </a:solidFill>
              </a:rPr>
              <a:t>Helps understand if certain sentiments tend to have longer or shorter tweets</a:t>
            </a:r>
            <a:r>
              <a:rPr lang="en-GB" dirty="0" smtClean="0">
                <a:solidFill>
                  <a:srgbClr val="00B0F0"/>
                </a:solidFill>
              </a:rPr>
              <a:t>.</a:t>
            </a:r>
            <a:endParaRPr lang="en-GB" dirty="0" smtClean="0">
              <a:solidFill>
                <a:srgbClr val="00B0F0"/>
              </a:solidFill>
            </a:endParaRP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601639" y="1063949"/>
            <a:ext cx="5176415" cy="393912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cstate="print"/>
          <a:srcRect/>
          <a:stretch>
            <a:fillRect/>
          </a:stretch>
        </p:blipFill>
        <p:spPr bwMode="auto">
          <a:xfrm>
            <a:off x="6199222" y="1091430"/>
            <a:ext cx="5650467" cy="3859393"/>
          </a:xfrm>
          <a:prstGeom prst="rect">
            <a:avLst/>
          </a:prstGeom>
          <a:noFill/>
          <a:ln w="9525">
            <a:noFill/>
            <a:miter lim="800000"/>
            <a:headEnd/>
            <a:tailEnd/>
          </a:ln>
          <a:effectLst/>
        </p:spPr>
      </p:pic>
      <p:sp>
        <p:nvSpPr>
          <p:cNvPr id="7" name="TextBox 6"/>
          <p:cNvSpPr txBox="1"/>
          <p:nvPr/>
        </p:nvSpPr>
        <p:spPr>
          <a:xfrm>
            <a:off x="1685109" y="5460274"/>
            <a:ext cx="8046720" cy="646331"/>
          </a:xfrm>
          <a:prstGeom prst="rect">
            <a:avLst/>
          </a:prstGeom>
          <a:noFill/>
        </p:spPr>
        <p:txBody>
          <a:bodyPr wrap="square" rtlCol="0">
            <a:spAutoFit/>
          </a:bodyPr>
          <a:lstStyle/>
          <a:p>
            <a:pPr algn="ctr"/>
            <a:r>
              <a:rPr lang="en-GB" b="1" i="1" dirty="0" smtClean="0">
                <a:solidFill>
                  <a:srgbClr val="0070C0"/>
                </a:solidFill>
              </a:rPr>
              <a:t>BAR CHART OF SENTIMENT DISTRIBUTION AND MODEL ACCURACY COMPARISON</a:t>
            </a:r>
            <a:endParaRPr lang="en-US" b="1" i="1" dirty="0">
              <a:solidFill>
                <a:srgbClr val="0070C0"/>
              </a:solidFill>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49" y="351391"/>
            <a:ext cx="10972800" cy="1143000"/>
          </a:xfrm>
        </p:spPr>
        <p:txBody>
          <a:bodyPr>
            <a:normAutofit/>
          </a:bodyPr>
          <a:lstStyle/>
          <a:p>
            <a:r>
              <a:rPr lang="en-GB"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rPr>
              <a:t>USER INTERFACE WITH STREAMLIT</a:t>
            </a:r>
            <a:endParaRPr lang="en-US" dirty="0"/>
          </a:p>
        </p:txBody>
      </p:sp>
      <p:sp>
        <p:nvSpPr>
          <p:cNvPr id="3" name="Content Placeholder 2"/>
          <p:cNvSpPr>
            <a:spLocks noGrp="1"/>
          </p:cNvSpPr>
          <p:nvPr>
            <p:ph idx="1"/>
          </p:nvPr>
        </p:nvSpPr>
        <p:spPr>
          <a:xfrm>
            <a:off x="535577" y="1711234"/>
            <a:ext cx="11046823" cy="4613366"/>
          </a:xfrm>
        </p:spPr>
        <p:txBody>
          <a:bodyPr>
            <a:normAutofit/>
          </a:bodyPr>
          <a:lstStyle/>
          <a:p>
            <a:pPr marL="514350" indent="-514350">
              <a:buFont typeface="+mj-lt"/>
              <a:buAutoNum type="arabicPeriod"/>
            </a:pPr>
            <a:r>
              <a:rPr lang="en-GB" sz="2800" b="1" dirty="0" smtClean="0">
                <a:solidFill>
                  <a:srgbClr val="7030A0"/>
                </a:solidFill>
              </a:rPr>
              <a:t>Overview of the Web Application</a:t>
            </a:r>
            <a:r>
              <a:rPr lang="en-GB" sz="2800" dirty="0" smtClean="0">
                <a:solidFill>
                  <a:srgbClr val="7030A0"/>
                </a:solidFill>
              </a:rPr>
              <a:t>:</a:t>
            </a:r>
          </a:p>
          <a:p>
            <a:pPr marL="850392" lvl="1" indent="-457200">
              <a:buFont typeface="+mj-lt"/>
              <a:buAutoNum type="arabicPeriod"/>
            </a:pPr>
            <a:r>
              <a:rPr lang="en-GB" dirty="0" smtClean="0">
                <a:solidFill>
                  <a:srgbClr val="00B0F0"/>
                </a:solidFill>
              </a:rPr>
              <a:t>Built </a:t>
            </a:r>
            <a:r>
              <a:rPr lang="en-GB" dirty="0" smtClean="0">
                <a:solidFill>
                  <a:srgbClr val="00B0F0"/>
                </a:solidFill>
              </a:rPr>
              <a:t>using </a:t>
            </a:r>
            <a:r>
              <a:rPr lang="en-GB" dirty="0" err="1" smtClean="0">
                <a:solidFill>
                  <a:srgbClr val="00B0F0"/>
                </a:solidFill>
              </a:rPr>
              <a:t>Streamlit</a:t>
            </a:r>
            <a:r>
              <a:rPr lang="en-GB" dirty="0" smtClean="0">
                <a:solidFill>
                  <a:srgbClr val="00B0F0"/>
                </a:solidFill>
              </a:rPr>
              <a:t>, a framework for creating interactive web applications.</a:t>
            </a:r>
          </a:p>
          <a:p>
            <a:pPr marL="850392" lvl="1" indent="-457200">
              <a:buFont typeface="+mj-lt"/>
              <a:buAutoNum type="arabicPeriod"/>
            </a:pPr>
            <a:r>
              <a:rPr lang="en-GB" dirty="0" smtClean="0">
                <a:solidFill>
                  <a:srgbClr val="00B0F0"/>
                </a:solidFill>
              </a:rPr>
              <a:t>Provides an easy-to-use interface for predicting sentiment</a:t>
            </a:r>
            <a:r>
              <a:rPr lang="en-GB" dirty="0" smtClean="0">
                <a:solidFill>
                  <a:srgbClr val="00B0F0"/>
                </a:solidFill>
              </a:rPr>
              <a:t>.</a:t>
            </a:r>
            <a:endParaRPr lang="en-GB" dirty="0" smtClean="0">
              <a:solidFill>
                <a:srgbClr val="00B0F0"/>
              </a:solidFill>
            </a:endParaRPr>
          </a:p>
          <a:p>
            <a:pPr marL="514350" indent="-514350">
              <a:buFont typeface="+mj-lt"/>
              <a:buAutoNum type="arabicPeriod"/>
            </a:pPr>
            <a:r>
              <a:rPr lang="en-GB" sz="2800" b="1" dirty="0" smtClean="0">
                <a:solidFill>
                  <a:srgbClr val="7030A0"/>
                </a:solidFill>
              </a:rPr>
              <a:t>Features</a:t>
            </a:r>
            <a:r>
              <a:rPr lang="en-GB" sz="2800" dirty="0" smtClean="0">
                <a:solidFill>
                  <a:srgbClr val="7030A0"/>
                </a:solidFill>
              </a:rPr>
              <a:t>:</a:t>
            </a:r>
          </a:p>
          <a:p>
            <a:pPr marL="850392" lvl="1" indent="-457200">
              <a:buFont typeface="+mj-lt"/>
              <a:buAutoNum type="arabicPeriod"/>
            </a:pPr>
            <a:r>
              <a:rPr lang="en-GB" b="1" dirty="0" smtClean="0">
                <a:solidFill>
                  <a:srgbClr val="7030A0"/>
                </a:solidFill>
              </a:rPr>
              <a:t>Text </a:t>
            </a:r>
            <a:r>
              <a:rPr lang="en-GB" b="1" dirty="0" smtClean="0">
                <a:solidFill>
                  <a:srgbClr val="7030A0"/>
                </a:solidFill>
              </a:rPr>
              <a:t>Input</a:t>
            </a:r>
            <a:r>
              <a:rPr lang="en-GB" dirty="0" smtClean="0">
                <a:solidFill>
                  <a:srgbClr val="00B0F0"/>
                </a:solidFill>
              </a:rPr>
              <a:t>: </a:t>
            </a:r>
            <a:r>
              <a:rPr lang="en-GB" dirty="0" smtClean="0">
                <a:solidFill>
                  <a:srgbClr val="00B0F0"/>
                </a:solidFill>
              </a:rPr>
              <a:t>Allows </a:t>
            </a:r>
            <a:r>
              <a:rPr lang="en-GB" dirty="0" smtClean="0">
                <a:solidFill>
                  <a:srgbClr val="00B0F0"/>
                </a:solidFill>
              </a:rPr>
              <a:t>users to input text for sentiment analysis.</a:t>
            </a:r>
          </a:p>
          <a:p>
            <a:pPr marL="850392" lvl="1" indent="-457200">
              <a:buFont typeface="+mj-lt"/>
              <a:buAutoNum type="arabicPeriod"/>
            </a:pPr>
            <a:r>
              <a:rPr lang="en-GB" b="1" dirty="0" smtClean="0">
                <a:solidFill>
                  <a:srgbClr val="7030A0"/>
                </a:solidFill>
              </a:rPr>
              <a:t>Image Upload</a:t>
            </a:r>
            <a:r>
              <a:rPr lang="en-GB" dirty="0" smtClean="0">
                <a:solidFill>
                  <a:srgbClr val="7030A0"/>
                </a:solidFill>
              </a:rPr>
              <a:t>: </a:t>
            </a:r>
            <a:r>
              <a:rPr lang="en-GB" dirty="0" smtClean="0">
                <a:solidFill>
                  <a:srgbClr val="00B0F0"/>
                </a:solidFill>
              </a:rPr>
              <a:t>Users can upload images containing text for sentiment analysis using OCR.</a:t>
            </a:r>
          </a:p>
          <a:p>
            <a:pPr marL="850392" lvl="1" indent="-457200">
              <a:buFont typeface="+mj-lt"/>
              <a:buAutoNum type="arabicPeriod"/>
            </a:pPr>
            <a:r>
              <a:rPr lang="en-GB" b="1" dirty="0" smtClean="0">
                <a:solidFill>
                  <a:srgbClr val="7030A0"/>
                </a:solidFill>
              </a:rPr>
              <a:t>Prediction Display</a:t>
            </a:r>
            <a:r>
              <a:rPr lang="en-GB" dirty="0" smtClean="0">
                <a:solidFill>
                  <a:srgbClr val="7030A0"/>
                </a:solidFill>
              </a:rPr>
              <a:t>: </a:t>
            </a:r>
            <a:r>
              <a:rPr lang="en-GB" dirty="0" smtClean="0">
                <a:solidFill>
                  <a:srgbClr val="00B0F0"/>
                </a:solidFill>
              </a:rPr>
              <a:t>Shows the predicted sentiment of the input text or extracted text from the image.</a:t>
            </a:r>
            <a:endParaRPr lang="en-GB" dirty="0">
              <a:solidFill>
                <a:srgbClr val="00B0F0"/>
              </a:solidFill>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737" y="365760"/>
            <a:ext cx="5334000" cy="796834"/>
          </a:xfrm>
        </p:spPr>
        <p:txBody>
          <a:bodyPr>
            <a:normAutofit/>
          </a:bodyPr>
          <a:lstStyle/>
          <a:p>
            <a:r>
              <a:rPr lang="en-GB" sz="3600" b="1" dirty="0" smtClean="0">
                <a:latin typeface="Algerian" pitchFamily="82" charset="0"/>
              </a:rPr>
              <a:t>USER INTERFACE</a:t>
            </a:r>
            <a:endParaRPr lang="en-US" sz="3600" b="1" dirty="0">
              <a:latin typeface="Algerian" pitchFamily="82"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600891" y="1397727"/>
            <a:ext cx="10633166" cy="4926874"/>
          </a:xfrm>
          <a:prstGeom prst="rect">
            <a:avLst/>
          </a:prstGeom>
          <a:noFill/>
          <a:ln w="9525">
            <a:noFill/>
            <a:miter lim="800000"/>
            <a:headEnd/>
            <a:tailEnd/>
          </a:ln>
          <a:effectLst/>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14" y="679268"/>
            <a:ext cx="10972800" cy="593054"/>
          </a:xfrm>
        </p:spPr>
        <p:txBody>
          <a:bodyPr>
            <a:normAutofit/>
          </a:bodyPr>
          <a:lstStyle/>
          <a:p>
            <a:pPr algn="ctr"/>
            <a:r>
              <a:rPr lang="en-GB" sz="3200" b="1" u="sng" dirty="0" smtClean="0"/>
              <a:t>SOME TEXT AND IMAGE INPUTS AND THEIR OUTPUTS</a:t>
            </a:r>
            <a:endParaRPr lang="en-US" sz="3200" b="1" u="sng"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223974" y="2031288"/>
            <a:ext cx="5709564" cy="288034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6172019" y="2045697"/>
            <a:ext cx="5773738" cy="2878999"/>
          </a:xfrm>
          <a:prstGeom prst="rect">
            <a:avLst/>
          </a:prstGeom>
          <a:noFill/>
          <a:ln w="9525">
            <a:noFill/>
            <a:miter lim="800000"/>
            <a:headEnd/>
            <a:tailEnd/>
          </a:ln>
          <a:effectLst/>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532" y="457199"/>
            <a:ext cx="10972800" cy="775934"/>
          </a:xfrm>
        </p:spPr>
        <p:txBody>
          <a:bodyPr>
            <a:normAutofit/>
          </a:bodyPr>
          <a:lstStyle/>
          <a:p>
            <a:pPr algn="ctr"/>
            <a:r>
              <a:rPr lang="en-GB" sz="3600" b="1" u="sng" dirty="0" smtClean="0"/>
              <a:t>SOME TEXT AND IMAGE INPUTS AND THEIR OUTPUTS</a:t>
            </a:r>
            <a:endParaRPr lang="en-US" sz="3600"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326571" y="1282018"/>
            <a:ext cx="4532812" cy="544539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5395595" y="1443309"/>
            <a:ext cx="6527318" cy="2253479"/>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cstate="print"/>
          <a:srcRect/>
          <a:stretch>
            <a:fillRect/>
          </a:stretch>
        </p:blipFill>
        <p:spPr bwMode="auto">
          <a:xfrm>
            <a:off x="5396821" y="3646036"/>
            <a:ext cx="6529567" cy="1422352"/>
          </a:xfrm>
          <a:prstGeom prst="rect">
            <a:avLst/>
          </a:prstGeom>
          <a:noFill/>
          <a:ln w="9525">
            <a:noFill/>
            <a:miter lim="800000"/>
            <a:headEnd/>
            <a:tailEnd/>
          </a:ln>
          <a:effectLst/>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rPr>
              <a:t>conclusion</a:t>
            </a:r>
            <a:endParaRPr lang="en-US" dirty="0"/>
          </a:p>
        </p:txBody>
      </p:sp>
      <p:sp>
        <p:nvSpPr>
          <p:cNvPr id="3" name="Content Placeholder 2"/>
          <p:cNvSpPr>
            <a:spLocks noGrp="1"/>
          </p:cNvSpPr>
          <p:nvPr>
            <p:ph idx="1"/>
          </p:nvPr>
        </p:nvSpPr>
        <p:spPr>
          <a:xfrm>
            <a:off x="609600" y="1935479"/>
            <a:ext cx="11029406" cy="4517571"/>
          </a:xfrm>
        </p:spPr>
        <p:txBody>
          <a:bodyPr>
            <a:normAutofit fontScale="92500" lnSpcReduction="10000"/>
          </a:bodyPr>
          <a:lstStyle/>
          <a:p>
            <a:pPr marL="514350" indent="-514350">
              <a:buFont typeface="+mj-lt"/>
              <a:buAutoNum type="arabicPeriod"/>
            </a:pPr>
            <a:r>
              <a:rPr lang="en-GB" sz="2800" b="1" dirty="0" smtClean="0">
                <a:solidFill>
                  <a:srgbClr val="7030A0"/>
                </a:solidFill>
              </a:rPr>
              <a:t>Summary of the Project</a:t>
            </a:r>
            <a:r>
              <a:rPr lang="en-GB" sz="2800" dirty="0" smtClean="0">
                <a:solidFill>
                  <a:srgbClr val="7030A0"/>
                </a:solidFill>
              </a:rPr>
              <a:t>:</a:t>
            </a:r>
          </a:p>
          <a:p>
            <a:pPr marL="850392" lvl="1" indent="-457200">
              <a:buFont typeface="+mj-lt"/>
              <a:buAutoNum type="arabicPeriod"/>
            </a:pPr>
            <a:r>
              <a:rPr lang="en-GB" dirty="0" smtClean="0">
                <a:solidFill>
                  <a:srgbClr val="00B0F0"/>
                </a:solidFill>
              </a:rPr>
              <a:t>Recap </a:t>
            </a:r>
            <a:r>
              <a:rPr lang="en-GB" dirty="0" smtClean="0">
                <a:solidFill>
                  <a:srgbClr val="00B0F0"/>
                </a:solidFill>
              </a:rPr>
              <a:t>of key steps: data </a:t>
            </a:r>
            <a:r>
              <a:rPr lang="en-GB" dirty="0" err="1" smtClean="0">
                <a:solidFill>
                  <a:srgbClr val="00B0F0"/>
                </a:solidFill>
              </a:rPr>
              <a:t>preprocessing</a:t>
            </a:r>
            <a:r>
              <a:rPr lang="en-GB" dirty="0" smtClean="0">
                <a:solidFill>
                  <a:srgbClr val="00B0F0"/>
                </a:solidFill>
              </a:rPr>
              <a:t>, model training, evaluation, and deployment.</a:t>
            </a:r>
          </a:p>
          <a:p>
            <a:pPr marL="850392" lvl="1" indent="-457200">
              <a:buFont typeface="+mj-lt"/>
              <a:buAutoNum type="arabicPeriod"/>
            </a:pPr>
            <a:r>
              <a:rPr lang="en-GB" dirty="0" smtClean="0">
                <a:solidFill>
                  <a:srgbClr val="00B0F0"/>
                </a:solidFill>
              </a:rPr>
              <a:t>Emphasis on the importance of detecting </a:t>
            </a:r>
            <a:r>
              <a:rPr lang="en-GB" dirty="0" err="1" smtClean="0">
                <a:solidFill>
                  <a:srgbClr val="00B0F0"/>
                </a:solidFill>
              </a:rPr>
              <a:t>cyberbullying</a:t>
            </a:r>
            <a:r>
              <a:rPr lang="en-GB" dirty="0" smtClean="0">
                <a:solidFill>
                  <a:srgbClr val="00B0F0"/>
                </a:solidFill>
              </a:rPr>
              <a:t> and hate speech.</a:t>
            </a:r>
          </a:p>
          <a:p>
            <a:pPr marL="514350" indent="-514350">
              <a:buFont typeface="+mj-lt"/>
              <a:buAutoNum type="arabicPeriod"/>
            </a:pPr>
            <a:r>
              <a:rPr lang="en-GB" sz="2800" b="1" dirty="0" smtClean="0">
                <a:solidFill>
                  <a:srgbClr val="7030A0"/>
                </a:solidFill>
              </a:rPr>
              <a:t>Key </a:t>
            </a:r>
            <a:r>
              <a:rPr lang="en-GB" sz="2800" b="1" dirty="0" smtClean="0">
                <a:solidFill>
                  <a:srgbClr val="7030A0"/>
                </a:solidFill>
              </a:rPr>
              <a:t>Takeaways</a:t>
            </a:r>
            <a:r>
              <a:rPr lang="en-GB" sz="2800" dirty="0" smtClean="0">
                <a:solidFill>
                  <a:srgbClr val="7030A0"/>
                </a:solidFill>
              </a:rPr>
              <a:t>:</a:t>
            </a:r>
          </a:p>
          <a:p>
            <a:pPr marL="850392" lvl="1" indent="-457200">
              <a:buFont typeface="+mj-lt"/>
              <a:buAutoNum type="arabicPeriod"/>
            </a:pPr>
            <a:r>
              <a:rPr lang="en-GB" dirty="0" smtClean="0">
                <a:solidFill>
                  <a:srgbClr val="00B0F0"/>
                </a:solidFill>
              </a:rPr>
              <a:t>Importance </a:t>
            </a:r>
            <a:r>
              <a:rPr lang="en-GB" dirty="0" smtClean="0">
                <a:solidFill>
                  <a:srgbClr val="00B0F0"/>
                </a:solidFill>
              </a:rPr>
              <a:t>of text </a:t>
            </a:r>
            <a:r>
              <a:rPr lang="en-GB" dirty="0" err="1" smtClean="0">
                <a:solidFill>
                  <a:srgbClr val="00B0F0"/>
                </a:solidFill>
              </a:rPr>
              <a:t>preprocessing</a:t>
            </a:r>
            <a:r>
              <a:rPr lang="en-GB" dirty="0" smtClean="0">
                <a:solidFill>
                  <a:srgbClr val="00B0F0"/>
                </a:solidFill>
              </a:rPr>
              <a:t> in improving model performance.</a:t>
            </a:r>
          </a:p>
          <a:p>
            <a:pPr marL="850392" lvl="1" indent="-457200">
              <a:buFont typeface="+mj-lt"/>
              <a:buAutoNum type="arabicPeriod"/>
            </a:pPr>
            <a:r>
              <a:rPr lang="en-GB" dirty="0" smtClean="0">
                <a:solidFill>
                  <a:srgbClr val="00B0F0"/>
                </a:solidFill>
              </a:rPr>
              <a:t>Effectiveness of ensemble methods like </a:t>
            </a:r>
            <a:r>
              <a:rPr lang="en-GB" dirty="0" err="1" smtClean="0">
                <a:solidFill>
                  <a:srgbClr val="00B0F0"/>
                </a:solidFill>
              </a:rPr>
              <a:t>RandomForest</a:t>
            </a:r>
            <a:r>
              <a:rPr lang="en-GB" dirty="0" smtClean="0">
                <a:solidFill>
                  <a:srgbClr val="00B0F0"/>
                </a:solidFill>
              </a:rPr>
              <a:t> and </a:t>
            </a:r>
            <a:r>
              <a:rPr lang="en-GB" dirty="0" err="1" smtClean="0">
                <a:solidFill>
                  <a:srgbClr val="00B0F0"/>
                </a:solidFill>
              </a:rPr>
              <a:t>GradientBoosting</a:t>
            </a:r>
            <a:r>
              <a:rPr lang="en-GB" dirty="0" smtClean="0">
                <a:solidFill>
                  <a:srgbClr val="00B0F0"/>
                </a:solidFill>
              </a:rPr>
              <a:t>.</a:t>
            </a:r>
          </a:p>
          <a:p>
            <a:pPr marL="514350" indent="-514350">
              <a:buFont typeface="+mj-lt"/>
              <a:buAutoNum type="arabicPeriod"/>
            </a:pPr>
            <a:r>
              <a:rPr lang="en-GB" sz="2800" b="1" dirty="0" smtClean="0">
                <a:solidFill>
                  <a:srgbClr val="7030A0"/>
                </a:solidFill>
              </a:rPr>
              <a:t>Future Improvements and Next Steps</a:t>
            </a:r>
            <a:r>
              <a:rPr lang="en-GB" sz="2800" dirty="0" smtClean="0">
                <a:solidFill>
                  <a:srgbClr val="7030A0"/>
                </a:solidFill>
              </a:rPr>
              <a:t>:</a:t>
            </a:r>
          </a:p>
          <a:p>
            <a:pPr marL="850392" lvl="1" indent="-457200">
              <a:buFont typeface="+mj-lt"/>
              <a:buAutoNum type="arabicPeriod"/>
            </a:pPr>
            <a:r>
              <a:rPr lang="en-GB" dirty="0" smtClean="0">
                <a:solidFill>
                  <a:srgbClr val="00B0F0"/>
                </a:solidFill>
              </a:rPr>
              <a:t>Integration </a:t>
            </a:r>
            <a:r>
              <a:rPr lang="en-GB" dirty="0" smtClean="0">
                <a:solidFill>
                  <a:srgbClr val="00B0F0"/>
                </a:solidFill>
              </a:rPr>
              <a:t>of more advanced models like BERT.</a:t>
            </a:r>
          </a:p>
          <a:p>
            <a:pPr marL="850392" lvl="1" indent="-457200">
              <a:buFont typeface="+mj-lt"/>
              <a:buAutoNum type="arabicPeriod"/>
            </a:pPr>
            <a:r>
              <a:rPr lang="en-GB" dirty="0" smtClean="0">
                <a:solidFill>
                  <a:srgbClr val="00B0F0"/>
                </a:solidFill>
              </a:rPr>
              <a:t>Enhancement of the user interface.</a:t>
            </a:r>
          </a:p>
          <a:p>
            <a:pPr marL="850392" lvl="1" indent="-457200">
              <a:buFont typeface="+mj-lt"/>
              <a:buAutoNum type="arabicPeriod"/>
            </a:pPr>
            <a:r>
              <a:rPr lang="en-GB" dirty="0" smtClean="0">
                <a:solidFill>
                  <a:srgbClr val="00B0F0"/>
                </a:solidFill>
              </a:rPr>
              <a:t>Real-time analysis and deployment on larger datasets.</a:t>
            </a:r>
            <a:endParaRPr lang="en-GB" dirty="0">
              <a:solidFill>
                <a:srgbClr val="00B0F0"/>
              </a:solidFill>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586" name="Title 1"/>
          <p:cNvSpPr>
            <a:spLocks noGrp="1"/>
          </p:cNvSpPr>
          <p:nvPr>
            <p:ph type="title"/>
          </p:nvPr>
        </p:nvSpPr>
        <p:spPr>
          <a:xfrm>
            <a:off x="805180" y="678817"/>
            <a:ext cx="10515600" cy="1325563"/>
          </a:xfrm>
        </p:spPr>
        <p:txBody>
          <a:bodyPr/>
          <a:lstStyle/>
          <a:p>
            <a:pPr algn="ctr"/>
            <a:r>
              <a:rPr lang="en-US" sz="6000" b="1"/>
              <a:t>END OF THE PPT</a:t>
            </a:r>
          </a:p>
        </p:txBody>
      </p:sp>
      <p:sp>
        <p:nvSpPr>
          <p:cNvPr id="1048587" name="Content Placeholder 2"/>
          <p:cNvSpPr>
            <a:spLocks noGrp="1"/>
          </p:cNvSpPr>
          <p:nvPr>
            <p:ph idx="1"/>
          </p:nvPr>
        </p:nvSpPr>
        <p:spPr>
          <a:xfrm>
            <a:off x="1731646" y="1903732"/>
            <a:ext cx="8154671" cy="4953635"/>
          </a:xfrm>
        </p:spPr>
        <p:txBody>
          <a:bodyPr/>
          <a:lstStyle/>
          <a:p>
            <a:endParaRPr lang="en-US"/>
          </a:p>
          <a:p>
            <a:endParaRPr lang="en-US"/>
          </a:p>
        </p:txBody>
      </p:sp>
      <p:sp>
        <p:nvSpPr>
          <p:cNvPr id="1048588" name="Rectangle 6"/>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sym typeface="+mn-ea"/>
              </a:rPr>
              <a:t>THANK YOU</a:t>
            </a:r>
            <a:endParaRPr lang="en-IN" dirty="0">
              <a:solidFill>
                <a:schemeClr val="bg1"/>
              </a:solidFill>
            </a:endParaRPr>
          </a:p>
          <a:p>
            <a:pPr algn="ctr"/>
            <a:endParaRPr lang="en-IN"/>
          </a:p>
        </p:txBody>
      </p:sp>
      <p:sp>
        <p:nvSpPr>
          <p:cNvPr id="1048589" name="Rectangle: Rounded Corners 4"/>
          <p:cNvSpPr/>
          <p:nvPr/>
        </p:nvSpPr>
        <p:spPr>
          <a:xfrm rot="2700000">
            <a:off x="4787270" y="1498229"/>
            <a:ext cx="2013390" cy="2013391"/>
          </a:xfrm>
          <a:prstGeom prst="roundRect">
            <a:avLst>
              <a:gd name="adj" fmla="val 20464"/>
            </a:avLst>
          </a:prstGeom>
          <a:noFill/>
          <a:ln w="34925">
            <a:solidFill>
              <a:srgbClr val="3AB6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Rounded Corners 5"/>
          <p:cNvSpPr/>
          <p:nvPr/>
        </p:nvSpPr>
        <p:spPr>
          <a:xfrm rot="2700000">
            <a:off x="6838259" y="3069049"/>
            <a:ext cx="1719112" cy="1719112"/>
          </a:xfrm>
          <a:prstGeom prst="roundRect">
            <a:avLst>
              <a:gd name="adj" fmla="val 20464"/>
            </a:avLst>
          </a:prstGeom>
          <a:noFill/>
          <a:ln w="34925">
            <a:solidFill>
              <a:srgbClr val="3AB6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Rectangle: Rounded Corners 6"/>
          <p:cNvSpPr/>
          <p:nvPr/>
        </p:nvSpPr>
        <p:spPr>
          <a:xfrm rot="2700000" flipV="1">
            <a:off x="4540878" y="4118096"/>
            <a:ext cx="952612" cy="952612"/>
          </a:xfrm>
          <a:prstGeom prst="roundRect">
            <a:avLst>
              <a:gd name="adj" fmla="val 20464"/>
            </a:avLst>
          </a:prstGeom>
          <a:noFill/>
          <a:ln w="34925">
            <a:solidFill>
              <a:srgbClr val="3AB6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2" name="Title 1"/>
          <p:cNvSpPr txBox="1"/>
          <p:nvPr/>
        </p:nvSpPr>
        <p:spPr>
          <a:xfrm>
            <a:off x="5052519" y="3279222"/>
            <a:ext cx="2274595" cy="1239069"/>
          </a:xfrm>
          <a:prstGeom prst="rect">
            <a:avLst/>
          </a:prstGeom>
        </p:spPr>
        <p:txBody>
          <a:bodyPr vert="horz"/>
          <a:lstStyle>
            <a:lvl1pPr algn="l" defTabSz="914400" rtl="0" eaLnBrk="1" latinLnBrk="0" hangingPunct="1">
              <a:lnSpc>
                <a:spcPct val="90000"/>
              </a:lnSpc>
              <a:spcBef>
                <a:spcPct val="0"/>
              </a:spcBef>
              <a:buNone/>
              <a:defRPr sz="3200" b="1" kern="1200">
                <a:solidFill>
                  <a:schemeClr val="tx1">
                    <a:lumMod val="65000"/>
                    <a:lumOff val="35000"/>
                  </a:schemeClr>
                </a:solidFill>
                <a:latin typeface="Arial" panose="020B0604020202020204" pitchFamily="34" charset="0"/>
                <a:ea typeface="+mj-ea"/>
                <a:cs typeface="Arial" panose="020B0604020202020204" pitchFamily="34" charset="0"/>
              </a:defRPr>
            </a:lvl1pPr>
          </a:lstStyle>
          <a:p>
            <a:pPr algn="ctr"/>
            <a:r>
              <a:rPr lang="en-IN" sz="4400" dirty="0">
                <a:solidFill>
                  <a:schemeClr val="tx1">
                    <a:lumMod val="95000"/>
                    <a:lumOff val="5000"/>
                  </a:schemeClr>
                </a:solidFill>
              </a:rPr>
              <a:t>THANK YOU</a:t>
            </a: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608" name="Title 1"/>
          <p:cNvSpPr>
            <a:spLocks noGrp="1"/>
          </p:cNvSpPr>
          <p:nvPr>
            <p:ph type="title"/>
          </p:nvPr>
        </p:nvSpPr>
        <p:spPr>
          <a:xfrm>
            <a:off x="838200" y="391886"/>
            <a:ext cx="9977846" cy="875211"/>
          </a:xfrm>
        </p:spPr>
        <p:txBody>
          <a:bodyPr vert="horz">
            <a:normAutofit/>
          </a:bodyPr>
          <a:lstStyle/>
          <a:p>
            <a:pPr algn="ctr"/>
            <a:r>
              <a:rPr lang="en-US"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rPr>
              <a:t>PROJECT </a:t>
            </a:r>
            <a:r>
              <a:rPr lang="en-US"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rPr>
              <a:t>CONTENT</a:t>
            </a:r>
            <a:endParaRPr lang="en-US"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endParaRPr>
          </a:p>
        </p:txBody>
      </p:sp>
      <p:sp>
        <p:nvSpPr>
          <p:cNvPr id="1048609" name="Content Placeholder 2"/>
          <p:cNvSpPr>
            <a:spLocks noGrp="1"/>
          </p:cNvSpPr>
          <p:nvPr>
            <p:ph idx="1"/>
          </p:nvPr>
        </p:nvSpPr>
        <p:spPr>
          <a:xfrm>
            <a:off x="1175657" y="1750423"/>
            <a:ext cx="9209315" cy="4833257"/>
          </a:xfrm>
        </p:spPr>
        <p:txBody>
          <a:bodyPr>
            <a:noAutofit/>
          </a:bodyPr>
          <a:lstStyle/>
          <a:p>
            <a:pPr>
              <a:buFont typeface="Wingdings" panose="05000000000000000000" charset="0"/>
              <a:buChar char="Ø"/>
            </a:pPr>
            <a:r>
              <a:rPr lang="en-GB" sz="2400" b="1" dirty="0" smtClean="0">
                <a:solidFill>
                  <a:srgbClr val="0070C0"/>
                </a:solidFill>
                <a:latin typeface="Times New Roman" pitchFamily="18" charset="0"/>
                <a:cs typeface="Times New Roman" pitchFamily="18" charset="0"/>
              </a:rPr>
              <a:t>INTRODUCTION</a:t>
            </a:r>
          </a:p>
          <a:p>
            <a:pPr>
              <a:buFont typeface="Wingdings" panose="05000000000000000000" charset="0"/>
              <a:buChar char="Ø"/>
            </a:pPr>
            <a:r>
              <a:rPr lang="en-GB" sz="2400" b="1" dirty="0" smtClean="0">
                <a:solidFill>
                  <a:srgbClr val="0070C0"/>
                </a:solidFill>
                <a:latin typeface="Times New Roman" pitchFamily="18" charset="0"/>
                <a:cs typeface="Times New Roman" pitchFamily="18" charset="0"/>
              </a:rPr>
              <a:t>LIBRARIES AND DEPENDENCIES</a:t>
            </a:r>
          </a:p>
          <a:p>
            <a:pPr>
              <a:buFont typeface="Wingdings" panose="05000000000000000000" charset="0"/>
              <a:buChar char="Ø"/>
            </a:pPr>
            <a:r>
              <a:rPr lang="en-GB" sz="2400" b="1" dirty="0" smtClean="0">
                <a:solidFill>
                  <a:srgbClr val="0070C0"/>
                </a:solidFill>
                <a:latin typeface="Times New Roman" pitchFamily="18" charset="0"/>
                <a:cs typeface="Times New Roman" pitchFamily="18" charset="0"/>
              </a:rPr>
              <a:t>DATA COLLECTION AND PREPROCESSING</a:t>
            </a:r>
          </a:p>
          <a:p>
            <a:pPr>
              <a:buFont typeface="Wingdings" panose="05000000000000000000" charset="0"/>
              <a:buChar char="Ø"/>
            </a:pPr>
            <a:r>
              <a:rPr lang="en-GB" sz="2400" b="1" dirty="0" smtClean="0">
                <a:solidFill>
                  <a:srgbClr val="0070C0"/>
                </a:solidFill>
                <a:latin typeface="Times New Roman" pitchFamily="18" charset="0"/>
                <a:cs typeface="Times New Roman" pitchFamily="18" charset="0"/>
              </a:rPr>
              <a:t>MODEL TRAINING AND EVALUATION</a:t>
            </a:r>
          </a:p>
          <a:p>
            <a:pPr>
              <a:buFont typeface="Wingdings" panose="05000000000000000000" charset="0"/>
              <a:buChar char="Ø"/>
            </a:pPr>
            <a:r>
              <a:rPr lang="en-GB" sz="2400" b="1" dirty="0" smtClean="0">
                <a:solidFill>
                  <a:srgbClr val="0070C0"/>
                </a:solidFill>
                <a:latin typeface="Times New Roman" pitchFamily="18" charset="0"/>
                <a:cs typeface="Times New Roman" pitchFamily="18" charset="0"/>
              </a:rPr>
              <a:t>EXPLORATORY DATA ANALYSIS</a:t>
            </a:r>
          </a:p>
          <a:p>
            <a:pPr>
              <a:buFont typeface="Wingdings" panose="05000000000000000000" charset="0"/>
              <a:buChar char="Ø"/>
            </a:pPr>
            <a:r>
              <a:rPr lang="en-GB" sz="2400" b="1" dirty="0" smtClean="0">
                <a:solidFill>
                  <a:srgbClr val="0070C0"/>
                </a:solidFill>
                <a:latin typeface="Times New Roman" pitchFamily="18" charset="0"/>
                <a:cs typeface="Times New Roman" pitchFamily="18" charset="0"/>
              </a:rPr>
              <a:t>USER INTERFACE WITH STREAMLIT</a:t>
            </a:r>
          </a:p>
          <a:p>
            <a:pPr>
              <a:buFont typeface="Wingdings" panose="05000000000000000000" charset="0"/>
              <a:buChar char="Ø"/>
            </a:pPr>
            <a:r>
              <a:rPr lang="en-GB" sz="2400" b="1" dirty="0" smtClean="0">
                <a:solidFill>
                  <a:srgbClr val="0070C0"/>
                </a:solidFill>
                <a:latin typeface="Times New Roman" pitchFamily="18" charset="0"/>
                <a:cs typeface="Times New Roman" pitchFamily="18" charset="0"/>
              </a:rPr>
              <a:t>RESULT AND PREDICTIONS</a:t>
            </a:r>
          </a:p>
          <a:p>
            <a:pPr>
              <a:buFont typeface="Wingdings" panose="05000000000000000000" charset="0"/>
              <a:buChar char="Ø"/>
            </a:pPr>
            <a:r>
              <a:rPr lang="en-GB" sz="2400" b="1" dirty="0" smtClean="0">
                <a:solidFill>
                  <a:srgbClr val="0070C0"/>
                </a:solidFill>
                <a:latin typeface="Times New Roman" pitchFamily="18" charset="0"/>
                <a:cs typeface="Times New Roman" pitchFamily="18" charset="0"/>
              </a:rPr>
              <a:t>CONCLUSION </a:t>
            </a:r>
          </a:p>
          <a:p>
            <a:pPr>
              <a:buFont typeface="Wingdings" panose="05000000000000000000" charset="0"/>
              <a:buChar char="Ø"/>
            </a:pPr>
            <a:endParaRPr lang="en-US" sz="2400" b="1" dirty="0">
              <a:solidFill>
                <a:srgbClr val="0070C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0"/>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610" name="Title 1"/>
          <p:cNvSpPr>
            <a:spLocks noGrp="1"/>
          </p:cNvSpPr>
          <p:nvPr>
            <p:ph type="title"/>
          </p:nvPr>
        </p:nvSpPr>
        <p:spPr>
          <a:xfrm>
            <a:off x="574766" y="195942"/>
            <a:ext cx="10189029" cy="901337"/>
          </a:xfrm>
        </p:spPr>
        <p:txBody>
          <a:bodyPr/>
          <a:lstStyle/>
          <a:p>
            <a:r>
              <a:rPr lang="en-GB"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rPr>
              <a:t>Introduction</a:t>
            </a:r>
            <a:endParaRPr lang="en-US"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endParaRPr>
          </a:p>
        </p:txBody>
      </p:sp>
      <p:sp>
        <p:nvSpPr>
          <p:cNvPr id="1048611" name="Content Placeholder 2"/>
          <p:cNvSpPr>
            <a:spLocks noGrp="1"/>
          </p:cNvSpPr>
          <p:nvPr>
            <p:ph idx="1"/>
          </p:nvPr>
        </p:nvSpPr>
        <p:spPr>
          <a:xfrm>
            <a:off x="509451" y="1188720"/>
            <a:ext cx="11508377" cy="5381897"/>
          </a:xfrm>
        </p:spPr>
        <p:txBody>
          <a:bodyPr>
            <a:normAutofit lnSpcReduction="10000"/>
          </a:bodyPr>
          <a:lstStyle/>
          <a:p>
            <a:pPr>
              <a:buNone/>
            </a:pPr>
            <a:r>
              <a:rPr lang="en-GB" sz="2000" b="1" dirty="0" smtClean="0">
                <a:solidFill>
                  <a:schemeClr val="accent1">
                    <a:lumMod val="50000"/>
                  </a:schemeClr>
                </a:solidFill>
              </a:rPr>
              <a:t>This project focuses on detecting </a:t>
            </a:r>
            <a:r>
              <a:rPr lang="en-GB" sz="2000" b="1" dirty="0" err="1" smtClean="0">
                <a:solidFill>
                  <a:schemeClr val="accent1">
                    <a:lumMod val="50000"/>
                  </a:schemeClr>
                </a:solidFill>
              </a:rPr>
              <a:t>cyberbullying</a:t>
            </a:r>
            <a:r>
              <a:rPr lang="en-GB" sz="2000" b="1" dirty="0" smtClean="0">
                <a:solidFill>
                  <a:schemeClr val="accent1">
                    <a:lumMod val="50000"/>
                  </a:schemeClr>
                </a:solidFill>
              </a:rPr>
              <a:t> and hate speech in text data using advanced machine learning techniques. Given the increasing prevalence of harmful online interactions, it is crucial to develop automated tools to identify and mitigate such content to maintain safer online environments</a:t>
            </a:r>
            <a:r>
              <a:rPr lang="en-GB" sz="2000" b="1" dirty="0" smtClean="0">
                <a:solidFill>
                  <a:schemeClr val="accent1">
                    <a:lumMod val="50000"/>
                  </a:schemeClr>
                </a:solidFill>
              </a:rPr>
              <a:t>.</a:t>
            </a:r>
          </a:p>
          <a:p>
            <a:r>
              <a:rPr lang="en-GB" sz="2000" b="1" dirty="0" smtClean="0">
                <a:solidFill>
                  <a:srgbClr val="7030A0"/>
                </a:solidFill>
              </a:rPr>
              <a:t>Problem </a:t>
            </a:r>
            <a:r>
              <a:rPr lang="en-GB" sz="2000" b="1" dirty="0" smtClean="0">
                <a:solidFill>
                  <a:srgbClr val="7030A0"/>
                </a:solidFill>
              </a:rPr>
              <a:t>Addressed</a:t>
            </a:r>
            <a:r>
              <a:rPr lang="en-GB" sz="2000" b="1" dirty="0" smtClean="0">
                <a:solidFill>
                  <a:srgbClr val="00B0F0"/>
                </a:solidFill>
              </a:rPr>
              <a:t>:</a:t>
            </a:r>
            <a:r>
              <a:rPr lang="en-GB" sz="2000" dirty="0" smtClean="0">
                <a:solidFill>
                  <a:srgbClr val="00B0F0"/>
                </a:solidFill>
              </a:rPr>
              <a:t> Increasing prevalence of harmful online </a:t>
            </a:r>
            <a:r>
              <a:rPr lang="en-GB" sz="2000" dirty="0" smtClean="0">
                <a:solidFill>
                  <a:srgbClr val="00B0F0"/>
                </a:solidFill>
              </a:rPr>
              <a:t>interactions.</a:t>
            </a:r>
          </a:p>
          <a:p>
            <a:r>
              <a:rPr lang="en-GB" sz="2000" b="1" dirty="0" smtClean="0">
                <a:solidFill>
                  <a:srgbClr val="7030A0"/>
                </a:solidFill>
              </a:rPr>
              <a:t>Goal</a:t>
            </a:r>
            <a:r>
              <a:rPr lang="en-GB" sz="2000" b="1" dirty="0" smtClean="0">
                <a:solidFill>
                  <a:srgbClr val="00B0F0"/>
                </a:solidFill>
              </a:rPr>
              <a:t>:</a:t>
            </a:r>
            <a:r>
              <a:rPr lang="en-GB" sz="2000" dirty="0" smtClean="0">
                <a:solidFill>
                  <a:srgbClr val="00B0F0"/>
                </a:solidFill>
              </a:rPr>
              <a:t> Develop automated tools to identify and mitigate harmful content, ensuring safer online environments</a:t>
            </a:r>
            <a:r>
              <a:rPr lang="en-GB" sz="2000" dirty="0" smtClean="0">
                <a:solidFill>
                  <a:srgbClr val="00B0F0"/>
                </a:solidFill>
              </a:rPr>
              <a:t>.</a:t>
            </a:r>
          </a:p>
          <a:p>
            <a:r>
              <a:rPr lang="en-GB" sz="2000" b="1" dirty="0" smtClean="0">
                <a:solidFill>
                  <a:srgbClr val="7030A0"/>
                </a:solidFill>
              </a:rPr>
              <a:t>Web Interface</a:t>
            </a:r>
            <a:r>
              <a:rPr lang="en-GB" sz="2000" b="1" dirty="0" smtClean="0">
                <a:solidFill>
                  <a:srgbClr val="00B0F0"/>
                </a:solidFill>
              </a:rPr>
              <a:t>: </a:t>
            </a:r>
            <a:r>
              <a:rPr lang="en-GB" sz="2000" dirty="0" smtClean="0">
                <a:solidFill>
                  <a:srgbClr val="00B0F0"/>
                </a:solidFill>
              </a:rPr>
              <a:t>Allows users to input text or upload images.</a:t>
            </a:r>
          </a:p>
          <a:p>
            <a:pPr lvl="1"/>
            <a:r>
              <a:rPr lang="en-GB" sz="2000" dirty="0" smtClean="0">
                <a:solidFill>
                  <a:srgbClr val="00B0F0"/>
                </a:solidFill>
              </a:rPr>
              <a:t>Analyzes </a:t>
            </a:r>
            <a:r>
              <a:rPr lang="en-GB" sz="2000" dirty="0" smtClean="0">
                <a:solidFill>
                  <a:srgbClr val="00B0F0"/>
                </a:solidFill>
              </a:rPr>
              <a:t>input for harmful content.</a:t>
            </a:r>
          </a:p>
          <a:p>
            <a:pPr lvl="1"/>
            <a:r>
              <a:rPr lang="en-GB" sz="2000" dirty="0" smtClean="0">
                <a:solidFill>
                  <a:srgbClr val="00B0F0"/>
                </a:solidFill>
              </a:rPr>
              <a:t>Provides immediate feedback and intervention.</a:t>
            </a:r>
          </a:p>
          <a:p>
            <a:r>
              <a:rPr lang="en-GB" sz="2000" b="1" dirty="0" smtClean="0">
                <a:solidFill>
                  <a:srgbClr val="7030A0"/>
                </a:solidFill>
              </a:rPr>
              <a:t>Application</a:t>
            </a:r>
            <a:r>
              <a:rPr lang="en-GB" sz="2000" b="1" dirty="0" smtClean="0">
                <a:solidFill>
                  <a:srgbClr val="7030A0"/>
                </a:solidFill>
              </a:rPr>
              <a:t>:</a:t>
            </a:r>
          </a:p>
          <a:p>
            <a:pPr lvl="1"/>
            <a:r>
              <a:rPr lang="en-GB" sz="2000" dirty="0" smtClean="0">
                <a:solidFill>
                  <a:srgbClr val="00B0F0"/>
                </a:solidFill>
              </a:rPr>
              <a:t> Supports social media platforms, forums, and online communities in promoting respectful and positive communication.</a:t>
            </a:r>
          </a:p>
          <a:p>
            <a:r>
              <a:rPr lang="en-GB" sz="2000" b="1" dirty="0" smtClean="0">
                <a:solidFill>
                  <a:srgbClr val="7030A0"/>
                </a:solidFill>
              </a:rPr>
              <a:t>Solution Benefits:</a:t>
            </a:r>
          </a:p>
          <a:p>
            <a:pPr lvl="1"/>
            <a:r>
              <a:rPr lang="en-GB" sz="2000" dirty="0" smtClean="0">
                <a:solidFill>
                  <a:srgbClr val="00B0F0"/>
                </a:solidFill>
              </a:rPr>
              <a:t>Scalable </a:t>
            </a:r>
            <a:r>
              <a:rPr lang="en-GB" sz="2000" dirty="0" smtClean="0">
                <a:solidFill>
                  <a:srgbClr val="00B0F0"/>
                </a:solidFill>
              </a:rPr>
              <a:t>and effective detection process.</a:t>
            </a:r>
          </a:p>
          <a:p>
            <a:pPr lvl="1"/>
            <a:r>
              <a:rPr lang="en-GB" sz="2000" dirty="0" smtClean="0">
                <a:solidFill>
                  <a:srgbClr val="00B0F0"/>
                </a:solidFill>
              </a:rPr>
              <a:t>Contributes to a safer and more inclusive online experience for all users.</a:t>
            </a:r>
            <a:endParaRPr lang="en-GB" sz="2000" dirty="0">
              <a:solidFill>
                <a:srgbClr val="00B0F0"/>
              </a:solidFill>
            </a:endParaRP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0"/>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612" name="Title 1"/>
          <p:cNvSpPr>
            <a:spLocks noGrp="1"/>
          </p:cNvSpPr>
          <p:nvPr>
            <p:ph type="title"/>
          </p:nvPr>
        </p:nvSpPr>
        <p:spPr>
          <a:xfrm>
            <a:off x="504825" y="261256"/>
            <a:ext cx="10515600" cy="857931"/>
          </a:xfrm>
        </p:spPr>
        <p:txBody>
          <a:bodyPr>
            <a:normAutofit/>
          </a:bodyPr>
          <a:lstStyle/>
          <a:p>
            <a:pPr marL="742950" indent="-742950"/>
            <a:r>
              <a:rPr lang="en-GB"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rPr>
              <a:t>Libraries &amp; Dependencies Used </a:t>
            </a:r>
            <a:endParaRPr lang="en-US"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endParaRPr>
          </a:p>
        </p:txBody>
      </p:sp>
      <p:sp>
        <p:nvSpPr>
          <p:cNvPr id="1048613" name="Content Placeholder 2"/>
          <p:cNvSpPr>
            <a:spLocks noGrp="1"/>
          </p:cNvSpPr>
          <p:nvPr>
            <p:ph idx="1"/>
          </p:nvPr>
        </p:nvSpPr>
        <p:spPr>
          <a:xfrm>
            <a:off x="574767" y="1476104"/>
            <a:ext cx="10868295" cy="5225142"/>
          </a:xfrm>
        </p:spPr>
        <p:txBody>
          <a:bodyPr>
            <a:noAutofit/>
          </a:bodyPr>
          <a:lstStyle/>
          <a:p>
            <a:r>
              <a:rPr lang="en-US" sz="2000" b="1" dirty="0" smtClean="0">
                <a:solidFill>
                  <a:schemeClr val="accent1">
                    <a:lumMod val="50000"/>
                  </a:schemeClr>
                </a:solidFill>
                <a:cs typeface="Times New Roman" pitchFamily="18" charset="0"/>
              </a:rPr>
              <a:t>pandas</a:t>
            </a:r>
            <a:r>
              <a:rPr lang="en-US" sz="2000" dirty="0" smtClean="0">
                <a:solidFill>
                  <a:srgbClr val="0070C0"/>
                </a:solidFill>
                <a:cs typeface="Times New Roman" pitchFamily="18" charset="0"/>
              </a:rPr>
              <a:t>: Used for data manipulation, such as loading and cleaning the dataset</a:t>
            </a:r>
            <a:r>
              <a:rPr lang="en-US" sz="2000" dirty="0" smtClean="0">
                <a:solidFill>
                  <a:srgbClr val="0070C0"/>
                </a:solidFill>
                <a:cs typeface="Times New Roman" pitchFamily="18" charset="0"/>
              </a:rPr>
              <a:t>.</a:t>
            </a:r>
          </a:p>
          <a:p>
            <a:r>
              <a:rPr lang="en-US" sz="2000" b="1" dirty="0" err="1" smtClean="0">
                <a:solidFill>
                  <a:schemeClr val="accent1">
                    <a:lumMod val="50000"/>
                  </a:schemeClr>
                </a:solidFill>
                <a:cs typeface="Times New Roman" pitchFamily="18" charset="0"/>
              </a:rPr>
              <a:t>matplotlib</a:t>
            </a:r>
            <a:r>
              <a:rPr lang="en-US" sz="2000" dirty="0" smtClean="0">
                <a:solidFill>
                  <a:srgbClr val="0070C0"/>
                </a:solidFill>
                <a:cs typeface="Times New Roman" pitchFamily="18" charset="0"/>
              </a:rPr>
              <a:t>: Creates plots and graphs for data visualization</a:t>
            </a:r>
            <a:r>
              <a:rPr lang="en-US" sz="2000" dirty="0" smtClean="0">
                <a:solidFill>
                  <a:srgbClr val="0070C0"/>
                </a:solidFill>
                <a:cs typeface="Times New Roman" pitchFamily="18" charset="0"/>
              </a:rPr>
              <a:t>.</a:t>
            </a:r>
          </a:p>
          <a:p>
            <a:r>
              <a:rPr lang="en-US" sz="2000" b="1" dirty="0" err="1" smtClean="0">
                <a:solidFill>
                  <a:schemeClr val="accent1">
                    <a:lumMod val="50000"/>
                  </a:schemeClr>
                </a:solidFill>
                <a:cs typeface="Times New Roman" pitchFamily="18" charset="0"/>
              </a:rPr>
              <a:t>seaborn</a:t>
            </a:r>
            <a:r>
              <a:rPr lang="en-US" sz="2000" dirty="0" smtClean="0">
                <a:solidFill>
                  <a:srgbClr val="0070C0"/>
                </a:solidFill>
                <a:cs typeface="Times New Roman" pitchFamily="18" charset="0"/>
              </a:rPr>
              <a:t>: Enhances the aesthetics of </a:t>
            </a:r>
            <a:r>
              <a:rPr lang="en-US" sz="2000" dirty="0" err="1" smtClean="0">
                <a:solidFill>
                  <a:srgbClr val="0070C0"/>
                </a:solidFill>
                <a:cs typeface="Times New Roman" pitchFamily="18" charset="0"/>
              </a:rPr>
              <a:t>matplotlib</a:t>
            </a:r>
            <a:r>
              <a:rPr lang="en-US" sz="2000" dirty="0" smtClean="0">
                <a:solidFill>
                  <a:srgbClr val="0070C0"/>
                </a:solidFill>
                <a:cs typeface="Times New Roman" pitchFamily="18" charset="0"/>
              </a:rPr>
              <a:t> plots</a:t>
            </a:r>
            <a:r>
              <a:rPr lang="en-US" sz="2000" dirty="0" smtClean="0">
                <a:solidFill>
                  <a:srgbClr val="0070C0"/>
                </a:solidFill>
                <a:cs typeface="Times New Roman" pitchFamily="18" charset="0"/>
              </a:rPr>
              <a:t>.</a:t>
            </a:r>
          </a:p>
          <a:p>
            <a:r>
              <a:rPr lang="en-US" sz="2000" b="1" dirty="0" err="1" smtClean="0">
                <a:solidFill>
                  <a:schemeClr val="accent1">
                    <a:lumMod val="50000"/>
                  </a:schemeClr>
                </a:solidFill>
                <a:cs typeface="Times New Roman" pitchFamily="18" charset="0"/>
              </a:rPr>
              <a:t>wordcloud</a:t>
            </a:r>
            <a:r>
              <a:rPr lang="en-US" sz="2000" dirty="0" smtClean="0">
                <a:solidFill>
                  <a:srgbClr val="0070C0"/>
                </a:solidFill>
                <a:cs typeface="Times New Roman" pitchFamily="18" charset="0"/>
              </a:rPr>
              <a:t>: Generates visual representations of word frequencies</a:t>
            </a:r>
            <a:r>
              <a:rPr lang="en-US" sz="2000" dirty="0" smtClean="0">
                <a:solidFill>
                  <a:srgbClr val="0070C0"/>
                </a:solidFill>
                <a:cs typeface="Times New Roman" pitchFamily="18" charset="0"/>
              </a:rPr>
              <a:t>.</a:t>
            </a:r>
          </a:p>
          <a:p>
            <a:r>
              <a:rPr lang="en-US" sz="2000" b="1" dirty="0" err="1" smtClean="0">
                <a:solidFill>
                  <a:schemeClr val="accent1">
                    <a:lumMod val="50000"/>
                  </a:schemeClr>
                </a:solidFill>
                <a:cs typeface="Times New Roman" pitchFamily="18" charset="0"/>
              </a:rPr>
              <a:t>nltk</a:t>
            </a:r>
            <a:r>
              <a:rPr lang="en-US" sz="2000" dirty="0" smtClean="0">
                <a:solidFill>
                  <a:srgbClr val="0070C0"/>
                </a:solidFill>
                <a:cs typeface="Times New Roman" pitchFamily="18" charset="0"/>
              </a:rPr>
              <a:t>: Provides tools for text preprocessing, including tokenization, lemmatization, and </a:t>
            </a:r>
            <a:r>
              <a:rPr lang="en-US" sz="2000" dirty="0" err="1" smtClean="0">
                <a:solidFill>
                  <a:srgbClr val="0070C0"/>
                </a:solidFill>
                <a:cs typeface="Times New Roman" pitchFamily="18" charset="0"/>
              </a:rPr>
              <a:t>stopword</a:t>
            </a:r>
            <a:r>
              <a:rPr lang="en-US" sz="2000" dirty="0" smtClean="0">
                <a:solidFill>
                  <a:srgbClr val="0070C0"/>
                </a:solidFill>
                <a:cs typeface="Times New Roman" pitchFamily="18" charset="0"/>
              </a:rPr>
              <a:t> removal</a:t>
            </a:r>
            <a:r>
              <a:rPr lang="en-US" sz="2000" dirty="0" smtClean="0">
                <a:solidFill>
                  <a:srgbClr val="0070C0"/>
                </a:solidFill>
                <a:cs typeface="Times New Roman" pitchFamily="18" charset="0"/>
              </a:rPr>
              <a:t>.</a:t>
            </a:r>
          </a:p>
          <a:p>
            <a:r>
              <a:rPr lang="en-US" sz="2000" b="1" dirty="0" err="1" smtClean="0">
                <a:solidFill>
                  <a:schemeClr val="accent1">
                    <a:lumMod val="50000"/>
                  </a:schemeClr>
                </a:solidFill>
                <a:cs typeface="Times New Roman" pitchFamily="18" charset="0"/>
              </a:rPr>
              <a:t>scikit</a:t>
            </a:r>
            <a:r>
              <a:rPr lang="en-US" sz="2000" b="1" dirty="0" smtClean="0">
                <a:solidFill>
                  <a:schemeClr val="accent1">
                    <a:lumMod val="50000"/>
                  </a:schemeClr>
                </a:solidFill>
                <a:cs typeface="Times New Roman" pitchFamily="18" charset="0"/>
              </a:rPr>
              <a:t>-learn</a:t>
            </a:r>
            <a:r>
              <a:rPr lang="en-US" sz="2000" dirty="0" smtClean="0">
                <a:solidFill>
                  <a:srgbClr val="0070C0"/>
                </a:solidFill>
                <a:cs typeface="Times New Roman" pitchFamily="18" charset="0"/>
              </a:rPr>
              <a:t>: Offers various algorithms for machine learning, model evaluation, and text </a:t>
            </a:r>
            <a:r>
              <a:rPr lang="en-US" sz="2000" dirty="0" err="1" smtClean="0">
                <a:solidFill>
                  <a:srgbClr val="0070C0"/>
                </a:solidFill>
                <a:cs typeface="Times New Roman" pitchFamily="18" charset="0"/>
              </a:rPr>
              <a:t>vectorization</a:t>
            </a:r>
            <a:r>
              <a:rPr lang="en-US" sz="2000" dirty="0" smtClean="0">
                <a:solidFill>
                  <a:srgbClr val="0070C0"/>
                </a:solidFill>
                <a:cs typeface="Times New Roman" pitchFamily="18" charset="0"/>
              </a:rPr>
              <a:t>.</a:t>
            </a:r>
          </a:p>
          <a:p>
            <a:r>
              <a:rPr lang="en-US" sz="2000" b="1" dirty="0" err="1" smtClean="0">
                <a:solidFill>
                  <a:schemeClr val="accent1">
                    <a:lumMod val="50000"/>
                  </a:schemeClr>
                </a:solidFill>
                <a:cs typeface="Times New Roman" pitchFamily="18" charset="0"/>
              </a:rPr>
              <a:t>textblob</a:t>
            </a:r>
            <a:r>
              <a:rPr lang="en-US" sz="2000" dirty="0" smtClean="0">
                <a:solidFill>
                  <a:srgbClr val="0070C0"/>
                </a:solidFill>
                <a:cs typeface="Times New Roman" pitchFamily="18" charset="0"/>
              </a:rPr>
              <a:t>: Performs sentiment analysis on text data</a:t>
            </a:r>
            <a:r>
              <a:rPr lang="en-US" sz="2000" dirty="0" smtClean="0">
                <a:solidFill>
                  <a:srgbClr val="0070C0"/>
                </a:solidFill>
                <a:cs typeface="Times New Roman" pitchFamily="18" charset="0"/>
              </a:rPr>
              <a:t>.</a:t>
            </a:r>
          </a:p>
          <a:p>
            <a:r>
              <a:rPr lang="en-US" sz="2000" b="1" dirty="0" err="1" smtClean="0">
                <a:solidFill>
                  <a:schemeClr val="accent1">
                    <a:lumMod val="50000"/>
                  </a:schemeClr>
                </a:solidFill>
                <a:cs typeface="Times New Roman" pitchFamily="18" charset="0"/>
              </a:rPr>
              <a:t>scipy</a:t>
            </a:r>
            <a:r>
              <a:rPr lang="en-US" sz="2000" dirty="0" smtClean="0">
                <a:solidFill>
                  <a:srgbClr val="0070C0"/>
                </a:solidFill>
                <a:cs typeface="Times New Roman" pitchFamily="18" charset="0"/>
              </a:rPr>
              <a:t>: Supports scientific calculations and sparse matrices</a:t>
            </a:r>
            <a:r>
              <a:rPr lang="en-US" sz="2000" dirty="0" smtClean="0">
                <a:solidFill>
                  <a:srgbClr val="0070C0"/>
                </a:solidFill>
                <a:cs typeface="Times New Roman" pitchFamily="18" charset="0"/>
              </a:rPr>
              <a:t>.</a:t>
            </a:r>
          </a:p>
          <a:p>
            <a:r>
              <a:rPr lang="en-US" sz="2000" b="1" dirty="0" smtClean="0">
                <a:solidFill>
                  <a:schemeClr val="accent1">
                    <a:lumMod val="50000"/>
                  </a:schemeClr>
                </a:solidFill>
                <a:cs typeface="Times New Roman" pitchFamily="18" charset="0"/>
              </a:rPr>
              <a:t>imbalanced-learn</a:t>
            </a:r>
            <a:r>
              <a:rPr lang="en-US" sz="2000" dirty="0" smtClean="0">
                <a:solidFill>
                  <a:srgbClr val="0070C0"/>
                </a:solidFill>
                <a:cs typeface="Times New Roman" pitchFamily="18" charset="0"/>
              </a:rPr>
              <a:t>: Addresses class imbalance in datasets using techniques like SMOTE</a:t>
            </a:r>
            <a:r>
              <a:rPr lang="en-US" sz="2000" dirty="0" smtClean="0">
                <a:solidFill>
                  <a:srgbClr val="0070C0"/>
                </a:solidFill>
                <a:cs typeface="Times New Roman" pitchFamily="18" charset="0"/>
              </a:rPr>
              <a:t>.</a:t>
            </a:r>
          </a:p>
          <a:p>
            <a:r>
              <a:rPr lang="en-US" sz="2000" b="1" dirty="0" err="1" smtClean="0">
                <a:solidFill>
                  <a:schemeClr val="accent1">
                    <a:lumMod val="50000"/>
                  </a:schemeClr>
                </a:solidFill>
                <a:cs typeface="Times New Roman" pitchFamily="18" charset="0"/>
              </a:rPr>
              <a:t>streamlit</a:t>
            </a:r>
            <a:r>
              <a:rPr lang="en-US" sz="2000" dirty="0" smtClean="0">
                <a:solidFill>
                  <a:srgbClr val="0070C0"/>
                </a:solidFill>
                <a:cs typeface="Times New Roman" pitchFamily="18" charset="0"/>
              </a:rPr>
              <a:t>: Develops interactive web applications for the project</a:t>
            </a:r>
            <a:r>
              <a:rPr lang="en-US" sz="2000" dirty="0" smtClean="0">
                <a:solidFill>
                  <a:srgbClr val="0070C0"/>
                </a:solidFill>
                <a:cs typeface="Times New Roman" pitchFamily="18" charset="0"/>
              </a:rPr>
              <a:t>.</a:t>
            </a:r>
          </a:p>
          <a:p>
            <a:r>
              <a:rPr lang="en-US" sz="2000" b="1" dirty="0" err="1" smtClean="0">
                <a:solidFill>
                  <a:schemeClr val="accent1">
                    <a:lumMod val="50000"/>
                  </a:schemeClr>
                </a:solidFill>
                <a:cs typeface="Times New Roman" pitchFamily="18" charset="0"/>
              </a:rPr>
              <a:t>pytesseract</a:t>
            </a:r>
            <a:r>
              <a:rPr lang="en-US" sz="2000" dirty="0" smtClean="0">
                <a:solidFill>
                  <a:srgbClr val="0070C0"/>
                </a:solidFill>
                <a:cs typeface="Times New Roman" pitchFamily="18" charset="0"/>
              </a:rPr>
              <a:t>: Extracts text from images using OCR</a:t>
            </a:r>
            <a:r>
              <a:rPr lang="en-US" sz="2000" dirty="0" smtClean="0">
                <a:solidFill>
                  <a:srgbClr val="0070C0"/>
                </a:solidFill>
                <a:cs typeface="Times New Roman" pitchFamily="18" charset="0"/>
              </a:rPr>
              <a:t>.</a:t>
            </a:r>
          </a:p>
          <a:p>
            <a:r>
              <a:rPr lang="en-US" sz="2000" b="1" dirty="0" smtClean="0">
                <a:solidFill>
                  <a:schemeClr val="accent1">
                    <a:lumMod val="50000"/>
                  </a:schemeClr>
                </a:solidFill>
                <a:cs typeface="Times New Roman" pitchFamily="18" charset="0"/>
              </a:rPr>
              <a:t>PIL</a:t>
            </a:r>
            <a:r>
              <a:rPr lang="en-US" sz="2000" dirty="0" smtClean="0">
                <a:solidFill>
                  <a:srgbClr val="0070C0"/>
                </a:solidFill>
                <a:cs typeface="Times New Roman" pitchFamily="18" charset="0"/>
              </a:rPr>
              <a:t>: Handles image file operations and preprocessing.</a:t>
            </a:r>
            <a:endParaRPr lang="en-US" sz="2000" dirty="0">
              <a:solidFill>
                <a:srgbClr val="0070C0"/>
              </a:solidFill>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0"/>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614" name="Title 1"/>
          <p:cNvSpPr>
            <a:spLocks noGrp="1"/>
          </p:cNvSpPr>
          <p:nvPr>
            <p:ph type="title"/>
          </p:nvPr>
        </p:nvSpPr>
        <p:spPr>
          <a:xfrm>
            <a:off x="568325" y="235131"/>
            <a:ext cx="10515600" cy="928869"/>
          </a:xfrm>
        </p:spPr>
        <p:txBody>
          <a:bodyPr>
            <a:normAutofit fontScale="90000"/>
          </a:bodyPr>
          <a:lstStyle/>
          <a:p>
            <a:pPr marL="0" indent="0">
              <a:buFont typeface="+mj-lt"/>
            </a:pPr>
            <a:r>
              <a:rPr lang="en-GB"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rPr>
              <a:t>Data Collection &amp; </a:t>
            </a:r>
            <a:r>
              <a:rPr lang="en-GB" b="1" dirty="0" err="1"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rPr>
              <a:t>Preprocessing</a:t>
            </a:r>
            <a:endParaRPr lang="en-US"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endParaRPr>
          </a:p>
        </p:txBody>
      </p:sp>
      <p:sp>
        <p:nvSpPr>
          <p:cNvPr id="1048615" name="Content Placeholder 2"/>
          <p:cNvSpPr>
            <a:spLocks noGrp="1"/>
          </p:cNvSpPr>
          <p:nvPr>
            <p:ph idx="1"/>
          </p:nvPr>
        </p:nvSpPr>
        <p:spPr>
          <a:xfrm>
            <a:off x="587829" y="1660708"/>
            <a:ext cx="10189028" cy="4452709"/>
          </a:xfrm>
        </p:spPr>
        <p:txBody>
          <a:bodyPr>
            <a:normAutofit/>
          </a:bodyPr>
          <a:lstStyle/>
          <a:p>
            <a:pPr marL="514350" indent="-514350">
              <a:buFont typeface="+mj-lt"/>
              <a:buAutoNum type="romanUcPeriod"/>
            </a:pPr>
            <a:r>
              <a:rPr lang="en-US" sz="2400" b="1" dirty="0" smtClean="0">
                <a:solidFill>
                  <a:schemeClr val="accent1">
                    <a:lumMod val="50000"/>
                  </a:schemeClr>
                </a:solidFill>
              </a:rPr>
              <a:t>Description of the </a:t>
            </a:r>
            <a:r>
              <a:rPr lang="en-US" sz="2400" b="1" dirty="0" smtClean="0">
                <a:solidFill>
                  <a:schemeClr val="accent1">
                    <a:lumMod val="50000"/>
                  </a:schemeClr>
                </a:solidFill>
              </a:rPr>
              <a:t>Dataset</a:t>
            </a:r>
          </a:p>
          <a:p>
            <a:pPr marL="907542" lvl="1" indent="-514350"/>
            <a:r>
              <a:rPr lang="en-GB" sz="2000" dirty="0" smtClean="0"/>
              <a:t>   </a:t>
            </a:r>
            <a:r>
              <a:rPr lang="en-GB" sz="2000" dirty="0" smtClean="0">
                <a:solidFill>
                  <a:srgbClr val="00B0F0"/>
                </a:solidFill>
              </a:rPr>
              <a:t>The </a:t>
            </a:r>
            <a:r>
              <a:rPr lang="en-GB" sz="2000" dirty="0" smtClean="0">
                <a:solidFill>
                  <a:srgbClr val="00B0F0"/>
                </a:solidFill>
              </a:rPr>
              <a:t>dataset consists of </a:t>
            </a:r>
            <a:r>
              <a:rPr lang="en-GB" sz="2000" dirty="0" smtClean="0">
                <a:solidFill>
                  <a:srgbClr val="00B0F0"/>
                </a:solidFill>
              </a:rPr>
              <a:t>tweets that are unlabeled and contains four columns(tweet      id, source of tweet , tweet, type of tweet[positive, negative, neutral, irrelevant]).</a:t>
            </a:r>
            <a:endParaRPr lang="en-GB" sz="2000" dirty="0" smtClean="0">
              <a:solidFill>
                <a:srgbClr val="00B0F0"/>
              </a:solidFill>
            </a:endParaRPr>
          </a:p>
          <a:p>
            <a:pPr marL="571500" indent="-571500">
              <a:buFont typeface="+mj-lt"/>
              <a:buAutoNum type="romanUcPeriod"/>
            </a:pPr>
            <a:r>
              <a:rPr lang="en-GB" b="1" dirty="0" smtClean="0">
                <a:solidFill>
                  <a:schemeClr val="accent1">
                    <a:lumMod val="50000"/>
                  </a:schemeClr>
                </a:solidFill>
              </a:rPr>
              <a:t>Steps in Data Cleaning and </a:t>
            </a:r>
            <a:r>
              <a:rPr lang="en-GB" b="1" dirty="0" err="1" smtClean="0">
                <a:solidFill>
                  <a:schemeClr val="accent1">
                    <a:lumMod val="50000"/>
                  </a:schemeClr>
                </a:solidFill>
              </a:rPr>
              <a:t>Preprocessing</a:t>
            </a:r>
            <a:endParaRPr lang="en-GB" b="1" dirty="0" smtClean="0">
              <a:solidFill>
                <a:schemeClr val="accent1">
                  <a:lumMod val="50000"/>
                </a:schemeClr>
              </a:solidFill>
            </a:endParaRPr>
          </a:p>
          <a:p>
            <a:pPr lvl="1"/>
            <a:r>
              <a:rPr lang="en-GB" sz="2000" dirty="0" smtClean="0">
                <a:solidFill>
                  <a:srgbClr val="00B0F0"/>
                </a:solidFill>
              </a:rPr>
              <a:t>Load the dataset using pandas.</a:t>
            </a:r>
          </a:p>
          <a:p>
            <a:pPr lvl="1"/>
            <a:r>
              <a:rPr lang="en-GB" sz="2000" dirty="0" smtClean="0">
                <a:solidFill>
                  <a:srgbClr val="00B0F0"/>
                </a:solidFill>
              </a:rPr>
              <a:t>Drop rows with missing values and remove duplicates.</a:t>
            </a:r>
          </a:p>
          <a:p>
            <a:pPr lvl="1"/>
            <a:r>
              <a:rPr lang="en-GB" sz="2000" dirty="0" smtClean="0">
                <a:solidFill>
                  <a:srgbClr val="00B0F0"/>
                </a:solidFill>
              </a:rPr>
              <a:t>Convert all text to lowercase.</a:t>
            </a:r>
          </a:p>
          <a:p>
            <a:pPr lvl="1"/>
            <a:r>
              <a:rPr lang="en-GB" sz="2000" dirty="0" smtClean="0">
                <a:solidFill>
                  <a:srgbClr val="00B0F0"/>
                </a:solidFill>
              </a:rPr>
              <a:t>Remove URLs, HTML tags, special characters, and </a:t>
            </a:r>
            <a:r>
              <a:rPr lang="en-GB" sz="2000" dirty="0" err="1" smtClean="0">
                <a:solidFill>
                  <a:srgbClr val="00B0F0"/>
                </a:solidFill>
              </a:rPr>
              <a:t>retweet</a:t>
            </a:r>
            <a:r>
              <a:rPr lang="en-GB" sz="2000" dirty="0" smtClean="0">
                <a:solidFill>
                  <a:srgbClr val="00B0F0"/>
                </a:solidFill>
              </a:rPr>
              <a:t> tags.</a:t>
            </a:r>
          </a:p>
          <a:p>
            <a:pPr lvl="1"/>
            <a:r>
              <a:rPr lang="en-GB" sz="2000" dirty="0" smtClean="0">
                <a:solidFill>
                  <a:srgbClr val="00B0F0"/>
                </a:solidFill>
              </a:rPr>
              <a:t>Tokenize text and remove </a:t>
            </a:r>
            <a:r>
              <a:rPr lang="en-GB" sz="2000" dirty="0" err="1" smtClean="0">
                <a:solidFill>
                  <a:srgbClr val="00B0F0"/>
                </a:solidFill>
              </a:rPr>
              <a:t>stopwords</a:t>
            </a:r>
            <a:r>
              <a:rPr lang="en-GB" sz="2000" dirty="0" smtClean="0">
                <a:solidFill>
                  <a:srgbClr val="00B0F0"/>
                </a:solidFill>
              </a:rPr>
              <a:t>.</a:t>
            </a:r>
          </a:p>
          <a:p>
            <a:pPr lvl="1"/>
            <a:r>
              <a:rPr lang="en-GB" sz="2000" dirty="0" smtClean="0">
                <a:solidFill>
                  <a:srgbClr val="00B0F0"/>
                </a:solidFill>
              </a:rPr>
              <a:t>Lemmatize the words to their base forms.</a:t>
            </a:r>
          </a:p>
          <a:p>
            <a:pPr lvl="1">
              <a:buNone/>
            </a:pPr>
            <a:endParaRPr lang="en-GB" sz="2000" dirty="0" smtClean="0"/>
          </a:p>
          <a:p>
            <a:pPr lvl="1"/>
            <a:endParaRPr lang="en-GB" sz="2000" dirty="0" smtClean="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327547" y="2186669"/>
            <a:ext cx="5864453" cy="28765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246924" y="2220685"/>
            <a:ext cx="5330916" cy="2821577"/>
          </a:xfrm>
          <a:prstGeom prst="rect">
            <a:avLst/>
          </a:prstGeom>
          <a:noFill/>
          <a:ln w="9525">
            <a:noFill/>
            <a:miter lim="800000"/>
            <a:headEnd/>
            <a:tailEnd/>
          </a:ln>
          <a:effectLst/>
        </p:spPr>
      </p:pic>
      <p:sp>
        <p:nvSpPr>
          <p:cNvPr id="5" name="TextBox 4"/>
          <p:cNvSpPr txBox="1"/>
          <p:nvPr/>
        </p:nvSpPr>
        <p:spPr>
          <a:xfrm>
            <a:off x="431073" y="5172892"/>
            <a:ext cx="3683725" cy="369332"/>
          </a:xfrm>
          <a:prstGeom prst="rect">
            <a:avLst/>
          </a:prstGeom>
          <a:noFill/>
        </p:spPr>
        <p:txBody>
          <a:bodyPr wrap="square" rtlCol="0">
            <a:spAutoFit/>
          </a:bodyPr>
          <a:lstStyle/>
          <a:p>
            <a:r>
              <a:rPr lang="en-GB" dirty="0" smtClean="0">
                <a:solidFill>
                  <a:schemeClr val="accent3">
                    <a:lumMod val="50000"/>
                  </a:schemeClr>
                </a:solidFill>
              </a:rPr>
              <a:t>Raw dataset -: twitter_training.csv</a:t>
            </a:r>
            <a:endParaRPr lang="en-US" dirty="0">
              <a:solidFill>
                <a:schemeClr val="accent3">
                  <a:lumMod val="50000"/>
                </a:schemeClr>
              </a:solidFill>
            </a:endParaRPr>
          </a:p>
        </p:txBody>
      </p:sp>
      <p:sp>
        <p:nvSpPr>
          <p:cNvPr id="6" name="TextBox 5"/>
          <p:cNvSpPr txBox="1"/>
          <p:nvPr/>
        </p:nvSpPr>
        <p:spPr>
          <a:xfrm>
            <a:off x="6130834" y="5159828"/>
            <a:ext cx="6061166" cy="369332"/>
          </a:xfrm>
          <a:prstGeom prst="rect">
            <a:avLst/>
          </a:prstGeom>
          <a:noFill/>
        </p:spPr>
        <p:txBody>
          <a:bodyPr wrap="square" rtlCol="0">
            <a:spAutoFit/>
          </a:bodyPr>
          <a:lstStyle/>
          <a:p>
            <a:r>
              <a:rPr lang="en-GB" dirty="0" smtClean="0">
                <a:solidFill>
                  <a:schemeClr val="accent3">
                    <a:lumMod val="50000"/>
                  </a:schemeClr>
                </a:solidFill>
              </a:rPr>
              <a:t>Pre processed </a:t>
            </a:r>
            <a:r>
              <a:rPr lang="en-GB" dirty="0" smtClean="0">
                <a:solidFill>
                  <a:schemeClr val="accent3">
                    <a:lumMod val="50000"/>
                  </a:schemeClr>
                </a:solidFill>
              </a:rPr>
              <a:t>dataset -: </a:t>
            </a:r>
            <a:r>
              <a:rPr lang="en-GB" dirty="0" smtClean="0">
                <a:solidFill>
                  <a:schemeClr val="accent3">
                    <a:lumMod val="50000"/>
                  </a:schemeClr>
                </a:solidFill>
              </a:rPr>
              <a:t>preprocessed_twitter_training.csv</a:t>
            </a:r>
            <a:endParaRPr lang="en-US" dirty="0">
              <a:solidFill>
                <a:schemeClr val="accent3">
                  <a:lumMod val="50000"/>
                </a:schemeClr>
              </a:solidFill>
            </a:endParaRPr>
          </a:p>
        </p:txBody>
      </p:sp>
      <p:sp>
        <p:nvSpPr>
          <p:cNvPr id="7" name="TextBox 6"/>
          <p:cNvSpPr txBox="1"/>
          <p:nvPr/>
        </p:nvSpPr>
        <p:spPr>
          <a:xfrm>
            <a:off x="627017" y="731520"/>
            <a:ext cx="9222377" cy="523220"/>
          </a:xfrm>
          <a:prstGeom prst="rect">
            <a:avLst/>
          </a:prstGeom>
          <a:noFill/>
        </p:spPr>
        <p:txBody>
          <a:bodyPr wrap="square" rtlCol="0">
            <a:spAutoFit/>
          </a:bodyPr>
          <a:lstStyle/>
          <a:p>
            <a:r>
              <a:rPr lang="en-GB" sz="2800" b="1" dirty="0" smtClean="0">
                <a:solidFill>
                  <a:schemeClr val="accent5">
                    <a:lumMod val="50000"/>
                  </a:schemeClr>
                </a:solidFill>
              </a:rPr>
              <a:t>Before and After </a:t>
            </a:r>
            <a:r>
              <a:rPr lang="en-GB" sz="2800" b="1" dirty="0" err="1" smtClean="0">
                <a:solidFill>
                  <a:schemeClr val="accent5">
                    <a:lumMod val="50000"/>
                  </a:schemeClr>
                </a:solidFill>
              </a:rPr>
              <a:t>Preprocessing</a:t>
            </a:r>
            <a:r>
              <a:rPr lang="en-GB" sz="2800" b="1" dirty="0" smtClean="0">
                <a:solidFill>
                  <a:schemeClr val="accent5">
                    <a:lumMod val="50000"/>
                  </a:schemeClr>
                </a:solidFill>
              </a:rPr>
              <a:t> the dataset:</a:t>
            </a:r>
            <a:endParaRPr lang="en-US" sz="2800" b="1" dirty="0">
              <a:solidFill>
                <a:schemeClr val="accent5">
                  <a:lumMod val="50000"/>
                </a:schemeClr>
              </a:solidFil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68325" y="222068"/>
            <a:ext cx="10515600" cy="928869"/>
          </a:xfrm>
        </p:spPr>
        <p:txBody>
          <a:bodyPr>
            <a:normAutofit/>
          </a:bodyPr>
          <a:lstStyle/>
          <a:p>
            <a:pPr marL="0" indent="0">
              <a:buFont typeface="+mj-lt"/>
            </a:pPr>
            <a:r>
              <a:rPr lang="en-GB"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rPr>
              <a:t>Model training &amp; evaluation</a:t>
            </a:r>
            <a:endParaRPr lang="en-US"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itchFamily="82" charset="0"/>
              <a:sym typeface="+mn-ea"/>
            </a:endParaRPr>
          </a:p>
        </p:txBody>
      </p:sp>
      <p:sp>
        <p:nvSpPr>
          <p:cNvPr id="11" name="Content Placeholder 2"/>
          <p:cNvSpPr>
            <a:spLocks noGrp="1"/>
          </p:cNvSpPr>
          <p:nvPr>
            <p:ph idx="1"/>
          </p:nvPr>
        </p:nvSpPr>
        <p:spPr>
          <a:xfrm>
            <a:off x="587829" y="1647645"/>
            <a:ext cx="10345782" cy="4766218"/>
          </a:xfrm>
        </p:spPr>
        <p:txBody>
          <a:bodyPr>
            <a:normAutofit lnSpcReduction="10000"/>
          </a:bodyPr>
          <a:lstStyle/>
          <a:p>
            <a:r>
              <a:rPr lang="en-GB" sz="2800" b="1" dirty="0" smtClean="0">
                <a:solidFill>
                  <a:srgbClr val="7030A0"/>
                </a:solidFill>
              </a:rPr>
              <a:t>Machine Learning </a:t>
            </a:r>
            <a:r>
              <a:rPr lang="en-GB" sz="2800" b="1" dirty="0" smtClean="0">
                <a:solidFill>
                  <a:srgbClr val="7030A0"/>
                </a:solidFill>
              </a:rPr>
              <a:t>Models Used</a:t>
            </a:r>
            <a:r>
              <a:rPr lang="en-GB" sz="2800" dirty="0" smtClean="0">
                <a:solidFill>
                  <a:srgbClr val="7030A0"/>
                </a:solidFill>
              </a:rPr>
              <a:t>:</a:t>
            </a:r>
          </a:p>
          <a:p>
            <a:pPr marL="850392" lvl="1" indent="-457200">
              <a:buFont typeface="+mj-lt"/>
              <a:buAutoNum type="arabicPeriod"/>
            </a:pPr>
            <a:r>
              <a:rPr lang="en-GB" sz="2200" b="1" dirty="0" err="1" smtClean="0">
                <a:solidFill>
                  <a:schemeClr val="accent1">
                    <a:lumMod val="50000"/>
                  </a:schemeClr>
                </a:solidFill>
              </a:rPr>
              <a:t>RandomForest</a:t>
            </a:r>
            <a:r>
              <a:rPr lang="en-GB" sz="2200" dirty="0" smtClean="0">
                <a:solidFill>
                  <a:schemeClr val="accent1">
                    <a:lumMod val="50000"/>
                  </a:schemeClr>
                </a:solidFill>
              </a:rPr>
              <a:t>: Ensemble method that uses multiple decision trees for classification.</a:t>
            </a:r>
          </a:p>
          <a:p>
            <a:pPr marL="850392" lvl="1" indent="-457200">
              <a:buFont typeface="+mj-lt"/>
              <a:buAutoNum type="arabicPeriod"/>
            </a:pPr>
            <a:r>
              <a:rPr lang="en-GB" sz="2200" b="1" dirty="0" smtClean="0">
                <a:solidFill>
                  <a:schemeClr val="accent1">
                    <a:lumMod val="50000"/>
                  </a:schemeClr>
                </a:solidFill>
              </a:rPr>
              <a:t>SVM</a:t>
            </a:r>
            <a:r>
              <a:rPr lang="en-GB" sz="2200" dirty="0" smtClean="0">
                <a:solidFill>
                  <a:schemeClr val="accent1">
                    <a:lumMod val="50000"/>
                  </a:schemeClr>
                </a:solidFill>
              </a:rPr>
              <a:t>: Support Vector Machine, effective for high-dimensional spaces.</a:t>
            </a:r>
          </a:p>
          <a:p>
            <a:pPr marL="850392" lvl="1" indent="-457200">
              <a:buFont typeface="+mj-lt"/>
              <a:buAutoNum type="arabicPeriod"/>
            </a:pPr>
            <a:r>
              <a:rPr lang="en-GB" sz="2200" b="1" dirty="0" smtClean="0">
                <a:solidFill>
                  <a:schemeClr val="accent1">
                    <a:lumMod val="50000"/>
                  </a:schemeClr>
                </a:solidFill>
              </a:rPr>
              <a:t>KNN</a:t>
            </a:r>
            <a:r>
              <a:rPr lang="en-GB" sz="2200" dirty="0" smtClean="0">
                <a:solidFill>
                  <a:schemeClr val="accent1">
                    <a:lumMod val="50000"/>
                  </a:schemeClr>
                </a:solidFill>
              </a:rPr>
              <a:t>: K-Nearest </a:t>
            </a:r>
            <a:r>
              <a:rPr lang="en-GB" sz="2200" dirty="0" err="1" smtClean="0">
                <a:solidFill>
                  <a:schemeClr val="accent1">
                    <a:lumMod val="50000"/>
                  </a:schemeClr>
                </a:solidFill>
              </a:rPr>
              <a:t>Neighbors</a:t>
            </a:r>
            <a:r>
              <a:rPr lang="en-GB" sz="2200" dirty="0" smtClean="0">
                <a:solidFill>
                  <a:schemeClr val="accent1">
                    <a:lumMod val="50000"/>
                  </a:schemeClr>
                </a:solidFill>
              </a:rPr>
              <a:t>, a simple, instance-based learning algorithm.</a:t>
            </a:r>
          </a:p>
          <a:p>
            <a:pPr marL="850392" lvl="1" indent="-457200">
              <a:buFont typeface="+mj-lt"/>
              <a:buAutoNum type="arabicPeriod"/>
            </a:pPr>
            <a:r>
              <a:rPr lang="en-GB" sz="2200" b="1" dirty="0" err="1" smtClean="0">
                <a:solidFill>
                  <a:schemeClr val="accent1">
                    <a:lumMod val="50000"/>
                  </a:schemeClr>
                </a:solidFill>
              </a:rPr>
              <a:t>DecisionTree</a:t>
            </a:r>
            <a:r>
              <a:rPr lang="en-GB" sz="2200" dirty="0" smtClean="0">
                <a:solidFill>
                  <a:schemeClr val="accent1">
                    <a:lumMod val="50000"/>
                  </a:schemeClr>
                </a:solidFill>
              </a:rPr>
              <a:t>: A model that uses a tree-like graph for decisions.</a:t>
            </a:r>
          </a:p>
          <a:p>
            <a:pPr marL="850392" lvl="1" indent="-457200">
              <a:buFont typeface="+mj-lt"/>
              <a:buAutoNum type="arabicPeriod"/>
            </a:pPr>
            <a:r>
              <a:rPr lang="en-GB" sz="2200" b="1" dirty="0" err="1" smtClean="0">
                <a:solidFill>
                  <a:schemeClr val="accent1">
                    <a:lumMod val="50000"/>
                  </a:schemeClr>
                </a:solidFill>
              </a:rPr>
              <a:t>AdaBoost</a:t>
            </a:r>
            <a:r>
              <a:rPr lang="en-GB" sz="2200" dirty="0" smtClean="0">
                <a:solidFill>
                  <a:schemeClr val="accent1">
                    <a:lumMod val="50000"/>
                  </a:schemeClr>
                </a:solidFill>
              </a:rPr>
              <a:t>: Adaptive Boosting, combines weak classifiers to form a strong classifier.</a:t>
            </a:r>
          </a:p>
          <a:p>
            <a:pPr marL="850392" lvl="1" indent="-457200">
              <a:buFont typeface="+mj-lt"/>
              <a:buAutoNum type="arabicPeriod"/>
            </a:pPr>
            <a:r>
              <a:rPr lang="en-GB" sz="2200" b="1" dirty="0" err="1" smtClean="0">
                <a:solidFill>
                  <a:schemeClr val="accent1">
                    <a:lumMod val="50000"/>
                  </a:schemeClr>
                </a:solidFill>
              </a:rPr>
              <a:t>LogisticRegression</a:t>
            </a:r>
            <a:r>
              <a:rPr lang="en-GB" sz="2200" dirty="0" smtClean="0">
                <a:solidFill>
                  <a:schemeClr val="accent1">
                    <a:lumMod val="50000"/>
                  </a:schemeClr>
                </a:solidFill>
              </a:rPr>
              <a:t>: Statistical model that in its basic form uses a logistic function to model a binary dependent variable.</a:t>
            </a:r>
          </a:p>
          <a:p>
            <a:pPr marL="850392" lvl="1" indent="-457200">
              <a:buFont typeface="+mj-lt"/>
              <a:buAutoNum type="arabicPeriod"/>
            </a:pPr>
            <a:r>
              <a:rPr lang="en-GB" sz="2200" b="1" dirty="0" err="1" smtClean="0">
                <a:solidFill>
                  <a:schemeClr val="accent1">
                    <a:lumMod val="50000"/>
                  </a:schemeClr>
                </a:solidFill>
              </a:rPr>
              <a:t>NaiveBayes</a:t>
            </a:r>
            <a:r>
              <a:rPr lang="en-GB" sz="2200" dirty="0" smtClean="0">
                <a:solidFill>
                  <a:schemeClr val="accent1">
                    <a:lumMod val="50000"/>
                  </a:schemeClr>
                </a:solidFill>
              </a:rPr>
              <a:t>: Probabilistic classifier based on </a:t>
            </a:r>
            <a:r>
              <a:rPr lang="en-GB" sz="2200" dirty="0" err="1" smtClean="0">
                <a:solidFill>
                  <a:schemeClr val="accent1">
                    <a:lumMod val="50000"/>
                  </a:schemeClr>
                </a:solidFill>
              </a:rPr>
              <a:t>Bayes</a:t>
            </a:r>
            <a:r>
              <a:rPr lang="en-GB" sz="2200" dirty="0" smtClean="0">
                <a:solidFill>
                  <a:schemeClr val="accent1">
                    <a:lumMod val="50000"/>
                  </a:schemeClr>
                </a:solidFill>
              </a:rPr>
              <a:t>' theorem.</a:t>
            </a:r>
          </a:p>
          <a:p>
            <a:pPr marL="850392" lvl="1" indent="-457200">
              <a:buFont typeface="+mj-lt"/>
              <a:buAutoNum type="arabicPeriod"/>
            </a:pPr>
            <a:r>
              <a:rPr lang="en-GB" sz="2200" b="1" dirty="0" err="1" smtClean="0">
                <a:solidFill>
                  <a:schemeClr val="accent1">
                    <a:lumMod val="50000"/>
                  </a:schemeClr>
                </a:solidFill>
              </a:rPr>
              <a:t>GradientBoosting</a:t>
            </a:r>
            <a:r>
              <a:rPr lang="en-GB" sz="2200" dirty="0" smtClean="0">
                <a:solidFill>
                  <a:schemeClr val="accent1">
                    <a:lumMod val="50000"/>
                  </a:schemeClr>
                </a:solidFill>
              </a:rPr>
              <a:t>: Builds models sequentially to correct errors of previous models</a:t>
            </a:r>
            <a:r>
              <a:rPr lang="en-GB" sz="2200" dirty="0" smtClean="0">
                <a:solidFill>
                  <a:schemeClr val="accent1">
                    <a:lumMod val="50000"/>
                  </a:schemeClr>
                </a:solidFill>
              </a:rPr>
              <a:t>.</a:t>
            </a:r>
            <a:endParaRPr lang="en-GB" sz="2200" dirty="0" smtClean="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599" y="1293222"/>
            <a:ext cx="11055531" cy="5329647"/>
          </a:xfrm>
        </p:spPr>
        <p:txBody>
          <a:bodyPr>
            <a:normAutofit fontScale="92500" lnSpcReduction="10000"/>
          </a:bodyPr>
          <a:lstStyle/>
          <a:p>
            <a:r>
              <a:rPr lang="en-GB" b="1" dirty="0" smtClean="0">
                <a:solidFill>
                  <a:schemeClr val="accent1">
                    <a:lumMod val="50000"/>
                  </a:schemeClr>
                </a:solidFill>
              </a:rPr>
              <a:t>Data Splitting:</a:t>
            </a:r>
            <a:endParaRPr lang="en-GB" dirty="0" smtClean="0">
              <a:solidFill>
                <a:schemeClr val="accent1">
                  <a:lumMod val="50000"/>
                </a:schemeClr>
              </a:solidFill>
            </a:endParaRPr>
          </a:p>
          <a:p>
            <a:pPr marL="850392" lvl="1" indent="-457200">
              <a:buFont typeface="+mj-lt"/>
              <a:buAutoNum type="arabicPeriod"/>
            </a:pPr>
            <a:r>
              <a:rPr lang="en-GB" b="1" dirty="0" smtClean="0">
                <a:solidFill>
                  <a:srgbClr val="00B050"/>
                </a:solidFill>
              </a:rPr>
              <a:t>Description</a:t>
            </a:r>
            <a:r>
              <a:rPr lang="en-GB" b="1" dirty="0" smtClean="0">
                <a:solidFill>
                  <a:srgbClr val="7030A0"/>
                </a:solidFill>
              </a:rPr>
              <a:t>:</a:t>
            </a:r>
            <a:r>
              <a:rPr lang="en-GB" dirty="0" smtClean="0">
                <a:solidFill>
                  <a:srgbClr val="7030A0"/>
                </a:solidFill>
              </a:rPr>
              <a:t> The dataset is divided into training and testing sets to evaluate model performance.</a:t>
            </a:r>
          </a:p>
          <a:p>
            <a:pPr marL="850392" lvl="1" indent="-457200">
              <a:buFont typeface="+mj-lt"/>
              <a:buAutoNum type="arabicPeriod"/>
            </a:pPr>
            <a:r>
              <a:rPr lang="en-GB" b="1" dirty="0" smtClean="0">
                <a:solidFill>
                  <a:srgbClr val="00B050"/>
                </a:solidFill>
              </a:rPr>
              <a:t>Method</a:t>
            </a:r>
            <a:r>
              <a:rPr lang="en-GB" b="1" dirty="0" smtClean="0"/>
              <a:t>:</a:t>
            </a:r>
            <a:r>
              <a:rPr lang="en-GB" dirty="0" smtClean="0"/>
              <a:t> </a:t>
            </a:r>
            <a:r>
              <a:rPr lang="en-GB" dirty="0" smtClean="0">
                <a:solidFill>
                  <a:srgbClr val="7030A0"/>
                </a:solidFill>
              </a:rPr>
              <a:t>Typically, an 80-20 or 70-30 split is used</a:t>
            </a:r>
            <a:r>
              <a:rPr lang="en-GB" dirty="0" smtClean="0"/>
              <a:t>.</a:t>
            </a:r>
          </a:p>
          <a:p>
            <a:r>
              <a:rPr lang="en-GB" b="1" dirty="0" smtClean="0">
                <a:solidFill>
                  <a:schemeClr val="accent1">
                    <a:lumMod val="50000"/>
                  </a:schemeClr>
                </a:solidFill>
              </a:rPr>
              <a:t>Training Each Model:</a:t>
            </a:r>
            <a:endParaRPr lang="en-GB" dirty="0" smtClean="0">
              <a:solidFill>
                <a:schemeClr val="accent1">
                  <a:lumMod val="50000"/>
                </a:schemeClr>
              </a:solidFill>
            </a:endParaRPr>
          </a:p>
          <a:p>
            <a:pPr marL="850392" lvl="1" indent="-457200">
              <a:buFont typeface="+mj-lt"/>
              <a:buAutoNum type="arabicPeriod"/>
            </a:pPr>
            <a:r>
              <a:rPr lang="en-GB" b="1" dirty="0" smtClean="0">
                <a:solidFill>
                  <a:srgbClr val="00B050"/>
                </a:solidFill>
              </a:rPr>
              <a:t>Process</a:t>
            </a:r>
            <a:r>
              <a:rPr lang="en-GB" b="1" dirty="0" smtClean="0"/>
              <a:t>:</a:t>
            </a:r>
            <a:r>
              <a:rPr lang="en-GB" dirty="0" smtClean="0"/>
              <a:t> </a:t>
            </a:r>
            <a:r>
              <a:rPr lang="en-GB" dirty="0" smtClean="0">
                <a:solidFill>
                  <a:srgbClr val="7030A0"/>
                </a:solidFill>
              </a:rPr>
              <a:t>Each machine learning model is trained on the training set.</a:t>
            </a:r>
            <a:r>
              <a:rPr lang="en-GB" dirty="0" smtClean="0"/>
              <a:t> </a:t>
            </a:r>
            <a:r>
              <a:rPr lang="en-GB" dirty="0" smtClean="0"/>
              <a:t>2.</a:t>
            </a:r>
          </a:p>
          <a:p>
            <a:pPr marL="850392" lvl="1" indent="-457200">
              <a:buFont typeface="+mj-lt"/>
              <a:buAutoNum type="arabicPeriod"/>
            </a:pPr>
            <a:r>
              <a:rPr lang="en-GB" b="1" dirty="0" smtClean="0">
                <a:solidFill>
                  <a:srgbClr val="00B050"/>
                </a:solidFill>
              </a:rPr>
              <a:t>Metrics</a:t>
            </a:r>
            <a:r>
              <a:rPr lang="en-GB" b="1" dirty="0" smtClean="0"/>
              <a:t> </a:t>
            </a:r>
            <a:r>
              <a:rPr lang="en-GB" b="1" dirty="0" smtClean="0">
                <a:solidFill>
                  <a:srgbClr val="00B050"/>
                </a:solidFill>
              </a:rPr>
              <a:t>Used : </a:t>
            </a:r>
            <a:r>
              <a:rPr lang="en-GB" dirty="0" smtClean="0">
                <a:solidFill>
                  <a:srgbClr val="7030A0"/>
                </a:solidFill>
              </a:rPr>
              <a:t>Parameters </a:t>
            </a:r>
            <a:r>
              <a:rPr lang="en-GB" dirty="0" smtClean="0">
                <a:solidFill>
                  <a:srgbClr val="7030A0"/>
                </a:solidFill>
              </a:rPr>
              <a:t>and </a:t>
            </a:r>
            <a:r>
              <a:rPr lang="en-GB" dirty="0" smtClean="0">
                <a:solidFill>
                  <a:srgbClr val="7030A0"/>
                </a:solidFill>
              </a:rPr>
              <a:t>hyper parameters </a:t>
            </a:r>
            <a:r>
              <a:rPr lang="en-GB" dirty="0" smtClean="0">
                <a:solidFill>
                  <a:srgbClr val="7030A0"/>
                </a:solidFill>
              </a:rPr>
              <a:t>are tuned to improve performance.</a:t>
            </a:r>
          </a:p>
          <a:p>
            <a:r>
              <a:rPr lang="en-GB" b="1" dirty="0" smtClean="0">
                <a:solidFill>
                  <a:schemeClr val="accent1">
                    <a:lumMod val="50000"/>
                  </a:schemeClr>
                </a:solidFill>
              </a:rPr>
              <a:t>Evaluating Model Performance</a:t>
            </a:r>
            <a:r>
              <a:rPr lang="en-GB" b="1" dirty="0" smtClean="0"/>
              <a:t>:</a:t>
            </a:r>
            <a:endParaRPr lang="en-GB" dirty="0" smtClean="0"/>
          </a:p>
          <a:p>
            <a:pPr marL="1124712" lvl="2" indent="-457200">
              <a:buFont typeface="+mj-lt"/>
              <a:buAutoNum type="arabicPeriod"/>
            </a:pPr>
            <a:r>
              <a:rPr lang="en-GB" sz="2400" b="1" dirty="0" smtClean="0">
                <a:solidFill>
                  <a:srgbClr val="00B050"/>
                </a:solidFill>
              </a:rPr>
              <a:t>A</a:t>
            </a:r>
            <a:r>
              <a:rPr lang="en-GB" sz="2400" b="1" dirty="0" smtClean="0">
                <a:solidFill>
                  <a:srgbClr val="00B050"/>
                </a:solidFill>
              </a:rPr>
              <a:t>ccuracy</a:t>
            </a:r>
            <a:r>
              <a:rPr lang="en-GB" sz="2400" b="1" dirty="0" smtClean="0"/>
              <a:t>:</a:t>
            </a:r>
            <a:r>
              <a:rPr lang="en-GB" sz="2400" dirty="0" smtClean="0"/>
              <a:t> </a:t>
            </a:r>
            <a:r>
              <a:rPr lang="en-GB" sz="2400" dirty="0" smtClean="0">
                <a:solidFill>
                  <a:srgbClr val="7030A0"/>
                </a:solidFill>
              </a:rPr>
              <a:t>Measures the proportion of correctly classified instances.</a:t>
            </a:r>
          </a:p>
          <a:p>
            <a:pPr marL="1124712" lvl="2" indent="-457200">
              <a:buFont typeface="+mj-lt"/>
              <a:buAutoNum type="arabicPeriod"/>
            </a:pPr>
            <a:r>
              <a:rPr lang="en-GB" sz="2400" b="1" dirty="0" smtClean="0">
                <a:solidFill>
                  <a:srgbClr val="00B050"/>
                </a:solidFill>
              </a:rPr>
              <a:t>Precision</a:t>
            </a:r>
            <a:r>
              <a:rPr lang="en-GB" sz="2400" b="1" dirty="0" smtClean="0"/>
              <a:t>:</a:t>
            </a:r>
            <a:r>
              <a:rPr lang="en-GB" sz="2400" dirty="0" smtClean="0"/>
              <a:t> </a:t>
            </a:r>
            <a:r>
              <a:rPr lang="en-GB" sz="2400" dirty="0" smtClean="0">
                <a:solidFill>
                  <a:srgbClr val="7030A0"/>
                </a:solidFill>
              </a:rPr>
              <a:t>Measures the proportion of true positives out of the total predicted </a:t>
            </a:r>
            <a:r>
              <a:rPr lang="en-GB" sz="2400" dirty="0" smtClean="0">
                <a:solidFill>
                  <a:srgbClr val="7030A0"/>
                </a:solidFill>
              </a:rPr>
              <a:t>positives.</a:t>
            </a:r>
          </a:p>
          <a:p>
            <a:pPr marL="1124712" lvl="2" indent="-457200">
              <a:buFont typeface="+mj-lt"/>
              <a:buAutoNum type="arabicPeriod"/>
            </a:pPr>
            <a:r>
              <a:rPr lang="en-GB" sz="2400" b="1" dirty="0" smtClean="0">
                <a:solidFill>
                  <a:srgbClr val="00B050"/>
                </a:solidFill>
              </a:rPr>
              <a:t>Recall</a:t>
            </a:r>
            <a:r>
              <a:rPr lang="en-GB" sz="2400" b="1" dirty="0" smtClean="0">
                <a:solidFill>
                  <a:srgbClr val="7030A0"/>
                </a:solidFill>
              </a:rPr>
              <a:t>:</a:t>
            </a:r>
            <a:r>
              <a:rPr lang="en-GB" sz="2400" dirty="0" smtClean="0">
                <a:solidFill>
                  <a:srgbClr val="7030A0"/>
                </a:solidFill>
              </a:rPr>
              <a:t> Measures the proportion of true positives out of the total actual </a:t>
            </a:r>
            <a:r>
              <a:rPr lang="en-GB" sz="2400" dirty="0" smtClean="0">
                <a:solidFill>
                  <a:srgbClr val="7030A0"/>
                </a:solidFill>
              </a:rPr>
              <a:t>positives</a:t>
            </a:r>
            <a:r>
              <a:rPr lang="en-GB" dirty="0" smtClean="0">
                <a:solidFill>
                  <a:srgbClr val="7030A0"/>
                </a:solidFill>
              </a:rPr>
              <a:t>.</a:t>
            </a:r>
          </a:p>
          <a:p>
            <a:pPr marL="1124712" lvl="2" indent="-457200">
              <a:buFont typeface="+mj-lt"/>
              <a:buAutoNum type="arabicPeriod"/>
            </a:pPr>
            <a:r>
              <a:rPr lang="en-GB" sz="2400" b="1" dirty="0" smtClean="0">
                <a:solidFill>
                  <a:srgbClr val="00B050"/>
                </a:solidFill>
              </a:rPr>
              <a:t>F1-Score</a:t>
            </a:r>
            <a:r>
              <a:rPr lang="en-GB" sz="2400" b="1" dirty="0" smtClean="0"/>
              <a:t>:</a:t>
            </a:r>
            <a:r>
              <a:rPr lang="en-GB" sz="2400" dirty="0" smtClean="0"/>
              <a:t> </a:t>
            </a:r>
            <a:r>
              <a:rPr lang="en-GB" sz="2400" dirty="0" smtClean="0">
                <a:solidFill>
                  <a:srgbClr val="7030A0"/>
                </a:solidFill>
              </a:rPr>
              <a:t>Harmonic mean of precision and recall, useful for imbalanced datasets.</a:t>
            </a:r>
          </a:p>
          <a:p>
            <a:pPr marL="1124712" lvl="2" indent="-457200">
              <a:buFont typeface="+mj-lt"/>
              <a:buAutoNum type="arabicPeriod"/>
            </a:pPr>
            <a:endParaRPr lang="en-GB" dirty="0" smtClean="0">
              <a:solidFill>
                <a:srgbClr val="7030A0"/>
              </a:solidFill>
            </a:endParaRPr>
          </a:p>
        </p:txBody>
      </p:sp>
      <p:sp>
        <p:nvSpPr>
          <p:cNvPr id="11" name="TextBox 10"/>
          <p:cNvSpPr txBox="1"/>
          <p:nvPr/>
        </p:nvSpPr>
        <p:spPr>
          <a:xfrm>
            <a:off x="705394" y="444137"/>
            <a:ext cx="8190412" cy="523220"/>
          </a:xfrm>
          <a:prstGeom prst="rect">
            <a:avLst/>
          </a:prstGeom>
          <a:noFill/>
        </p:spPr>
        <p:txBody>
          <a:bodyPr wrap="square" rtlCol="0">
            <a:spAutoFit/>
          </a:bodyPr>
          <a:lstStyle/>
          <a:p>
            <a:pPr algn="ctr"/>
            <a:r>
              <a:rPr lang="en-GB" sz="2800" b="1" dirty="0" smtClean="0">
                <a:solidFill>
                  <a:srgbClr val="0070C0"/>
                </a:solidFill>
              </a:rPr>
              <a:t>Training Process :</a:t>
            </a:r>
            <a:endParaRPr lang="en-US" sz="2800" b="1" dirty="0">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731520"/>
            <a:ext cx="9866810" cy="2677886"/>
          </a:xfrm>
        </p:spPr>
        <p:txBody>
          <a:bodyPr>
            <a:normAutofit fontScale="92500" lnSpcReduction="20000"/>
          </a:bodyPr>
          <a:lstStyle/>
          <a:p>
            <a:r>
              <a:rPr lang="en-GB" b="1" dirty="0" smtClean="0">
                <a:solidFill>
                  <a:schemeClr val="accent1">
                    <a:lumMod val="50000"/>
                  </a:schemeClr>
                </a:solidFill>
              </a:rPr>
              <a:t>Model </a:t>
            </a:r>
            <a:r>
              <a:rPr lang="en-GB" b="1" dirty="0" smtClean="0">
                <a:solidFill>
                  <a:schemeClr val="accent1">
                    <a:lumMod val="50000"/>
                  </a:schemeClr>
                </a:solidFill>
              </a:rPr>
              <a:t>Performance Comparison:</a:t>
            </a:r>
            <a:endParaRPr lang="en-GB" dirty="0" smtClean="0">
              <a:solidFill>
                <a:schemeClr val="accent1">
                  <a:lumMod val="50000"/>
                </a:schemeClr>
              </a:solidFill>
            </a:endParaRPr>
          </a:p>
          <a:p>
            <a:pPr lvl="1"/>
            <a:r>
              <a:rPr lang="en-GB" b="1" dirty="0" smtClean="0">
                <a:solidFill>
                  <a:srgbClr val="00B050"/>
                </a:solidFill>
              </a:rPr>
              <a:t>Description</a:t>
            </a:r>
            <a:r>
              <a:rPr lang="en-GB" b="1" dirty="0" smtClean="0"/>
              <a:t>:</a:t>
            </a:r>
            <a:r>
              <a:rPr lang="en-GB" dirty="0" smtClean="0"/>
              <a:t> </a:t>
            </a:r>
            <a:r>
              <a:rPr lang="en-GB" dirty="0" smtClean="0">
                <a:solidFill>
                  <a:srgbClr val="7030A0"/>
                </a:solidFill>
              </a:rPr>
              <a:t>A comparative analysis of the performance metrics for each model.</a:t>
            </a:r>
          </a:p>
          <a:p>
            <a:pPr lvl="1"/>
            <a:r>
              <a:rPr lang="en-GB" b="1" dirty="0" smtClean="0">
                <a:solidFill>
                  <a:srgbClr val="00B050"/>
                </a:solidFill>
              </a:rPr>
              <a:t>Objective</a:t>
            </a:r>
            <a:r>
              <a:rPr lang="en-GB" b="1" dirty="0" smtClean="0"/>
              <a:t>:</a:t>
            </a:r>
            <a:r>
              <a:rPr lang="en-GB" dirty="0" smtClean="0"/>
              <a:t> </a:t>
            </a:r>
            <a:r>
              <a:rPr lang="en-GB" dirty="0" smtClean="0">
                <a:solidFill>
                  <a:srgbClr val="7030A0"/>
                </a:solidFill>
              </a:rPr>
              <a:t>Identify the model that best balances accuracy, precision, recall, and F1-score.</a:t>
            </a:r>
          </a:p>
          <a:p>
            <a:r>
              <a:rPr lang="en-GB" b="1" dirty="0" smtClean="0">
                <a:solidFill>
                  <a:schemeClr val="accent1">
                    <a:lumMod val="50000"/>
                  </a:schemeClr>
                </a:solidFill>
              </a:rPr>
              <a:t>Selection of the Best Model:</a:t>
            </a:r>
            <a:endParaRPr lang="en-GB" dirty="0" smtClean="0">
              <a:solidFill>
                <a:schemeClr val="accent1">
                  <a:lumMod val="50000"/>
                </a:schemeClr>
              </a:solidFill>
            </a:endParaRPr>
          </a:p>
          <a:p>
            <a:pPr lvl="1">
              <a:buNone/>
            </a:pPr>
            <a:r>
              <a:rPr lang="en-GB" dirty="0" smtClean="0">
                <a:solidFill>
                  <a:srgbClr val="7030A0"/>
                </a:solidFill>
              </a:rPr>
              <a:t> The </a:t>
            </a:r>
            <a:r>
              <a:rPr lang="en-GB" dirty="0" smtClean="0">
                <a:solidFill>
                  <a:srgbClr val="7030A0"/>
                </a:solidFill>
              </a:rPr>
              <a:t>model with the highest performance metrics (e.g., highest </a:t>
            </a:r>
            <a:r>
              <a:rPr lang="en-GB" dirty="0" smtClean="0">
                <a:solidFill>
                  <a:srgbClr val="7030A0"/>
                </a:solidFill>
              </a:rPr>
              <a:t>F1-score, accuracy) </a:t>
            </a:r>
            <a:r>
              <a:rPr lang="en-GB" dirty="0" smtClean="0">
                <a:solidFill>
                  <a:srgbClr val="7030A0"/>
                </a:solidFill>
              </a:rPr>
              <a:t>is selected for deployment.</a:t>
            </a:r>
          </a:p>
          <a:p>
            <a:endParaRPr lang="en-US" dirty="0"/>
          </a:p>
        </p:txBody>
      </p:sp>
      <p:sp>
        <p:nvSpPr>
          <p:cNvPr id="4" name="TextBox 3"/>
          <p:cNvSpPr txBox="1"/>
          <p:nvPr/>
        </p:nvSpPr>
        <p:spPr>
          <a:xfrm>
            <a:off x="1227908" y="209005"/>
            <a:ext cx="6087292" cy="523220"/>
          </a:xfrm>
          <a:prstGeom prst="rect">
            <a:avLst/>
          </a:prstGeom>
          <a:noFill/>
        </p:spPr>
        <p:txBody>
          <a:bodyPr wrap="square" rtlCol="0">
            <a:spAutoFit/>
          </a:bodyPr>
          <a:lstStyle/>
          <a:p>
            <a:pPr algn="ctr"/>
            <a:r>
              <a:rPr lang="en-GB" sz="2800" b="1" dirty="0" smtClean="0">
                <a:solidFill>
                  <a:schemeClr val="accent1">
                    <a:lumMod val="50000"/>
                  </a:schemeClr>
                </a:solidFill>
              </a:rPr>
              <a:t>Results :</a:t>
            </a:r>
            <a:endParaRPr lang="en-US" sz="2800" b="1" dirty="0">
              <a:solidFill>
                <a:schemeClr val="accent1">
                  <a:lumMod val="50000"/>
                </a:schemeClr>
              </a:solidFill>
            </a:endParaRPr>
          </a:p>
        </p:txBody>
      </p:sp>
      <p:sp>
        <p:nvSpPr>
          <p:cNvPr id="5" name="TextBox 4"/>
          <p:cNvSpPr txBox="1"/>
          <p:nvPr/>
        </p:nvSpPr>
        <p:spPr>
          <a:xfrm>
            <a:off x="365761" y="3422469"/>
            <a:ext cx="4728754" cy="369332"/>
          </a:xfrm>
          <a:prstGeom prst="rect">
            <a:avLst/>
          </a:prstGeom>
          <a:noFill/>
        </p:spPr>
        <p:txBody>
          <a:bodyPr wrap="square" rtlCol="0">
            <a:spAutoFit/>
          </a:bodyPr>
          <a:lstStyle/>
          <a:p>
            <a:r>
              <a:rPr lang="en-GB" b="1" dirty="0" smtClean="0"/>
              <a:t>Output of train_models.py :</a:t>
            </a:r>
            <a:endParaRPr lang="en-US" b="1" dirty="0"/>
          </a:p>
        </p:txBody>
      </p:sp>
      <p:pic>
        <p:nvPicPr>
          <p:cNvPr id="6" name="Picture 2"/>
          <p:cNvPicPr>
            <a:picLocks noChangeAspect="1" noChangeArrowheads="1"/>
          </p:cNvPicPr>
          <p:nvPr/>
        </p:nvPicPr>
        <p:blipFill>
          <a:blip r:embed="rId2" cstate="print"/>
          <a:srcRect/>
          <a:stretch>
            <a:fillRect/>
          </a:stretch>
        </p:blipFill>
        <p:spPr bwMode="auto">
          <a:xfrm>
            <a:off x="3971041" y="3357230"/>
            <a:ext cx="6048172" cy="1135255"/>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3972151" y="4470220"/>
            <a:ext cx="6033996" cy="430458"/>
          </a:xfrm>
          <a:prstGeom prst="rect">
            <a:avLst/>
          </a:prstGeom>
          <a:noFill/>
          <a:ln w="9525">
            <a:noFill/>
            <a:miter lim="800000"/>
            <a:headEnd/>
            <a:tailEnd/>
          </a:ln>
          <a:effectLst/>
        </p:spPr>
      </p:pic>
      <p:pic>
        <p:nvPicPr>
          <p:cNvPr id="8" name="Picture 5"/>
          <p:cNvPicPr>
            <a:picLocks noChangeAspect="1" noChangeArrowheads="1"/>
          </p:cNvPicPr>
          <p:nvPr/>
        </p:nvPicPr>
        <p:blipFill>
          <a:blip r:embed="rId4" cstate="print"/>
          <a:srcRect/>
          <a:stretch>
            <a:fillRect/>
          </a:stretch>
        </p:blipFill>
        <p:spPr bwMode="auto">
          <a:xfrm>
            <a:off x="3966710" y="4877577"/>
            <a:ext cx="6065564" cy="843955"/>
          </a:xfrm>
          <a:prstGeom prst="rect">
            <a:avLst/>
          </a:prstGeom>
          <a:noFill/>
          <a:ln w="9525">
            <a:noFill/>
            <a:miter lim="800000"/>
            <a:headEnd/>
            <a:tailEnd/>
          </a:ln>
          <a:effectLst/>
        </p:spPr>
      </p:pic>
      <p:pic>
        <p:nvPicPr>
          <p:cNvPr id="4098" name="Picture 2"/>
          <p:cNvPicPr>
            <a:picLocks noChangeAspect="1" noChangeArrowheads="1"/>
          </p:cNvPicPr>
          <p:nvPr/>
        </p:nvPicPr>
        <p:blipFill>
          <a:blip r:embed="rId5" cstate="print"/>
          <a:srcRect/>
          <a:stretch>
            <a:fillRect/>
          </a:stretch>
        </p:blipFill>
        <p:spPr bwMode="auto">
          <a:xfrm>
            <a:off x="2634704" y="5701663"/>
            <a:ext cx="9147993" cy="542383"/>
          </a:xfrm>
          <a:prstGeom prst="rect">
            <a:avLst/>
          </a:prstGeom>
          <a:noFill/>
          <a:ln w="9525">
            <a:noFill/>
            <a:miter lim="800000"/>
            <a:headEnd/>
            <a:tailEnd/>
          </a:ln>
          <a:effectLst/>
        </p:spPr>
      </p:pic>
    </p:spTree>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299</TotalTime>
  <Words>1018</Words>
  <Application>Microsoft Office PowerPoint</Application>
  <PresentationFormat>Custom</PresentationFormat>
  <Paragraphs>119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PROJECT CONTENT</vt:lpstr>
      <vt:lpstr>Introduction</vt:lpstr>
      <vt:lpstr>Libraries &amp; Dependencies Used </vt:lpstr>
      <vt:lpstr>Data Collection &amp; Preprocessing</vt:lpstr>
      <vt:lpstr>Slide 6</vt:lpstr>
      <vt:lpstr>Model training &amp; evaluation</vt:lpstr>
      <vt:lpstr>Slide 8</vt:lpstr>
      <vt:lpstr>Slide 9</vt:lpstr>
      <vt:lpstr>Exploratory data analysis(eda)</vt:lpstr>
      <vt:lpstr>Slide 11</vt:lpstr>
      <vt:lpstr>USER INTERFACE WITH STREAMLIT</vt:lpstr>
      <vt:lpstr>USER INTERFACE</vt:lpstr>
      <vt:lpstr>SOME TEXT AND IMAGE INPUTS AND THEIR OUTPUTS</vt:lpstr>
      <vt:lpstr>SOME TEXT AND IMAGE INPUTS AND THEIR OUTPUTS</vt:lpstr>
      <vt:lpstr>conclusion</vt:lpstr>
      <vt:lpstr>END OF THE PPT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Solution</dc:creator>
  <cp:lastModifiedBy>asd</cp:lastModifiedBy>
  <cp:revision>53</cp:revision>
  <dcterms:created xsi:type="dcterms:W3CDTF">2024-05-24T14:06:00Z</dcterms:created>
  <dcterms:modified xsi:type="dcterms:W3CDTF">2024-07-19T18:19:56Z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4EB588275980464DB7C3562BD8FD6930_13</vt:lpwstr>
  </property>
  <property fmtid="{D5CDD505-2E9C-101B-9397-08002B2CF9AE}" pid="3" name="KSOProductBuildVer">
    <vt:lpwstr>1033-12.2.0.13472</vt:lpwstr>
  </property>
</Properties>
</file>