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9"/>
  </p:notesMasterIdLst>
  <p:handoutMasterIdLst>
    <p:handoutMasterId r:id="rId30"/>
  </p:handoutMasterIdLst>
  <p:sldIdLst>
    <p:sldId id="571" r:id="rId13"/>
    <p:sldId id="652" r:id="rId14"/>
    <p:sldId id="577" r:id="rId15"/>
    <p:sldId id="646" r:id="rId16"/>
    <p:sldId id="633" r:id="rId17"/>
    <p:sldId id="656" r:id="rId18"/>
    <p:sldId id="634" r:id="rId19"/>
    <p:sldId id="635" r:id="rId20"/>
    <p:sldId id="636" r:id="rId21"/>
    <p:sldId id="647" r:id="rId22"/>
    <p:sldId id="655" r:id="rId23"/>
    <p:sldId id="639" r:id="rId24"/>
    <p:sldId id="653" r:id="rId25"/>
    <p:sldId id="654" r:id="rId26"/>
    <p:sldId id="603" r:id="rId27"/>
    <p:sldId id="604" r:id="rId2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varScale="1">
        <p:scale>
          <a:sx n="72" d="100"/>
          <a:sy n="72" d="100"/>
        </p:scale>
        <p:origin x="816" y="66"/>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30/06/2023</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30/06/2023</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A03AB4-FF89-4D40-9C79-40AF471CBA78}" type="datetimeFigureOut">
              <a:rPr lang="en-US" smtClean="0"/>
              <a:pPr/>
              <a:t>6/30/2023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17225CC-5E7B-4024-9AFE-5D5F5B5A81DD}" type="slidenum">
              <a:rPr lang="en-US" smtClean="0"/>
              <a:pPr/>
              <a:t>‹#›</a:t>
            </a:fld>
            <a:endParaRPr lang="en-US"/>
          </a:p>
        </p:txBody>
      </p:sp>
    </p:spTree>
    <p:extLst>
      <p:ext uri="{BB962C8B-B14F-4D97-AF65-F5344CB8AC3E}">
        <p14:creationId xmlns:p14="http://schemas.microsoft.com/office/powerpoint/2010/main" val="64283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 id="2147484012"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3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33800"/>
            <a:ext cx="9220200" cy="838200"/>
          </a:xfrm>
        </p:spPr>
        <p:txBody>
          <a:bodyPr/>
          <a:lstStyle/>
          <a:p>
            <a:r>
              <a:rPr lang="en-US" dirty="0"/>
              <a:t>            </a:t>
            </a:r>
            <a:br>
              <a:rPr lang="en-US" dirty="0"/>
            </a:br>
            <a:r>
              <a:rPr lang="en-US" dirty="0"/>
              <a:t>	</a:t>
            </a:r>
            <a:br>
              <a:rPr lang="en-US" dirty="0"/>
            </a:br>
            <a:r>
              <a:rPr lang="en-US" dirty="0"/>
              <a:t>	        Major Project –IA -1  </a:t>
            </a:r>
            <a:br>
              <a:rPr lang="en-US" dirty="0"/>
            </a:br>
            <a:r>
              <a:rPr lang="en-US" dirty="0"/>
              <a:t>           </a:t>
            </a:r>
            <a:r>
              <a:rPr lang="en-US" sz="3200" dirty="0"/>
              <a:t>Master   of  Computer Applications </a:t>
            </a:r>
            <a:r>
              <a:rPr lang="en-US" sz="2900" dirty="0"/>
              <a:t>	</a:t>
            </a:r>
            <a:r>
              <a:rPr lang="en-US" sz="3000" dirty="0"/>
              <a:t>		</a:t>
            </a:r>
            <a:br>
              <a:rPr lang="en-US" sz="3000" dirty="0"/>
            </a:br>
            <a:r>
              <a:rPr lang="en-US" sz="3000" dirty="0"/>
              <a:t>                        IV Semester – 2023</a:t>
            </a:r>
            <a:br>
              <a:rPr lang="en-US" sz="3000" dirty="0"/>
            </a:br>
            <a:br>
              <a:rPr lang="en-US" dirty="0"/>
            </a:br>
            <a:r>
              <a:rPr lang="en-US" dirty="0"/>
              <a:t>       </a:t>
            </a:r>
          </a:p>
        </p:txBody>
      </p:sp>
      <p:sp>
        <p:nvSpPr>
          <p:cNvPr id="3" name="Text Placeholder 2"/>
          <p:cNvSpPr>
            <a:spLocks noGrp="1"/>
          </p:cNvSpPr>
          <p:nvPr>
            <p:ph type="body" sz="quarter" idx="10"/>
          </p:nvPr>
        </p:nvSpPr>
        <p:spPr>
          <a:xfrm>
            <a:off x="228600" y="5334000"/>
            <a:ext cx="8763000" cy="990600"/>
          </a:xfrm>
        </p:spPr>
        <p:txBody>
          <a:bodyPr/>
          <a:lstStyle/>
          <a:p>
            <a:r>
              <a:rPr lang="en-US" dirty="0"/>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774A4D9A-7E2C-6C03-0858-24ECE6CBA074}"/>
              </a:ext>
            </a:extLst>
          </p:cNvPr>
          <p:cNvSpPr>
            <a:spLocks noGrp="1"/>
          </p:cNvSpPr>
          <p:nvPr>
            <p:ph type="title"/>
          </p:nvPr>
        </p:nvSpPr>
        <p:spPr>
          <a:xfrm>
            <a:off x="695400" y="395786"/>
            <a:ext cx="8905800" cy="838202"/>
          </a:xfrm>
        </p:spPr>
        <p:txBody>
          <a:bodyPr/>
          <a:lstStyle/>
          <a:p>
            <a:r>
              <a:rPr lang="en-US" sz="2800" b="1" dirty="0"/>
              <a:t>Existing system </a:t>
            </a:r>
            <a:endParaRPr lang="en-US" b="1" dirty="0"/>
          </a:p>
        </p:txBody>
      </p:sp>
      <p:sp>
        <p:nvSpPr>
          <p:cNvPr id="4" name="Text Placeholder 3">
            <a:extLst>
              <a:ext uri="{FF2B5EF4-FFF2-40B4-BE49-F238E27FC236}">
                <a16:creationId xmlns:a16="http://schemas.microsoft.com/office/drawing/2014/main" id="{CF2C5E09-E36E-5AE0-AC62-724F0B69844B}"/>
              </a:ext>
            </a:extLst>
          </p:cNvPr>
          <p:cNvSpPr>
            <a:spLocks noGrp="1"/>
          </p:cNvSpPr>
          <p:nvPr>
            <p:ph type="body" sz="quarter" idx="17"/>
          </p:nvPr>
        </p:nvSpPr>
        <p:spPr>
          <a:xfrm>
            <a:off x="695400" y="1233988"/>
            <a:ext cx="10801201" cy="4860428"/>
          </a:xfrm>
        </p:spPr>
        <p:txBody>
          <a:bodyPr/>
          <a:lstStyle/>
          <a:p>
            <a:pPr marL="0" marR="0" indent="0">
              <a:lnSpc>
                <a:spcPct val="115000"/>
              </a:lnSpc>
              <a:spcBef>
                <a:spcPts val="0"/>
              </a:spcBef>
              <a:spcAft>
                <a:spcPts val="1000"/>
              </a:spcAft>
              <a:buNone/>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diagnosis and treatment of disorders and health monitoring is crucial. Fall detection devices, for example, can help detect anomalies and transmit real-time signals to health and social care professionals about the abnormalities.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There are few existing systems which help the problem, but they are not physically implemented yet.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Clr>
                <a:srgbClr val="222222"/>
              </a:buClr>
              <a:buSzPts val="900"/>
              <a:buFont typeface="Arial" panose="020B0604020202020204" pitchFamily="34" charset="0"/>
              <a:buChar char="•"/>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gives the system the ability to detect falls based on the dataset and data trends. Sensors produce data connected with various fall parameters during the data collection procedure. As a result, machine learning methods are utilized to categorize or identify fall actions based on the requirements of an application.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Clr>
                <a:srgbClr val="222222"/>
              </a:buClr>
              <a:buSzPts val="900"/>
              <a:buFont typeface="Arial" panose="020B0604020202020204" pitchFamily="34" charset="0"/>
              <a:buChar char="•"/>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Internet of Things (IoT) is a relatively new technology that has great potential for developing a fall detection system. To construct fall diagnosis systems, this emerging technology could supply data processing, communication channels, and smart sensors.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75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774A4D9A-7E2C-6C03-0858-24ECE6CBA074}"/>
              </a:ext>
            </a:extLst>
          </p:cNvPr>
          <p:cNvSpPr>
            <a:spLocks noGrp="1"/>
          </p:cNvSpPr>
          <p:nvPr>
            <p:ph type="title"/>
          </p:nvPr>
        </p:nvSpPr>
        <p:spPr>
          <a:xfrm>
            <a:off x="695400" y="395786"/>
            <a:ext cx="8905800" cy="838202"/>
          </a:xfrm>
        </p:spPr>
        <p:txBody>
          <a:bodyPr/>
          <a:lstStyle/>
          <a:p>
            <a:r>
              <a:rPr lang="en-US" b="1" dirty="0"/>
              <a:t>Proposal</a:t>
            </a:r>
            <a:r>
              <a:rPr lang="en-US" sz="2800" b="1" dirty="0"/>
              <a:t> system </a:t>
            </a:r>
            <a:endParaRPr lang="en-US" b="1" dirty="0"/>
          </a:p>
        </p:txBody>
      </p:sp>
      <p:sp>
        <p:nvSpPr>
          <p:cNvPr id="4" name="Text Placeholder 3">
            <a:extLst>
              <a:ext uri="{FF2B5EF4-FFF2-40B4-BE49-F238E27FC236}">
                <a16:creationId xmlns:a16="http://schemas.microsoft.com/office/drawing/2014/main" id="{CF2C5E09-E36E-5AE0-AC62-724F0B69844B}"/>
              </a:ext>
            </a:extLst>
          </p:cNvPr>
          <p:cNvSpPr>
            <a:spLocks noGrp="1"/>
          </p:cNvSpPr>
          <p:nvPr>
            <p:ph type="body" sz="quarter" idx="17"/>
          </p:nvPr>
        </p:nvSpPr>
        <p:spPr>
          <a:xfrm>
            <a:off x="695400" y="1233988"/>
            <a:ext cx="10801201" cy="4860428"/>
          </a:xfrm>
        </p:spPr>
        <p:txBody>
          <a:bodyPr/>
          <a:lstStyle/>
          <a:p>
            <a:pPr marL="0" marR="0" indent="0" algn="just">
              <a:lnSpc>
                <a:spcPct val="115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Digital platform for the guardian to monitor the application.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 the proposed system is The GUI based Application which make user to run the application to detect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2. It is the Desktop application with the integrated hardware.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3. In our proposed system we implemented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3.1 Flask Authentication module to create account for new user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3.2 Open CV to capture the real time image.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3.3 Machine Learning to detect the movement of the object/person to   detect the fall.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100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3.4 Notification System to alert to the Guardian for any now-Accurate circumstances.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721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C78A-77B1-44F2-C78F-F1285B092F20}"/>
              </a:ext>
            </a:extLst>
          </p:cNvPr>
          <p:cNvSpPr>
            <a:spLocks noGrp="1"/>
          </p:cNvSpPr>
          <p:nvPr>
            <p:ph type="title"/>
          </p:nvPr>
        </p:nvSpPr>
        <p:spPr/>
        <p:txBody>
          <a:bodyPr/>
          <a:lstStyle/>
          <a:p>
            <a:r>
              <a:rPr lang="en-US" sz="2800" b="1" dirty="0"/>
              <a:t>Architecture Diagram </a:t>
            </a:r>
            <a:endParaRPr lang="en-US" b="1" dirty="0"/>
          </a:p>
        </p:txBody>
      </p:sp>
      <p:sp>
        <p:nvSpPr>
          <p:cNvPr id="3" name="Text Placeholder 2">
            <a:extLst>
              <a:ext uri="{FF2B5EF4-FFF2-40B4-BE49-F238E27FC236}">
                <a16:creationId xmlns:a16="http://schemas.microsoft.com/office/drawing/2014/main" id="{6D9BA01C-19F5-3637-773C-AC5932185A0D}"/>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261810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C78A-77B1-44F2-C78F-F1285B092F20}"/>
              </a:ext>
            </a:extLst>
          </p:cNvPr>
          <p:cNvSpPr>
            <a:spLocks noGrp="1"/>
          </p:cNvSpPr>
          <p:nvPr>
            <p:ph type="title"/>
          </p:nvPr>
        </p:nvSpPr>
        <p:spPr/>
        <p:txBody>
          <a:bodyPr/>
          <a:lstStyle/>
          <a:p>
            <a:pPr>
              <a:lnSpc>
                <a:spcPct val="150000"/>
              </a:lnSpc>
              <a:spcAft>
                <a:spcPts val="600"/>
              </a:spcAft>
            </a:pPr>
            <a:r>
              <a:rPr lang="en-US" sz="2800" b="1" dirty="0"/>
              <a:t>Module Description</a:t>
            </a:r>
          </a:p>
        </p:txBody>
      </p:sp>
      <p:sp>
        <p:nvSpPr>
          <p:cNvPr id="3" name="Text Placeholder 2">
            <a:extLst>
              <a:ext uri="{FF2B5EF4-FFF2-40B4-BE49-F238E27FC236}">
                <a16:creationId xmlns:a16="http://schemas.microsoft.com/office/drawing/2014/main" id="{6D9BA01C-19F5-3637-773C-AC5932185A0D}"/>
              </a:ext>
            </a:extLst>
          </p:cNvPr>
          <p:cNvSpPr>
            <a:spLocks noGrp="1"/>
          </p:cNvSpPr>
          <p:nvPr>
            <p:ph type="body" sz="quarter" idx="17"/>
          </p:nvPr>
        </p:nvSpPr>
        <p:spPr/>
        <p:txBody>
          <a:bodyPr/>
          <a:lstStyle/>
          <a:p>
            <a:pPr marL="342900" marR="0" lvl="0" indent="-342900">
              <a:lnSpc>
                <a:spcPct val="115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Guardian Registration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Guardian Login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Capture Realtime image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Track the movement of object.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Upload the elderly person details.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Send email or notification to the guardian.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Auto Alert Generation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AI image morphing</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4252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C78A-77B1-44F2-C78F-F1285B092F20}"/>
              </a:ext>
            </a:extLst>
          </p:cNvPr>
          <p:cNvSpPr>
            <a:spLocks noGrp="1"/>
          </p:cNvSpPr>
          <p:nvPr>
            <p:ph type="title"/>
          </p:nvPr>
        </p:nvSpPr>
        <p:spPr/>
        <p:txBody>
          <a:bodyPr/>
          <a:lstStyle/>
          <a:p>
            <a:pPr>
              <a:lnSpc>
                <a:spcPct val="150000"/>
              </a:lnSpc>
              <a:spcAft>
                <a:spcPts val="600"/>
              </a:spcAft>
            </a:pPr>
            <a:r>
              <a:rPr lang="en-US" sz="2800" b="1" dirty="0"/>
              <a:t>Conclusion</a:t>
            </a:r>
            <a:r>
              <a:rPr lang="en-US" sz="2800" dirty="0"/>
              <a:t> </a:t>
            </a:r>
          </a:p>
        </p:txBody>
      </p:sp>
      <p:sp>
        <p:nvSpPr>
          <p:cNvPr id="3" name="Text Placeholder 2">
            <a:extLst>
              <a:ext uri="{FF2B5EF4-FFF2-40B4-BE49-F238E27FC236}">
                <a16:creationId xmlns:a16="http://schemas.microsoft.com/office/drawing/2014/main" id="{6D9BA01C-19F5-3637-773C-AC5932185A0D}"/>
              </a:ext>
            </a:extLst>
          </p:cNvPr>
          <p:cNvSpPr>
            <a:spLocks noGrp="1"/>
          </p:cNvSpPr>
          <p:nvPr>
            <p:ph type="body" sz="quarter" idx="17"/>
          </p:nvPr>
        </p:nvSpPr>
        <p:spPr/>
        <p:txBody>
          <a:bodyPr/>
          <a:lstStyle/>
          <a:p>
            <a:pPr marL="0" indent="0">
              <a:buNone/>
            </a:pPr>
            <a:r>
              <a:rPr lang="en-US" dirty="0">
                <a:solidFill>
                  <a:srgbClr val="374151"/>
                </a:solidFill>
                <a:latin typeface="Söhne"/>
              </a:rPr>
              <a:t>T</a:t>
            </a:r>
            <a:r>
              <a:rPr lang="en-US" b="0" i="0" dirty="0">
                <a:solidFill>
                  <a:srgbClr val="374151"/>
                </a:solidFill>
                <a:effectLst/>
                <a:latin typeface="Söhne"/>
              </a:rPr>
              <a:t>he development of an application utilizing machine learning for senior citizens to monitor and detect auto falls due to health or unconscious issues holds great potential in enhancing their safety and well-being. By leveraging advanced algorithms and sensor data, the application can proactively identify falls and alert emergency contacts or caregivers, ensuring prompt assistance and reducing the risk of severe injuries. This technology has the capacity to significantly improve the quality of life for senior citizens, offering peace of mind to both them and their loved ones.</a:t>
            </a:r>
            <a:endParaRPr lang="en-US" dirty="0"/>
          </a:p>
        </p:txBody>
      </p:sp>
    </p:spTree>
    <p:extLst>
      <p:ext uri="{BB962C8B-B14F-4D97-AF65-F5344CB8AC3E}">
        <p14:creationId xmlns:p14="http://schemas.microsoft.com/office/powerpoint/2010/main" val="99083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7772400" cy="769441"/>
          </a:xfrm>
          <a:prstGeom prst="rect">
            <a:avLst/>
          </a:prstGeom>
          <a:noFill/>
        </p:spPr>
        <p:txBody>
          <a:bodyPr wrap="square" rtlCol="0">
            <a:spAutoFit/>
          </a:bodyPr>
          <a:lstStyle/>
          <a:p>
            <a:r>
              <a:rPr lang="en-US" sz="4400" dirty="0">
                <a:latin typeface="Roboto Medium" pitchFamily="2" charset="0"/>
                <a:ea typeface="Roboto Medium" pitchFamily="2" charset="0"/>
              </a:rPr>
              <a:t>Icons</a:t>
            </a:r>
          </a:p>
        </p:txBody>
      </p:sp>
      <p:pic>
        <p:nvPicPr>
          <p:cNvPr id="1026" name="Picture 2" descr="C:\Users\Admin\Downloads\Architecture.png"/>
          <p:cNvPicPr>
            <a:picLocks noChangeAspect="1" noChangeArrowheads="1"/>
          </p:cNvPicPr>
          <p:nvPr/>
        </p:nvPicPr>
        <p:blipFill>
          <a:blip r:embed="rId2"/>
          <a:srcRect/>
          <a:stretch>
            <a:fillRect/>
          </a:stretch>
        </p:blipFill>
        <p:spPr bwMode="auto">
          <a:xfrm>
            <a:off x="1295400" y="1485900"/>
            <a:ext cx="1905000" cy="1905000"/>
          </a:xfrm>
          <a:prstGeom prst="rect">
            <a:avLst/>
          </a:prstGeom>
          <a:noFill/>
        </p:spPr>
      </p:pic>
      <p:pic>
        <p:nvPicPr>
          <p:cNvPr id="1027" name="Picture 3" descr="C:\Users\Admin\Downloads\Comerce.png"/>
          <p:cNvPicPr>
            <a:picLocks noChangeAspect="1" noChangeArrowheads="1"/>
          </p:cNvPicPr>
          <p:nvPr/>
        </p:nvPicPr>
        <p:blipFill>
          <a:blip r:embed="rId3"/>
          <a:srcRect/>
          <a:stretch>
            <a:fillRect/>
          </a:stretch>
        </p:blipFill>
        <p:spPr bwMode="auto">
          <a:xfrm>
            <a:off x="3771900" y="1485900"/>
            <a:ext cx="1905000" cy="1905000"/>
          </a:xfrm>
          <a:prstGeom prst="rect">
            <a:avLst/>
          </a:prstGeom>
          <a:noFill/>
        </p:spPr>
      </p:pic>
      <p:pic>
        <p:nvPicPr>
          <p:cNvPr id="1028" name="Picture 4" descr="C:\Users\Admin\Downloads\Arts-&amp;-Humanities.png"/>
          <p:cNvPicPr>
            <a:picLocks noChangeAspect="1" noChangeArrowheads="1"/>
          </p:cNvPicPr>
          <p:nvPr/>
        </p:nvPicPr>
        <p:blipFill>
          <a:blip r:embed="rId4"/>
          <a:srcRect/>
          <a:stretch>
            <a:fillRect/>
          </a:stretch>
        </p:blipFill>
        <p:spPr bwMode="auto">
          <a:xfrm>
            <a:off x="8534400" y="1485900"/>
            <a:ext cx="1905000" cy="1905000"/>
          </a:xfrm>
          <a:prstGeom prst="rect">
            <a:avLst/>
          </a:prstGeom>
          <a:noFill/>
        </p:spPr>
      </p:pic>
      <p:pic>
        <p:nvPicPr>
          <p:cNvPr id="1029" name="Picture 5" descr="C:\Users\Admin\Downloads\Legeal-Studies.png"/>
          <p:cNvPicPr>
            <a:picLocks noChangeAspect="1" noChangeArrowheads="1"/>
          </p:cNvPicPr>
          <p:nvPr/>
        </p:nvPicPr>
        <p:blipFill>
          <a:blip r:embed="rId5"/>
          <a:srcRect/>
          <a:stretch>
            <a:fillRect/>
          </a:stretch>
        </p:blipFill>
        <p:spPr bwMode="auto">
          <a:xfrm>
            <a:off x="6286500" y="1485900"/>
            <a:ext cx="1905000" cy="1905000"/>
          </a:xfrm>
          <a:prstGeom prst="rect">
            <a:avLst/>
          </a:prstGeom>
          <a:noFill/>
        </p:spPr>
      </p:pic>
      <p:pic>
        <p:nvPicPr>
          <p:cNvPr id="1030" name="Picture 6" descr="C:\Users\Admin\Downloads\Performing-Arts.png"/>
          <p:cNvPicPr>
            <a:picLocks noChangeAspect="1" noChangeArrowheads="1"/>
          </p:cNvPicPr>
          <p:nvPr/>
        </p:nvPicPr>
        <p:blipFill>
          <a:blip r:embed="rId6"/>
          <a:srcRect/>
          <a:stretch>
            <a:fillRect/>
          </a:stretch>
        </p:blipFill>
        <p:spPr bwMode="auto">
          <a:xfrm>
            <a:off x="1295400" y="3886200"/>
            <a:ext cx="1905000" cy="1905000"/>
          </a:xfrm>
          <a:prstGeom prst="rect">
            <a:avLst/>
          </a:prstGeom>
          <a:noFill/>
        </p:spPr>
      </p:pic>
      <p:pic>
        <p:nvPicPr>
          <p:cNvPr id="1031" name="Picture 7" descr="C:\Users\Admin\Downloads\Engineering-&amp;-Tech.png"/>
          <p:cNvPicPr>
            <a:picLocks noChangeAspect="1" noChangeArrowheads="1"/>
          </p:cNvPicPr>
          <p:nvPr/>
        </p:nvPicPr>
        <p:blipFill>
          <a:blip r:embed="rId7"/>
          <a:srcRect/>
          <a:stretch>
            <a:fillRect/>
          </a:stretch>
        </p:blipFill>
        <p:spPr bwMode="auto">
          <a:xfrm>
            <a:off x="8534400" y="3886200"/>
            <a:ext cx="1905000" cy="1905000"/>
          </a:xfrm>
          <a:prstGeom prst="rect">
            <a:avLst/>
          </a:prstGeom>
          <a:noFill/>
        </p:spPr>
      </p:pic>
      <p:pic>
        <p:nvPicPr>
          <p:cNvPr id="1032" name="Picture 8" descr="C:\Users\Admin\Downloads\Science-&amp;-Tech.png"/>
          <p:cNvPicPr>
            <a:picLocks noChangeAspect="1" noChangeArrowheads="1"/>
          </p:cNvPicPr>
          <p:nvPr/>
        </p:nvPicPr>
        <p:blipFill>
          <a:blip r:embed="rId8"/>
          <a:srcRect/>
          <a:stretch>
            <a:fillRect/>
          </a:stretch>
        </p:blipFill>
        <p:spPr bwMode="auto">
          <a:xfrm>
            <a:off x="6286500" y="3886200"/>
            <a:ext cx="1905000" cy="1905000"/>
          </a:xfrm>
          <a:prstGeom prst="rect">
            <a:avLst/>
          </a:prstGeom>
          <a:noFill/>
        </p:spPr>
      </p:pic>
      <p:pic>
        <p:nvPicPr>
          <p:cNvPr id="1033" name="Picture 9" descr="C:\Users\Admin\Downloads\Management-Studies.png"/>
          <p:cNvPicPr>
            <a:picLocks noChangeAspect="1" noChangeArrowheads="1"/>
          </p:cNvPicPr>
          <p:nvPr/>
        </p:nvPicPr>
        <p:blipFill>
          <a:blip r:embed="rId9"/>
          <a:srcRect/>
          <a:stretch>
            <a:fillRect/>
          </a:stretch>
        </p:blipFill>
        <p:spPr bwMode="auto">
          <a:xfrm>
            <a:off x="3771900" y="3886200"/>
            <a:ext cx="1905000" cy="1905000"/>
          </a:xfrm>
          <a:prstGeom prst="rect">
            <a:avLst/>
          </a:prstGeom>
          <a:noFill/>
        </p:spPr>
      </p:pic>
      <p:sp>
        <p:nvSpPr>
          <p:cNvPr id="13" name="TextBox 12"/>
          <p:cNvSpPr txBox="1"/>
          <p:nvPr/>
        </p:nvSpPr>
        <p:spPr>
          <a:xfrm>
            <a:off x="17526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Architecture</a:t>
            </a:r>
          </a:p>
        </p:txBody>
      </p:sp>
      <p:sp>
        <p:nvSpPr>
          <p:cNvPr id="14" name="TextBox 13"/>
          <p:cNvSpPr txBox="1"/>
          <p:nvPr/>
        </p:nvSpPr>
        <p:spPr>
          <a:xfrm>
            <a:off x="41910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Commerce</a:t>
            </a:r>
          </a:p>
        </p:txBody>
      </p:sp>
      <p:sp>
        <p:nvSpPr>
          <p:cNvPr id="15" name="TextBox 14"/>
          <p:cNvSpPr txBox="1"/>
          <p:nvPr/>
        </p:nvSpPr>
        <p:spPr>
          <a:xfrm>
            <a:off x="6781800" y="13850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Legal Studies</a:t>
            </a:r>
          </a:p>
        </p:txBody>
      </p:sp>
      <p:sp>
        <p:nvSpPr>
          <p:cNvPr id="16" name="TextBox 15"/>
          <p:cNvSpPr txBox="1"/>
          <p:nvPr/>
        </p:nvSpPr>
        <p:spPr>
          <a:xfrm>
            <a:off x="8933328" y="13716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Arts &amp; Humanities</a:t>
            </a:r>
          </a:p>
        </p:txBody>
      </p:sp>
      <p:sp>
        <p:nvSpPr>
          <p:cNvPr id="17" name="TextBox 16"/>
          <p:cNvSpPr txBox="1"/>
          <p:nvPr/>
        </p:nvSpPr>
        <p:spPr>
          <a:xfrm>
            <a:off x="1676400" y="3810000"/>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Performing Arts</a:t>
            </a:r>
          </a:p>
        </p:txBody>
      </p:sp>
      <p:sp>
        <p:nvSpPr>
          <p:cNvPr id="18" name="TextBox 17"/>
          <p:cNvSpPr txBox="1"/>
          <p:nvPr/>
        </p:nvSpPr>
        <p:spPr>
          <a:xfrm>
            <a:off x="3657600" y="3810000"/>
            <a:ext cx="1981200" cy="276999"/>
          </a:xfrm>
          <a:prstGeom prst="rect">
            <a:avLst/>
          </a:prstGeom>
          <a:noFill/>
        </p:spPr>
        <p:txBody>
          <a:bodyPr wrap="square" rtlCol="0">
            <a:spAutoFit/>
          </a:bodyPr>
          <a:lstStyle/>
          <a:p>
            <a:pPr algn="ctr"/>
            <a:r>
              <a:rPr lang="en-US" sz="1200" dirty="0">
                <a:latin typeface="Roboto Medium" pitchFamily="2" charset="0"/>
                <a:ea typeface="Roboto Medium" pitchFamily="2" charset="0"/>
              </a:rPr>
              <a:t>Management Studies</a:t>
            </a:r>
          </a:p>
        </p:txBody>
      </p:sp>
      <p:sp>
        <p:nvSpPr>
          <p:cNvPr id="19" name="TextBox 18"/>
          <p:cNvSpPr txBox="1"/>
          <p:nvPr/>
        </p:nvSpPr>
        <p:spPr>
          <a:xfrm>
            <a:off x="6553200" y="38234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Science &amp; Tech</a:t>
            </a:r>
          </a:p>
        </p:txBody>
      </p:sp>
      <p:sp>
        <p:nvSpPr>
          <p:cNvPr id="20" name="TextBox 19"/>
          <p:cNvSpPr txBox="1"/>
          <p:nvPr/>
        </p:nvSpPr>
        <p:spPr>
          <a:xfrm>
            <a:off x="8933328" y="38100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6" name="Rectangle 5"/>
          <p:cNvSpPr/>
          <p:nvPr/>
        </p:nvSpPr>
        <p:spPr>
          <a:xfrm>
            <a:off x="1524000" y="381000"/>
            <a:ext cx="8305800" cy="1754326"/>
          </a:xfrm>
          <a:prstGeom prst="rect">
            <a:avLst/>
          </a:prstGeom>
        </p:spPr>
        <p:txBody>
          <a:bodyPr wrap="square">
            <a:spAutoFit/>
          </a:bodyPr>
          <a:lstStyle/>
          <a:p>
            <a:pPr algn="ctr"/>
            <a:r>
              <a:rPr lang="en-US" sz="2400" dirty="0"/>
              <a:t>A  PROJECT REPORT </a:t>
            </a:r>
            <a:br>
              <a:rPr lang="en-US" sz="2400" dirty="0"/>
            </a:br>
            <a:r>
              <a:rPr lang="en-US" sz="2400" dirty="0"/>
              <a:t> ON</a:t>
            </a:r>
            <a:br>
              <a:rPr lang="en-US" sz="2400" dirty="0"/>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for the Senior citizen to monitor the auto fall due to health issue or unconscious issue.</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IN" sz="2400" dirty="0"/>
          </a:p>
        </p:txBody>
      </p:sp>
      <p:sp>
        <p:nvSpPr>
          <p:cNvPr id="7" name="TextBox 6"/>
          <p:cNvSpPr txBox="1"/>
          <p:nvPr/>
        </p:nvSpPr>
        <p:spPr>
          <a:xfrm>
            <a:off x="3086100" y="1905000"/>
            <a:ext cx="4800600" cy="646331"/>
          </a:xfrm>
          <a:prstGeom prst="rect">
            <a:avLst/>
          </a:prstGeom>
          <a:noFill/>
        </p:spPr>
        <p:txBody>
          <a:bodyPr wrap="square" rtlCol="0">
            <a:spAutoFit/>
          </a:bodyPr>
          <a:lstStyle/>
          <a:p>
            <a:pPr algn="ctr"/>
            <a:r>
              <a:rPr lang="en-US" dirty="0"/>
              <a:t>Submitted  IA-1 Project report  completion of  MCA   degree</a:t>
            </a:r>
          </a:p>
        </p:txBody>
      </p:sp>
      <p:sp>
        <p:nvSpPr>
          <p:cNvPr id="8" name="Subtitle 2"/>
          <p:cNvSpPr txBox="1">
            <a:spLocks/>
          </p:cNvSpPr>
          <p:nvPr/>
        </p:nvSpPr>
        <p:spPr>
          <a:xfrm>
            <a:off x="2667000" y="2875002"/>
            <a:ext cx="6096000" cy="2133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2060"/>
                </a:solidFill>
              </a:rPr>
              <a:t>Presented by:</a:t>
            </a:r>
          </a:p>
          <a:p>
            <a:pPr marL="0" indent="0" algn="ctr">
              <a:buNone/>
            </a:pPr>
            <a:r>
              <a:rPr lang="en-US" sz="1600" dirty="0"/>
              <a:t>                       Mr. Manohar A S		</a:t>
            </a:r>
          </a:p>
          <a:p>
            <a:pPr marL="0" indent="0">
              <a:buNone/>
            </a:pPr>
            <a:r>
              <a:rPr lang="en-US" sz="1600" dirty="0"/>
              <a:t>                                                 SRN:R21DE131</a:t>
            </a:r>
          </a:p>
          <a:p>
            <a:endParaRPr lang="en-US" sz="1600" dirty="0">
              <a:solidFill>
                <a:srgbClr val="C00000"/>
              </a:solidFill>
            </a:endParaRPr>
          </a:p>
          <a:p>
            <a:pPr marL="0" indent="0">
              <a:buNone/>
            </a:pPr>
            <a:r>
              <a:rPr lang="en-US" sz="1600" dirty="0">
                <a:solidFill>
                  <a:srgbClr val="7030A0"/>
                </a:solidFill>
              </a:rPr>
              <a:t>Internal Guide          :  Prof. Dr. </a:t>
            </a:r>
            <a:r>
              <a:rPr lang="en-US" sz="1600" dirty="0" err="1">
                <a:solidFill>
                  <a:srgbClr val="7030A0"/>
                </a:solidFill>
              </a:rPr>
              <a:t>Setturu</a:t>
            </a:r>
            <a:r>
              <a:rPr lang="en-US" sz="1600" dirty="0">
                <a:solidFill>
                  <a:srgbClr val="7030A0"/>
                </a:solidFill>
              </a:rPr>
              <a:t> Bharath</a:t>
            </a:r>
          </a:p>
          <a:p>
            <a:pPr marL="0" indent="0">
              <a:buNone/>
            </a:pPr>
            <a:r>
              <a:rPr lang="en-US" sz="1600" dirty="0">
                <a:solidFill>
                  <a:srgbClr val="7030A0"/>
                </a:solidFill>
              </a:rPr>
              <a:t>External Guide         :   Prof. Shuaib Ahmed Shariff</a:t>
            </a:r>
          </a:p>
        </p:txBody>
      </p:sp>
    </p:spTree>
    <p:extLst>
      <p:ext uri="{BB962C8B-B14F-4D97-AF65-F5344CB8AC3E}">
        <p14:creationId xmlns:p14="http://schemas.microsoft.com/office/powerpoint/2010/main" val="1667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09600" y="279161"/>
            <a:ext cx="6211927" cy="838202"/>
          </a:xfrm>
        </p:spPr>
        <p:txBody>
          <a:bodyPr/>
          <a:lstStyle/>
          <a:p>
            <a:r>
              <a:rPr lang="en-US" b="1" dirty="0">
                <a:solidFill>
                  <a:srgbClr val="FF0000"/>
                </a:solidFill>
              </a:rPr>
              <a:t>Agenda</a:t>
            </a:r>
          </a:p>
        </p:txBody>
      </p:sp>
      <p:sp>
        <p:nvSpPr>
          <p:cNvPr id="6" name="Content Placeholder 2"/>
          <p:cNvSpPr>
            <a:spLocks noGrp="1"/>
          </p:cNvSpPr>
          <p:nvPr>
            <p:ph type="body" sz="quarter" idx="17"/>
          </p:nvPr>
        </p:nvSpPr>
        <p:spPr>
          <a:xfrm>
            <a:off x="834874" y="1143000"/>
            <a:ext cx="10801201" cy="4320480"/>
          </a:xfrm>
        </p:spPr>
        <p:txBody>
          <a:bodyPr>
            <a:normAutofit/>
          </a:bodyPr>
          <a:lstStyle/>
          <a:p>
            <a:pPr>
              <a:lnSpc>
                <a:spcPct val="150000"/>
              </a:lnSpc>
              <a:spcAft>
                <a:spcPts val="600"/>
              </a:spcAft>
            </a:pPr>
            <a:r>
              <a:rPr lang="en-US" sz="1400" dirty="0"/>
              <a:t>Global Certification (Attach soft copy certificate  )</a:t>
            </a:r>
          </a:p>
          <a:p>
            <a:pPr>
              <a:lnSpc>
                <a:spcPct val="150000"/>
              </a:lnSpc>
              <a:spcAft>
                <a:spcPts val="600"/>
              </a:spcAft>
            </a:pPr>
            <a:r>
              <a:rPr lang="en-US" sz="1400" dirty="0"/>
              <a:t>Internship certificate and details </a:t>
            </a:r>
          </a:p>
          <a:p>
            <a:pPr>
              <a:lnSpc>
                <a:spcPct val="150000"/>
              </a:lnSpc>
              <a:spcAft>
                <a:spcPts val="600"/>
              </a:spcAft>
            </a:pPr>
            <a:r>
              <a:rPr lang="en-US" sz="1400" dirty="0"/>
              <a:t>Title of Major Project </a:t>
            </a:r>
          </a:p>
          <a:p>
            <a:pPr>
              <a:lnSpc>
                <a:spcPct val="150000"/>
              </a:lnSpc>
              <a:spcAft>
                <a:spcPts val="600"/>
              </a:spcAft>
            </a:pPr>
            <a:r>
              <a:rPr lang="en-US" sz="1400" dirty="0"/>
              <a:t>Abstract</a:t>
            </a:r>
          </a:p>
          <a:p>
            <a:pPr>
              <a:lnSpc>
                <a:spcPct val="150000"/>
              </a:lnSpc>
              <a:spcAft>
                <a:spcPts val="600"/>
              </a:spcAft>
            </a:pPr>
            <a:r>
              <a:rPr lang="en-US" sz="1400" dirty="0"/>
              <a:t>Software hardware Requirement </a:t>
            </a:r>
          </a:p>
          <a:p>
            <a:pPr>
              <a:lnSpc>
                <a:spcPct val="150000"/>
              </a:lnSpc>
              <a:spcAft>
                <a:spcPts val="600"/>
              </a:spcAft>
            </a:pPr>
            <a:r>
              <a:rPr lang="en-US" sz="1400" dirty="0"/>
              <a:t>Existing system and Proposed system </a:t>
            </a:r>
          </a:p>
          <a:p>
            <a:pPr>
              <a:lnSpc>
                <a:spcPct val="150000"/>
              </a:lnSpc>
              <a:spcAft>
                <a:spcPts val="600"/>
              </a:spcAft>
            </a:pPr>
            <a:r>
              <a:rPr lang="en-US" sz="1400" dirty="0"/>
              <a:t>Architecture Diagram </a:t>
            </a:r>
          </a:p>
          <a:p>
            <a:pPr>
              <a:lnSpc>
                <a:spcPct val="150000"/>
              </a:lnSpc>
              <a:spcAft>
                <a:spcPts val="600"/>
              </a:spcAft>
            </a:pPr>
            <a:r>
              <a:rPr lang="en-US" sz="1400" dirty="0"/>
              <a:t>Module Description</a:t>
            </a:r>
          </a:p>
          <a:p>
            <a:pPr>
              <a:lnSpc>
                <a:spcPct val="150000"/>
              </a:lnSpc>
              <a:spcAft>
                <a:spcPts val="600"/>
              </a:spcAft>
            </a:pPr>
            <a:r>
              <a:rPr lang="en-US" sz="1400" dirty="0"/>
              <a:t>Conclusion </a:t>
            </a:r>
          </a:p>
          <a:p>
            <a:pPr>
              <a:lnSpc>
                <a:spcPct val="150000"/>
              </a:lnSpc>
              <a:spcAft>
                <a:spcPts val="600"/>
              </a:spcAft>
            </a:pPr>
            <a:r>
              <a:rPr lang="en-US" sz="1400" dirty="0"/>
              <a:t>Research Paper Details </a:t>
            </a:r>
          </a:p>
          <a:p>
            <a:pPr>
              <a:lnSpc>
                <a:spcPct val="150000"/>
              </a:lnSpc>
              <a:spcAft>
                <a:spcPts val="600"/>
              </a:spcAft>
            </a:pPr>
            <a:endParaRPr lang="en-US" sz="1400" dirty="0"/>
          </a:p>
          <a:p>
            <a:pPr>
              <a:lnSpc>
                <a:spcPct val="150000"/>
              </a:lnSpc>
              <a:spcAft>
                <a:spcPts val="600"/>
              </a:spcAft>
            </a:pPr>
            <a:endParaRPr lang="en-US" sz="1400" dirty="0"/>
          </a:p>
          <a:p>
            <a:pPr>
              <a:lnSpc>
                <a:spcPct val="150000"/>
              </a:lnSpc>
              <a:spcAft>
                <a:spcPts val="600"/>
              </a:spcAft>
            </a:pPr>
            <a:endParaRPr lang="en-US" sz="1400" dirty="0"/>
          </a:p>
          <a:p>
            <a:pPr marL="0" indent="0">
              <a:buNone/>
            </a:pP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630E43AD-11F9-0411-2AC1-FCEBB6E4D643}"/>
              </a:ext>
            </a:extLst>
          </p:cNvPr>
          <p:cNvSpPr>
            <a:spLocks noGrp="1"/>
          </p:cNvSpPr>
          <p:nvPr>
            <p:ph type="title"/>
          </p:nvPr>
        </p:nvSpPr>
        <p:spPr>
          <a:xfrm>
            <a:off x="695400" y="395786"/>
            <a:ext cx="10582200" cy="838202"/>
          </a:xfrm>
        </p:spPr>
        <p:txBody>
          <a:bodyPr/>
          <a:lstStyle/>
          <a:p>
            <a:r>
              <a:rPr lang="en-US" sz="2800" b="1" dirty="0"/>
              <a:t>Global Certification </a:t>
            </a:r>
            <a:endParaRPr lang="en-US" dirty="0"/>
          </a:p>
        </p:txBody>
      </p:sp>
      <p:pic>
        <p:nvPicPr>
          <p:cNvPr id="6" name="Picture 5">
            <a:extLst>
              <a:ext uri="{FF2B5EF4-FFF2-40B4-BE49-F238E27FC236}">
                <a16:creationId xmlns:a16="http://schemas.microsoft.com/office/drawing/2014/main" id="{852A0E61-DA48-45B9-5274-B7E55676D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33988"/>
            <a:ext cx="10134599" cy="4785812"/>
          </a:xfrm>
          <a:prstGeom prst="rect">
            <a:avLst/>
          </a:prstGeom>
        </p:spPr>
      </p:pic>
    </p:spTree>
    <p:extLst>
      <p:ext uri="{BB962C8B-B14F-4D97-AF65-F5344CB8AC3E}">
        <p14:creationId xmlns:p14="http://schemas.microsoft.com/office/powerpoint/2010/main" val="348360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E100AFC6-7968-F747-533C-9EF477516488}"/>
              </a:ext>
            </a:extLst>
          </p:cNvPr>
          <p:cNvSpPr>
            <a:spLocks noGrp="1"/>
          </p:cNvSpPr>
          <p:nvPr>
            <p:ph type="title"/>
          </p:nvPr>
        </p:nvSpPr>
        <p:spPr>
          <a:xfrm>
            <a:off x="695400" y="395786"/>
            <a:ext cx="10671746" cy="838202"/>
          </a:xfrm>
        </p:spPr>
        <p:txBody>
          <a:bodyPr/>
          <a:lstStyle/>
          <a:p>
            <a:r>
              <a:rPr lang="en-US" sz="2800" b="1"/>
              <a:t>Internship certificate and details </a:t>
            </a:r>
            <a:endParaRPr lang="en-US" b="1" dirty="0"/>
          </a:p>
        </p:txBody>
      </p:sp>
      <p:pic>
        <p:nvPicPr>
          <p:cNvPr id="6" name="Picture 5" descr="A close-up of a letter&#10;&#10;Description automatically generated with low confidence">
            <a:extLst>
              <a:ext uri="{FF2B5EF4-FFF2-40B4-BE49-F238E27FC236}">
                <a16:creationId xmlns:a16="http://schemas.microsoft.com/office/drawing/2014/main" id="{7DFFEF3B-8CEC-E9A9-1649-972949F83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66800"/>
            <a:ext cx="8915400" cy="5257800"/>
          </a:xfrm>
          <a:prstGeom prst="rect">
            <a:avLst/>
          </a:prstGeom>
        </p:spPr>
      </p:pic>
    </p:spTree>
    <p:extLst>
      <p:ext uri="{BB962C8B-B14F-4D97-AF65-F5344CB8AC3E}">
        <p14:creationId xmlns:p14="http://schemas.microsoft.com/office/powerpoint/2010/main" val="220432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E100AFC6-7968-F747-533C-9EF477516488}"/>
              </a:ext>
            </a:extLst>
          </p:cNvPr>
          <p:cNvSpPr>
            <a:spLocks noGrp="1"/>
          </p:cNvSpPr>
          <p:nvPr>
            <p:ph type="title"/>
          </p:nvPr>
        </p:nvSpPr>
        <p:spPr>
          <a:xfrm>
            <a:off x="695400" y="395786"/>
            <a:ext cx="10671746" cy="838202"/>
          </a:xfrm>
        </p:spPr>
        <p:txBody>
          <a:bodyPr/>
          <a:lstStyle/>
          <a:p>
            <a:r>
              <a:rPr lang="en-US" sz="2800" b="1"/>
              <a:t>Internship certificate and details </a:t>
            </a:r>
            <a:endParaRPr lang="en-US" b="1" dirty="0"/>
          </a:p>
        </p:txBody>
      </p:sp>
      <p:pic>
        <p:nvPicPr>
          <p:cNvPr id="8" name="Picture 7" descr="A close-up of a letter&#10;&#10;Description automatically generated with low confidence">
            <a:extLst>
              <a:ext uri="{FF2B5EF4-FFF2-40B4-BE49-F238E27FC236}">
                <a16:creationId xmlns:a16="http://schemas.microsoft.com/office/drawing/2014/main" id="{D2669EB4-4F3C-AEAE-5147-8C7EF0657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799"/>
            <a:ext cx="11605345" cy="5394325"/>
          </a:xfrm>
          <a:prstGeom prst="rect">
            <a:avLst/>
          </a:prstGeom>
        </p:spPr>
      </p:pic>
    </p:spTree>
    <p:extLst>
      <p:ext uri="{BB962C8B-B14F-4D97-AF65-F5344CB8AC3E}">
        <p14:creationId xmlns:p14="http://schemas.microsoft.com/office/powerpoint/2010/main" val="410477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363C8833-2287-4AE1-E2FB-636A9B04A5EA}"/>
              </a:ext>
            </a:extLst>
          </p:cNvPr>
          <p:cNvSpPr>
            <a:spLocks noGrp="1"/>
          </p:cNvSpPr>
          <p:nvPr>
            <p:ph type="title"/>
          </p:nvPr>
        </p:nvSpPr>
        <p:spPr/>
        <p:txBody>
          <a:bodyPr/>
          <a:lstStyle/>
          <a:p>
            <a:r>
              <a:rPr lang="en-US" sz="2800" b="1" dirty="0"/>
              <a:t>Title of Major Project </a:t>
            </a:r>
            <a:endParaRPr lang="en-US" b="1" dirty="0"/>
          </a:p>
        </p:txBody>
      </p:sp>
      <p:sp>
        <p:nvSpPr>
          <p:cNvPr id="4" name="Text Placeholder 3">
            <a:extLst>
              <a:ext uri="{FF2B5EF4-FFF2-40B4-BE49-F238E27FC236}">
                <a16:creationId xmlns:a16="http://schemas.microsoft.com/office/drawing/2014/main" id="{642E4CCC-6F93-74D7-BB1C-B47066B3362D}"/>
              </a:ext>
            </a:extLst>
          </p:cNvPr>
          <p:cNvSpPr>
            <a:spLocks noGrp="1"/>
          </p:cNvSpPr>
          <p:nvPr>
            <p:ph type="body" sz="quarter" idx="17"/>
          </p:nvPr>
        </p:nvSpPr>
        <p:spPr/>
        <p:txBody>
          <a:bodyPr/>
          <a:lstStyle/>
          <a:p>
            <a:pPr marL="0" indent="0" algn="ctr">
              <a:buNone/>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Design the application for the Senior citizen to minor the auto fall due to health issue or unconscious issue using machine learning.</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9965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A5452BDE-5C81-9CEA-810E-6E1778385073}"/>
              </a:ext>
            </a:extLst>
          </p:cNvPr>
          <p:cNvSpPr>
            <a:spLocks noGrp="1"/>
          </p:cNvSpPr>
          <p:nvPr>
            <p:ph type="title"/>
          </p:nvPr>
        </p:nvSpPr>
        <p:spPr/>
        <p:txBody>
          <a:bodyPr/>
          <a:lstStyle/>
          <a:p>
            <a:r>
              <a:rPr lang="en-US" sz="2800" b="1" dirty="0"/>
              <a:t>Abstract</a:t>
            </a:r>
            <a:endParaRPr lang="en-US" b="1" dirty="0"/>
          </a:p>
        </p:txBody>
      </p:sp>
      <p:sp>
        <p:nvSpPr>
          <p:cNvPr id="4" name="Text Placeholder 3">
            <a:extLst>
              <a:ext uri="{FF2B5EF4-FFF2-40B4-BE49-F238E27FC236}">
                <a16:creationId xmlns:a16="http://schemas.microsoft.com/office/drawing/2014/main" id="{241E9E16-B576-6F9A-E44D-70635DF40864}"/>
              </a:ext>
            </a:extLst>
          </p:cNvPr>
          <p:cNvSpPr>
            <a:spLocks noGrp="1"/>
          </p:cNvSpPr>
          <p:nvPr>
            <p:ph type="body" sz="quarter" idx="17"/>
          </p:nvPr>
        </p:nvSpPr>
        <p:spPr/>
        <p:txBody>
          <a:bodyPr/>
          <a:lstStyle/>
          <a:p>
            <a:pPr marL="0" marR="0" algn="just">
              <a:lnSpc>
                <a:spcPct val="115000"/>
              </a:lnSpc>
              <a:spcBef>
                <a:spcPts val="0"/>
              </a:spcBef>
              <a:spcAft>
                <a:spcPts val="1000"/>
              </a:spcAft>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Recently, the World Health Organization (WHO) reported that there are approximately 684,000 disastrous falls worldwide each year, with a majority of victims being individuals over the age of 60. Without a doubt, the injuries that elderly people sustain as a result of falls have far-reaching effects on their families, that is why fall detection technology in medical warning systems is such a critical and lifesaving feature.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1000"/>
              </a:spcAft>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main aim of this application to migrate from the hardware bases elderly fall detection to the AI /Software based detection and cure.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1000"/>
              </a:spcAft>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AI based application can be proven to be best based on the efficiency, and the result oriented. The IoT Module can result in wear and tear loss with unpredictable results.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9174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B0113CE-191E-E6B3-F47B-EF34286DEDDF}"/>
              </a:ext>
            </a:extLst>
          </p:cNvPr>
          <p:cNvSpPr>
            <a:spLocks noGrp="1"/>
          </p:cNvSpPr>
          <p:nvPr>
            <p:ph type="body" sz="quarter" idx="17"/>
          </p:nvPr>
        </p:nvSpPr>
        <p:spPr/>
        <p:txBody>
          <a:bodyPr/>
          <a:lstStyle/>
          <a:p>
            <a:pPr marL="0" marR="0">
              <a:lnSpc>
                <a:spcPct val="115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1 python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2.Spyder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3.Flask</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4.Postman</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5.Machine Learning</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6. Image processing</a:t>
            </a:r>
            <a:endParaRPr lang="en-US" sz="2000" dirty="0"/>
          </a:p>
        </p:txBody>
      </p:sp>
      <p:sp>
        <p:nvSpPr>
          <p:cNvPr id="5" name="Text Placeholder 4">
            <a:extLst>
              <a:ext uri="{FF2B5EF4-FFF2-40B4-BE49-F238E27FC236}">
                <a16:creationId xmlns:a16="http://schemas.microsoft.com/office/drawing/2014/main" id="{6F3E961A-1C81-7138-9776-EE3BBC8791C8}"/>
              </a:ext>
            </a:extLst>
          </p:cNvPr>
          <p:cNvSpPr>
            <a:spLocks noGrp="1"/>
          </p:cNvSpPr>
          <p:nvPr>
            <p:ph type="body" sz="quarter" idx="18"/>
          </p:nvPr>
        </p:nvSpPr>
        <p:spPr/>
        <p:txBody>
          <a:bodyPr/>
          <a:lstStyle/>
          <a:p>
            <a:pPr marL="0" marR="0" indent="0">
              <a:lnSpc>
                <a:spcPct val="115000"/>
              </a:lnSpc>
              <a:spcBef>
                <a:spcPts val="0"/>
              </a:spcBef>
              <a:spcAft>
                <a:spcPts val="10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270"/>
              </a:spcAft>
              <a:buNone/>
            </a:pPr>
            <a:r>
              <a:rPr lang="en-IN" sz="20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1. </a:t>
            </a: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Window 7+</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270"/>
              </a:spcAft>
              <a:buNone/>
            </a:pP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2. x86 64-bit CPU (Intel / AMD       </a:t>
            </a:r>
          </a:p>
          <a:p>
            <a:pPr marL="0" marR="0" lvl="0" indent="0">
              <a:lnSpc>
                <a:spcPct val="115000"/>
              </a:lnSpc>
              <a:spcBef>
                <a:spcPts val="0"/>
              </a:spcBef>
              <a:spcAft>
                <a:spcPts val="270"/>
              </a:spcAft>
              <a:buNone/>
            </a:pPr>
            <a:r>
              <a:rPr lang="en-IN" sz="20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architecture).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270"/>
              </a:spcAft>
              <a:buNone/>
            </a:pP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3. INTEL Processor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270"/>
              </a:spcAft>
              <a:buNone/>
            </a:pP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4.</a:t>
            </a: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Amad processor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270"/>
              </a:spcAft>
              <a:buNone/>
            </a:pP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5.8GB RAM</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270"/>
              </a:spcAft>
              <a:buNone/>
            </a:pPr>
            <a:r>
              <a:rPr lang="en-US" sz="20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6.</a:t>
            </a:r>
            <a:r>
              <a:rPr lang="en-IN"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System Integrated Camera</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CC061C5B-02B7-F805-668C-894337CDA577}"/>
              </a:ext>
            </a:extLst>
          </p:cNvPr>
          <p:cNvSpPr>
            <a:spLocks noGrp="1"/>
          </p:cNvSpPr>
          <p:nvPr>
            <p:ph type="title"/>
          </p:nvPr>
        </p:nvSpPr>
        <p:spPr/>
        <p:txBody>
          <a:bodyPr/>
          <a:lstStyle/>
          <a:p>
            <a:r>
              <a:rPr lang="en-US" sz="2800" b="1" dirty="0"/>
              <a:t>Software hardware Requirement </a:t>
            </a:r>
            <a:endParaRPr lang="en-US" b="1" dirty="0"/>
          </a:p>
        </p:txBody>
      </p:sp>
      <p:sp>
        <p:nvSpPr>
          <p:cNvPr id="2" name="Slide Number Placeholder 1"/>
          <p:cNvSpPr>
            <a:spLocks noGrp="1"/>
          </p:cNvSpPr>
          <p:nvPr>
            <p:ph type="sldNum" sz="quarter" idx="14"/>
          </p:nvPr>
        </p:nvSpPr>
        <p:spPr/>
        <p:txBody>
          <a:bodyPr/>
          <a:lstStyle/>
          <a:p>
            <a:fld id="{45A3C14A-F937-4231-B6F1-40B429FAFB2F}" type="slidenum">
              <a:rPr lang="en-NZ" smtClean="0"/>
              <a:pPr/>
              <a:t>9</a:t>
            </a:fld>
            <a:endParaRPr lang="en-NZ" dirty="0"/>
          </a:p>
        </p:txBody>
      </p:sp>
    </p:spTree>
    <p:extLst>
      <p:ext uri="{BB962C8B-B14F-4D97-AF65-F5344CB8AC3E}">
        <p14:creationId xmlns:p14="http://schemas.microsoft.com/office/powerpoint/2010/main" val="817065399"/>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4916671-0E7D-4594-8037-60C70BF44351}">
  <ds:schemaRef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1618</TotalTime>
  <Words>802</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16</vt:i4>
      </vt:variant>
    </vt:vector>
  </HeadingPairs>
  <TitlesOfParts>
    <vt:vector size="31" baseType="lpstr">
      <vt:lpstr>Arial</vt:lpstr>
      <vt:lpstr>Calibri</vt:lpstr>
      <vt:lpstr>Nobel-Book</vt:lpstr>
      <vt:lpstr>Roboto Medium</vt:lpstr>
      <vt:lpstr>Söhne</vt:lpstr>
      <vt:lpstr>Times New Roman</vt:lpstr>
      <vt:lpstr>REVA REVISED TEMPLATE-1</vt:lpstr>
      <vt:lpstr>Agenda</vt:lpstr>
      <vt:lpstr>Divider</vt:lpstr>
      <vt:lpstr>Media / Video Slide</vt:lpstr>
      <vt:lpstr>Copy Slides</vt:lpstr>
      <vt:lpstr>Copy and Image</vt:lpstr>
      <vt:lpstr>Table &amp; Graphs Slide</vt:lpstr>
      <vt:lpstr>Flow Slides</vt:lpstr>
      <vt:lpstr>Thank You </vt:lpstr>
      <vt:lpstr>                        Major Project –IA -1              Master   of  Computer Applications                             IV Semester – 2023         </vt:lpstr>
      <vt:lpstr>PowerPoint Presentation</vt:lpstr>
      <vt:lpstr>Agenda</vt:lpstr>
      <vt:lpstr>Global Certification </vt:lpstr>
      <vt:lpstr>Internship certificate and details </vt:lpstr>
      <vt:lpstr>Internship certificate and details </vt:lpstr>
      <vt:lpstr>Title of Major Project </vt:lpstr>
      <vt:lpstr>Abstract</vt:lpstr>
      <vt:lpstr>Software hardware Requirement </vt:lpstr>
      <vt:lpstr>Existing system </vt:lpstr>
      <vt:lpstr>Proposal system </vt:lpstr>
      <vt:lpstr>Architecture Diagram </vt:lpstr>
      <vt:lpstr>Module Description</vt:lpstr>
      <vt:lpstr>Conclusion </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Manohar A S</cp:lastModifiedBy>
  <cp:revision>256</cp:revision>
  <cp:lastPrinted>2018-09-28T07:11:06Z</cp:lastPrinted>
  <dcterms:created xsi:type="dcterms:W3CDTF">2020-08-17T03:18:34Z</dcterms:created>
  <dcterms:modified xsi:type="dcterms:W3CDTF">2023-06-30T10:30:41Z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