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4" r:id="rId3"/>
    <p:sldId id="257" r:id="rId4"/>
    <p:sldId id="259" r:id="rId5"/>
    <p:sldId id="260" r:id="rId6"/>
    <p:sldId id="261" r:id="rId7"/>
    <p:sldId id="273" r:id="rId8"/>
    <p:sldId id="262" r:id="rId9"/>
    <p:sldId id="263" r:id="rId10"/>
    <p:sldId id="264" r:id="rId11"/>
    <p:sldId id="265" r:id="rId12"/>
    <p:sldId id="266" r:id="rId13"/>
    <p:sldId id="267" r:id="rId14"/>
    <p:sldId id="268" r:id="rId15"/>
    <p:sldId id="269" r:id="rId16"/>
    <p:sldId id="270"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8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808C9-1F3D-47D7-AA94-1097B9C47254}"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20025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808C9-1F3D-47D7-AA94-1097B9C47254}"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400859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808C9-1F3D-47D7-AA94-1097B9C47254}"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3116798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808C9-1F3D-47D7-AA94-1097B9C47254}"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61245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808C9-1F3D-47D7-AA94-1097B9C47254}"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353448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808C9-1F3D-47D7-AA94-1097B9C47254}"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1604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808C9-1F3D-47D7-AA94-1097B9C47254}" type="datetimeFigureOut">
              <a:rPr lang="en-IN" smtClean="0"/>
              <a:t>10-11-2023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198178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808C9-1F3D-47D7-AA94-1097B9C47254}" type="datetimeFigureOut">
              <a:rPr lang="en-IN" smtClean="0"/>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401038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808C9-1F3D-47D7-AA94-1097B9C47254}" type="datetimeFigureOut">
              <a:rPr lang="en-IN" smtClean="0"/>
              <a:t>10-11-2023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12935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808C9-1F3D-47D7-AA94-1097B9C47254}"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184119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808C9-1F3D-47D7-AA94-1097B9C47254}"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E9EC5-6A1B-44E7-A113-4C2B6A4765A7}" type="slidenum">
              <a:rPr lang="en-IN" smtClean="0"/>
              <a:t>‹#›</a:t>
            </a:fld>
            <a:endParaRPr lang="en-IN"/>
          </a:p>
        </p:txBody>
      </p:sp>
    </p:spTree>
    <p:extLst>
      <p:ext uri="{BB962C8B-B14F-4D97-AF65-F5344CB8AC3E}">
        <p14:creationId xmlns:p14="http://schemas.microsoft.com/office/powerpoint/2010/main" val="356967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283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808C9-1F3D-47D7-AA94-1097B9C47254}" type="datetimeFigureOut">
              <a:rPr lang="en-IN" smtClean="0"/>
              <a:t>10-11-2023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E9EC5-6A1B-44E7-A113-4C2B6A4765A7}" type="slidenum">
              <a:rPr lang="en-IN" smtClean="0"/>
              <a:t>‹#›</a:t>
            </a:fld>
            <a:endParaRPr lang="en-IN"/>
          </a:p>
        </p:txBody>
      </p:sp>
    </p:spTree>
    <p:extLst>
      <p:ext uri="{BB962C8B-B14F-4D97-AF65-F5344CB8AC3E}">
        <p14:creationId xmlns:p14="http://schemas.microsoft.com/office/powerpoint/2010/main" val="1601404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E336AF-0345-D777-967B-1A2A328C5CE1}"/>
              </a:ext>
            </a:extLst>
          </p:cNvPr>
          <p:cNvSpPr txBox="1"/>
          <p:nvPr/>
        </p:nvSpPr>
        <p:spPr>
          <a:xfrm>
            <a:off x="2864497" y="3429000"/>
            <a:ext cx="8220269" cy="923330"/>
          </a:xfrm>
          <a:prstGeom prst="rect">
            <a:avLst/>
          </a:prstGeom>
          <a:noFill/>
        </p:spPr>
        <p:txBody>
          <a:bodyPr wrap="square" rtlCol="0">
            <a:spAutoFit/>
          </a:bodyPr>
          <a:lstStyle/>
          <a:p>
            <a:r>
              <a:rPr lang="en-US" sz="5400" b="1" dirty="0">
                <a:solidFill>
                  <a:schemeClr val="tx1">
                    <a:lumMod val="75000"/>
                  </a:schemeClr>
                </a:solidFill>
              </a:rPr>
              <a:t>McDonald’s</a:t>
            </a:r>
            <a:r>
              <a:rPr lang="en-US" sz="5400" b="1" dirty="0">
                <a:solidFill>
                  <a:schemeClr val="tx2">
                    <a:lumMod val="10000"/>
                  </a:schemeClr>
                </a:solidFill>
              </a:rPr>
              <a:t> </a:t>
            </a:r>
            <a:r>
              <a:rPr lang="en-US" sz="5400" b="1" dirty="0">
                <a:solidFill>
                  <a:schemeClr val="tx1">
                    <a:lumMod val="75000"/>
                  </a:schemeClr>
                </a:solidFill>
              </a:rPr>
              <a:t>Nutrition</a:t>
            </a:r>
            <a:endParaRPr lang="en-IN" sz="5400" b="1" dirty="0">
              <a:solidFill>
                <a:schemeClr val="tx1">
                  <a:lumMod val="75000"/>
                </a:schemeClr>
              </a:solidFill>
            </a:endParaRPr>
          </a:p>
        </p:txBody>
      </p:sp>
      <p:sp>
        <p:nvSpPr>
          <p:cNvPr id="3" name="TextBox 2">
            <a:extLst>
              <a:ext uri="{FF2B5EF4-FFF2-40B4-BE49-F238E27FC236}">
                <a16:creationId xmlns:a16="http://schemas.microsoft.com/office/drawing/2014/main" id="{6582A591-F453-0965-4A4D-7FBE7B699483}"/>
              </a:ext>
            </a:extLst>
          </p:cNvPr>
          <p:cNvSpPr txBox="1"/>
          <p:nvPr/>
        </p:nvSpPr>
        <p:spPr>
          <a:xfrm>
            <a:off x="4734671" y="4788955"/>
            <a:ext cx="4050715" cy="1200329"/>
          </a:xfrm>
          <a:prstGeom prst="rect">
            <a:avLst/>
          </a:prstGeom>
          <a:noFill/>
        </p:spPr>
        <p:txBody>
          <a:bodyPr wrap="square" rtlCol="0">
            <a:spAutoFit/>
          </a:bodyPr>
          <a:lstStyle/>
          <a:p>
            <a:r>
              <a:rPr lang="en-US" dirty="0">
                <a:solidFill>
                  <a:schemeClr val="tx1">
                    <a:lumMod val="75000"/>
                  </a:schemeClr>
                </a:solidFill>
              </a:rPr>
              <a:t>Name:  B. Manohar</a:t>
            </a:r>
          </a:p>
          <a:p>
            <a:r>
              <a:rPr lang="en-US" dirty="0">
                <a:solidFill>
                  <a:schemeClr val="tx1">
                    <a:lumMod val="75000"/>
                  </a:schemeClr>
                </a:solidFill>
              </a:rPr>
              <a:t>Reg No:  12100789</a:t>
            </a:r>
          </a:p>
          <a:p>
            <a:r>
              <a:rPr lang="en-US" dirty="0">
                <a:solidFill>
                  <a:schemeClr val="tx1">
                    <a:lumMod val="75000"/>
                  </a:schemeClr>
                </a:solidFill>
              </a:rPr>
              <a:t>Roll No:  RK21UW51</a:t>
            </a:r>
          </a:p>
          <a:p>
            <a:r>
              <a:rPr lang="en-US" dirty="0">
                <a:solidFill>
                  <a:schemeClr val="tx1">
                    <a:lumMod val="75000"/>
                  </a:schemeClr>
                </a:solidFill>
              </a:rPr>
              <a:t>Section:  K21UW</a:t>
            </a:r>
            <a:endParaRPr lang="en-IN" dirty="0">
              <a:solidFill>
                <a:schemeClr val="tx1">
                  <a:lumMod val="75000"/>
                </a:schemeClr>
              </a:solidFill>
            </a:endParaRPr>
          </a:p>
        </p:txBody>
      </p:sp>
      <p:pic>
        <p:nvPicPr>
          <p:cNvPr id="4" name="Picture 3">
            <a:extLst>
              <a:ext uri="{FF2B5EF4-FFF2-40B4-BE49-F238E27FC236}">
                <a16:creationId xmlns:a16="http://schemas.microsoft.com/office/drawing/2014/main" id="{7A71FEE1-8714-4867-175E-DF63F8B96D00}"/>
              </a:ext>
            </a:extLst>
          </p:cNvPr>
          <p:cNvPicPr>
            <a:picLocks noChangeAspect="1"/>
          </p:cNvPicPr>
          <p:nvPr/>
        </p:nvPicPr>
        <p:blipFill>
          <a:blip r:embed="rId2"/>
          <a:stretch>
            <a:fillRect/>
          </a:stretch>
        </p:blipFill>
        <p:spPr>
          <a:xfrm>
            <a:off x="3940276" y="563557"/>
            <a:ext cx="3956883" cy="2428818"/>
          </a:xfrm>
          <a:prstGeom prst="rect">
            <a:avLst/>
          </a:prstGeom>
        </p:spPr>
      </p:pic>
    </p:spTree>
    <p:extLst>
      <p:ext uri="{BB962C8B-B14F-4D97-AF65-F5344CB8AC3E}">
        <p14:creationId xmlns:p14="http://schemas.microsoft.com/office/powerpoint/2010/main" val="403394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70C7A-FD47-72C0-D2F1-D9DC5F331472}"/>
              </a:ext>
            </a:extLst>
          </p:cNvPr>
          <p:cNvSpPr txBox="1"/>
          <p:nvPr/>
        </p:nvSpPr>
        <p:spPr>
          <a:xfrm>
            <a:off x="656253" y="503853"/>
            <a:ext cx="10879494" cy="1015663"/>
          </a:xfrm>
          <a:prstGeom prst="rect">
            <a:avLst/>
          </a:prstGeom>
          <a:noFill/>
        </p:spPr>
        <p:txBody>
          <a:bodyPr wrap="square" rtlCol="0">
            <a:spAutoFit/>
          </a:bodyPr>
          <a:lstStyle/>
          <a:p>
            <a:r>
              <a:rPr lang="en-US" sz="2000" b="1" u="sng" dirty="0">
                <a:solidFill>
                  <a:schemeClr val="tx1">
                    <a:lumMod val="75000"/>
                  </a:schemeClr>
                </a:solidFill>
              </a:rPr>
              <a:t>Bivariate Analysis:</a:t>
            </a:r>
            <a:r>
              <a:rPr lang="en-US" sz="2000" b="1" dirty="0">
                <a:solidFill>
                  <a:schemeClr val="tx1">
                    <a:lumMod val="75000"/>
                  </a:schemeClr>
                </a:solidFill>
              </a:rPr>
              <a:t> </a:t>
            </a:r>
            <a:r>
              <a:rPr lang="en-US" sz="2000" dirty="0">
                <a:solidFill>
                  <a:schemeClr val="tx1">
                    <a:lumMod val="75000"/>
                  </a:schemeClr>
                </a:solidFill>
              </a:rPr>
              <a:t>R</a:t>
            </a:r>
            <a:r>
              <a:rPr lang="en-US" sz="2000" b="0" i="0" dirty="0">
                <a:solidFill>
                  <a:schemeClr val="tx1">
                    <a:lumMod val="75000"/>
                  </a:schemeClr>
                </a:solidFill>
                <a:effectLst/>
              </a:rPr>
              <a:t>elationship between two variables. Bivariate analysis</a:t>
            </a:r>
          </a:p>
          <a:p>
            <a:endParaRPr lang="en-US" sz="2000" u="sng" dirty="0">
              <a:solidFill>
                <a:schemeClr val="tx1">
                  <a:lumMod val="75000"/>
                </a:schemeClr>
              </a:solidFill>
            </a:endParaRPr>
          </a:p>
          <a:p>
            <a:r>
              <a:rPr lang="en-US" sz="2000" dirty="0">
                <a:solidFill>
                  <a:schemeClr val="tx1">
                    <a:lumMod val="75000"/>
                  </a:schemeClr>
                </a:solidFill>
              </a:rPr>
              <a:t>C</a:t>
            </a:r>
            <a:r>
              <a:rPr lang="en-US" sz="2000" i="0" dirty="0">
                <a:solidFill>
                  <a:schemeClr val="tx1">
                    <a:lumMod val="75000"/>
                  </a:schemeClr>
                </a:solidFill>
                <a:effectLst/>
              </a:rPr>
              <a:t>an be visualized using a scatterplot, bivariate table, or box plot</a:t>
            </a:r>
            <a:endParaRPr lang="en-IN" sz="2000" u="sng" dirty="0">
              <a:solidFill>
                <a:schemeClr val="tx1">
                  <a:lumMod val="75000"/>
                </a:schemeClr>
              </a:solidFill>
            </a:endParaRPr>
          </a:p>
        </p:txBody>
      </p:sp>
      <p:pic>
        <p:nvPicPr>
          <p:cNvPr id="6" name="Picture 5">
            <a:extLst>
              <a:ext uri="{FF2B5EF4-FFF2-40B4-BE49-F238E27FC236}">
                <a16:creationId xmlns:a16="http://schemas.microsoft.com/office/drawing/2014/main" id="{045EC980-E74B-8289-D44F-7F997709B4FA}"/>
              </a:ext>
            </a:extLst>
          </p:cNvPr>
          <p:cNvPicPr>
            <a:picLocks noChangeAspect="1"/>
          </p:cNvPicPr>
          <p:nvPr/>
        </p:nvPicPr>
        <p:blipFill>
          <a:blip r:embed="rId2"/>
          <a:stretch>
            <a:fillRect/>
          </a:stretch>
        </p:blipFill>
        <p:spPr>
          <a:xfrm>
            <a:off x="2405351" y="1834196"/>
            <a:ext cx="7232007" cy="4663844"/>
          </a:xfrm>
          <a:prstGeom prst="rect">
            <a:avLst/>
          </a:prstGeom>
        </p:spPr>
      </p:pic>
    </p:spTree>
    <p:extLst>
      <p:ext uri="{BB962C8B-B14F-4D97-AF65-F5344CB8AC3E}">
        <p14:creationId xmlns:p14="http://schemas.microsoft.com/office/powerpoint/2010/main" val="154879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FF1A06-6A5C-84CD-E715-26067FF16B79}"/>
              </a:ext>
            </a:extLst>
          </p:cNvPr>
          <p:cNvPicPr>
            <a:picLocks noChangeAspect="1"/>
          </p:cNvPicPr>
          <p:nvPr/>
        </p:nvPicPr>
        <p:blipFill>
          <a:blip r:embed="rId2"/>
          <a:stretch>
            <a:fillRect/>
          </a:stretch>
        </p:blipFill>
        <p:spPr>
          <a:xfrm>
            <a:off x="487056" y="973531"/>
            <a:ext cx="5820438" cy="3640844"/>
          </a:xfrm>
          <a:prstGeom prst="rect">
            <a:avLst/>
          </a:prstGeom>
        </p:spPr>
      </p:pic>
      <p:sp>
        <p:nvSpPr>
          <p:cNvPr id="3" name="TextBox 2">
            <a:extLst>
              <a:ext uri="{FF2B5EF4-FFF2-40B4-BE49-F238E27FC236}">
                <a16:creationId xmlns:a16="http://schemas.microsoft.com/office/drawing/2014/main" id="{B4BD3BCE-0322-8C97-27A2-8B45481E431F}"/>
              </a:ext>
            </a:extLst>
          </p:cNvPr>
          <p:cNvSpPr txBox="1"/>
          <p:nvPr/>
        </p:nvSpPr>
        <p:spPr>
          <a:xfrm>
            <a:off x="487056" y="447869"/>
            <a:ext cx="1373325" cy="400110"/>
          </a:xfrm>
          <a:prstGeom prst="rect">
            <a:avLst/>
          </a:prstGeom>
          <a:noFill/>
        </p:spPr>
        <p:txBody>
          <a:bodyPr wrap="none" rtlCol="0">
            <a:spAutoFit/>
          </a:bodyPr>
          <a:lstStyle/>
          <a:p>
            <a:r>
              <a:rPr lang="en-US" sz="2000" b="1" u="sng" dirty="0"/>
              <a:t>Count Plot:</a:t>
            </a:r>
            <a:endParaRPr lang="en-IN" b="1" u="sng" dirty="0"/>
          </a:p>
        </p:txBody>
      </p:sp>
      <p:pic>
        <p:nvPicPr>
          <p:cNvPr id="5" name="Picture 4">
            <a:extLst>
              <a:ext uri="{FF2B5EF4-FFF2-40B4-BE49-F238E27FC236}">
                <a16:creationId xmlns:a16="http://schemas.microsoft.com/office/drawing/2014/main" id="{EBE4D500-DC0C-D15A-A1B5-C415F6AF862C}"/>
              </a:ext>
            </a:extLst>
          </p:cNvPr>
          <p:cNvPicPr>
            <a:picLocks noChangeAspect="1"/>
          </p:cNvPicPr>
          <p:nvPr/>
        </p:nvPicPr>
        <p:blipFill>
          <a:blip r:embed="rId3"/>
          <a:stretch>
            <a:fillRect/>
          </a:stretch>
        </p:blipFill>
        <p:spPr>
          <a:xfrm>
            <a:off x="6512767" y="3362862"/>
            <a:ext cx="5576976" cy="3280534"/>
          </a:xfrm>
          <a:prstGeom prst="rect">
            <a:avLst/>
          </a:prstGeom>
        </p:spPr>
      </p:pic>
      <p:sp>
        <p:nvSpPr>
          <p:cNvPr id="6" name="TextBox 5">
            <a:extLst>
              <a:ext uri="{FF2B5EF4-FFF2-40B4-BE49-F238E27FC236}">
                <a16:creationId xmlns:a16="http://schemas.microsoft.com/office/drawing/2014/main" id="{194E1F2E-CADC-BF34-6159-A79741FF1087}"/>
              </a:ext>
            </a:extLst>
          </p:cNvPr>
          <p:cNvSpPr txBox="1"/>
          <p:nvPr/>
        </p:nvSpPr>
        <p:spPr>
          <a:xfrm>
            <a:off x="6417905" y="2962752"/>
            <a:ext cx="1481111" cy="400110"/>
          </a:xfrm>
          <a:prstGeom prst="rect">
            <a:avLst/>
          </a:prstGeom>
          <a:noFill/>
        </p:spPr>
        <p:txBody>
          <a:bodyPr wrap="none" rtlCol="0">
            <a:spAutoFit/>
          </a:bodyPr>
          <a:lstStyle/>
          <a:p>
            <a:r>
              <a:rPr lang="en-US" sz="2000" b="1" u="sng" dirty="0"/>
              <a:t>Scatter Plot:</a:t>
            </a:r>
            <a:endParaRPr lang="en-IN" b="1" u="sng" dirty="0"/>
          </a:p>
        </p:txBody>
      </p:sp>
    </p:spTree>
    <p:extLst>
      <p:ext uri="{BB962C8B-B14F-4D97-AF65-F5344CB8AC3E}">
        <p14:creationId xmlns:p14="http://schemas.microsoft.com/office/powerpoint/2010/main" val="258902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14FC1A-B695-DC9C-A0D9-4C3CCDA9FEC9}"/>
              </a:ext>
            </a:extLst>
          </p:cNvPr>
          <p:cNvSpPr txBox="1"/>
          <p:nvPr/>
        </p:nvSpPr>
        <p:spPr>
          <a:xfrm>
            <a:off x="578498" y="578497"/>
            <a:ext cx="11271380" cy="707886"/>
          </a:xfrm>
          <a:prstGeom prst="rect">
            <a:avLst/>
          </a:prstGeom>
          <a:noFill/>
        </p:spPr>
        <p:txBody>
          <a:bodyPr wrap="square" rtlCol="0">
            <a:spAutoFit/>
          </a:bodyPr>
          <a:lstStyle/>
          <a:p>
            <a:r>
              <a:rPr lang="en-US" sz="2000" b="1" u="sng" dirty="0"/>
              <a:t>Multivariate Analysis</a:t>
            </a:r>
            <a:r>
              <a:rPr lang="en-US" sz="2000" b="1" dirty="0"/>
              <a:t>: </a:t>
            </a:r>
            <a:r>
              <a:rPr lang="en-US" sz="2000" dirty="0">
                <a:solidFill>
                  <a:schemeClr val="tx1">
                    <a:lumMod val="75000"/>
                  </a:schemeClr>
                </a:solidFill>
              </a:rPr>
              <a:t>I</a:t>
            </a:r>
            <a:r>
              <a:rPr lang="en-US" sz="2000" b="0" i="0" dirty="0">
                <a:solidFill>
                  <a:schemeClr val="tx1">
                    <a:lumMod val="75000"/>
                  </a:schemeClr>
                </a:solidFill>
                <a:effectLst/>
              </a:rPr>
              <a:t>nvolves evaluating multiple variables (more than two) to identify any possible association among them</a:t>
            </a:r>
            <a:endParaRPr lang="en-IN" sz="2000" b="1" u="sng" dirty="0">
              <a:solidFill>
                <a:schemeClr val="tx1">
                  <a:lumMod val="75000"/>
                </a:schemeClr>
              </a:solidFill>
            </a:endParaRPr>
          </a:p>
        </p:txBody>
      </p:sp>
      <p:pic>
        <p:nvPicPr>
          <p:cNvPr id="6" name="Picture 5">
            <a:extLst>
              <a:ext uri="{FF2B5EF4-FFF2-40B4-BE49-F238E27FC236}">
                <a16:creationId xmlns:a16="http://schemas.microsoft.com/office/drawing/2014/main" id="{5035450C-FEF5-A058-A2E6-2CC4741E19C3}"/>
              </a:ext>
            </a:extLst>
          </p:cNvPr>
          <p:cNvPicPr>
            <a:picLocks noChangeAspect="1"/>
          </p:cNvPicPr>
          <p:nvPr/>
        </p:nvPicPr>
        <p:blipFill>
          <a:blip r:embed="rId2"/>
          <a:stretch>
            <a:fillRect/>
          </a:stretch>
        </p:blipFill>
        <p:spPr>
          <a:xfrm>
            <a:off x="1677563" y="1552216"/>
            <a:ext cx="9438674" cy="4923228"/>
          </a:xfrm>
          <a:prstGeom prst="rect">
            <a:avLst/>
          </a:prstGeom>
        </p:spPr>
      </p:pic>
    </p:spTree>
    <p:extLst>
      <p:ext uri="{BB962C8B-B14F-4D97-AF65-F5344CB8AC3E}">
        <p14:creationId xmlns:p14="http://schemas.microsoft.com/office/powerpoint/2010/main" val="205693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3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EB82B49-AA72-ACF2-FF77-F5B852BE2C78}"/>
              </a:ext>
            </a:extLst>
          </p:cNvPr>
          <p:cNvPicPr>
            <a:picLocks noChangeAspect="1"/>
          </p:cNvPicPr>
          <p:nvPr/>
        </p:nvPicPr>
        <p:blipFill>
          <a:blip r:embed="rId2"/>
          <a:stretch>
            <a:fillRect/>
          </a:stretch>
        </p:blipFill>
        <p:spPr>
          <a:xfrm>
            <a:off x="6421035" y="1447621"/>
            <a:ext cx="5129784" cy="3962758"/>
          </a:xfrm>
          <a:prstGeom prst="rect">
            <a:avLst/>
          </a:prstGeom>
        </p:spPr>
      </p:pic>
      <p:sp>
        <p:nvSpPr>
          <p:cNvPr id="18" name="Rectangle 17">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A4BD1639-3A41-3B41-B33E-8D18CF2ED986}"/>
              </a:ext>
            </a:extLst>
          </p:cNvPr>
          <p:cNvPicPr>
            <a:picLocks noChangeAspect="1"/>
          </p:cNvPicPr>
          <p:nvPr/>
        </p:nvPicPr>
        <p:blipFill>
          <a:blip r:embed="rId3"/>
          <a:stretch>
            <a:fillRect/>
          </a:stretch>
        </p:blipFill>
        <p:spPr>
          <a:xfrm>
            <a:off x="641180" y="1537392"/>
            <a:ext cx="5129784" cy="3783216"/>
          </a:xfrm>
          <a:prstGeom prst="rect">
            <a:avLst/>
          </a:prstGeom>
        </p:spPr>
      </p:pic>
    </p:spTree>
    <p:extLst>
      <p:ext uri="{BB962C8B-B14F-4D97-AF65-F5344CB8AC3E}">
        <p14:creationId xmlns:p14="http://schemas.microsoft.com/office/powerpoint/2010/main" val="519134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D8A578-89F7-3F41-4551-4F1DA0ADD20B}"/>
              </a:ext>
            </a:extLst>
          </p:cNvPr>
          <p:cNvPicPr>
            <a:picLocks noChangeAspect="1"/>
          </p:cNvPicPr>
          <p:nvPr/>
        </p:nvPicPr>
        <p:blipFill>
          <a:blip r:embed="rId2"/>
          <a:stretch>
            <a:fillRect/>
          </a:stretch>
        </p:blipFill>
        <p:spPr>
          <a:xfrm>
            <a:off x="1348569" y="1761786"/>
            <a:ext cx="9712574" cy="4527048"/>
          </a:xfrm>
          <a:prstGeom prst="rect">
            <a:avLst/>
          </a:prstGeom>
        </p:spPr>
      </p:pic>
      <p:sp>
        <p:nvSpPr>
          <p:cNvPr id="6" name="TextBox 5">
            <a:extLst>
              <a:ext uri="{FF2B5EF4-FFF2-40B4-BE49-F238E27FC236}">
                <a16:creationId xmlns:a16="http://schemas.microsoft.com/office/drawing/2014/main" id="{0B5278E0-B306-D64B-89C1-C9381B13CCA7}"/>
              </a:ext>
            </a:extLst>
          </p:cNvPr>
          <p:cNvSpPr txBox="1"/>
          <p:nvPr/>
        </p:nvSpPr>
        <p:spPr>
          <a:xfrm>
            <a:off x="858416" y="261256"/>
            <a:ext cx="11252719" cy="954107"/>
          </a:xfrm>
          <a:prstGeom prst="rect">
            <a:avLst/>
          </a:prstGeom>
          <a:noFill/>
        </p:spPr>
        <p:txBody>
          <a:bodyPr wrap="square" rtlCol="0">
            <a:spAutoFit/>
          </a:bodyPr>
          <a:lstStyle/>
          <a:p>
            <a:r>
              <a:rPr lang="en-US" sz="2000" b="1" u="sng" dirty="0"/>
              <a:t>T Test:</a:t>
            </a:r>
          </a:p>
          <a:p>
            <a:r>
              <a:rPr lang="en-US" dirty="0"/>
              <a:t>A t-test is a type of inferential statistic which is used to determine if there is a significant difference between the means of two groups which may be related in certain features</a:t>
            </a:r>
          </a:p>
        </p:txBody>
      </p:sp>
    </p:spTree>
    <p:extLst>
      <p:ext uri="{BB962C8B-B14F-4D97-AF65-F5344CB8AC3E}">
        <p14:creationId xmlns:p14="http://schemas.microsoft.com/office/powerpoint/2010/main" val="334020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A422F-C573-6898-474C-6DF306610C56}"/>
              </a:ext>
            </a:extLst>
          </p:cNvPr>
          <p:cNvSpPr txBox="1"/>
          <p:nvPr/>
        </p:nvSpPr>
        <p:spPr>
          <a:xfrm>
            <a:off x="833534" y="503853"/>
            <a:ext cx="10524931" cy="1754326"/>
          </a:xfrm>
          <a:prstGeom prst="rect">
            <a:avLst/>
          </a:prstGeom>
          <a:noFill/>
        </p:spPr>
        <p:txBody>
          <a:bodyPr wrap="square" rtlCol="0">
            <a:spAutoFit/>
          </a:bodyPr>
          <a:lstStyle/>
          <a:p>
            <a:r>
              <a:rPr lang="en-US" b="1" u="sng" dirty="0"/>
              <a:t>ANOVA Test(F-Test):</a:t>
            </a:r>
          </a:p>
          <a:p>
            <a:r>
              <a:rPr lang="en-US" dirty="0"/>
              <a:t>The t-test works well when dealing with two groups, but sometimes we want to compare more than two groups at the same time.</a:t>
            </a:r>
          </a:p>
          <a:p>
            <a:endParaRPr lang="en-US" dirty="0"/>
          </a:p>
          <a:p>
            <a:r>
              <a:rPr lang="en-US" dirty="0"/>
              <a:t>For example, if we wanted to test whether petal_width age differs based on some categorical variable like species, we must compare the means of each level or group the variable</a:t>
            </a:r>
            <a:endParaRPr lang="en-IN" dirty="0"/>
          </a:p>
        </p:txBody>
      </p:sp>
      <p:pic>
        <p:nvPicPr>
          <p:cNvPr id="4" name="Picture 3">
            <a:extLst>
              <a:ext uri="{FF2B5EF4-FFF2-40B4-BE49-F238E27FC236}">
                <a16:creationId xmlns:a16="http://schemas.microsoft.com/office/drawing/2014/main" id="{B59C73C1-F495-A3BC-3300-462F015B75D5}"/>
              </a:ext>
            </a:extLst>
          </p:cNvPr>
          <p:cNvPicPr>
            <a:picLocks noChangeAspect="1"/>
          </p:cNvPicPr>
          <p:nvPr/>
        </p:nvPicPr>
        <p:blipFill>
          <a:blip r:embed="rId2"/>
          <a:stretch>
            <a:fillRect/>
          </a:stretch>
        </p:blipFill>
        <p:spPr>
          <a:xfrm>
            <a:off x="1812393" y="2627135"/>
            <a:ext cx="8983126" cy="3800919"/>
          </a:xfrm>
          <a:prstGeom prst="rect">
            <a:avLst/>
          </a:prstGeom>
        </p:spPr>
      </p:pic>
    </p:spTree>
    <p:extLst>
      <p:ext uri="{BB962C8B-B14F-4D97-AF65-F5344CB8AC3E}">
        <p14:creationId xmlns:p14="http://schemas.microsoft.com/office/powerpoint/2010/main" val="70843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51220E-1A3C-122C-8082-09C0B69C9465}"/>
              </a:ext>
            </a:extLst>
          </p:cNvPr>
          <p:cNvSpPr txBox="1"/>
          <p:nvPr/>
        </p:nvSpPr>
        <p:spPr>
          <a:xfrm>
            <a:off x="681135" y="587829"/>
            <a:ext cx="10235682" cy="1231106"/>
          </a:xfrm>
          <a:prstGeom prst="rect">
            <a:avLst/>
          </a:prstGeom>
          <a:noFill/>
        </p:spPr>
        <p:txBody>
          <a:bodyPr wrap="square" rtlCol="0">
            <a:spAutoFit/>
          </a:bodyPr>
          <a:lstStyle/>
          <a:p>
            <a:r>
              <a:rPr lang="en-US" sz="2000" b="1" u="sng" dirty="0"/>
              <a:t>Chi-Square Test:</a:t>
            </a:r>
            <a:r>
              <a:rPr lang="en-US" dirty="0"/>
              <a:t> </a:t>
            </a:r>
          </a:p>
          <a:p>
            <a:endParaRPr lang="en-US" dirty="0"/>
          </a:p>
          <a:p>
            <a:r>
              <a:rPr lang="en-US" dirty="0"/>
              <a:t>The test is applied when you have two categorical variables from a single population. It is used to determine whether there is a significant association between the two variables.</a:t>
            </a:r>
            <a:endParaRPr lang="en-IN" dirty="0"/>
          </a:p>
        </p:txBody>
      </p:sp>
      <p:pic>
        <p:nvPicPr>
          <p:cNvPr id="5" name="Picture 4">
            <a:extLst>
              <a:ext uri="{FF2B5EF4-FFF2-40B4-BE49-F238E27FC236}">
                <a16:creationId xmlns:a16="http://schemas.microsoft.com/office/drawing/2014/main" id="{7CD35674-629A-198F-9F36-14E34EA27092}"/>
              </a:ext>
            </a:extLst>
          </p:cNvPr>
          <p:cNvPicPr>
            <a:picLocks noChangeAspect="1"/>
          </p:cNvPicPr>
          <p:nvPr/>
        </p:nvPicPr>
        <p:blipFill>
          <a:blip r:embed="rId2"/>
          <a:stretch>
            <a:fillRect/>
          </a:stretch>
        </p:blipFill>
        <p:spPr>
          <a:xfrm>
            <a:off x="1423927" y="2421173"/>
            <a:ext cx="9830461" cy="3737029"/>
          </a:xfrm>
          <a:prstGeom prst="rect">
            <a:avLst/>
          </a:prstGeom>
        </p:spPr>
      </p:pic>
    </p:spTree>
    <p:extLst>
      <p:ext uri="{BB962C8B-B14F-4D97-AF65-F5344CB8AC3E}">
        <p14:creationId xmlns:p14="http://schemas.microsoft.com/office/powerpoint/2010/main" val="668518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BB7458-9068-8A3B-6E28-561483D59915}"/>
              </a:ext>
            </a:extLst>
          </p:cNvPr>
          <p:cNvSpPr txBox="1"/>
          <p:nvPr/>
        </p:nvSpPr>
        <p:spPr>
          <a:xfrm>
            <a:off x="1203650" y="1754155"/>
            <a:ext cx="10151706" cy="2816156"/>
          </a:xfrm>
          <a:prstGeom prst="rect">
            <a:avLst/>
          </a:prstGeom>
          <a:noFill/>
        </p:spPr>
        <p:txBody>
          <a:bodyPr wrap="square" rtlCol="0">
            <a:spAutoFit/>
          </a:bodyPr>
          <a:lstStyle/>
          <a:p>
            <a:r>
              <a:rPr lang="en-US" b="1" u="sng" dirty="0"/>
              <a:t>Conclusion:</a:t>
            </a:r>
          </a:p>
          <a:p>
            <a:pPr>
              <a:spcAft>
                <a:spcPts val="1800"/>
              </a:spcAft>
            </a:pPr>
            <a:r>
              <a:rPr lang="en-IN" sz="1800" dirty="0">
                <a:solidFill>
                  <a:schemeClr val="tx1">
                    <a:lumMod val="75000"/>
                  </a:schemeClr>
                </a:solidFill>
                <a:effectLst/>
                <a:latin typeface="Calibri" panose="020F0502020204030204" pitchFamily="34" charset="0"/>
                <a:ea typeface="Times New Roman" panose="02020603050405020304" pitchFamily="18" charset="0"/>
              </a:rPr>
              <a:t>                             McDonald's nutrition dataset provides valuable information about the nutritional content of McDonald's food. The data shows that there is a wide range of nutritional content across the McDonald's menu, with some items being relatively healthy and others being very unhealthy. The data also shows that sodium intake is a concern for many people who eat at McDonald’s.</a:t>
            </a:r>
            <a:r>
              <a:rPr lang="en-IN" dirty="0">
                <a:solidFill>
                  <a:schemeClr val="tx1">
                    <a:lumMod val="75000"/>
                  </a:schemeClr>
                </a:solidFill>
                <a:latin typeface="Times New Roman" panose="02020603050405020304" pitchFamily="18" charset="0"/>
                <a:ea typeface="Times New Roman" panose="02020603050405020304" pitchFamily="18" charset="0"/>
              </a:rPr>
              <a:t>     </a:t>
            </a:r>
          </a:p>
          <a:p>
            <a:pPr>
              <a:spcAft>
                <a:spcPts val="1800"/>
              </a:spcAft>
            </a:pPr>
            <a:r>
              <a:rPr lang="en-IN" sz="1800" dirty="0">
                <a:solidFill>
                  <a:schemeClr val="tx1">
                    <a:lumMod val="75000"/>
                  </a:schemeClr>
                </a:solidFill>
                <a:effectLst/>
                <a:latin typeface="Calibri" panose="020F0502020204030204" pitchFamily="34" charset="0"/>
                <a:ea typeface="Times New Roman" panose="02020603050405020304" pitchFamily="18" charset="0"/>
              </a:rPr>
              <a:t>                              Based on my findings, I recommend that McDonald's take steps to educate consumers about the nutritional content of its food, offer healthier menu options, and work with suppliers to improve the quality of its food. McDonald's could also conduct further research on the nutritional impact of its food and partner with public health organizations to promote healthy eating and lifestyle habits. </a:t>
            </a:r>
            <a:endParaRPr lang="en-IN" sz="1800" dirty="0">
              <a:solidFill>
                <a:schemeClr val="tx1">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456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119C6D-AB0C-D49E-22A3-91D3E9C5BF58}"/>
              </a:ext>
            </a:extLst>
          </p:cNvPr>
          <p:cNvSpPr txBox="1"/>
          <p:nvPr/>
        </p:nvSpPr>
        <p:spPr>
          <a:xfrm>
            <a:off x="3051110" y="2556588"/>
            <a:ext cx="5645007" cy="1446550"/>
          </a:xfrm>
          <a:prstGeom prst="rect">
            <a:avLst/>
          </a:prstGeom>
          <a:noFill/>
        </p:spPr>
        <p:txBody>
          <a:bodyPr wrap="none" rtlCol="0">
            <a:spAutoFit/>
          </a:bodyPr>
          <a:lstStyle/>
          <a:p>
            <a:r>
              <a:rPr lang="en-US" sz="8800" dirty="0"/>
              <a:t>THANK YOU</a:t>
            </a:r>
            <a:endParaRPr lang="en-IN" sz="8800" dirty="0"/>
          </a:p>
        </p:txBody>
      </p:sp>
    </p:spTree>
    <p:extLst>
      <p:ext uri="{BB962C8B-B14F-4D97-AF65-F5344CB8AC3E}">
        <p14:creationId xmlns:p14="http://schemas.microsoft.com/office/powerpoint/2010/main" val="154755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57C554-D1C1-E1C7-A04F-3DC2B7B93F7D}"/>
              </a:ext>
            </a:extLst>
          </p:cNvPr>
          <p:cNvSpPr txBox="1"/>
          <p:nvPr/>
        </p:nvSpPr>
        <p:spPr>
          <a:xfrm>
            <a:off x="429208" y="587829"/>
            <a:ext cx="7175241" cy="461665"/>
          </a:xfrm>
          <a:prstGeom prst="rect">
            <a:avLst/>
          </a:prstGeom>
          <a:noFill/>
        </p:spPr>
        <p:txBody>
          <a:bodyPr wrap="square" rtlCol="0">
            <a:spAutoFit/>
          </a:bodyPr>
          <a:lstStyle/>
          <a:p>
            <a:r>
              <a:rPr lang="en-IN" sz="2400" b="1" u="sng" dirty="0"/>
              <a:t>Table of Contents:</a:t>
            </a:r>
          </a:p>
        </p:txBody>
      </p:sp>
      <p:graphicFrame>
        <p:nvGraphicFramePr>
          <p:cNvPr id="4" name="Table 3">
            <a:extLst>
              <a:ext uri="{FF2B5EF4-FFF2-40B4-BE49-F238E27FC236}">
                <a16:creationId xmlns:a16="http://schemas.microsoft.com/office/drawing/2014/main" id="{2F8FDBF7-1427-0FB8-B7B0-2452C7365332}"/>
              </a:ext>
            </a:extLst>
          </p:cNvPr>
          <p:cNvGraphicFramePr>
            <a:graphicFrameLocks noGrp="1"/>
          </p:cNvGraphicFramePr>
          <p:nvPr>
            <p:extLst>
              <p:ext uri="{D42A27DB-BD31-4B8C-83A1-F6EECF244321}">
                <p14:modId xmlns:p14="http://schemas.microsoft.com/office/powerpoint/2010/main" val="3826224621"/>
              </p:ext>
            </p:extLst>
          </p:nvPr>
        </p:nvGraphicFramePr>
        <p:xfrm>
          <a:off x="847011" y="1222310"/>
          <a:ext cx="8194351" cy="5234472"/>
        </p:xfrm>
        <a:graphic>
          <a:graphicData uri="http://schemas.openxmlformats.org/drawingml/2006/table">
            <a:tbl>
              <a:tblPr firstRow="1" bandRow="1">
                <a:tableStyleId>{5C22544A-7EE6-4342-B048-85BDC9FD1C3A}</a:tableStyleId>
              </a:tblPr>
              <a:tblGrid>
                <a:gridCol w="8194351">
                  <a:extLst>
                    <a:ext uri="{9D8B030D-6E8A-4147-A177-3AD203B41FA5}">
                      <a16:colId xmlns:a16="http://schemas.microsoft.com/office/drawing/2014/main" val="3327983015"/>
                    </a:ext>
                  </a:extLst>
                </a:gridCol>
              </a:tblGrid>
              <a:tr h="436206">
                <a:tc>
                  <a:txBody>
                    <a:bodyPr/>
                    <a:lstStyle/>
                    <a:p>
                      <a:pPr marL="0" indent="0">
                        <a:buFont typeface="Arial" panose="020B0604020202020204" pitchFamily="34" charset="0"/>
                        <a:buNone/>
                      </a:pPr>
                      <a:r>
                        <a:rPr lang="en-IN" dirty="0"/>
                        <a:t>Name</a:t>
                      </a:r>
                    </a:p>
                  </a:txBody>
                  <a:tcPr/>
                </a:tc>
                <a:extLst>
                  <a:ext uri="{0D108BD9-81ED-4DB2-BD59-A6C34878D82A}">
                    <a16:rowId xmlns:a16="http://schemas.microsoft.com/office/drawing/2014/main" val="1006625862"/>
                  </a:ext>
                </a:extLst>
              </a:tr>
              <a:tr h="436206">
                <a:tc>
                  <a:txBody>
                    <a:bodyPr/>
                    <a:lstStyle/>
                    <a:p>
                      <a:pPr marL="285750" indent="-285750">
                        <a:buFont typeface="Arial" panose="020B0604020202020204" pitchFamily="34" charset="0"/>
                        <a:buChar char="•"/>
                      </a:pPr>
                      <a:r>
                        <a:rPr lang="en-IN" dirty="0"/>
                        <a:t>Introduction</a:t>
                      </a:r>
                    </a:p>
                  </a:txBody>
                  <a:tcPr/>
                </a:tc>
                <a:extLst>
                  <a:ext uri="{0D108BD9-81ED-4DB2-BD59-A6C34878D82A}">
                    <a16:rowId xmlns:a16="http://schemas.microsoft.com/office/drawing/2014/main" val="2854074293"/>
                  </a:ext>
                </a:extLst>
              </a:tr>
              <a:tr h="436206">
                <a:tc>
                  <a:txBody>
                    <a:bodyPr/>
                    <a:lstStyle/>
                    <a:p>
                      <a:pPr marL="285750" indent="-285750">
                        <a:buFont typeface="Arial" panose="020B0604020202020204" pitchFamily="34" charset="0"/>
                        <a:buChar char="•"/>
                      </a:pPr>
                      <a:r>
                        <a:rPr lang="en-IN" dirty="0"/>
                        <a:t>Project Overview</a:t>
                      </a:r>
                    </a:p>
                  </a:txBody>
                  <a:tcPr/>
                </a:tc>
                <a:extLst>
                  <a:ext uri="{0D108BD9-81ED-4DB2-BD59-A6C34878D82A}">
                    <a16:rowId xmlns:a16="http://schemas.microsoft.com/office/drawing/2014/main" val="1636851066"/>
                  </a:ext>
                </a:extLst>
              </a:tr>
              <a:tr h="436206">
                <a:tc>
                  <a:txBody>
                    <a:bodyPr/>
                    <a:lstStyle/>
                    <a:p>
                      <a:pPr marL="285750" indent="-285750">
                        <a:buFont typeface="Arial" panose="020B0604020202020204" pitchFamily="34" charset="0"/>
                        <a:buChar char="•"/>
                      </a:pPr>
                      <a:r>
                        <a:rPr lang="en-IN" dirty="0"/>
                        <a:t>Steps of EDA</a:t>
                      </a:r>
                    </a:p>
                  </a:txBody>
                  <a:tcPr/>
                </a:tc>
                <a:extLst>
                  <a:ext uri="{0D108BD9-81ED-4DB2-BD59-A6C34878D82A}">
                    <a16:rowId xmlns:a16="http://schemas.microsoft.com/office/drawing/2014/main" val="2557415735"/>
                  </a:ext>
                </a:extLst>
              </a:tr>
              <a:tr h="436206">
                <a:tc>
                  <a:txBody>
                    <a:bodyPr/>
                    <a:lstStyle/>
                    <a:p>
                      <a:pPr marL="285750" indent="-285750">
                        <a:buFont typeface="Arial" panose="020B0604020202020204" pitchFamily="34" charset="0"/>
                        <a:buChar char="•"/>
                      </a:pPr>
                      <a:r>
                        <a:rPr lang="en-IN" dirty="0"/>
                        <a:t>Null Values</a:t>
                      </a:r>
                    </a:p>
                  </a:txBody>
                  <a:tcPr/>
                </a:tc>
                <a:extLst>
                  <a:ext uri="{0D108BD9-81ED-4DB2-BD59-A6C34878D82A}">
                    <a16:rowId xmlns:a16="http://schemas.microsoft.com/office/drawing/2014/main" val="849348341"/>
                  </a:ext>
                </a:extLst>
              </a:tr>
              <a:tr h="436206">
                <a:tc>
                  <a:txBody>
                    <a:bodyPr/>
                    <a:lstStyle/>
                    <a:p>
                      <a:pPr marL="285750" indent="-285750">
                        <a:buFont typeface="Arial" panose="020B0604020202020204" pitchFamily="34" charset="0"/>
                        <a:buChar char="•"/>
                      </a:pPr>
                      <a:r>
                        <a:rPr lang="en-IN" dirty="0"/>
                        <a:t>Univariate Analysis</a:t>
                      </a:r>
                    </a:p>
                  </a:txBody>
                  <a:tcPr/>
                </a:tc>
                <a:extLst>
                  <a:ext uri="{0D108BD9-81ED-4DB2-BD59-A6C34878D82A}">
                    <a16:rowId xmlns:a16="http://schemas.microsoft.com/office/drawing/2014/main" val="3013885932"/>
                  </a:ext>
                </a:extLst>
              </a:tr>
              <a:tr h="436206">
                <a:tc>
                  <a:txBody>
                    <a:bodyPr/>
                    <a:lstStyle/>
                    <a:p>
                      <a:pPr marL="285750" indent="-285750">
                        <a:buFont typeface="Arial" panose="020B0604020202020204" pitchFamily="34" charset="0"/>
                        <a:buChar char="•"/>
                      </a:pPr>
                      <a:r>
                        <a:rPr lang="en-IN" dirty="0"/>
                        <a:t>Bivariate Analysis</a:t>
                      </a:r>
                    </a:p>
                  </a:txBody>
                  <a:tcPr/>
                </a:tc>
                <a:extLst>
                  <a:ext uri="{0D108BD9-81ED-4DB2-BD59-A6C34878D82A}">
                    <a16:rowId xmlns:a16="http://schemas.microsoft.com/office/drawing/2014/main" val="698423988"/>
                  </a:ext>
                </a:extLst>
              </a:tr>
              <a:tr h="436206">
                <a:tc>
                  <a:txBody>
                    <a:bodyPr/>
                    <a:lstStyle/>
                    <a:p>
                      <a:pPr marL="285750" indent="-285750">
                        <a:buFont typeface="Arial" panose="020B0604020202020204" pitchFamily="34" charset="0"/>
                        <a:buChar char="•"/>
                      </a:pPr>
                      <a:r>
                        <a:rPr lang="en-IN" dirty="0"/>
                        <a:t>Multivariate Analysis</a:t>
                      </a:r>
                    </a:p>
                  </a:txBody>
                  <a:tcPr/>
                </a:tc>
                <a:extLst>
                  <a:ext uri="{0D108BD9-81ED-4DB2-BD59-A6C34878D82A}">
                    <a16:rowId xmlns:a16="http://schemas.microsoft.com/office/drawing/2014/main" val="3657259697"/>
                  </a:ext>
                </a:extLst>
              </a:tr>
              <a:tr h="436206">
                <a:tc>
                  <a:txBody>
                    <a:bodyPr/>
                    <a:lstStyle/>
                    <a:p>
                      <a:pPr marL="285750" indent="-285750">
                        <a:buFont typeface="Arial" panose="020B0604020202020204" pitchFamily="34" charset="0"/>
                        <a:buChar char="•"/>
                      </a:pPr>
                      <a:r>
                        <a:rPr lang="en-IN" dirty="0"/>
                        <a:t>T-test</a:t>
                      </a:r>
                    </a:p>
                  </a:txBody>
                  <a:tcPr/>
                </a:tc>
                <a:extLst>
                  <a:ext uri="{0D108BD9-81ED-4DB2-BD59-A6C34878D82A}">
                    <a16:rowId xmlns:a16="http://schemas.microsoft.com/office/drawing/2014/main" val="2083506082"/>
                  </a:ext>
                </a:extLst>
              </a:tr>
              <a:tr h="436206">
                <a:tc>
                  <a:txBody>
                    <a:bodyPr/>
                    <a:lstStyle/>
                    <a:p>
                      <a:pPr marL="285750" indent="-285750">
                        <a:buFont typeface="Arial" panose="020B0604020202020204" pitchFamily="34" charset="0"/>
                        <a:buChar char="•"/>
                      </a:pPr>
                      <a:r>
                        <a:rPr lang="en-IN" dirty="0"/>
                        <a:t>ANOVA(F-test)</a:t>
                      </a:r>
                    </a:p>
                  </a:txBody>
                  <a:tcPr/>
                </a:tc>
                <a:extLst>
                  <a:ext uri="{0D108BD9-81ED-4DB2-BD59-A6C34878D82A}">
                    <a16:rowId xmlns:a16="http://schemas.microsoft.com/office/drawing/2014/main" val="3616204747"/>
                  </a:ext>
                </a:extLst>
              </a:tr>
              <a:tr h="436206">
                <a:tc>
                  <a:txBody>
                    <a:bodyPr/>
                    <a:lstStyle/>
                    <a:p>
                      <a:pPr marL="285750" indent="-285750">
                        <a:buFont typeface="Arial" panose="020B0604020202020204" pitchFamily="34" charset="0"/>
                        <a:buChar char="•"/>
                      </a:pPr>
                      <a:r>
                        <a:rPr lang="en-IN" dirty="0"/>
                        <a:t>Chi-Square test</a:t>
                      </a:r>
                    </a:p>
                  </a:txBody>
                  <a:tcPr/>
                </a:tc>
                <a:extLst>
                  <a:ext uri="{0D108BD9-81ED-4DB2-BD59-A6C34878D82A}">
                    <a16:rowId xmlns:a16="http://schemas.microsoft.com/office/drawing/2014/main" val="2972589950"/>
                  </a:ext>
                </a:extLst>
              </a:tr>
              <a:tr h="436206">
                <a:tc>
                  <a:txBody>
                    <a:bodyPr/>
                    <a:lstStyle/>
                    <a:p>
                      <a:pPr marL="285750" indent="-285750">
                        <a:buFont typeface="Arial" panose="020B0604020202020204" pitchFamily="34" charset="0"/>
                        <a:buChar char="•"/>
                      </a:pPr>
                      <a:r>
                        <a:rPr lang="en-IN" dirty="0"/>
                        <a:t>Conclusion</a:t>
                      </a:r>
                    </a:p>
                  </a:txBody>
                  <a:tcPr/>
                </a:tc>
                <a:extLst>
                  <a:ext uri="{0D108BD9-81ED-4DB2-BD59-A6C34878D82A}">
                    <a16:rowId xmlns:a16="http://schemas.microsoft.com/office/drawing/2014/main" val="1721443894"/>
                  </a:ext>
                </a:extLst>
              </a:tr>
            </a:tbl>
          </a:graphicData>
        </a:graphic>
      </p:graphicFrame>
    </p:spTree>
    <p:extLst>
      <p:ext uri="{BB962C8B-B14F-4D97-AF65-F5344CB8AC3E}">
        <p14:creationId xmlns:p14="http://schemas.microsoft.com/office/powerpoint/2010/main" val="269366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28176-B8A0-427D-8012-3F3AA3EEC5B7}"/>
              </a:ext>
            </a:extLst>
          </p:cNvPr>
          <p:cNvSpPr txBox="1"/>
          <p:nvPr/>
        </p:nvSpPr>
        <p:spPr>
          <a:xfrm>
            <a:off x="3048778" y="3244334"/>
            <a:ext cx="6097554"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30174EA4-226B-538B-F8DE-34EBAB0F9F31}"/>
              </a:ext>
            </a:extLst>
          </p:cNvPr>
          <p:cNvSpPr txBox="1"/>
          <p:nvPr/>
        </p:nvSpPr>
        <p:spPr>
          <a:xfrm>
            <a:off x="961052" y="1190053"/>
            <a:ext cx="10711542" cy="4477893"/>
          </a:xfrm>
          <a:prstGeom prst="rect">
            <a:avLst/>
          </a:prstGeom>
          <a:noFill/>
        </p:spPr>
        <p:txBody>
          <a:bodyPr wrap="square" rtlCol="0">
            <a:spAutoFit/>
          </a:bodyPr>
          <a:lstStyle/>
          <a:p>
            <a:pPr>
              <a:lnSpc>
                <a:spcPct val="115000"/>
              </a:lnSpc>
              <a:spcAft>
                <a:spcPts val="1000"/>
              </a:spcAft>
            </a:pPr>
            <a:r>
              <a:rPr lang="en-US" sz="2000" b="1" u="sng"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INTRODUCTION:</a:t>
            </a:r>
          </a:p>
          <a:p>
            <a:pPr>
              <a:lnSpc>
                <a:spcPct val="115000"/>
              </a:lnSpc>
              <a:spcAft>
                <a:spcPts val="1000"/>
              </a:spcAft>
            </a:pPr>
            <a:r>
              <a:rPr lang="en-US"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McDonald's is one of the largest and most popular fast-food chains in the world. It is known for its convenient and affordable meals, but there have been concerns about the nutritional quality of its food.</a:t>
            </a:r>
            <a:endParaRPr lang="en-IN"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This report presents the results of an exploratory data analysis (EDA) of McDonald's nutrition data. The data was collected from the and includes information on the calories, fat, sugar, and other nutrients in each menu item.</a:t>
            </a:r>
            <a:endParaRPr lang="en-IN"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goals of this EDA were to:</a:t>
            </a:r>
            <a:endParaRPr lang="en-IN"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Understand the nutritional content of McDonald's food.</a:t>
            </a:r>
            <a:endParaRPr lang="en-IN"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Identify any relationships between the different nutrients.</a:t>
            </a:r>
            <a:endParaRPr lang="en-IN"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Make recommendations for how people can make healthier choices when eating at McDonald’s.</a:t>
            </a:r>
            <a:endParaRPr lang="en-IN" sz="20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84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F47FDD-756E-A889-19B6-BDDD19A54C26}"/>
              </a:ext>
            </a:extLst>
          </p:cNvPr>
          <p:cNvSpPr txBox="1"/>
          <p:nvPr/>
        </p:nvSpPr>
        <p:spPr>
          <a:xfrm>
            <a:off x="600269" y="111968"/>
            <a:ext cx="10991461" cy="6186309"/>
          </a:xfrm>
          <a:prstGeom prst="rect">
            <a:avLst/>
          </a:prstGeom>
          <a:noFill/>
        </p:spPr>
        <p:txBody>
          <a:bodyPr wrap="square" rtlCol="0">
            <a:spAutoFit/>
          </a:bodyPr>
          <a:lstStyle/>
          <a:p>
            <a:pPr algn="l"/>
            <a:br>
              <a:rPr lang="en-US" b="0" i="0" dirty="0">
                <a:solidFill>
                  <a:schemeClr val="tx1">
                    <a:lumMod val="75000"/>
                  </a:schemeClr>
                </a:solidFill>
                <a:effectLst/>
                <a:latin typeface="Google Sans"/>
              </a:rPr>
            </a:br>
            <a:r>
              <a:rPr lang="en-US" b="1" i="0" u="sng" dirty="0">
                <a:solidFill>
                  <a:schemeClr val="tx1">
                    <a:lumMod val="75000"/>
                  </a:schemeClr>
                </a:solidFill>
                <a:effectLst/>
                <a:latin typeface="Google Sans"/>
              </a:rPr>
              <a:t>Project Overview:</a:t>
            </a:r>
          </a:p>
          <a:p>
            <a:pPr algn="l"/>
            <a:r>
              <a:rPr lang="en-US" b="0" i="0" dirty="0">
                <a:solidFill>
                  <a:schemeClr val="tx1">
                    <a:lumMod val="75000"/>
                  </a:schemeClr>
                </a:solidFill>
                <a:effectLst/>
                <a:latin typeface="Google Sans"/>
              </a:rPr>
              <a:t>                               This project is an exploratory data analysis (EDA) of the McDonald's nutrition dataset. The goal of this project is to identify trends and patterns in the nutritional content of McDonald's food, identify healthier menu options, and make recommendations to McDonald's on how to improve the nutritional content of its food.</a:t>
            </a:r>
          </a:p>
          <a:p>
            <a:pPr algn="l"/>
            <a:r>
              <a:rPr lang="en-US" b="0" i="0" dirty="0">
                <a:solidFill>
                  <a:schemeClr val="tx1">
                    <a:lumMod val="75000"/>
                  </a:schemeClr>
                </a:solidFill>
                <a:effectLst/>
                <a:latin typeface="Google Sans"/>
              </a:rPr>
              <a:t>Data</a:t>
            </a:r>
          </a:p>
          <a:p>
            <a:pPr algn="l"/>
            <a:endParaRPr lang="en-US" b="0" i="0" dirty="0">
              <a:solidFill>
                <a:schemeClr val="tx1">
                  <a:lumMod val="75000"/>
                </a:schemeClr>
              </a:solidFill>
              <a:effectLst/>
              <a:latin typeface="Google Sans"/>
            </a:endParaRPr>
          </a:p>
          <a:p>
            <a:pPr algn="l"/>
            <a:r>
              <a:rPr lang="en-US" b="0" i="0" dirty="0">
                <a:solidFill>
                  <a:schemeClr val="tx1">
                    <a:lumMod val="75000"/>
                  </a:schemeClr>
                </a:solidFill>
                <a:effectLst/>
                <a:latin typeface="Google Sans"/>
              </a:rPr>
              <a:t>                                 The data used in this project is the McDonald's nutrition dataset. This dataset contains information on over 300+ menu items from around the world. The variables in the dataset include:</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Item</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Calories</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Calories from Fat</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Total Fat</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Saturated Fat</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Trans Fat</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Cholesterol</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Sodium</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Carbohydrates</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Fiber</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Sugars</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Proteins</a:t>
            </a:r>
          </a:p>
          <a:p>
            <a:pPr marL="285750" indent="-285750" algn="l">
              <a:buFont typeface="Arial" panose="020B0604020202020204" pitchFamily="34" charset="0"/>
              <a:buChar char="•"/>
            </a:pPr>
            <a:r>
              <a:rPr lang="en-US" b="0" i="0" dirty="0">
                <a:solidFill>
                  <a:schemeClr val="tx1">
                    <a:lumMod val="75000"/>
                  </a:schemeClr>
                </a:solidFill>
                <a:effectLst/>
                <a:latin typeface="Google Sans"/>
              </a:rPr>
              <a:t>Weight</a:t>
            </a:r>
          </a:p>
        </p:txBody>
      </p:sp>
    </p:spTree>
    <p:extLst>
      <p:ext uri="{BB962C8B-B14F-4D97-AF65-F5344CB8AC3E}">
        <p14:creationId xmlns:p14="http://schemas.microsoft.com/office/powerpoint/2010/main" val="332139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353B00-15DB-5B4F-D00E-1E3A3B98F793}"/>
              </a:ext>
            </a:extLst>
          </p:cNvPr>
          <p:cNvSpPr txBox="1"/>
          <p:nvPr/>
        </p:nvSpPr>
        <p:spPr>
          <a:xfrm>
            <a:off x="158621" y="307911"/>
            <a:ext cx="11887200" cy="6120650"/>
          </a:xfrm>
          <a:prstGeom prst="rect">
            <a:avLst/>
          </a:prstGeom>
          <a:noFill/>
        </p:spPr>
        <p:txBody>
          <a:bodyPr wrap="square" rtlCol="0">
            <a:spAutoFit/>
          </a:bodyPr>
          <a:lstStyle/>
          <a:p>
            <a:r>
              <a:rPr lang="en-US" sz="2400" b="1" u="sng" dirty="0">
                <a:solidFill>
                  <a:schemeClr val="tx1">
                    <a:lumMod val="75000"/>
                  </a:schemeClr>
                </a:solidFill>
              </a:rPr>
              <a:t>Steps of EDA:</a:t>
            </a:r>
          </a:p>
          <a:p>
            <a:endParaRPr lang="en-US" sz="2400" b="1" u="sng" dirty="0">
              <a:solidFill>
                <a:schemeClr val="tx1">
                  <a:lumMod val="75000"/>
                </a:schemeClr>
              </a:solidFill>
            </a:endParaRPr>
          </a:p>
          <a:p>
            <a:r>
              <a:rPr lang="en-IN" sz="1800" dirty="0">
                <a:solidFill>
                  <a:schemeClr val="tx1">
                    <a:lumMod val="75000"/>
                  </a:schemeClr>
                </a:solidFill>
                <a:effectLst/>
                <a:latin typeface="Calibri" panose="020F0502020204030204" pitchFamily="34" charset="0"/>
                <a:ea typeface="Times New Roman" panose="02020603050405020304" pitchFamily="18" charset="0"/>
              </a:rPr>
              <a:t>Exploratory Data Analysis (EDA) is a crucial step in the data analysis process that helps you understand your dataset, identify patterns, and prepare the data for further analysis or modelling. Here are the steps typically involved in EDA: </a:t>
            </a:r>
            <a:endParaRPr lang="en-IN" sz="1800" dirty="0">
              <a:solidFill>
                <a:schemeClr val="tx1">
                  <a:lumMod val="75000"/>
                </a:schemeClr>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u="sng" dirty="0">
                <a:solidFill>
                  <a:schemeClr val="tx1">
                    <a:lumMod val="75000"/>
                  </a:schemeClr>
                </a:solidFill>
                <a:effectLst/>
                <a:latin typeface="Calibri" panose="020F0502020204030204" pitchFamily="34" charset="0"/>
                <a:ea typeface="Times New Roman" panose="02020603050405020304" pitchFamily="18" charset="0"/>
              </a:rPr>
              <a:t>Data Collection</a:t>
            </a:r>
            <a:r>
              <a:rPr lang="en-IN" sz="1800" dirty="0">
                <a:solidFill>
                  <a:schemeClr val="tx1">
                    <a:lumMod val="75000"/>
                  </a:schemeClr>
                </a:solidFill>
                <a:effectLst/>
                <a:latin typeface="Calibri" panose="020F0502020204030204" pitchFamily="34" charset="0"/>
                <a:ea typeface="Times New Roman" panose="02020603050405020304" pitchFamily="18" charset="0"/>
              </a:rPr>
              <a:t>: Gather your dataset from reliable sources. Ensure that you have all the necessary data to perform your analysis.</a:t>
            </a:r>
            <a:endParaRPr lang="en-IN" sz="1800" dirty="0">
              <a:solidFill>
                <a:schemeClr val="tx1">
                  <a:lumMod val="75000"/>
                </a:schemeClr>
              </a:solidFill>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b="1" u="sng" kern="10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Data Loading</a:t>
            </a:r>
            <a:r>
              <a:rPr lang="en-IN" sz="1800" kern="10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Load the dataset into your analysis environment. Common tools for this step include Pandas in Python or read functions in R</a:t>
            </a:r>
            <a:endParaRPr lang="en-IN" sz="18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800" b="1" u="sng" dirty="0">
                <a:solidFill>
                  <a:schemeClr val="tx1">
                    <a:lumMod val="75000"/>
                  </a:schemeClr>
                </a:solidFill>
                <a:effectLst/>
                <a:latin typeface="Calibri" panose="020F0502020204030204" pitchFamily="34" charset="0"/>
                <a:ea typeface="Times New Roman" panose="02020603050405020304" pitchFamily="18" charset="0"/>
              </a:rPr>
              <a:t>Initial Data Inspection</a:t>
            </a:r>
            <a:r>
              <a:rPr lang="en-IN" sz="1800" dirty="0">
                <a:solidFill>
                  <a:schemeClr val="tx1">
                    <a:lumMod val="75000"/>
                  </a:schemeClr>
                </a:solidFill>
                <a:effectLst/>
                <a:latin typeface="Calibri" panose="020F0502020204030204" pitchFamily="34" charset="0"/>
                <a:ea typeface="Times New Roman" panose="02020603050405020304" pitchFamily="18" charset="0"/>
              </a:rPr>
              <a:t>: Use Pandas to check the first few rows of the dataset with df.head() to get an overview of the data's structure. Use df.shape to determine the number of rows and columns in the dataset. Use df.info() to get information about the data types of each column and check for missing values. </a:t>
            </a:r>
            <a:endParaRPr lang="en-IN" sz="1800" dirty="0">
              <a:solidFill>
                <a:schemeClr val="tx1">
                  <a:lumMod val="75000"/>
                </a:schemeClr>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u="sng" dirty="0">
                <a:solidFill>
                  <a:schemeClr val="tx1">
                    <a:lumMod val="75000"/>
                  </a:schemeClr>
                </a:solidFill>
                <a:effectLst/>
                <a:latin typeface="Calibri" panose="020F0502020204030204" pitchFamily="34" charset="0"/>
                <a:ea typeface="Times New Roman" panose="02020603050405020304" pitchFamily="18" charset="0"/>
              </a:rPr>
              <a:t>Data Cleaning and Handling Missing Values</a:t>
            </a:r>
            <a:r>
              <a:rPr lang="en-IN" sz="1800" dirty="0">
                <a:solidFill>
                  <a:schemeClr val="tx1">
                    <a:lumMod val="75000"/>
                  </a:schemeClr>
                </a:solidFill>
                <a:effectLst/>
                <a:latin typeface="Calibri" panose="020F0502020204030204" pitchFamily="34" charset="0"/>
                <a:ea typeface="Times New Roman" panose="02020603050405020304" pitchFamily="18" charset="0"/>
              </a:rPr>
              <a:t>: Identify missing values using functions like df.isnull().sum(). Decide on a strategy for handling missing values (e.g., imputation or removal) based on the nature of the data and the analysis goals. Use Pandas functions to perform data cleaning, such as dropping unnecessary columns or duplicates. </a:t>
            </a:r>
            <a:endParaRPr lang="en-IN" sz="1800" dirty="0">
              <a:solidFill>
                <a:schemeClr val="tx1">
                  <a:lumMod val="75000"/>
                </a:schemeClr>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u="sng" dirty="0">
                <a:solidFill>
                  <a:schemeClr val="tx1">
                    <a:lumMod val="75000"/>
                  </a:schemeClr>
                </a:solidFill>
                <a:effectLst/>
                <a:latin typeface="Calibri" panose="020F0502020204030204" pitchFamily="34" charset="0"/>
                <a:ea typeface="Times New Roman" panose="02020603050405020304" pitchFamily="18" charset="0"/>
              </a:rPr>
              <a:t>Data Visualization</a:t>
            </a:r>
            <a:r>
              <a:rPr lang="en-IN" sz="1800" dirty="0">
                <a:solidFill>
                  <a:schemeClr val="tx1">
                    <a:lumMod val="75000"/>
                  </a:schemeClr>
                </a:solidFill>
                <a:effectLst/>
                <a:latin typeface="Calibri" panose="020F0502020204030204" pitchFamily="34" charset="0"/>
                <a:ea typeface="Times New Roman" panose="02020603050405020304" pitchFamily="18" charset="0"/>
              </a:rPr>
              <a:t>: Create visualizations like scatter plots, box plots, and violin plots to explore relationships between variables. Visualize trends and patterns in the data. Use Seaborn pair plots or heatmaps for a comprehensive view of variable relationships. </a:t>
            </a:r>
            <a:endParaRPr lang="en-IN" sz="1800" dirty="0">
              <a:solidFill>
                <a:schemeClr val="tx1">
                  <a:lumMod val="75000"/>
                </a:schemeClr>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u="sng" dirty="0">
                <a:solidFill>
                  <a:schemeClr val="tx1">
                    <a:lumMod val="75000"/>
                  </a:schemeClr>
                </a:solidFill>
                <a:effectLst/>
                <a:latin typeface="Calibri" panose="020F0502020204030204" pitchFamily="34" charset="0"/>
                <a:ea typeface="Times New Roman" panose="02020603050405020304" pitchFamily="18" charset="0"/>
              </a:rPr>
              <a:t>Outlier Detection</a:t>
            </a:r>
            <a:r>
              <a:rPr lang="en-IN" sz="1800" dirty="0">
                <a:solidFill>
                  <a:schemeClr val="tx1">
                    <a:lumMod val="75000"/>
                  </a:schemeClr>
                </a:solidFill>
                <a:effectLst/>
                <a:latin typeface="Calibri" panose="020F0502020204030204" pitchFamily="34" charset="0"/>
                <a:ea typeface="Times New Roman" panose="02020603050405020304" pitchFamily="18" charset="0"/>
              </a:rPr>
              <a:t>: Identify potential outliers by visualizing data using box plots or other relevant techniques. Decide on an approach for handling outliers, which may include removal or transformation. </a:t>
            </a:r>
            <a:endParaRPr lang="en-IN" sz="1800" dirty="0">
              <a:solidFill>
                <a:schemeClr val="tx1">
                  <a:lumMod val="75000"/>
                </a:schemeClr>
              </a:solidFill>
              <a:effectLst/>
              <a:latin typeface="Times New Roman" panose="02020603050405020304" pitchFamily="18" charset="0"/>
              <a:ea typeface="Times New Roman" panose="02020603050405020304" pitchFamily="18" charset="0"/>
            </a:endParaRPr>
          </a:p>
          <a:p>
            <a:endParaRPr lang="en-IN" sz="2400" b="1" u="sng" dirty="0">
              <a:solidFill>
                <a:schemeClr val="tx1">
                  <a:lumMod val="75000"/>
                </a:schemeClr>
              </a:solidFill>
            </a:endParaRPr>
          </a:p>
        </p:txBody>
      </p:sp>
    </p:spTree>
    <p:extLst>
      <p:ext uri="{BB962C8B-B14F-4D97-AF65-F5344CB8AC3E}">
        <p14:creationId xmlns:p14="http://schemas.microsoft.com/office/powerpoint/2010/main" val="380984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22E33-2177-5FC2-C5AC-4FEDCA4C633F}"/>
              </a:ext>
            </a:extLst>
          </p:cNvPr>
          <p:cNvSpPr txBox="1"/>
          <p:nvPr/>
        </p:nvSpPr>
        <p:spPr>
          <a:xfrm>
            <a:off x="587828" y="615820"/>
            <a:ext cx="10655559" cy="2585323"/>
          </a:xfrm>
          <a:prstGeom prst="rect">
            <a:avLst/>
          </a:prstGeom>
          <a:noFill/>
        </p:spPr>
        <p:txBody>
          <a:bodyPr wrap="square" rtlCol="0">
            <a:spAutoFit/>
          </a:bodyPr>
          <a:lstStyle/>
          <a:p>
            <a:pPr marL="342900" lvl="0" indent="-342900">
              <a:buFont typeface="Symbol" panose="05050102010706020507" pitchFamily="18" charset="2"/>
              <a:buChar char=""/>
            </a:pPr>
            <a:r>
              <a:rPr lang="en-IN" b="1" u="sng" dirty="0">
                <a:solidFill>
                  <a:schemeClr val="tx1">
                    <a:lumMod val="75000"/>
                  </a:schemeClr>
                </a:solidFill>
                <a:effectLst/>
                <a:latin typeface="Calibri" panose="020F0502020204030204" pitchFamily="34" charset="0"/>
                <a:ea typeface="Times New Roman" panose="02020603050405020304" pitchFamily="18" charset="0"/>
              </a:rPr>
              <a:t>Feature Engineering</a:t>
            </a:r>
            <a:r>
              <a:rPr lang="en-IN" dirty="0">
                <a:solidFill>
                  <a:schemeClr val="tx1">
                    <a:lumMod val="75000"/>
                  </a:schemeClr>
                </a:solidFill>
                <a:effectLst/>
                <a:latin typeface="Calibri" panose="020F0502020204030204" pitchFamily="34" charset="0"/>
                <a:ea typeface="Times New Roman" panose="02020603050405020304" pitchFamily="18" charset="0"/>
              </a:rPr>
              <a:t>: Create new features, if necessary, based on domain knowledge or relationships observed during EDA. Perform feature transformations, such as scaling or normalization, if it improves the quality of the data. </a:t>
            </a:r>
            <a:endParaRPr lang="en-IN" dirty="0">
              <a:solidFill>
                <a:schemeClr val="tx1">
                  <a:lumMod val="75000"/>
                </a:schemeClr>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b="1" u="sng" dirty="0">
                <a:solidFill>
                  <a:schemeClr val="tx1">
                    <a:lumMod val="75000"/>
                  </a:schemeClr>
                </a:solidFill>
                <a:effectLst/>
                <a:latin typeface="Calibri" panose="020F0502020204030204" pitchFamily="34" charset="0"/>
                <a:ea typeface="Times New Roman" panose="02020603050405020304" pitchFamily="18" charset="0"/>
              </a:rPr>
              <a:t>Hypothesis Testing </a:t>
            </a:r>
            <a:r>
              <a:rPr lang="en-IN" dirty="0">
                <a:solidFill>
                  <a:schemeClr val="tx1">
                    <a:lumMod val="75000"/>
                  </a:schemeClr>
                </a:solidFill>
                <a:effectLst/>
                <a:latin typeface="Calibri" panose="020F0502020204030204" pitchFamily="34" charset="0"/>
                <a:ea typeface="Times New Roman" panose="02020603050405020304" pitchFamily="18" charset="0"/>
              </a:rPr>
              <a:t>(Optional): If relevant, conduct statistical tests or hypothesis tests to make data-driven conclusions about specific relationship or hypotheses. </a:t>
            </a:r>
            <a:endParaRPr lang="en-IN" dirty="0">
              <a:solidFill>
                <a:schemeClr val="tx1">
                  <a:lumMod val="75000"/>
                </a:schemeClr>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b="1" u="sng" dirty="0">
                <a:solidFill>
                  <a:schemeClr val="tx1">
                    <a:lumMod val="75000"/>
                  </a:schemeClr>
                </a:solidFill>
                <a:effectLst/>
                <a:latin typeface="Calibri" panose="020F0502020204030204" pitchFamily="34" charset="0"/>
                <a:ea typeface="Times New Roman" panose="02020603050405020304" pitchFamily="18" charset="0"/>
              </a:rPr>
              <a:t>Documentation and Reporting</a:t>
            </a:r>
            <a:r>
              <a:rPr lang="en-IN" dirty="0">
                <a:solidFill>
                  <a:schemeClr val="tx1">
                    <a:lumMod val="75000"/>
                  </a:schemeClr>
                </a:solidFill>
                <a:effectLst/>
                <a:latin typeface="Calibri" panose="020F0502020204030204" pitchFamily="34" charset="0"/>
                <a:ea typeface="Times New Roman" panose="02020603050405020304" pitchFamily="18" charset="0"/>
              </a:rPr>
              <a:t>: Document your findings, insights, and any actions taken during EDA. Create visualizations and reports that communicate your results effectively. </a:t>
            </a:r>
            <a:endParaRPr lang="en-IN" dirty="0">
              <a:solidFill>
                <a:schemeClr val="tx1">
                  <a:lumMod val="75000"/>
                </a:schemeClr>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b="1" u="sng" dirty="0">
                <a:solidFill>
                  <a:schemeClr val="tx1">
                    <a:lumMod val="75000"/>
                  </a:schemeClr>
                </a:solidFill>
                <a:effectLst/>
                <a:latin typeface="Calibri" panose="020F0502020204030204" pitchFamily="34" charset="0"/>
                <a:ea typeface="Times New Roman" panose="02020603050405020304" pitchFamily="18" charset="0"/>
              </a:rPr>
              <a:t>Iterate</a:t>
            </a:r>
            <a:r>
              <a:rPr lang="en-IN" dirty="0">
                <a:solidFill>
                  <a:schemeClr val="tx1">
                    <a:lumMod val="75000"/>
                  </a:schemeClr>
                </a:solidFill>
                <a:effectLst/>
                <a:latin typeface="Calibri" panose="020F0502020204030204" pitchFamily="34" charset="0"/>
                <a:ea typeface="Times New Roman" panose="02020603050405020304" pitchFamily="18" charset="0"/>
              </a:rPr>
              <a:t>: EDA is an iterative process. You may need to revisit previous steps as you gain more insights or encounter issues during the analysis.</a:t>
            </a:r>
            <a:endParaRPr lang="en-IN" dirty="0">
              <a:solidFill>
                <a:schemeClr val="tx1">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560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00ED43-F5C5-BCEB-20F7-4AA5C48B492E}"/>
              </a:ext>
            </a:extLst>
          </p:cNvPr>
          <p:cNvPicPr>
            <a:picLocks noChangeAspect="1"/>
          </p:cNvPicPr>
          <p:nvPr/>
        </p:nvPicPr>
        <p:blipFill>
          <a:blip r:embed="rId2"/>
          <a:stretch>
            <a:fillRect/>
          </a:stretch>
        </p:blipFill>
        <p:spPr>
          <a:xfrm>
            <a:off x="384809" y="350099"/>
            <a:ext cx="6818424" cy="2860781"/>
          </a:xfrm>
          <a:prstGeom prst="rect">
            <a:avLst/>
          </a:prstGeom>
        </p:spPr>
      </p:pic>
      <p:sp>
        <p:nvSpPr>
          <p:cNvPr id="6" name="TextBox 5">
            <a:extLst>
              <a:ext uri="{FF2B5EF4-FFF2-40B4-BE49-F238E27FC236}">
                <a16:creationId xmlns:a16="http://schemas.microsoft.com/office/drawing/2014/main" id="{B9305AEF-2B4F-608F-F5A4-55BBB40E3912}"/>
              </a:ext>
            </a:extLst>
          </p:cNvPr>
          <p:cNvSpPr txBox="1"/>
          <p:nvPr/>
        </p:nvSpPr>
        <p:spPr>
          <a:xfrm>
            <a:off x="7457412" y="1318824"/>
            <a:ext cx="1485343" cy="461665"/>
          </a:xfrm>
          <a:prstGeom prst="rect">
            <a:avLst/>
          </a:prstGeom>
          <a:noFill/>
        </p:spPr>
        <p:txBody>
          <a:bodyPr wrap="none" rtlCol="0">
            <a:spAutoFit/>
          </a:bodyPr>
          <a:lstStyle/>
          <a:p>
            <a:r>
              <a:rPr lang="en-IN" sz="2400" b="1" u="sng" dirty="0"/>
              <a:t>Null Value</a:t>
            </a:r>
          </a:p>
        </p:txBody>
      </p:sp>
      <p:pic>
        <p:nvPicPr>
          <p:cNvPr id="8" name="Picture 7">
            <a:extLst>
              <a:ext uri="{FF2B5EF4-FFF2-40B4-BE49-F238E27FC236}">
                <a16:creationId xmlns:a16="http://schemas.microsoft.com/office/drawing/2014/main" id="{8F5EA48D-496A-1359-1B98-5BD4E8EFD024}"/>
              </a:ext>
            </a:extLst>
          </p:cNvPr>
          <p:cNvPicPr>
            <a:picLocks noChangeAspect="1"/>
          </p:cNvPicPr>
          <p:nvPr/>
        </p:nvPicPr>
        <p:blipFill>
          <a:blip r:embed="rId3"/>
          <a:stretch>
            <a:fillRect/>
          </a:stretch>
        </p:blipFill>
        <p:spPr>
          <a:xfrm>
            <a:off x="3588748" y="3522506"/>
            <a:ext cx="8378001" cy="3148881"/>
          </a:xfrm>
          <a:prstGeom prst="rect">
            <a:avLst/>
          </a:prstGeom>
        </p:spPr>
      </p:pic>
      <p:sp>
        <p:nvSpPr>
          <p:cNvPr id="9" name="TextBox 8">
            <a:extLst>
              <a:ext uri="{FF2B5EF4-FFF2-40B4-BE49-F238E27FC236}">
                <a16:creationId xmlns:a16="http://schemas.microsoft.com/office/drawing/2014/main" id="{7F638A8B-8D2F-48B6-1D90-516BC94B9AD2}"/>
              </a:ext>
            </a:extLst>
          </p:cNvPr>
          <p:cNvSpPr txBox="1"/>
          <p:nvPr/>
        </p:nvSpPr>
        <p:spPr>
          <a:xfrm>
            <a:off x="821094" y="4635282"/>
            <a:ext cx="2655535" cy="461665"/>
          </a:xfrm>
          <a:prstGeom prst="rect">
            <a:avLst/>
          </a:prstGeom>
          <a:noFill/>
        </p:spPr>
        <p:txBody>
          <a:bodyPr wrap="none" rtlCol="0">
            <a:spAutoFit/>
          </a:bodyPr>
          <a:lstStyle/>
          <a:p>
            <a:r>
              <a:rPr lang="en-IN" sz="2400" b="1" u="sng" dirty="0"/>
              <a:t>Sum of Null Values:</a:t>
            </a:r>
          </a:p>
        </p:txBody>
      </p:sp>
    </p:spTree>
    <p:extLst>
      <p:ext uri="{BB962C8B-B14F-4D97-AF65-F5344CB8AC3E}">
        <p14:creationId xmlns:p14="http://schemas.microsoft.com/office/powerpoint/2010/main" val="169331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DC87D9-AF5C-682C-E0EE-10890420EEE8}"/>
              </a:ext>
            </a:extLst>
          </p:cNvPr>
          <p:cNvSpPr txBox="1"/>
          <p:nvPr/>
        </p:nvSpPr>
        <p:spPr>
          <a:xfrm>
            <a:off x="401216" y="401215"/>
            <a:ext cx="11681927" cy="1323439"/>
          </a:xfrm>
          <a:prstGeom prst="rect">
            <a:avLst/>
          </a:prstGeom>
          <a:noFill/>
        </p:spPr>
        <p:txBody>
          <a:bodyPr wrap="square" rtlCol="0">
            <a:spAutoFit/>
          </a:bodyPr>
          <a:lstStyle/>
          <a:p>
            <a:r>
              <a:rPr lang="en-US" sz="2000" b="1" u="sng" dirty="0">
                <a:solidFill>
                  <a:schemeClr val="tx1">
                    <a:lumMod val="75000"/>
                  </a:schemeClr>
                </a:solidFill>
              </a:rPr>
              <a:t>Univariate Analysis: </a:t>
            </a:r>
            <a:r>
              <a:rPr lang="en-US" sz="2000" i="0" dirty="0">
                <a:solidFill>
                  <a:schemeClr val="tx1">
                    <a:lumMod val="75000"/>
                  </a:schemeClr>
                </a:solidFill>
                <a:effectLst/>
              </a:rPr>
              <a:t>Univariate analysis is a basic type of statistical data analysis that uses only one variable.</a:t>
            </a:r>
          </a:p>
          <a:p>
            <a:endParaRPr lang="en-US" sz="2000" b="0" i="0" dirty="0">
              <a:solidFill>
                <a:schemeClr val="tx1">
                  <a:lumMod val="75000"/>
                </a:schemeClr>
              </a:solidFill>
              <a:effectLst/>
            </a:endParaRPr>
          </a:p>
          <a:p>
            <a:r>
              <a:rPr lang="en-US" sz="2000" b="0" i="0" dirty="0">
                <a:solidFill>
                  <a:schemeClr val="tx1">
                    <a:lumMod val="75000"/>
                  </a:schemeClr>
                </a:solidFill>
                <a:effectLst/>
              </a:rPr>
              <a:t>It involves generating summary statistics, visualizations (e.g., histograms, box plots)</a:t>
            </a:r>
            <a:endParaRPr lang="en-US" sz="2000" u="sng" dirty="0">
              <a:solidFill>
                <a:schemeClr val="tx1">
                  <a:lumMod val="75000"/>
                </a:schemeClr>
              </a:solidFill>
            </a:endParaRPr>
          </a:p>
          <a:p>
            <a:endParaRPr lang="en-IN" sz="2000" u="sng" dirty="0">
              <a:solidFill>
                <a:schemeClr val="tx1">
                  <a:lumMod val="75000"/>
                </a:schemeClr>
              </a:solidFill>
            </a:endParaRPr>
          </a:p>
        </p:txBody>
      </p:sp>
      <p:pic>
        <p:nvPicPr>
          <p:cNvPr id="4" name="Picture 3">
            <a:extLst>
              <a:ext uri="{FF2B5EF4-FFF2-40B4-BE49-F238E27FC236}">
                <a16:creationId xmlns:a16="http://schemas.microsoft.com/office/drawing/2014/main" id="{3BF56DD9-3D3E-C895-6537-FBC7A0E814C0}"/>
              </a:ext>
            </a:extLst>
          </p:cNvPr>
          <p:cNvPicPr>
            <a:picLocks noChangeAspect="1"/>
          </p:cNvPicPr>
          <p:nvPr/>
        </p:nvPicPr>
        <p:blipFill>
          <a:blip r:embed="rId2"/>
          <a:stretch>
            <a:fillRect/>
          </a:stretch>
        </p:blipFill>
        <p:spPr>
          <a:xfrm>
            <a:off x="818692" y="1899630"/>
            <a:ext cx="10554615" cy="4557155"/>
          </a:xfrm>
          <a:prstGeom prst="rect">
            <a:avLst/>
          </a:prstGeom>
        </p:spPr>
      </p:pic>
    </p:spTree>
    <p:extLst>
      <p:ext uri="{BB962C8B-B14F-4D97-AF65-F5344CB8AC3E}">
        <p14:creationId xmlns:p14="http://schemas.microsoft.com/office/powerpoint/2010/main" val="382354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46F014-2DBE-1667-A3A8-A5C655A21E50}"/>
              </a:ext>
            </a:extLst>
          </p:cNvPr>
          <p:cNvPicPr>
            <a:picLocks noChangeAspect="1"/>
          </p:cNvPicPr>
          <p:nvPr/>
        </p:nvPicPr>
        <p:blipFill>
          <a:blip r:embed="rId2"/>
          <a:stretch>
            <a:fillRect/>
          </a:stretch>
        </p:blipFill>
        <p:spPr>
          <a:xfrm>
            <a:off x="6141733" y="2891478"/>
            <a:ext cx="5977243" cy="3537314"/>
          </a:xfrm>
          <a:prstGeom prst="rect">
            <a:avLst/>
          </a:prstGeom>
        </p:spPr>
      </p:pic>
      <p:sp>
        <p:nvSpPr>
          <p:cNvPr id="6" name="TextBox 5">
            <a:extLst>
              <a:ext uri="{FF2B5EF4-FFF2-40B4-BE49-F238E27FC236}">
                <a16:creationId xmlns:a16="http://schemas.microsoft.com/office/drawing/2014/main" id="{56341242-5A39-9121-2892-CAEC4511C4AE}"/>
              </a:ext>
            </a:extLst>
          </p:cNvPr>
          <p:cNvSpPr txBox="1"/>
          <p:nvPr/>
        </p:nvSpPr>
        <p:spPr>
          <a:xfrm>
            <a:off x="6141733" y="2341983"/>
            <a:ext cx="1375698" cy="461665"/>
          </a:xfrm>
          <a:prstGeom prst="rect">
            <a:avLst/>
          </a:prstGeom>
          <a:noFill/>
        </p:spPr>
        <p:txBody>
          <a:bodyPr wrap="none" rtlCol="0">
            <a:spAutoFit/>
          </a:bodyPr>
          <a:lstStyle/>
          <a:p>
            <a:r>
              <a:rPr lang="en-US" sz="2400" b="1" u="sng" dirty="0"/>
              <a:t>Line Plot:</a:t>
            </a:r>
            <a:endParaRPr lang="en-IN" sz="2400" b="1" u="sng" dirty="0"/>
          </a:p>
        </p:txBody>
      </p:sp>
      <p:pic>
        <p:nvPicPr>
          <p:cNvPr id="8" name="Picture 7">
            <a:extLst>
              <a:ext uri="{FF2B5EF4-FFF2-40B4-BE49-F238E27FC236}">
                <a16:creationId xmlns:a16="http://schemas.microsoft.com/office/drawing/2014/main" id="{532808A0-E066-B648-8D5D-C53B49ACD6FB}"/>
              </a:ext>
            </a:extLst>
          </p:cNvPr>
          <p:cNvPicPr>
            <a:picLocks noChangeAspect="1"/>
          </p:cNvPicPr>
          <p:nvPr/>
        </p:nvPicPr>
        <p:blipFill>
          <a:blip r:embed="rId3"/>
          <a:stretch>
            <a:fillRect/>
          </a:stretch>
        </p:blipFill>
        <p:spPr>
          <a:xfrm>
            <a:off x="218374" y="888638"/>
            <a:ext cx="5705788" cy="3834048"/>
          </a:xfrm>
          <a:prstGeom prst="rect">
            <a:avLst/>
          </a:prstGeom>
        </p:spPr>
      </p:pic>
      <p:sp>
        <p:nvSpPr>
          <p:cNvPr id="10" name="TextBox 9">
            <a:extLst>
              <a:ext uri="{FF2B5EF4-FFF2-40B4-BE49-F238E27FC236}">
                <a16:creationId xmlns:a16="http://schemas.microsoft.com/office/drawing/2014/main" id="{17EF67ED-3D88-9CF8-F0F9-9F6D873EA301}"/>
              </a:ext>
            </a:extLst>
          </p:cNvPr>
          <p:cNvSpPr txBox="1"/>
          <p:nvPr/>
        </p:nvSpPr>
        <p:spPr>
          <a:xfrm>
            <a:off x="218374" y="354563"/>
            <a:ext cx="1221809" cy="400110"/>
          </a:xfrm>
          <a:prstGeom prst="rect">
            <a:avLst/>
          </a:prstGeom>
          <a:noFill/>
        </p:spPr>
        <p:txBody>
          <a:bodyPr wrap="none" rtlCol="0">
            <a:spAutoFit/>
          </a:bodyPr>
          <a:lstStyle/>
          <a:p>
            <a:r>
              <a:rPr lang="en-US" sz="2000" b="1" u="sng" dirty="0"/>
              <a:t>Pie Chart:</a:t>
            </a:r>
            <a:endParaRPr lang="en-IN" sz="2000" b="1" u="sng" dirty="0"/>
          </a:p>
        </p:txBody>
      </p:sp>
    </p:spTree>
    <p:extLst>
      <p:ext uri="{BB962C8B-B14F-4D97-AF65-F5344CB8AC3E}">
        <p14:creationId xmlns:p14="http://schemas.microsoft.com/office/powerpoint/2010/main" val="3855647735"/>
      </p:ext>
    </p:extLst>
  </p:cSld>
  <p:clrMapOvr>
    <a:masterClrMapping/>
  </p:clrMapOvr>
</p:sld>
</file>

<file path=ppt/theme/theme1.xml><?xml version="1.0" encoding="utf-8"?>
<a:theme xmlns:a="http://schemas.openxmlformats.org/drawingml/2006/main" name="Office Theme">
  <a:themeElements>
    <a:clrScheme name="252833">
      <a:dk1>
        <a:srgbClr val="7C7C7C"/>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
  <TotalTime>45</TotalTime>
  <Words>1063</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Google Sans</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Bethu Manohar</dc:creator>
  <cp:lastModifiedBy>Bethu Manohar</cp:lastModifiedBy>
  <cp:revision>1</cp:revision>
  <dcterms:created xsi:type="dcterms:W3CDTF">2023-11-10T17:23:06Z</dcterms:created>
  <dcterms:modified xsi:type="dcterms:W3CDTF">2023-11-10T18:09:04Z</dcterms:modified>
</cp:coreProperties>
</file>