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1" r:id="rId2"/>
    <p:sldId id="257" r:id="rId3"/>
    <p:sldId id="270" r:id="rId4"/>
    <p:sldId id="271" r:id="rId5"/>
    <p:sldId id="272" r:id="rId6"/>
    <p:sldId id="273" r:id="rId7"/>
    <p:sldId id="274" r:id="rId8"/>
    <p:sldId id="275" r:id="rId9"/>
    <p:sldId id="276" r:id="rId10"/>
    <p:sldId id="277" r:id="rId11"/>
    <p:sldId id="278" r:id="rId12"/>
    <p:sldId id="263" r:id="rId13"/>
    <p:sldId id="279" r:id="rId14"/>
    <p:sldId id="281" r:id="rId15"/>
    <p:sldId id="283" r:id="rId16"/>
    <p:sldId id="285" r:id="rId17"/>
    <p:sldId id="282" r:id="rId18"/>
    <p:sldId id="292" r:id="rId19"/>
    <p:sldId id="268" r:id="rId20"/>
    <p:sldId id="287" r:id="rId21"/>
    <p:sldId id="286" r:id="rId22"/>
    <p:sldId id="288" r:id="rId23"/>
    <p:sldId id="269" r:id="rId2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libri Light" panose="020F0302020204030204"/>
                <a:cs typeface="Calibri Light" panose="020F030202020403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panose="020F0302020204030204"/>
                <a:cs typeface="Calibri Light" panose="020F03020202040302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panose="020F0302020204030204"/>
                <a:cs typeface="Calibri Light" panose="020F030202020403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panose="020F0302020204030204"/>
                <a:cs typeface="Calibri Light" panose="020F030202020403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0" y="5846063"/>
            <a:ext cx="12192000" cy="1011935"/>
          </a:xfrm>
          <a:prstGeom prst="rect">
            <a:avLst/>
          </a:prstGeom>
        </p:spPr>
      </p:pic>
      <p:sp>
        <p:nvSpPr>
          <p:cNvPr id="2" name="Holder 2"/>
          <p:cNvSpPr>
            <a:spLocks noGrp="1"/>
          </p:cNvSpPr>
          <p:nvPr>
            <p:ph type="title"/>
          </p:nvPr>
        </p:nvSpPr>
        <p:spPr>
          <a:xfrm>
            <a:off x="917575" y="275444"/>
            <a:ext cx="8938260" cy="1056640"/>
          </a:xfrm>
          <a:prstGeom prst="rect">
            <a:avLst/>
          </a:prstGeom>
        </p:spPr>
        <p:txBody>
          <a:bodyPr wrap="square" lIns="0" tIns="0" rIns="0" bIns="0">
            <a:spAutoFit/>
          </a:bodyPr>
          <a:lstStyle>
            <a:lvl1pPr>
              <a:defRPr sz="4400" b="0" i="0">
                <a:solidFill>
                  <a:schemeClr val="tx1"/>
                </a:solidFill>
                <a:latin typeface="Calibri Light" panose="020F0302020204030204"/>
                <a:cs typeface="Calibri Light" panose="020F0302020204030204"/>
              </a:defRPr>
            </a:lvl1pPr>
          </a:lstStyle>
          <a:p>
            <a:endParaRPr/>
          </a:p>
        </p:txBody>
      </p:sp>
      <p:sp>
        <p:nvSpPr>
          <p:cNvPr id="3" name="Holder 3"/>
          <p:cNvSpPr>
            <a:spLocks noGrp="1"/>
          </p:cNvSpPr>
          <p:nvPr>
            <p:ph type="body" idx="1"/>
          </p:nvPr>
        </p:nvSpPr>
        <p:spPr>
          <a:xfrm>
            <a:off x="869950" y="1618361"/>
            <a:ext cx="10961370" cy="39376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ijirt.org/Article?manuscript=17226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0934" y="996000"/>
            <a:ext cx="10363200" cy="676910"/>
          </a:xfrm>
        </p:spPr>
        <p:txBody>
          <a:bodyPr/>
          <a:lstStyle/>
          <a:p>
            <a:r>
              <a:rPr lang="en-GB" dirty="0"/>
              <a:t>PSCS190-</a:t>
            </a:r>
            <a:r>
              <a:rPr lang="en-IN" altLang="en-GB" sz="4000" dirty="0"/>
              <a:t>Real time Mapping of Epidemic Spread</a:t>
            </a:r>
          </a:p>
        </p:txBody>
      </p:sp>
      <p:sp>
        <p:nvSpPr>
          <p:cNvPr id="3" name="Subtitle 2"/>
          <p:cNvSpPr>
            <a:spLocks noGrp="1"/>
          </p:cNvSpPr>
          <p:nvPr>
            <p:ph type="subTitle" idx="1"/>
          </p:nvPr>
        </p:nvSpPr>
        <p:spPr>
          <a:xfrm>
            <a:off x="725154" y="1438457"/>
            <a:ext cx="3970594" cy="552184"/>
          </a:xfrm>
        </p:spPr>
        <p:txBody>
          <a:bodyPr>
            <a:normAutofit lnSpcReduction="10000"/>
          </a:bodyPr>
          <a:lstStyle/>
          <a:p>
            <a:pPr algn="l"/>
            <a:endParaRPr lang="en-GB" dirty="0"/>
          </a:p>
          <a:p>
            <a:pPr algn="l"/>
            <a:r>
              <a:rPr lang="en-GB" dirty="0"/>
              <a:t>Batch </a:t>
            </a:r>
            <a:r>
              <a:rPr lang="en-GB" dirty="0" err="1"/>
              <a:t>Number:ISE</a:t>
            </a:r>
            <a:r>
              <a:rPr lang="en-GB" dirty="0"/>
              <a:t> 11</a:t>
            </a:r>
          </a:p>
          <a:p>
            <a:pPr algn="l"/>
            <a:endParaRPr lang="en-GB" dirty="0"/>
          </a:p>
          <a:p>
            <a:pPr algn="l"/>
            <a:endParaRPr lang="en-GB" dirty="0"/>
          </a:p>
        </p:txBody>
      </p:sp>
      <p:sp>
        <p:nvSpPr>
          <p:cNvPr id="5" name="Subtitle 2"/>
          <p:cNvSpPr txBox="1"/>
          <p:nvPr/>
        </p:nvSpPr>
        <p:spPr>
          <a:xfrm>
            <a:off x="6417473" y="1838582"/>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sz="2400" dirty="0">
                <a:latin typeface="Times New Roman" panose="02020603050405020304" pitchFamily="18" charset="0"/>
                <a:cs typeface="Times New Roman" panose="02020603050405020304" pitchFamily="18" charset="0"/>
              </a:rPr>
              <a:t>Under the Supervision of,</a:t>
            </a:r>
          </a:p>
          <a:p>
            <a:endParaRPr lang="en-GB" sz="2400" dirty="0">
              <a:latin typeface="Times New Roman" panose="02020603050405020304" pitchFamily="18" charset="0"/>
              <a:cs typeface="Times New Roman" panose="02020603050405020304" pitchFamily="18" charset="0"/>
            </a:endParaRPr>
          </a:p>
          <a:p>
            <a:r>
              <a:rPr lang="en-GB" sz="1800" dirty="0" err="1">
                <a:latin typeface="Times New Roman" panose="02020603050405020304" pitchFamily="18" charset="0"/>
                <a:cs typeface="Times New Roman" panose="02020603050405020304" pitchFamily="18" charset="0"/>
              </a:rPr>
              <a:t>Dr.</a:t>
            </a:r>
            <a:r>
              <a:rPr lang="en-GB" sz="1800" dirty="0">
                <a:latin typeface="Times New Roman" panose="02020603050405020304" pitchFamily="18" charset="0"/>
                <a:cs typeface="Times New Roman" panose="02020603050405020304" pitchFamily="18" charset="0"/>
              </a:rPr>
              <a:t> </a:t>
            </a:r>
            <a:r>
              <a:rPr lang="en-IN" altLang="en-GB" sz="1800" dirty="0">
                <a:latin typeface="Times New Roman" panose="02020603050405020304" pitchFamily="18" charset="0"/>
                <a:cs typeface="Times New Roman" panose="02020603050405020304" pitchFamily="18" charset="0"/>
              </a:rPr>
              <a:t>Selvaraj Poornima</a:t>
            </a:r>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School of Computer Science &amp; Engineering</a:t>
            </a:r>
          </a:p>
          <a:p>
            <a:r>
              <a:rPr lang="en-GB" sz="1800" dirty="0">
                <a:latin typeface="Times New Roman" panose="02020603050405020304" pitchFamily="18" charset="0"/>
                <a:cs typeface="Times New Roman" panose="02020603050405020304" pitchFamily="18" charset="0"/>
              </a:rPr>
              <a:t>Presidency University</a:t>
            </a:r>
          </a:p>
          <a:p>
            <a:pPr algn="l"/>
            <a:endParaRPr lang="en-GB" dirty="0"/>
          </a:p>
        </p:txBody>
      </p:sp>
      <p:sp>
        <p:nvSpPr>
          <p:cNvPr id="6" name="Subtitle 2"/>
          <p:cNvSpPr txBox="1"/>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Review-4</a:t>
            </a:r>
          </a:p>
        </p:txBody>
      </p:sp>
      <p:sp>
        <p:nvSpPr>
          <p:cNvPr id="8" name="TextBox 7"/>
          <p:cNvSpPr txBox="1"/>
          <p:nvPr/>
        </p:nvSpPr>
        <p:spPr>
          <a:xfrm>
            <a:off x="609802" y="4800760"/>
            <a:ext cx="11540411" cy="1198880"/>
          </a:xfrm>
          <a:prstGeom prst="rect">
            <a:avLst/>
          </a:prstGeom>
          <a:noFill/>
        </p:spPr>
        <p:txBody>
          <a:bodyPr wrap="square">
            <a:spAutoFit/>
          </a:bodyPr>
          <a:lstStyle/>
          <a:p>
            <a:pPr algn="l"/>
            <a:r>
              <a:rPr lang="en-US" sz="18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1600" b="1" i="0" u="none" strike="noStrike" baseline="0" dirty="0">
                <a:solidFill>
                  <a:srgbClr val="000000"/>
                </a:solidFill>
                <a:latin typeface="Times New Roman" panose="02020603050405020304" pitchFamily="18" charset="0"/>
                <a:cs typeface="Times New Roman" panose="02020603050405020304" pitchFamily="18" charset="0"/>
              </a:rPr>
              <a:t>B.TECH. INFORMATION SCIENCE &amp;ENGINEERING</a:t>
            </a:r>
            <a:endParaRPr lang="en-US" sz="18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18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a:t>
            </a:r>
            <a:r>
              <a:rPr lang="en-US" sz="1800" b="1" dirty="0" err="1">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HoD:</a:t>
            </a:r>
            <a:r>
              <a:rPr lang="en-US" sz="1800" b="1" dirty="0" err="1">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Dr</a:t>
            </a:r>
            <a:r>
              <a:rPr lang="en-US" sz="1800" b="1"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 Pallavi R</a:t>
            </a:r>
          </a:p>
          <a:p>
            <a:pPr marL="0" marR="0" lvl="0" indent="0" rtl="0">
              <a:spcBef>
                <a:spcPts val="0"/>
              </a:spcBef>
              <a:spcAft>
                <a:spcPts val="0"/>
              </a:spcAft>
              <a:buClr>
                <a:srgbClr val="17365D"/>
              </a:buClr>
              <a:buSzPct val="100000"/>
              <a:buFont typeface="Arial" panose="020B0604020202020204"/>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a:t>
            </a:r>
            <a:r>
              <a:rPr lang="en-US" sz="1800" b="1" i="0" u="none" strike="noStrike" cap="none" dirty="0" err="1">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Coordinator:</a:t>
            </a:r>
            <a:r>
              <a:rPr lang="en-US" sz="1800" b="1" i="0" u="none" strike="noStrike" cap="none" dirty="0" err="1">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Srinivas</a:t>
            </a:r>
            <a:r>
              <a:rPr lang="en-US" sz="18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 Mishra</a:t>
            </a: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1800" b="1" dirty="0">
                <a:effectLst/>
                <a:latin typeface="Times New Roman" panose="02020603050405020304" pitchFamily="18" charset="0"/>
                <a:ea typeface="Times New Roman" panose="02020603050405020304" pitchFamily="18" charset="0"/>
              </a:rPr>
              <a:t>Dr. Sampath A K, Dr. Abdul Khadar A and Mr. Md Zia Ur Rahman</a:t>
            </a:r>
            <a:endParaRPr lang="en-US" sz="18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4" name="TextBox 3">
            <a:extLst>
              <a:ext uri="{FF2B5EF4-FFF2-40B4-BE49-F238E27FC236}">
                <a16:creationId xmlns:a16="http://schemas.microsoft.com/office/drawing/2014/main" id="{8EEE9D4F-54D7-AE7E-0F2E-1725EDAD313B}"/>
              </a:ext>
            </a:extLst>
          </p:cNvPr>
          <p:cNvSpPr txBox="1"/>
          <p:nvPr/>
        </p:nvSpPr>
        <p:spPr>
          <a:xfrm>
            <a:off x="1066800" y="2286000"/>
            <a:ext cx="5638800" cy="1477328"/>
          </a:xfrm>
          <a:prstGeom prst="rect">
            <a:avLst/>
          </a:prstGeom>
          <a:noFill/>
        </p:spPr>
        <p:txBody>
          <a:bodyPr wrap="square" rtlCol="0">
            <a:spAutoFit/>
          </a:bodyPr>
          <a:lstStyle/>
          <a:p>
            <a:pPr marL="254635"/>
            <a:r>
              <a:rPr lang="en-US" sz="1800" b="1" dirty="0">
                <a:effectLst/>
                <a:latin typeface="Times New Roman" panose="02020603050405020304" pitchFamily="18" charset="0"/>
                <a:ea typeface="Times New Roman" panose="02020603050405020304" pitchFamily="18" charset="0"/>
              </a:rPr>
              <a:t>Manohar C              -     20211ISE0027                         </a:t>
            </a:r>
          </a:p>
          <a:p>
            <a:pPr marL="254635"/>
            <a:r>
              <a:rPr lang="en-US" sz="1800" b="1" dirty="0" err="1">
                <a:effectLst/>
                <a:latin typeface="Times New Roman" panose="02020603050405020304" pitchFamily="18" charset="0"/>
                <a:ea typeface="Times New Roman" panose="02020603050405020304" pitchFamily="18" charset="0"/>
              </a:rPr>
              <a:t>Nydile</a:t>
            </a:r>
            <a:r>
              <a:rPr lang="en-US" sz="1800" b="1" dirty="0">
                <a:effectLst/>
                <a:latin typeface="Times New Roman" panose="02020603050405020304" pitchFamily="18" charset="0"/>
                <a:ea typeface="Times New Roman" panose="02020603050405020304" pitchFamily="18" charset="0"/>
              </a:rPr>
              <a:t> M C              -     20211ISE0001</a:t>
            </a:r>
            <a:endParaRPr lang="en-US" sz="1800" dirty="0">
              <a:effectLst/>
              <a:latin typeface="Times New Roman" panose="02020603050405020304" pitchFamily="18" charset="0"/>
              <a:ea typeface="Times New Roman" panose="02020603050405020304" pitchFamily="18" charset="0"/>
            </a:endParaRPr>
          </a:p>
          <a:p>
            <a:pPr marL="254635"/>
            <a:r>
              <a:rPr lang="en-US" sz="1800" b="1" dirty="0" err="1">
                <a:effectLst/>
                <a:latin typeface="Times New Roman" panose="02020603050405020304" pitchFamily="18" charset="0"/>
                <a:ea typeface="Times New Roman" panose="02020603050405020304" pitchFamily="18" charset="0"/>
              </a:rPr>
              <a:t>Sanath</a:t>
            </a:r>
            <a:r>
              <a:rPr lang="en-US" sz="1800" b="1" dirty="0">
                <a:effectLst/>
                <a:latin typeface="Times New Roman" panose="02020603050405020304" pitchFamily="18" charset="0"/>
                <a:ea typeface="Times New Roman" panose="02020603050405020304" pitchFamily="18" charset="0"/>
              </a:rPr>
              <a:t> Kumar P S  -     20211ISE0046</a:t>
            </a:r>
            <a:endParaRPr lang="en-US" sz="1800" dirty="0">
              <a:effectLst/>
              <a:latin typeface="Times New Roman" panose="02020603050405020304" pitchFamily="18" charset="0"/>
              <a:ea typeface="Times New Roman" panose="02020603050405020304" pitchFamily="18" charset="0"/>
            </a:endParaRPr>
          </a:p>
          <a:p>
            <a:pPr marL="254635"/>
            <a:r>
              <a:rPr lang="en-US" sz="1800" b="1" dirty="0">
                <a:effectLst/>
                <a:latin typeface="Times New Roman" panose="02020603050405020304" pitchFamily="18" charset="0"/>
                <a:ea typeface="Times New Roman" panose="02020603050405020304" pitchFamily="18" charset="0"/>
              </a:rPr>
              <a:t>Adithya N S             -     20201ISE0030</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1107996"/>
          </a:xfrm>
        </p:spPr>
        <p:txBody>
          <a:bodyPr/>
          <a:lstStyle/>
          <a:p>
            <a:r>
              <a:rPr lang="en-US" dirty="0">
                <a:effectLst/>
                <a:latin typeface="Calibri Light" panose="020F0302020204030204" pitchFamily="34" charset="0"/>
                <a:ea typeface="Calibri Light" panose="020F0302020204030204" pitchFamily="34" charset="0"/>
                <a:cs typeface="Calibri Light" panose="020F0302020204030204" pitchFamily="34" charset="0"/>
              </a:rPr>
              <a:t>SYSTEM DESIGN &amp; IMPLEMENTATION                                           </a:t>
            </a:r>
            <a:br>
              <a:rPr lang="en-IN" sz="2800" dirty="0">
                <a:effectLst/>
                <a:latin typeface="+mn-lt"/>
                <a:ea typeface="Times New Roman" panose="02020603050405020304" pitchFamily="18" charset="0"/>
              </a:rPr>
            </a:br>
            <a:endParaRPr lang="en-IN" sz="2800" dirty="0">
              <a:latin typeface="+mn-lt"/>
            </a:endParaRPr>
          </a:p>
        </p:txBody>
      </p:sp>
      <p:sp>
        <p:nvSpPr>
          <p:cNvPr id="4" name="Rectangle 1"/>
          <p:cNvSpPr>
            <a:spLocks noGrp="1" noChangeArrowheads="1"/>
          </p:cNvSpPr>
          <p:nvPr>
            <p:ph type="body" idx="1"/>
          </p:nvPr>
        </p:nvSpPr>
        <p:spPr bwMode="auto">
          <a:xfrm>
            <a:off x="990600" y="757555"/>
            <a:ext cx="9296400" cy="362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rPr>
              <a:t>1. Frontend:</a:t>
            </a:r>
            <a:endParaRPr kumimoji="0" lang="en-US" altLang="en-US" sz="20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chemeClr val="tx1"/>
                </a:solidFill>
                <a:effectLst/>
              </a:rPr>
              <a:t>Built with HTML, CSS, Bootstrap, and JavaScript.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chemeClr val="tx1"/>
                </a:solidFill>
                <a:effectLst/>
              </a:rPr>
              <a:t>Templates stored in the templates directory.</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rPr>
              <a:t>2. Backend:</a:t>
            </a:r>
            <a:endParaRPr kumimoji="0" lang="en-US" altLang="en-US" sz="20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chemeClr val="tx1"/>
                </a:solidFill>
                <a:effectLst/>
              </a:rPr>
              <a:t>Developed using Flask (app.py).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chemeClr val="tx1"/>
                </a:solidFill>
                <a:effectLst/>
              </a:rPr>
              <a:t>Routes defined for API calls and web page rendering.</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rPr>
              <a:t>3. Data Processing: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chemeClr val="tx1"/>
                </a:solidFill>
                <a:effectLst/>
              </a:rPr>
              <a:t>CSV datasets processed using Pandas.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chemeClr val="tx1"/>
                </a:solidFill>
                <a:effectLst/>
              </a:rPr>
              <a:t>DataGen.py for generating additional data or preprocessing existing datasets.</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rPr>
              <a:t>4. Machine Learning: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chemeClr val="tx1"/>
                </a:solidFill>
                <a:effectLst/>
              </a:rPr>
              <a:t>Pre-trained model (epidemic_model.pkl) loaded using Scikit-learn and Pickle.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chemeClr val="tx1"/>
                </a:solidFill>
                <a:effectLst/>
              </a:rPr>
              <a:t>Location-based predictions through lan&amp;lon.py.</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rPr>
              <a:t>5. Static Files: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chemeClr val="tx1"/>
                </a:solidFill>
                <a:effectLst/>
              </a:rPr>
              <a:t>Stored in the static folder (e.g., CSS, images, JavaScript).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6910"/>
          </a:xfrm>
        </p:spPr>
        <p:txBody>
          <a:bodyPr/>
          <a:lstStyle/>
          <a:p>
            <a:r>
              <a:rPr lang="en-IN" sz="3600" dirty="0"/>
              <a:t>Continued</a:t>
            </a:r>
            <a:r>
              <a:rPr lang="en-IN" dirty="0"/>
              <a:t>…</a:t>
            </a:r>
          </a:p>
        </p:txBody>
      </p:sp>
      <p:sp>
        <p:nvSpPr>
          <p:cNvPr id="4" name="Rectangle 1"/>
          <p:cNvSpPr>
            <a:spLocks noGrp="1" noChangeArrowheads="1"/>
          </p:cNvSpPr>
          <p:nvPr>
            <p:ph type="body" idx="1"/>
          </p:nvPr>
        </p:nvSpPr>
        <p:spPr bwMode="auto">
          <a:xfrm>
            <a:off x="869950" y="1233234"/>
            <a:ext cx="9798050" cy="4707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chemeClr val="tx1"/>
                </a:solidFill>
                <a:effectLst/>
              </a:rPr>
              <a:t>Detailed Design</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rPr>
              <a:t>1. Data Flow:</a:t>
            </a:r>
            <a:endParaRPr kumimoji="0" lang="en-US" altLang="en-US" sz="20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chemeClr val="tx1"/>
                </a:solidFill>
                <a:effectLst/>
              </a:rPr>
              <a:t>User inputs are processed by Flask routes.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chemeClr val="tx1"/>
                </a:solidFill>
                <a:effectLst/>
              </a:rPr>
              <a:t>Relevant data is fetched and processed using Pandas.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IN" altLang="en-US" sz="2000" b="0" i="0" u="none" strike="noStrike" cap="none" normalizeH="0" baseline="0" dirty="0">
                <a:ln>
                  <a:noFill/>
                </a:ln>
                <a:solidFill>
                  <a:schemeClr val="tx1"/>
                </a:solidFill>
                <a:effectLst/>
              </a:rPr>
              <a:t>R</a:t>
            </a:r>
            <a:r>
              <a:rPr kumimoji="0" lang="en-US" altLang="en-US" sz="2000" b="0" i="0" u="none" strike="noStrike" cap="none" normalizeH="0" baseline="0" dirty="0">
                <a:ln>
                  <a:noFill/>
                </a:ln>
                <a:solidFill>
                  <a:schemeClr val="tx1"/>
                </a:solidFill>
                <a:effectLst/>
              </a:rPr>
              <a:t>esponses include predictions, visualizations, or raw data.</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rPr>
              <a:t>2. API Routes:</a:t>
            </a:r>
            <a:endParaRPr kumimoji="0" lang="en-US" altLang="en-US" sz="20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chemeClr val="tx1"/>
                </a:solidFill>
                <a:effectLst/>
              </a:rPr>
              <a:t>GET /: Homepage displaying summary data.</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chemeClr val="tx1"/>
                </a:solidFill>
                <a:effectLst/>
              </a:rPr>
              <a:t>POST /predict: Handles prediction requests.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chemeClr val="tx1"/>
                </a:solidFill>
                <a:effectLst/>
              </a:rPr>
              <a:t>GET /visualize: Serves data visualizations.</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rPr>
              <a:t>3. Error Handling: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chemeClr val="tx1"/>
                </a:solidFill>
                <a:effectLst/>
              </a:rPr>
              <a:t>Custom error pages for 404 and 500 errors.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chemeClr val="tx1"/>
                </a:solidFill>
                <a:effectLst/>
              </a:rPr>
              <a:t>Logging critical errors for debugging.</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rPr>
              <a:t>4. Security: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chemeClr val="tx1"/>
                </a:solidFill>
                <a:effectLst/>
              </a:rPr>
              <a:t>Input validation.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chemeClr val="tx1"/>
                </a:solidFill>
                <a:effectLst/>
              </a:rPr>
              <a:t>Secure handling of file uploads and sensitive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30" dirty="0"/>
              <a:t>Timeline</a:t>
            </a:r>
            <a:r>
              <a:rPr spc="-180" dirty="0"/>
              <a:t> </a:t>
            </a:r>
            <a:r>
              <a:rPr dirty="0"/>
              <a:t>of</a:t>
            </a:r>
            <a:r>
              <a:rPr spc="-135" dirty="0"/>
              <a:t> </a:t>
            </a:r>
            <a:r>
              <a:rPr spc="-20" dirty="0"/>
              <a:t>Project</a:t>
            </a:r>
          </a:p>
        </p:txBody>
      </p:sp>
      <p:pic>
        <p:nvPicPr>
          <p:cNvPr id="4" name="Picture 3"/>
          <p:cNvPicPr>
            <a:picLocks noChangeAspect="1"/>
          </p:cNvPicPr>
          <p:nvPr/>
        </p:nvPicPr>
        <p:blipFill>
          <a:blip r:embed="rId2"/>
          <a:stretch>
            <a:fillRect/>
          </a:stretch>
        </p:blipFill>
        <p:spPr>
          <a:xfrm>
            <a:off x="1042670" y="1261110"/>
            <a:ext cx="9164955" cy="47618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IN" spc="-50" dirty="0"/>
              <a:t>Outcomes</a:t>
            </a:r>
            <a:endParaRPr lang="en-IN" dirty="0"/>
          </a:p>
        </p:txBody>
      </p:sp>
      <p:sp>
        <p:nvSpPr>
          <p:cNvPr id="4" name="Rectangle 1"/>
          <p:cNvSpPr>
            <a:spLocks noGrp="1" noChangeArrowheads="1"/>
          </p:cNvSpPr>
          <p:nvPr>
            <p:ph type="body" idx="1"/>
          </p:nvPr>
        </p:nvSpPr>
        <p:spPr bwMode="auto">
          <a:xfrm>
            <a:off x="821055" y="1173480"/>
            <a:ext cx="9846945" cy="4244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charset="0"/>
              <a:buChar char="Ø"/>
            </a:pPr>
            <a:endParaRPr kumimoji="0" lang="en-US" altLang="en-US"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charset="0"/>
              <a:buChar char="Ø"/>
            </a:pPr>
            <a:r>
              <a:rPr kumimoji="0" lang="en-US" altLang="en-US" sz="2400" b="0" i="0" u="none" strike="noStrike" cap="none" normalizeH="0" baseline="0" dirty="0">
                <a:ln>
                  <a:noFill/>
                </a:ln>
                <a:solidFill>
                  <a:schemeClr val="tx1"/>
                </a:solidFill>
                <a:effectLst/>
              </a:rPr>
              <a:t>Real-Time Epidemic Tracking</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charset="0"/>
              <a:buChar char="Ø"/>
            </a:pPr>
            <a:r>
              <a:rPr kumimoji="0" lang="en-US" altLang="en-US" sz="2400" b="0" i="0" u="none" strike="noStrike" cap="none" normalizeH="0" baseline="0" dirty="0">
                <a:ln>
                  <a:noFill/>
                </a:ln>
                <a:solidFill>
                  <a:schemeClr val="tx1"/>
                </a:solidFill>
                <a:effectLst/>
              </a:rPr>
              <a:t>Predictive Outbreak Management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charset="0"/>
              <a:buChar char="Ø"/>
            </a:pPr>
            <a:r>
              <a:rPr kumimoji="0" lang="en-US" altLang="en-US" sz="2400" b="0" i="0" u="none" strike="noStrike" cap="none" normalizeH="0" baseline="0" dirty="0">
                <a:ln>
                  <a:noFill/>
                </a:ln>
                <a:solidFill>
                  <a:schemeClr val="tx1"/>
                </a:solidFill>
                <a:effectLst/>
              </a:rPr>
              <a:t>Efficient Appointment Management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charset="0"/>
              <a:buChar char="Ø"/>
            </a:pPr>
            <a:r>
              <a:rPr kumimoji="0" lang="en-US" altLang="en-US" sz="2400" b="0" i="0" u="none" strike="noStrike" cap="none" normalizeH="0" baseline="0" dirty="0">
                <a:ln>
                  <a:noFill/>
                </a:ln>
                <a:solidFill>
                  <a:schemeClr val="tx1"/>
                </a:solidFill>
                <a:effectLst/>
              </a:rPr>
              <a:t>Comprehensive Patient Tracking</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charset="0"/>
              <a:buChar char="Ø"/>
            </a:pPr>
            <a:r>
              <a:rPr kumimoji="0" lang="en-US" altLang="en-US" sz="2400" b="0" i="0" u="none" strike="noStrike" cap="none" normalizeH="0" baseline="0" dirty="0">
                <a:ln>
                  <a:noFill/>
                </a:ln>
                <a:solidFill>
                  <a:schemeClr val="tx1"/>
                </a:solidFill>
                <a:effectLst/>
              </a:rPr>
              <a:t>Enhanced Decision-Making</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charset="0"/>
              <a:buChar char="Ø"/>
            </a:pPr>
            <a:r>
              <a:rPr kumimoji="0" lang="en-US" altLang="en-US" sz="2400" b="0" i="0" u="none" strike="noStrike" cap="none" normalizeH="0" baseline="0" dirty="0">
                <a:ln>
                  <a:noFill/>
                </a:ln>
                <a:solidFill>
                  <a:schemeClr val="tx1"/>
                </a:solidFill>
                <a:effectLst/>
              </a:rPr>
              <a:t>Resource Optimization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charset="0"/>
              <a:buChar char="Ø"/>
            </a:pPr>
            <a:r>
              <a:rPr kumimoji="0" lang="en-US" altLang="en-US" sz="2400" b="0" i="0" u="none" strike="noStrike" cap="none" normalizeH="0" baseline="0" dirty="0">
                <a:ln>
                  <a:noFill/>
                </a:ln>
                <a:solidFill>
                  <a:schemeClr val="tx1"/>
                </a:solidFill>
                <a:effectLst/>
              </a:rPr>
              <a:t>Targeted Interventions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charset="0"/>
              <a:buChar char="Ø"/>
            </a:pPr>
            <a:r>
              <a:rPr kumimoji="0" lang="en-US" altLang="en-US" sz="2400" b="0" i="0" u="none" strike="noStrike" cap="none" normalizeH="0" baseline="0" dirty="0">
                <a:ln>
                  <a:noFill/>
                </a:ln>
                <a:solidFill>
                  <a:schemeClr val="tx1"/>
                </a:solidFill>
                <a:effectLst/>
              </a:rPr>
              <a:t>Data Integration and Visualization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charset="0"/>
              <a:buChar char="Ø"/>
            </a:pPr>
            <a:r>
              <a:rPr kumimoji="0" lang="en-US" altLang="en-US" sz="2400" b="0" i="0" u="none" strike="noStrike" cap="none" normalizeH="0" baseline="0" dirty="0">
                <a:ln>
                  <a:noFill/>
                </a:ln>
                <a:solidFill>
                  <a:schemeClr val="tx1"/>
                </a:solidFill>
                <a:effectLst/>
              </a:rPr>
              <a:t>Improved Healthcare System Responsiveness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charset="0"/>
              <a:buChar char="Ø"/>
            </a:pPr>
            <a:r>
              <a:rPr kumimoji="0" lang="en-US" altLang="en-US" sz="2400" b="0" i="0" u="none" strike="noStrike" cap="none" normalizeH="0" baseline="0" dirty="0">
                <a:ln>
                  <a:noFill/>
                </a:ln>
                <a:solidFill>
                  <a:schemeClr val="tx1"/>
                </a:solidFill>
                <a:effectLst/>
              </a:rPr>
              <a:t>Scalability and Security</a:t>
            </a:r>
          </a:p>
          <a:p>
            <a:pPr marR="0" lvl="0" indent="0" algn="l" defTabSz="914400" rtl="0" eaLnBrk="0" fontAlgn="base" latinLnBrk="0" hangingPunct="0">
              <a:lnSpc>
                <a:spcPct val="100000"/>
              </a:lnSpc>
              <a:spcBef>
                <a:spcPct val="0"/>
              </a:spcBef>
              <a:spcAft>
                <a:spcPct val="0"/>
              </a:spcAft>
              <a:buClrTx/>
              <a:buSzTx/>
              <a:buFont typeface="Wingdings" panose="05000000000000000000" charset="0"/>
              <a:buNone/>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IN" dirty="0"/>
              <a:t>Conclusion</a:t>
            </a:r>
          </a:p>
        </p:txBody>
      </p:sp>
      <p:sp>
        <p:nvSpPr>
          <p:cNvPr id="3" name="Text Placeholder 2"/>
          <p:cNvSpPr>
            <a:spLocks noGrp="1"/>
          </p:cNvSpPr>
          <p:nvPr>
            <p:ph type="body" idx="1"/>
          </p:nvPr>
        </p:nvSpPr>
        <p:spPr>
          <a:xfrm>
            <a:off x="869950" y="1618360"/>
            <a:ext cx="10961370" cy="2769870"/>
          </a:xfrm>
        </p:spPr>
        <p:txBody>
          <a:bodyPr/>
          <a:lstStyle/>
          <a:p>
            <a:r>
              <a:rPr lang="en-US" sz="2000" dirty="0">
                <a:latin typeface="Times New Roman" panose="02020603050405020304" pitchFamily="18" charset="0"/>
                <a:cs typeface="Times New Roman" panose="02020603050405020304" pitchFamily="18" charset="0"/>
                <a:sym typeface="+mn-ea"/>
              </a:rPr>
              <a:t>In conclusion, the proposed integrated healthcare platform emerges as a transformative solution to the existing challenges in epidemic management. By blending mathematical modeling, machine learning, and practical healthcare functionalities, the system addresses crucial gaps, offering efficient appointment management for doctors and active patient engagement. Despite potential drawbacks such as technological barriers and data security concerns, the platform's overarching goal is to optimize pandemic response, foster a resilient healthcare system, and enhance overall epidemic control and patient care. With its data-driven approach, this platform signifies a significant leap towards a proactive and adaptive healthcare landscape.</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IN" dirty="0"/>
              <a:t>References</a:t>
            </a:r>
          </a:p>
        </p:txBody>
      </p:sp>
      <p:sp>
        <p:nvSpPr>
          <p:cNvPr id="3" name="Text Placeholder 2"/>
          <p:cNvSpPr>
            <a:spLocks noGrp="1"/>
          </p:cNvSpPr>
          <p:nvPr>
            <p:ph type="body" idx="1"/>
          </p:nvPr>
        </p:nvSpPr>
        <p:spPr>
          <a:xfrm>
            <a:off x="914400" y="1066853"/>
            <a:ext cx="10961370" cy="4982210"/>
          </a:xfrm>
        </p:spPr>
        <p:txBody>
          <a:bodyPr/>
          <a:lstStyle/>
          <a:p>
            <a:pPr>
              <a:lnSpc>
                <a:spcPct val="120000"/>
              </a:lnSpc>
            </a:pPr>
            <a:r>
              <a:rPr lang="en-US" altLang="en-US" dirty="0"/>
              <a:t>[1] Flu Near You: Crowdsourced Symptom Reporting Spanning 2 Influenza Seasons.</a:t>
            </a:r>
          </a:p>
          <a:p>
            <a:pPr>
              <a:lnSpc>
                <a:spcPct val="120000"/>
              </a:lnSpc>
            </a:pPr>
            <a:r>
              <a:rPr lang="en-US" altLang="en-US" dirty="0"/>
              <a:t>[2] Real-Time Epidemic Forecasting for Pandemic Influenza.</a:t>
            </a:r>
          </a:p>
          <a:p>
            <a:pPr>
              <a:lnSpc>
                <a:spcPct val="120000"/>
              </a:lnSpc>
            </a:pPr>
            <a:r>
              <a:rPr lang="en-US" altLang="en-US" dirty="0"/>
              <a:t>[3] Crowdsourcing Public Health Data for Efficient Monitoring of Seasonal Influenza: A </a:t>
            </a:r>
          </a:p>
          <a:p>
            <a:pPr>
              <a:lnSpc>
                <a:spcPct val="120000"/>
              </a:lnSpc>
            </a:pPr>
            <a:r>
              <a:rPr lang="en-US" altLang="en-US" dirty="0"/>
              <a:t>Case Study of Flu Detector in Italy.</a:t>
            </a:r>
          </a:p>
          <a:p>
            <a:pPr>
              <a:lnSpc>
                <a:spcPct val="120000"/>
              </a:lnSpc>
            </a:pPr>
            <a:r>
              <a:rPr lang="en-US" altLang="en-US" dirty="0"/>
              <a:t>[4] A Platform for Crowd-Sourced Surveillance of Infectious Diseases in Resource_x0002_Constrained Settings.</a:t>
            </a:r>
          </a:p>
          <a:p>
            <a:pPr>
              <a:lnSpc>
                <a:spcPct val="120000"/>
              </a:lnSpc>
            </a:pPr>
            <a:r>
              <a:rPr lang="en-US" altLang="en-US" dirty="0"/>
              <a:t>[5] Integrating Digital and Genetic Data to Improve Real-Time Epidemic Prediction.</a:t>
            </a:r>
          </a:p>
          <a:p>
            <a:pPr>
              <a:lnSpc>
                <a:spcPct val="120000"/>
              </a:lnSpc>
            </a:pPr>
            <a:r>
              <a:rPr lang="en-US" altLang="en-US" dirty="0"/>
              <a:t>[6] Harnessing Mobile Phones for Population-Level Epidemiological Surveillance: Systems, </a:t>
            </a:r>
          </a:p>
          <a:p>
            <a:pPr>
              <a:lnSpc>
                <a:spcPct val="120000"/>
              </a:lnSpc>
            </a:pPr>
            <a:r>
              <a:rPr lang="en-US" altLang="en-US" dirty="0"/>
              <a:t>Ethics, and Data Sharing Challenges.</a:t>
            </a:r>
          </a:p>
          <a:p>
            <a:pPr>
              <a:lnSpc>
                <a:spcPct val="120000"/>
              </a:lnSpc>
            </a:pPr>
            <a:r>
              <a:rPr lang="en-US" altLang="en-US" dirty="0"/>
              <a:t>[7] Using Crowdsourced Data for Real-Time Estimation of Influenza Epidemics: A Finnish </a:t>
            </a:r>
          </a:p>
          <a:p>
            <a:pPr>
              <a:lnSpc>
                <a:spcPct val="120000"/>
              </a:lnSpc>
            </a:pPr>
            <a:r>
              <a:rPr lang="en-US" altLang="en-US" dirty="0"/>
              <a:t>Case Study.</a:t>
            </a:r>
          </a:p>
          <a:p>
            <a:pPr>
              <a:lnSpc>
                <a:spcPct val="120000"/>
              </a:lnSpc>
            </a:pPr>
            <a:r>
              <a:rPr lang="en-US" altLang="en-US" dirty="0"/>
              <a:t>[8] Big Data for Infectious Disease Surveillance and Modeling.</a:t>
            </a:r>
          </a:p>
          <a:p>
            <a:pPr>
              <a:lnSpc>
                <a:spcPct val="120000"/>
              </a:lnSpc>
            </a:pPr>
            <a:r>
              <a:rPr lang="en-US" altLang="en-US" dirty="0"/>
              <a:t>[9] G. Arfken, H.J. Weber, Mathematical Methods for Physicists, 4th edn, Academic Press, </a:t>
            </a:r>
          </a:p>
          <a:p>
            <a:pPr>
              <a:lnSpc>
                <a:spcPct val="120000"/>
              </a:lnSpc>
            </a:pPr>
            <a:r>
              <a:rPr lang="en-US" altLang="en-US" dirty="0"/>
              <a:t>San Diego, CA.</a:t>
            </a:r>
          </a:p>
          <a:p>
            <a:pPr>
              <a:lnSpc>
                <a:spcPct val="120000"/>
              </a:lnSpc>
            </a:pPr>
            <a:r>
              <a:rPr lang="en-US" altLang="en-US" dirty="0"/>
              <a:t>[10] J. Besag, Spatial interaction and the statistical analysis of lattice systems, Journal of the </a:t>
            </a:r>
          </a:p>
          <a:p>
            <a:pPr>
              <a:lnSpc>
                <a:spcPct val="120000"/>
              </a:lnSpc>
            </a:pPr>
            <a:r>
              <a:rPr lang="en-US" altLang="en-US" dirty="0"/>
              <a:t>Royal Statistical Society 36.</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IN" dirty="0"/>
              <a:t>Continued…</a:t>
            </a:r>
          </a:p>
        </p:txBody>
      </p:sp>
      <p:sp>
        <p:nvSpPr>
          <p:cNvPr id="3" name="Text Placeholder 2"/>
          <p:cNvSpPr>
            <a:spLocks noGrp="1"/>
          </p:cNvSpPr>
          <p:nvPr>
            <p:ph type="body" idx="1"/>
          </p:nvPr>
        </p:nvSpPr>
        <p:spPr>
          <a:xfrm>
            <a:off x="850265" y="1266190"/>
            <a:ext cx="10981055" cy="2845435"/>
          </a:xfrm>
        </p:spPr>
        <p:txBody>
          <a:bodyPr>
            <a:noAutofit/>
          </a:bodyPr>
          <a:lstStyle/>
          <a:p>
            <a:pPr>
              <a:lnSpc>
                <a:spcPct val="130000"/>
              </a:lnSpc>
            </a:pPr>
            <a:r>
              <a:rPr lang="en-US" altLang="en-US" dirty="0"/>
              <a:t>[11] J. Besag, On a system of two-dimensional recurrence equations, Journal of the Royal </a:t>
            </a:r>
          </a:p>
          <a:p>
            <a:pPr>
              <a:lnSpc>
                <a:spcPct val="130000"/>
              </a:lnSpc>
            </a:pPr>
            <a:r>
              <a:rPr lang="en-US" altLang="en-US" dirty="0"/>
              <a:t>Statistical Society 43.</a:t>
            </a:r>
          </a:p>
          <a:p>
            <a:pPr>
              <a:lnSpc>
                <a:spcPct val="130000"/>
              </a:lnSpc>
            </a:pPr>
            <a:r>
              <a:rPr lang="en-US" altLang="en-US" dirty="0"/>
              <a:t>[12] J. Besag, C. Kooperberg, On conditional and intrinsic autoregressions, Biometrika 82.</a:t>
            </a:r>
          </a:p>
          <a:p>
            <a:pPr>
              <a:lnSpc>
                <a:spcPct val="130000"/>
              </a:lnSpc>
            </a:pPr>
            <a:r>
              <a:rPr lang="en-US" altLang="en-US" dirty="0"/>
              <a:t>[13] J. Besag, J.C. York, A. Mollie, Bayesian image restoration, with two applications in </a:t>
            </a:r>
          </a:p>
          <a:p>
            <a:pPr>
              <a:lnSpc>
                <a:spcPct val="130000"/>
              </a:lnSpc>
            </a:pPr>
            <a:r>
              <a:rPr lang="en-US" altLang="en-US" dirty="0"/>
              <a:t>spatial statistics (with discussion), Annals of the Institute of Statistical Mathematics 43.</a:t>
            </a:r>
          </a:p>
          <a:p>
            <a:pPr>
              <a:lnSpc>
                <a:spcPct val="130000"/>
              </a:lnSpc>
            </a:pPr>
            <a:r>
              <a:rPr lang="en-US" altLang="en-US" dirty="0"/>
              <a:t>[14] N.G. Best, K. Ickstadt, R.L. Wolpert, D.J. Briggs, Combining models of health and </a:t>
            </a:r>
          </a:p>
          <a:p>
            <a:pPr>
              <a:lnSpc>
                <a:spcPct val="130000"/>
              </a:lnSpc>
            </a:pPr>
            <a:r>
              <a:rPr lang="en-US" altLang="en-US" dirty="0"/>
              <a:t>exposure data: The SAVIAH study, in: P Elliott, JC Wakefield, NG Best, DJ Briggs (Eds.), </a:t>
            </a:r>
          </a:p>
          <a:p>
            <a:pPr>
              <a:lnSpc>
                <a:spcPct val="130000"/>
              </a:lnSpc>
            </a:pPr>
            <a:r>
              <a:rPr lang="en-US" altLang="en-US" dirty="0"/>
              <a:t>Spatial Epidemiology: Methods and Applications, Oxford, University Press, Oxford, New </a:t>
            </a:r>
          </a:p>
          <a:p>
            <a:pPr>
              <a:lnSpc>
                <a:spcPct val="130000"/>
              </a:lnSpc>
            </a:pPr>
            <a:r>
              <a:rPr lang="en-US" altLang="en-US" dirty="0"/>
              <a:t>York, 2000, pp. 393–414.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IN" dirty="0"/>
              <a:t>Publication Details</a:t>
            </a:r>
          </a:p>
        </p:txBody>
      </p:sp>
      <p:sp>
        <p:nvSpPr>
          <p:cNvPr id="3" name="Text Placeholder 2"/>
          <p:cNvSpPr>
            <a:spLocks noGrp="1"/>
          </p:cNvSpPr>
          <p:nvPr>
            <p:ph type="body" idx="1"/>
          </p:nvPr>
        </p:nvSpPr>
        <p:spPr>
          <a:xfrm>
            <a:off x="869950" y="1618361"/>
            <a:ext cx="10961370" cy="2215991"/>
          </a:xfrm>
        </p:spPr>
        <p:txBody>
          <a:bodyPr/>
          <a:lstStyle/>
          <a:p>
            <a:endParaRPr lang="en-IN" dirty="0"/>
          </a:p>
          <a:p>
            <a:r>
              <a:rPr lang="en-IN" b="1" dirty="0"/>
              <a:t>Title: Real time mapping of Epidemic Spread</a:t>
            </a:r>
          </a:p>
          <a:p>
            <a:endParaRPr lang="en-IN" b="1" dirty="0"/>
          </a:p>
          <a:p>
            <a:r>
              <a:rPr lang="en-IN" b="1" i="0" dirty="0">
                <a:solidFill>
                  <a:srgbClr val="373D42"/>
                </a:solidFill>
                <a:effectLst/>
                <a:latin typeface="Times New Roman" panose="02020603050405020304" pitchFamily="18" charset="0"/>
                <a:cs typeface="Times New Roman" panose="02020603050405020304" pitchFamily="18" charset="0"/>
              </a:rPr>
              <a:t>Authors:</a:t>
            </a:r>
            <a:r>
              <a:rPr lang="en-IN" b="0" i="0" dirty="0">
                <a:solidFill>
                  <a:srgbClr val="373D42"/>
                </a:solidFill>
                <a:effectLst/>
                <a:latin typeface="Times New Roman" panose="02020603050405020304" pitchFamily="18" charset="0"/>
                <a:cs typeface="Times New Roman" panose="02020603050405020304" pitchFamily="18" charset="0"/>
              </a:rPr>
              <a:t> Manohar C, Adithya N S, Sanath Kumar P S, Nydile M C</a:t>
            </a:r>
            <a:endParaRPr lang="en-IN" b="0" i="0" dirty="0">
              <a:solidFill>
                <a:srgbClr val="373D42"/>
              </a:solidFill>
              <a:effectLst/>
              <a:latin typeface="Mulish"/>
            </a:endParaRPr>
          </a:p>
          <a:p>
            <a:endParaRPr lang="en-IN" b="1" i="0" u="none" strike="noStrike" dirty="0">
              <a:solidFill>
                <a:srgbClr val="373D42"/>
              </a:solidFill>
              <a:effectLst/>
              <a:latin typeface="Mulish"/>
            </a:endParaRPr>
          </a:p>
          <a:p>
            <a:r>
              <a:rPr lang="en-IN" b="1" dirty="0">
                <a:solidFill>
                  <a:srgbClr val="373D42"/>
                </a:solidFill>
                <a:latin typeface="Times New Roman" panose="02020603050405020304" pitchFamily="18" charset="0"/>
                <a:cs typeface="Times New Roman" panose="02020603050405020304" pitchFamily="18" charset="0"/>
              </a:rPr>
              <a:t>Published URL</a:t>
            </a:r>
            <a:r>
              <a:rPr lang="en-IN" b="1" dirty="0">
                <a:solidFill>
                  <a:srgbClr val="373D42"/>
                </a:solidFill>
                <a:latin typeface="Mulish"/>
              </a:rPr>
              <a:t> : </a:t>
            </a:r>
            <a:r>
              <a:rPr lang="en-IN" dirty="0"/>
              <a:t> </a:t>
            </a:r>
            <a:r>
              <a:rPr lang="en-IN" dirty="0">
                <a:hlinkClick r:id="rId2"/>
              </a:rPr>
              <a:t>https://ijirt.org/Article?manuscript=172260</a:t>
            </a:r>
            <a:endParaRPr lang="en-IN" dirty="0"/>
          </a:p>
          <a:p>
            <a:endParaRPr lang="en-IN" dirty="0"/>
          </a:p>
          <a:p>
            <a:r>
              <a:rPr lang="en-IN" b="1" dirty="0"/>
              <a:t>Publication Date : 08-Jan-2025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A00D71-8E94-DCA2-944A-117BA8AA26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0" y="-9832"/>
            <a:ext cx="8001000" cy="6687079"/>
          </a:xfrm>
          <a:prstGeom prst="rect">
            <a:avLst/>
          </a:prstGeom>
        </p:spPr>
      </p:pic>
    </p:spTree>
    <p:extLst>
      <p:ext uri="{BB962C8B-B14F-4D97-AF65-F5344CB8AC3E}">
        <p14:creationId xmlns:p14="http://schemas.microsoft.com/office/powerpoint/2010/main" val="1821034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45" dirty="0"/>
              <a:t>Achievements</a:t>
            </a:r>
            <a:r>
              <a:rPr spc="-160" dirty="0"/>
              <a:t> </a:t>
            </a:r>
            <a:r>
              <a:rPr dirty="0"/>
              <a:t>(if</a:t>
            </a:r>
            <a:r>
              <a:rPr spc="-155" dirty="0"/>
              <a:t> </a:t>
            </a:r>
            <a:r>
              <a:rPr spc="-20" dirty="0"/>
              <a:t>any)</a:t>
            </a:r>
          </a:p>
        </p:txBody>
      </p:sp>
      <p:pic>
        <p:nvPicPr>
          <p:cNvPr id="4" name="Picture 3"/>
          <p:cNvPicPr>
            <a:picLocks noChangeAspect="1"/>
          </p:cNvPicPr>
          <p:nvPr/>
        </p:nvPicPr>
        <p:blipFill>
          <a:blip r:embed="rId2"/>
          <a:stretch>
            <a:fillRect/>
          </a:stretch>
        </p:blipFill>
        <p:spPr>
          <a:xfrm>
            <a:off x="2895600" y="1295400"/>
            <a:ext cx="6534785" cy="46297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304800"/>
            <a:ext cx="8938260" cy="1707986"/>
          </a:xfrm>
          <a:prstGeom prst="rect">
            <a:avLst/>
          </a:prstGeom>
        </p:spPr>
        <p:txBody>
          <a:bodyPr vert="horz" wrap="square" lIns="0" tIns="350348" rIns="0" bIns="0" rtlCol="0">
            <a:spAutoFit/>
          </a:bodyPr>
          <a:lstStyle/>
          <a:p>
            <a:pPr marL="12700">
              <a:lnSpc>
                <a:spcPct val="100000"/>
              </a:lnSpc>
              <a:spcBef>
                <a:spcPts val="130"/>
              </a:spcBef>
            </a:pPr>
            <a:r>
              <a:rPr spc="-45" dirty="0"/>
              <a:t>Introduction</a:t>
            </a:r>
            <a:br>
              <a:rPr lang="en-IN" spc="-45" dirty="0"/>
            </a:br>
            <a:endParaRPr spc="-45" dirty="0"/>
          </a:p>
        </p:txBody>
      </p:sp>
      <p:sp>
        <p:nvSpPr>
          <p:cNvPr id="4" name="TextBox 3"/>
          <p:cNvSpPr txBox="1"/>
          <p:nvPr/>
        </p:nvSpPr>
        <p:spPr>
          <a:xfrm>
            <a:off x="917575" y="1309352"/>
            <a:ext cx="10664825" cy="4399915"/>
          </a:xfrm>
          <a:prstGeom prst="rect">
            <a:avLst/>
          </a:prstGeom>
          <a:noFill/>
        </p:spPr>
        <p:txBody>
          <a:bodyPr wrap="square">
            <a:spAutoFit/>
          </a:bodyPr>
          <a:lstStyle/>
          <a:p>
            <a:endParaRPr lang="en-US" altLang="en-US" sz="2000" dirty="0">
              <a:sym typeface="+mn-ea"/>
            </a:endParaRPr>
          </a:p>
          <a:p>
            <a:r>
              <a:rPr lang="en-US" altLang="en-US" sz="2000" dirty="0">
                <a:sym typeface="+mn-ea"/>
              </a:rPr>
              <a:t>The Real-Time Epidemic Mapping Platform (RTEMP) addresses critical gaps in traditional epidemic management systems, which rely on manual reporting, centralized data collection, and retrospective analysis. These methods often result in delayed recognition and response to outbreaks, leading to rapid disease transmission and higher morbidity and mortality rates. RTEMP leverages geolocation data for real-time mapping of disease transmission, providing detailed insights into hotspots and high-risk areas at a granular level. Powered by machine learning algorithms, it predicts outbreaks by analyzing diverse datasets, including historical patterns, population mobility, and environmental factors. This proactive approach enables targeted interventions such as localized lockdowns, vaccination drives, and testing efforts. By optimizing resource allocation and reducing healthcare system strain, RTEMP redefines epidemic control and sets a new standard for safeguarding global health against future pandemics.</a:t>
            </a:r>
            <a:endParaRPr lang="en-US" altLang="en-US" sz="2000" dirty="0"/>
          </a:p>
          <a:p>
            <a:endParaRPr lang="en-IN"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67000" y="381000"/>
            <a:ext cx="7451090" cy="52603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44165" y="533400"/>
            <a:ext cx="7213600" cy="491299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67000" y="304800"/>
            <a:ext cx="7455535" cy="51714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36234" y="1883029"/>
            <a:ext cx="5104130" cy="1490980"/>
          </a:xfrm>
          <a:prstGeom prst="rect">
            <a:avLst/>
          </a:prstGeom>
        </p:spPr>
        <p:txBody>
          <a:bodyPr vert="horz" wrap="square" lIns="0" tIns="14605" rIns="0" bIns="0" rtlCol="0">
            <a:spAutoFit/>
          </a:bodyPr>
          <a:lstStyle/>
          <a:p>
            <a:pPr marL="12700">
              <a:lnSpc>
                <a:spcPct val="100000"/>
              </a:lnSpc>
              <a:spcBef>
                <a:spcPts val="115"/>
              </a:spcBef>
            </a:pPr>
            <a:r>
              <a:rPr sz="9600" dirty="0">
                <a:latin typeface="Calibri" panose="020F0502020204030204"/>
                <a:cs typeface="Calibri" panose="020F0502020204030204"/>
              </a:rPr>
              <a:t>Thank</a:t>
            </a:r>
            <a:r>
              <a:rPr sz="9600" spc="-10" dirty="0">
                <a:latin typeface="Calibri" panose="020F0502020204030204"/>
                <a:cs typeface="Calibri" panose="020F0502020204030204"/>
              </a:rPr>
              <a:t> </a:t>
            </a:r>
            <a:r>
              <a:rPr sz="9600" spc="-810" dirty="0">
                <a:latin typeface="Calibri" panose="020F0502020204030204"/>
                <a:cs typeface="Calibri" panose="020F0502020204030204"/>
              </a:rPr>
              <a:t>Y</a:t>
            </a:r>
            <a:r>
              <a:rPr sz="9600" dirty="0">
                <a:latin typeface="Calibri" panose="020F0502020204030204"/>
                <a:cs typeface="Calibri" panose="020F0502020204030204"/>
              </a:rPr>
              <a:t>o</a:t>
            </a:r>
            <a:r>
              <a:rPr sz="9600" spc="-25" dirty="0">
                <a:latin typeface="Calibri" panose="020F0502020204030204"/>
                <a:cs typeface="Calibri" panose="020F0502020204030204"/>
              </a:rPr>
              <a:t>u</a:t>
            </a:r>
            <a:endParaRPr sz="9600">
              <a:latin typeface="Calibri" panose="020F0502020204030204"/>
              <a:cs typeface="Calibri" panose="020F0502020204030204"/>
            </a:endParaRPr>
          </a:p>
        </p:txBody>
      </p:sp>
      <p:pic>
        <p:nvPicPr>
          <p:cNvPr id="3" name="object 3"/>
          <p:cNvPicPr/>
          <p:nvPr/>
        </p:nvPicPr>
        <p:blipFill>
          <a:blip r:embed="rId2" cstate="print"/>
          <a:stretch>
            <a:fillRect/>
          </a:stretch>
        </p:blipFill>
        <p:spPr>
          <a:xfrm>
            <a:off x="695325" y="1028700"/>
            <a:ext cx="4459833" cy="38576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IN" dirty="0"/>
              <a:t>Research Review</a:t>
            </a:r>
          </a:p>
        </p:txBody>
      </p:sp>
      <p:sp>
        <p:nvSpPr>
          <p:cNvPr id="3" name="Text Placeholder 2"/>
          <p:cNvSpPr>
            <a:spLocks noGrp="1"/>
          </p:cNvSpPr>
          <p:nvPr>
            <p:ph type="body" idx="1"/>
          </p:nvPr>
        </p:nvSpPr>
        <p:spPr>
          <a:xfrm>
            <a:off x="869950" y="1066801"/>
            <a:ext cx="10961370" cy="276860"/>
          </a:xfrm>
        </p:spPr>
        <p:txBody>
          <a:bodyPr/>
          <a:lstStyle/>
          <a:p>
            <a:endParaRPr lang="en-IN" dirty="0"/>
          </a:p>
        </p:txBody>
      </p:sp>
      <p:pic>
        <p:nvPicPr>
          <p:cNvPr id="4" name="Picture 3"/>
          <p:cNvPicPr>
            <a:picLocks noChangeAspect="1"/>
          </p:cNvPicPr>
          <p:nvPr/>
        </p:nvPicPr>
        <p:blipFill>
          <a:blip r:embed="rId2"/>
          <a:stretch>
            <a:fillRect/>
          </a:stretch>
        </p:blipFill>
        <p:spPr>
          <a:xfrm>
            <a:off x="765175" y="896620"/>
            <a:ext cx="10293350" cy="52851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IN" dirty="0"/>
              <a:t>Continued..</a:t>
            </a:r>
          </a:p>
        </p:txBody>
      </p:sp>
      <p:sp>
        <p:nvSpPr>
          <p:cNvPr id="3" name="Text Placeholder 2"/>
          <p:cNvSpPr>
            <a:spLocks noGrp="1"/>
          </p:cNvSpPr>
          <p:nvPr>
            <p:ph type="body" idx="1"/>
          </p:nvPr>
        </p:nvSpPr>
        <p:spPr>
          <a:xfrm>
            <a:off x="869950" y="1066800"/>
            <a:ext cx="10961370" cy="553720"/>
          </a:xfrm>
        </p:spPr>
        <p:txBody>
          <a:bodyPr/>
          <a:lstStyle/>
          <a:p>
            <a:endParaRPr lang="en-US" dirty="0"/>
          </a:p>
          <a:p>
            <a:endParaRPr lang="en-IN" dirty="0"/>
          </a:p>
        </p:txBody>
      </p:sp>
      <p:pic>
        <p:nvPicPr>
          <p:cNvPr id="5" name="Picture 4"/>
          <p:cNvPicPr>
            <a:picLocks noChangeAspect="1"/>
          </p:cNvPicPr>
          <p:nvPr/>
        </p:nvPicPr>
        <p:blipFill>
          <a:blip r:embed="rId2"/>
          <a:stretch>
            <a:fillRect/>
          </a:stretch>
        </p:blipFill>
        <p:spPr>
          <a:xfrm>
            <a:off x="838200" y="990600"/>
            <a:ext cx="9262110" cy="55613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430887"/>
          </a:xfrm>
        </p:spPr>
        <p:txBody>
          <a:bodyPr/>
          <a:lstStyle/>
          <a:p>
            <a:r>
              <a:rPr lang="en-US" sz="2800" dirty="0">
                <a:effectLst/>
                <a:latin typeface="+mn-lt"/>
                <a:ea typeface="Times New Roman" panose="02020603050405020304" pitchFamily="18" charset="0"/>
              </a:rPr>
              <a:t>RESEARCH GAPS </a:t>
            </a:r>
            <a:endParaRPr lang="en-IN" sz="2800" dirty="0">
              <a:latin typeface="+mn-lt"/>
            </a:endParaRPr>
          </a:p>
        </p:txBody>
      </p:sp>
      <p:sp>
        <p:nvSpPr>
          <p:cNvPr id="3" name="Text Placeholder 2"/>
          <p:cNvSpPr>
            <a:spLocks noGrp="1"/>
          </p:cNvSpPr>
          <p:nvPr>
            <p:ph type="body" idx="1"/>
          </p:nvPr>
        </p:nvSpPr>
        <p:spPr/>
        <p:txBody>
          <a:bodyPr/>
          <a:lstStyle/>
          <a:p>
            <a:endParaRPr lang="en-IN" dirty="0"/>
          </a:p>
        </p:txBody>
      </p:sp>
      <p:graphicFrame>
        <p:nvGraphicFramePr>
          <p:cNvPr id="16" name="Table 15"/>
          <p:cNvGraphicFramePr>
            <a:graphicFrameLocks noGrp="1"/>
          </p:cNvGraphicFramePr>
          <p:nvPr>
            <p:custDataLst>
              <p:tags r:id="rId1"/>
            </p:custDataLst>
          </p:nvPr>
        </p:nvGraphicFramePr>
        <p:xfrm>
          <a:off x="756920" y="652780"/>
          <a:ext cx="10589260" cy="6858000"/>
        </p:xfrm>
        <a:graphic>
          <a:graphicData uri="http://schemas.openxmlformats.org/drawingml/2006/table">
            <a:tbl>
              <a:tblPr firstRow="1" bandRow="1">
                <a:tableStyleId>{5C22544A-7EE6-4342-B048-85BDC9FD1C3A}</a:tableStyleId>
              </a:tblPr>
              <a:tblGrid>
                <a:gridCol w="2647315">
                  <a:extLst>
                    <a:ext uri="{9D8B030D-6E8A-4147-A177-3AD203B41FA5}">
                      <a16:colId xmlns:a16="http://schemas.microsoft.com/office/drawing/2014/main" val="20000"/>
                    </a:ext>
                  </a:extLst>
                </a:gridCol>
                <a:gridCol w="2647315">
                  <a:extLst>
                    <a:ext uri="{9D8B030D-6E8A-4147-A177-3AD203B41FA5}">
                      <a16:colId xmlns:a16="http://schemas.microsoft.com/office/drawing/2014/main" val="20001"/>
                    </a:ext>
                  </a:extLst>
                </a:gridCol>
                <a:gridCol w="2647315">
                  <a:extLst>
                    <a:ext uri="{9D8B030D-6E8A-4147-A177-3AD203B41FA5}">
                      <a16:colId xmlns:a16="http://schemas.microsoft.com/office/drawing/2014/main" val="20002"/>
                    </a:ext>
                  </a:extLst>
                </a:gridCol>
                <a:gridCol w="2647315">
                  <a:extLst>
                    <a:ext uri="{9D8B030D-6E8A-4147-A177-3AD203B41FA5}">
                      <a16:colId xmlns:a16="http://schemas.microsoft.com/office/drawing/2014/main" val="20003"/>
                    </a:ext>
                  </a:extLst>
                </a:gridCol>
              </a:tblGrid>
              <a:tr h="640080">
                <a:tc>
                  <a:txBody>
                    <a:bodyPr/>
                    <a:lstStyle/>
                    <a:p>
                      <a:r>
                        <a:rPr lang="en-IN" dirty="0"/>
                        <a:t>Sl. No.</a:t>
                      </a:r>
                    </a:p>
                  </a:txBody>
                  <a:tcPr/>
                </a:tc>
                <a:tc>
                  <a:txBody>
                    <a:bodyPr/>
                    <a:lstStyle/>
                    <a:p>
                      <a:r>
                        <a:rPr lang="en-IN" dirty="0"/>
                        <a:t>Paper Title</a:t>
                      </a:r>
                    </a:p>
                  </a:txBody>
                  <a:tcPr anchor="ctr"/>
                </a:tc>
                <a:tc>
                  <a:txBody>
                    <a:bodyPr/>
                    <a:lstStyle/>
                    <a:p>
                      <a:r>
                        <a:rPr lang="en-IN" dirty="0"/>
                        <a:t>Authors (Year)</a:t>
                      </a:r>
                    </a:p>
                  </a:txBody>
                  <a:tcPr/>
                </a:tc>
                <a:tc>
                  <a:txBody>
                    <a:bodyPr/>
                    <a:lstStyle/>
                    <a:p>
                      <a:r>
                        <a:rPr lang="en-IN" dirty="0"/>
                        <a:t>Limitations (Research Gaps)</a:t>
                      </a:r>
                    </a:p>
                  </a:txBody>
                  <a:tcPr/>
                </a:tc>
                <a:extLst>
                  <a:ext uri="{0D108BD9-81ED-4DB2-BD59-A6C34878D82A}">
                    <a16:rowId xmlns:a16="http://schemas.microsoft.com/office/drawing/2014/main" val="10000"/>
                  </a:ext>
                </a:extLst>
              </a:tr>
              <a:tr h="1158240">
                <a:tc>
                  <a:txBody>
                    <a:bodyPr/>
                    <a:lstStyle/>
                    <a:p>
                      <a:r>
                        <a:rPr lang="en-IN" dirty="0"/>
                        <a:t>1</a:t>
                      </a:r>
                    </a:p>
                  </a:txBody>
                  <a:tcPr/>
                </a:tc>
                <a:tc>
                  <a:txBody>
                    <a:bodyPr/>
                    <a:lstStyle/>
                    <a:p>
                      <a:r>
                        <a:rPr lang="en-US" altLang="en-US" sz="1400" dirty="0"/>
                        <a:t>Real-Time Disease </a:t>
                      </a:r>
                    </a:p>
                    <a:p>
                      <a:r>
                        <a:rPr lang="en-US" altLang="en-US" sz="1400" dirty="0"/>
                        <a:t>Tracking Systems</a:t>
                      </a:r>
                    </a:p>
                  </a:txBody>
                  <a:tcPr/>
                </a:tc>
                <a:tc>
                  <a:txBody>
                    <a:bodyPr/>
                    <a:lstStyle/>
                    <a:p>
                      <a:r>
                        <a:rPr lang="en-US" altLang="en-US" sz="1400" dirty="0"/>
                        <a:t>Johnson et </a:t>
                      </a:r>
                    </a:p>
                    <a:p>
                      <a:r>
                        <a:rPr lang="en-US" altLang="en-US" sz="1400" dirty="0"/>
                        <a:t>al. (2020)</a:t>
                      </a:r>
                    </a:p>
                  </a:txBody>
                  <a:tcPr/>
                </a:tc>
                <a:tc>
                  <a:txBody>
                    <a:bodyPr/>
                    <a:lstStyle/>
                    <a:p>
                      <a:r>
                        <a:rPr lang="en-US" altLang="en-US" sz="1400" dirty="0"/>
                        <a:t>Traditional tracking systems lack real-time geospatial insights, leading to delayed responses </a:t>
                      </a:r>
                    </a:p>
                    <a:p>
                      <a:r>
                        <a:rPr lang="en-US" altLang="en-US" sz="1400" dirty="0"/>
                        <a:t>and ineffective resource allocation during outbreaks.</a:t>
                      </a:r>
                    </a:p>
                  </a:txBody>
                  <a:tcPr/>
                </a:tc>
                <a:extLst>
                  <a:ext uri="{0D108BD9-81ED-4DB2-BD59-A6C34878D82A}">
                    <a16:rowId xmlns:a16="http://schemas.microsoft.com/office/drawing/2014/main" val="10001"/>
                  </a:ext>
                </a:extLst>
              </a:tr>
              <a:tr h="1158240">
                <a:tc>
                  <a:txBody>
                    <a:bodyPr/>
                    <a:lstStyle/>
                    <a:p>
                      <a:r>
                        <a:rPr lang="en-IN" dirty="0"/>
                        <a:t>2</a:t>
                      </a:r>
                    </a:p>
                  </a:txBody>
                  <a:tcPr/>
                </a:tc>
                <a:tc>
                  <a:txBody>
                    <a:bodyPr/>
                    <a:lstStyle/>
                    <a:p>
                      <a:r>
                        <a:rPr lang="en-US" altLang="en-US" sz="1400" dirty="0"/>
                        <a:t>Predictive Models for </a:t>
                      </a:r>
                    </a:p>
                    <a:p>
                      <a:r>
                        <a:rPr lang="en-US" altLang="en-US" sz="1400" dirty="0"/>
                        <a:t>Epidemic Spread</a:t>
                      </a:r>
                    </a:p>
                  </a:txBody>
                  <a:tcPr anchor="ctr"/>
                </a:tc>
                <a:tc>
                  <a:txBody>
                    <a:bodyPr/>
                    <a:lstStyle/>
                    <a:p>
                      <a:r>
                        <a:rPr lang="en-US" altLang="en-US" sz="1400" dirty="0">
                          <a:sym typeface="+mn-ea"/>
                        </a:rPr>
                        <a:t>Wang et al. </a:t>
                      </a:r>
                      <a:endParaRPr lang="en-US" altLang="en-US" sz="1400" dirty="0"/>
                    </a:p>
                    <a:p>
                      <a:r>
                        <a:rPr lang="en-US" altLang="en-US" sz="1400" dirty="0">
                          <a:sym typeface="+mn-ea"/>
                        </a:rPr>
                        <a:t>(2019)</a:t>
                      </a:r>
                      <a:endParaRPr lang="en-US" altLang="en-US" sz="1400" dirty="0"/>
                    </a:p>
                    <a:p>
                      <a:endParaRPr lang="en-IN" sz="1400"/>
                    </a:p>
                  </a:txBody>
                  <a:tcPr anchor="ctr"/>
                </a:tc>
                <a:tc>
                  <a:txBody>
                    <a:bodyPr/>
                    <a:lstStyle/>
                    <a:p>
                      <a:r>
                        <a:rPr lang="en-US" altLang="en-US" sz="1400" dirty="0"/>
                        <a:t>Machine learning models often rely on incomplete or outdated datasets, reducing the accuracy of outbreak predictions and limiting proactive measures.</a:t>
                      </a:r>
                    </a:p>
                  </a:txBody>
                  <a:tcPr anchor="ctr"/>
                </a:tc>
                <a:extLst>
                  <a:ext uri="{0D108BD9-81ED-4DB2-BD59-A6C34878D82A}">
                    <a16:rowId xmlns:a16="http://schemas.microsoft.com/office/drawing/2014/main" val="10002"/>
                  </a:ext>
                </a:extLst>
              </a:tr>
              <a:tr h="1371600">
                <a:tc>
                  <a:txBody>
                    <a:bodyPr/>
                    <a:lstStyle/>
                    <a:p>
                      <a:r>
                        <a:rPr lang="en-IN" dirty="0"/>
                        <a:t>3</a:t>
                      </a:r>
                    </a:p>
                  </a:txBody>
                  <a:tcPr/>
                </a:tc>
                <a:tc>
                  <a:txBody>
                    <a:bodyPr/>
                    <a:lstStyle/>
                    <a:p>
                      <a:r>
                        <a:rPr lang="en-US" altLang="en-US" sz="1400" dirty="0"/>
                        <a:t>Challenges in </a:t>
                      </a:r>
                    </a:p>
                    <a:p>
                      <a:r>
                        <a:rPr lang="en-US" altLang="en-US" sz="1400" dirty="0"/>
                        <a:t>Geospatial Disease </a:t>
                      </a:r>
                    </a:p>
                    <a:p>
                      <a:r>
                        <a:rPr lang="en-US" altLang="en-US" sz="1400" dirty="0"/>
                        <a:t>Surveillance</a:t>
                      </a:r>
                    </a:p>
                  </a:txBody>
                  <a:tcPr anchor="ctr"/>
                </a:tc>
                <a:tc>
                  <a:txBody>
                    <a:bodyPr/>
                    <a:lstStyle/>
                    <a:p>
                      <a:r>
                        <a:rPr lang="en-US" altLang="en-US" sz="1400" dirty="0"/>
                        <a:t>Patel and </a:t>
                      </a:r>
                    </a:p>
                    <a:p>
                      <a:r>
                        <a:rPr lang="en-US" altLang="en-US" sz="1400" dirty="0"/>
                        <a:t>Singh (2018)</a:t>
                      </a:r>
                    </a:p>
                  </a:txBody>
                  <a:tcPr anchor="ctr"/>
                </a:tc>
                <a:tc>
                  <a:txBody>
                    <a:bodyPr/>
                    <a:lstStyle/>
                    <a:p>
                      <a:r>
                        <a:rPr lang="en-US" altLang="en-US" sz="1400" dirty="0"/>
                        <a:t>Existing geospatial tools are unable to provide granular, community-level insights, which are crucial for targeted</a:t>
                      </a:r>
                      <a:r>
                        <a:rPr lang="en-IN" altLang="en-US" sz="1400" dirty="0"/>
                        <a:t> </a:t>
                      </a:r>
                      <a:r>
                        <a:rPr lang="en-US" altLang="en-US" sz="1400" dirty="0"/>
                        <a:t>interventions in densely </a:t>
                      </a:r>
                    </a:p>
                    <a:p>
                      <a:r>
                        <a:rPr lang="en-US" altLang="en-US" sz="1400" dirty="0"/>
                        <a:t>populated areas.</a:t>
                      </a:r>
                    </a:p>
                  </a:txBody>
                  <a:tcPr/>
                </a:tc>
                <a:extLst>
                  <a:ext uri="{0D108BD9-81ED-4DB2-BD59-A6C34878D82A}">
                    <a16:rowId xmlns:a16="http://schemas.microsoft.com/office/drawing/2014/main" val="10003"/>
                  </a:ext>
                </a:extLst>
              </a:tr>
              <a:tr h="1080770">
                <a:tc>
                  <a:txBody>
                    <a:bodyPr/>
                    <a:lstStyle/>
                    <a:p>
                      <a:r>
                        <a:rPr lang="en-IN" dirty="0"/>
                        <a:t>4</a:t>
                      </a:r>
                    </a:p>
                  </a:txBody>
                  <a:tcPr/>
                </a:tc>
                <a:tc>
                  <a:txBody>
                    <a:bodyPr/>
                    <a:lstStyle/>
                    <a:p>
                      <a:r>
                        <a:rPr lang="en-US" altLang="en-US" sz="1400" dirty="0"/>
                        <a:t>Centralized Epidemic </a:t>
                      </a:r>
                    </a:p>
                    <a:p>
                      <a:r>
                        <a:rPr lang="en-US" altLang="en-US" sz="1400" dirty="0"/>
                        <a:t>Reporting Platforms</a:t>
                      </a:r>
                    </a:p>
                  </a:txBody>
                  <a:tcPr anchor="ctr"/>
                </a:tc>
                <a:tc>
                  <a:txBody>
                    <a:bodyPr/>
                    <a:lstStyle/>
                    <a:p>
                      <a:r>
                        <a:rPr lang="en-US" altLang="en-US" sz="1400" dirty="0"/>
                        <a:t>Ahmed et al. </a:t>
                      </a:r>
                    </a:p>
                    <a:p>
                      <a:r>
                        <a:rPr lang="en-US" altLang="en-US" sz="1400" dirty="0"/>
                        <a:t>(2020)</a:t>
                      </a:r>
                    </a:p>
                  </a:txBody>
                  <a:tcPr anchor="ctr"/>
                </a:tc>
                <a:tc>
                  <a:txBody>
                    <a:bodyPr/>
                    <a:lstStyle/>
                    <a:p>
                      <a:r>
                        <a:rPr lang="en-US" altLang="en-US" sz="1400" dirty="0"/>
                        <a:t>Centralized data collection delays the dissemination of critical information to local stakeholders, </a:t>
                      </a:r>
                    </a:p>
                    <a:p>
                      <a:r>
                        <a:rPr lang="en-US" altLang="en-US" sz="1400" dirty="0"/>
                        <a:t>hindering timely responses at the community level.</a:t>
                      </a:r>
                    </a:p>
                  </a:txBody>
                  <a:tcPr/>
                </a:tc>
                <a:extLst>
                  <a:ext uri="{0D108BD9-81ED-4DB2-BD59-A6C34878D82A}">
                    <a16:rowId xmlns:a16="http://schemas.microsoft.com/office/drawing/2014/main" val="10004"/>
                  </a:ext>
                </a:extLst>
              </a:tr>
              <a:tr h="1371600">
                <a:tc>
                  <a:txBody>
                    <a:bodyPr/>
                    <a:lstStyle/>
                    <a:p>
                      <a:r>
                        <a:rPr lang="en-IN" dirty="0"/>
                        <a:t>5</a:t>
                      </a:r>
                    </a:p>
                  </a:txBody>
                  <a:tcPr/>
                </a:tc>
                <a:tc>
                  <a:txBody>
                    <a:bodyPr/>
                    <a:lstStyle/>
                    <a:p>
                      <a:r>
                        <a:rPr lang="en-US" altLang="en-US" sz="1400" dirty="0"/>
                        <a:t>Integration of Mobile </a:t>
                      </a:r>
                    </a:p>
                    <a:p>
                      <a:r>
                        <a:rPr lang="en-US" altLang="en-US" sz="1400" dirty="0"/>
                        <a:t>Data in Epidemic </a:t>
                      </a:r>
                    </a:p>
                    <a:p>
                      <a:r>
                        <a:rPr lang="en-US" altLang="en-US" sz="1400" dirty="0"/>
                        <a:t>Monitoring</a:t>
                      </a:r>
                    </a:p>
                  </a:txBody>
                  <a:tcPr/>
                </a:tc>
                <a:tc>
                  <a:txBody>
                    <a:bodyPr/>
                    <a:lstStyle/>
                    <a:p>
                      <a:r>
                        <a:rPr lang="en-US" altLang="en-US" sz="1400" dirty="0"/>
                        <a:t>Chen et al. </a:t>
                      </a:r>
                    </a:p>
                    <a:p>
                      <a:r>
                        <a:rPr lang="en-US" altLang="en-US" sz="1400" dirty="0"/>
                        <a:t>(2019)</a:t>
                      </a:r>
                    </a:p>
                  </a:txBody>
                  <a:tcPr/>
                </a:tc>
                <a:tc>
                  <a:txBody>
                    <a:bodyPr/>
                    <a:lstStyle/>
                    <a:p>
                      <a:r>
                        <a:rPr lang="en-US" altLang="en-US" sz="1400" dirty="0"/>
                        <a:t>Limited integration of real-time mobile and IoT data into surveillance systems restricts the ability to track population movement and disease spread </a:t>
                      </a:r>
                    </a:p>
                    <a:p>
                      <a:r>
                        <a:rPr lang="en-US" altLang="en-US" sz="1400" dirty="0"/>
                        <a:t>effectively.</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custDataLst>
              <p:tags r:id="rId1"/>
            </p:custDataLst>
          </p:nvPr>
        </p:nvGraphicFramePr>
        <p:xfrm>
          <a:off x="1254760" y="101600"/>
          <a:ext cx="10320020" cy="7539990"/>
        </p:xfrm>
        <a:graphic>
          <a:graphicData uri="http://schemas.openxmlformats.org/drawingml/2006/table">
            <a:tbl>
              <a:tblPr firstRow="1" bandRow="1">
                <a:tableStyleId>{5C22544A-7EE6-4342-B048-85BDC9FD1C3A}</a:tableStyleId>
              </a:tblPr>
              <a:tblGrid>
                <a:gridCol w="2580005">
                  <a:extLst>
                    <a:ext uri="{9D8B030D-6E8A-4147-A177-3AD203B41FA5}">
                      <a16:colId xmlns:a16="http://schemas.microsoft.com/office/drawing/2014/main" val="20000"/>
                    </a:ext>
                  </a:extLst>
                </a:gridCol>
                <a:gridCol w="2580005">
                  <a:extLst>
                    <a:ext uri="{9D8B030D-6E8A-4147-A177-3AD203B41FA5}">
                      <a16:colId xmlns:a16="http://schemas.microsoft.com/office/drawing/2014/main" val="20001"/>
                    </a:ext>
                  </a:extLst>
                </a:gridCol>
                <a:gridCol w="2580005">
                  <a:extLst>
                    <a:ext uri="{9D8B030D-6E8A-4147-A177-3AD203B41FA5}">
                      <a16:colId xmlns:a16="http://schemas.microsoft.com/office/drawing/2014/main" val="20002"/>
                    </a:ext>
                  </a:extLst>
                </a:gridCol>
                <a:gridCol w="2580005">
                  <a:extLst>
                    <a:ext uri="{9D8B030D-6E8A-4147-A177-3AD203B41FA5}">
                      <a16:colId xmlns:a16="http://schemas.microsoft.com/office/drawing/2014/main" val="20003"/>
                    </a:ext>
                  </a:extLst>
                </a:gridCol>
              </a:tblGrid>
              <a:tr h="681990">
                <a:tc>
                  <a:txBody>
                    <a:bodyPr/>
                    <a:lstStyle/>
                    <a:p>
                      <a:r>
                        <a:rPr lang="en-IN" b="1" dirty="0"/>
                        <a:t>Sl. No.</a:t>
                      </a:r>
                      <a:endParaRPr lang="en-IN" dirty="0"/>
                    </a:p>
                  </a:txBody>
                  <a:tcPr anchor="ctr"/>
                </a:tc>
                <a:tc>
                  <a:txBody>
                    <a:bodyPr/>
                    <a:lstStyle/>
                    <a:p>
                      <a:r>
                        <a:rPr lang="en-IN" b="1"/>
                        <a:t>Paper Title</a:t>
                      </a:r>
                      <a:endParaRPr lang="en-IN"/>
                    </a:p>
                  </a:txBody>
                  <a:tcPr anchor="ctr"/>
                </a:tc>
                <a:tc>
                  <a:txBody>
                    <a:bodyPr/>
                    <a:lstStyle/>
                    <a:p>
                      <a:r>
                        <a:rPr lang="en-IN" b="1"/>
                        <a:t>Authors (Year)</a:t>
                      </a:r>
                      <a:endParaRPr lang="en-IN"/>
                    </a:p>
                  </a:txBody>
                  <a:tcPr anchor="ctr"/>
                </a:tc>
                <a:tc>
                  <a:txBody>
                    <a:bodyPr/>
                    <a:lstStyle/>
                    <a:p>
                      <a:r>
                        <a:rPr lang="en-IN" b="1"/>
                        <a:t>Limitations (Research Gaps)</a:t>
                      </a:r>
                      <a:endParaRPr lang="en-IN"/>
                    </a:p>
                  </a:txBody>
                  <a:tcPr anchor="ctr"/>
                </a:tc>
                <a:extLst>
                  <a:ext uri="{0D108BD9-81ED-4DB2-BD59-A6C34878D82A}">
                    <a16:rowId xmlns:a16="http://schemas.microsoft.com/office/drawing/2014/main" val="10000"/>
                  </a:ext>
                </a:extLst>
              </a:tr>
              <a:tr h="1371600">
                <a:tc>
                  <a:txBody>
                    <a:bodyPr/>
                    <a:lstStyle/>
                    <a:p>
                      <a:r>
                        <a:rPr lang="en-IN" sz="1400"/>
                        <a:t>6</a:t>
                      </a:r>
                    </a:p>
                  </a:txBody>
                  <a:tcPr anchor="ctr"/>
                </a:tc>
                <a:tc>
                  <a:txBody>
                    <a:bodyPr/>
                    <a:lstStyle/>
                    <a:p>
                      <a:r>
                        <a:rPr lang="en-US" altLang="en-US" sz="1400"/>
                        <a:t>Visualization </a:t>
                      </a:r>
                    </a:p>
                    <a:p>
                      <a:r>
                        <a:rPr lang="en-US" altLang="en-US" sz="1400"/>
                        <a:t>Techniques in Public </a:t>
                      </a:r>
                    </a:p>
                    <a:p>
                      <a:r>
                        <a:rPr lang="en-US" altLang="en-US" sz="1400"/>
                        <a:t>Health Monitoring</a:t>
                      </a:r>
                    </a:p>
                  </a:txBody>
                  <a:tcPr anchor="ctr"/>
                </a:tc>
                <a:tc>
                  <a:txBody>
                    <a:bodyPr/>
                    <a:lstStyle/>
                    <a:p>
                      <a:r>
                        <a:rPr lang="en-US" altLang="en-US" sz="1400"/>
                        <a:t>Lopez and </a:t>
                      </a:r>
                    </a:p>
                    <a:p>
                      <a:r>
                        <a:rPr lang="en-US" altLang="en-US" sz="1400"/>
                        <a:t>Carter </a:t>
                      </a:r>
                    </a:p>
                    <a:p>
                      <a:r>
                        <a:rPr lang="en-US" altLang="en-US" sz="1400"/>
                        <a:t>(2020)</a:t>
                      </a:r>
                    </a:p>
                  </a:txBody>
                  <a:tcPr anchor="ctr"/>
                </a:tc>
                <a:tc>
                  <a:txBody>
                    <a:bodyPr/>
                    <a:lstStyle/>
                    <a:p>
                      <a:r>
                        <a:rPr lang="en-US" altLang="en-US" sz="1400"/>
                        <a:t>Epidemic visualization tools lack interactivity and often present static data, which reduces their </a:t>
                      </a:r>
                    </a:p>
                    <a:p>
                      <a:r>
                        <a:rPr lang="en-US" altLang="en-US" sz="1400"/>
                        <a:t>effectiveness in aiding decision</a:t>
                      </a:r>
                      <a:r>
                        <a:rPr lang="en-IN" altLang="en-US" sz="1400"/>
                        <a:t> </a:t>
                      </a:r>
                      <a:r>
                        <a:rPr lang="en-US" altLang="en-US" sz="1400"/>
                        <a:t>making in dynamic outbreak scenarios.</a:t>
                      </a:r>
                    </a:p>
                  </a:txBody>
                  <a:tcPr anchor="ctr"/>
                </a:tc>
                <a:extLst>
                  <a:ext uri="{0D108BD9-81ED-4DB2-BD59-A6C34878D82A}">
                    <a16:rowId xmlns:a16="http://schemas.microsoft.com/office/drawing/2014/main" val="10001"/>
                  </a:ext>
                </a:extLst>
              </a:tr>
              <a:tr h="1371600">
                <a:tc>
                  <a:txBody>
                    <a:bodyPr/>
                    <a:lstStyle/>
                    <a:p>
                      <a:r>
                        <a:rPr lang="en-IN" sz="1400"/>
                        <a:t>7</a:t>
                      </a:r>
                    </a:p>
                  </a:txBody>
                  <a:tcPr anchor="ctr"/>
                </a:tc>
                <a:tc>
                  <a:txBody>
                    <a:bodyPr/>
                    <a:lstStyle/>
                    <a:p>
                      <a:r>
                        <a:rPr lang="en-US" altLang="en-US" sz="1400"/>
                        <a:t>Social Media as a Tool </a:t>
                      </a:r>
                    </a:p>
                    <a:p>
                      <a:r>
                        <a:rPr lang="en-US" altLang="en-US" sz="1400"/>
                        <a:t>for Epidemic </a:t>
                      </a:r>
                    </a:p>
                    <a:p>
                      <a:r>
                        <a:rPr lang="en-US" altLang="en-US" sz="1400"/>
                        <a:t>Awareness</a:t>
                      </a:r>
                    </a:p>
                  </a:txBody>
                  <a:tcPr anchor="ctr"/>
                </a:tc>
                <a:tc>
                  <a:txBody>
                    <a:bodyPr/>
                    <a:lstStyle/>
                    <a:p>
                      <a:r>
                        <a:rPr lang="en-US" altLang="en-US" sz="1400"/>
                        <a:t>Smith and </a:t>
                      </a:r>
                    </a:p>
                    <a:p>
                      <a:r>
                        <a:rPr lang="en-US" altLang="en-US" sz="1400"/>
                        <a:t>Zhao (2018)</a:t>
                      </a:r>
                    </a:p>
                  </a:txBody>
                  <a:tcPr anchor="ctr"/>
                </a:tc>
                <a:tc>
                  <a:txBody>
                    <a:bodyPr/>
                    <a:lstStyle/>
                    <a:p>
                      <a:r>
                        <a:rPr lang="en-US" altLang="en-US" sz="1400"/>
                        <a:t>Data from social media platforms can be unreliable and prone to misinformation, making it</a:t>
                      </a:r>
                      <a:r>
                        <a:rPr lang="en-IN" altLang="en-US" sz="1400"/>
                        <a:t> </a:t>
                      </a:r>
                      <a:r>
                        <a:rPr lang="en-US" altLang="en-US" sz="1400"/>
                        <a:t>difficult to incorporate into real-time epidemic mapping systems.</a:t>
                      </a:r>
                    </a:p>
                  </a:txBody>
                  <a:tcPr anchor="ctr"/>
                </a:tc>
                <a:extLst>
                  <a:ext uri="{0D108BD9-81ED-4DB2-BD59-A6C34878D82A}">
                    <a16:rowId xmlns:a16="http://schemas.microsoft.com/office/drawing/2014/main" val="10002"/>
                  </a:ext>
                </a:extLst>
              </a:tr>
              <a:tr h="1371600">
                <a:tc>
                  <a:txBody>
                    <a:bodyPr/>
                    <a:lstStyle/>
                    <a:p>
                      <a:r>
                        <a:rPr lang="en-IN" sz="1400"/>
                        <a:t>8</a:t>
                      </a:r>
                    </a:p>
                  </a:txBody>
                  <a:tcPr anchor="ctr"/>
                </a:tc>
                <a:tc>
                  <a:txBody>
                    <a:bodyPr/>
                    <a:lstStyle/>
                    <a:p>
                      <a:r>
                        <a:rPr lang="en-US" altLang="en-US" sz="1400"/>
                        <a:t>Addressing Data </a:t>
                      </a:r>
                    </a:p>
                    <a:p>
                      <a:r>
                        <a:rPr lang="en-US" altLang="en-US" sz="1400"/>
                        <a:t>Privacy in Epidemic </a:t>
                      </a:r>
                    </a:p>
                    <a:p>
                      <a:r>
                        <a:rPr lang="en-US" altLang="en-US" sz="1400"/>
                        <a:t>Monitoring</a:t>
                      </a:r>
                    </a:p>
                  </a:txBody>
                  <a:tcPr anchor="ctr"/>
                </a:tc>
                <a:tc>
                  <a:txBody>
                    <a:bodyPr/>
                    <a:lstStyle/>
                    <a:p>
                      <a:r>
                        <a:rPr lang="en-US" altLang="en-US" sz="1400"/>
                        <a:t>Kumar and </a:t>
                      </a:r>
                    </a:p>
                    <a:p>
                      <a:r>
                        <a:rPr lang="en-US" altLang="en-US" sz="1400"/>
                        <a:t>Banerjee </a:t>
                      </a:r>
                    </a:p>
                    <a:p>
                      <a:r>
                        <a:rPr lang="en-US" altLang="en-US" sz="1400"/>
                        <a:t>(2021)</a:t>
                      </a:r>
                    </a:p>
                  </a:txBody>
                  <a:tcPr anchor="ctr"/>
                </a:tc>
                <a:tc>
                  <a:txBody>
                    <a:bodyPr/>
                    <a:lstStyle/>
                    <a:p>
                      <a:r>
                        <a:rPr lang="en-US" altLang="en-US" sz="1400"/>
                        <a:t>Ensuring data privacy while collecting real-time location-based information is a significant </a:t>
                      </a:r>
                    </a:p>
                    <a:p>
                      <a:r>
                        <a:rPr lang="en-US" altLang="en-US" sz="1400"/>
                        <a:t>challenge, often leading to limited public trust and </a:t>
                      </a:r>
                    </a:p>
                    <a:p>
                      <a:r>
                        <a:rPr lang="en-US" altLang="en-US" sz="1400"/>
                        <a:t>participation.</a:t>
                      </a:r>
                    </a:p>
                  </a:txBody>
                  <a:tcPr anchor="ctr"/>
                </a:tc>
                <a:extLst>
                  <a:ext uri="{0D108BD9-81ED-4DB2-BD59-A6C34878D82A}">
                    <a16:rowId xmlns:a16="http://schemas.microsoft.com/office/drawing/2014/main" val="10003"/>
                  </a:ext>
                </a:extLst>
              </a:tr>
              <a:tr h="1371600">
                <a:tc>
                  <a:txBody>
                    <a:bodyPr/>
                    <a:lstStyle/>
                    <a:p>
                      <a:r>
                        <a:rPr lang="en-IN" sz="1400"/>
                        <a:t>9</a:t>
                      </a:r>
                    </a:p>
                  </a:txBody>
                  <a:tcPr anchor="ctr"/>
                </a:tc>
                <a:tc>
                  <a:txBody>
                    <a:bodyPr/>
                    <a:lstStyle/>
                    <a:p>
                      <a:r>
                        <a:rPr lang="en-US" altLang="en-US" sz="1400"/>
                        <a:t>Resource Allocation </a:t>
                      </a:r>
                    </a:p>
                    <a:p>
                      <a:r>
                        <a:rPr lang="en-US" altLang="en-US" sz="1400"/>
                        <a:t>During Health Crises</a:t>
                      </a:r>
                    </a:p>
                  </a:txBody>
                  <a:tcPr anchor="ctr"/>
                </a:tc>
                <a:tc>
                  <a:txBody>
                    <a:bodyPr/>
                    <a:lstStyle/>
                    <a:p>
                      <a:r>
                        <a:rPr lang="en-US" altLang="en-US" sz="1400"/>
                        <a:t>Torres et al. </a:t>
                      </a:r>
                    </a:p>
                    <a:p>
                      <a:r>
                        <a:rPr lang="en-US" altLang="en-US" sz="1400"/>
                        <a:t>(2019)</a:t>
                      </a:r>
                    </a:p>
                  </a:txBody>
                  <a:tcPr anchor="ctr"/>
                </a:tc>
                <a:tc>
                  <a:txBody>
                    <a:bodyPr/>
                    <a:lstStyle/>
                    <a:p>
                      <a:r>
                        <a:rPr lang="en-US" altLang="en-US" sz="1400"/>
                        <a:t>Lack of predictive tools for hotspot identification hampers efficient allocation of medical resources, resulting in suboptimal responses during epidemics.</a:t>
                      </a:r>
                    </a:p>
                  </a:txBody>
                  <a:tcPr anchor="ctr"/>
                </a:tc>
                <a:extLst>
                  <a:ext uri="{0D108BD9-81ED-4DB2-BD59-A6C34878D82A}">
                    <a16:rowId xmlns:a16="http://schemas.microsoft.com/office/drawing/2014/main" val="10004"/>
                  </a:ext>
                </a:extLst>
              </a:tr>
              <a:tr h="1371600">
                <a:tc>
                  <a:txBody>
                    <a:bodyPr/>
                    <a:lstStyle/>
                    <a:p>
                      <a:r>
                        <a:rPr lang="en-IN" sz="1400"/>
                        <a:t>10</a:t>
                      </a:r>
                    </a:p>
                  </a:txBody>
                  <a:tcPr anchor="ctr"/>
                </a:tc>
                <a:tc>
                  <a:txBody>
                    <a:bodyPr/>
                    <a:lstStyle/>
                    <a:p>
                      <a:r>
                        <a:rPr lang="en-US" altLang="en-US" sz="1400"/>
                        <a:t>Automation in </a:t>
                      </a:r>
                    </a:p>
                    <a:p>
                      <a:r>
                        <a:rPr lang="en-US" altLang="en-US" sz="1400"/>
                        <a:t>Epidemic Control </a:t>
                      </a:r>
                    </a:p>
                    <a:p>
                      <a:r>
                        <a:rPr lang="en-US" altLang="en-US" sz="1400"/>
                        <a:t>System</a:t>
                      </a:r>
                    </a:p>
                  </a:txBody>
                  <a:tcPr anchor="ctr"/>
                </a:tc>
                <a:tc>
                  <a:txBody>
                    <a:bodyPr/>
                    <a:lstStyle/>
                    <a:p>
                      <a:r>
                        <a:rPr lang="en-US" altLang="en-US" sz="1400" dirty="0"/>
                        <a:t>Liu et al. </a:t>
                      </a:r>
                    </a:p>
                    <a:p>
                      <a:r>
                        <a:rPr lang="en-US" altLang="en-US" sz="1400" dirty="0"/>
                        <a:t>(2020)</a:t>
                      </a:r>
                    </a:p>
                  </a:txBody>
                  <a:tcPr anchor="ctr"/>
                </a:tc>
                <a:tc>
                  <a:txBody>
                    <a:bodyPr/>
                    <a:lstStyle/>
                    <a:p>
                      <a:r>
                        <a:rPr lang="en-US" altLang="en-US" sz="1400" dirty="0"/>
                        <a:t>Automated systems for epidemic control face challenges in</a:t>
                      </a:r>
                      <a:r>
                        <a:rPr lang="en-IN" altLang="en-US" sz="1400" dirty="0"/>
                        <a:t> </a:t>
                      </a:r>
                      <a:r>
                        <a:rPr lang="en-US" altLang="en-US" sz="1400" dirty="0"/>
                        <a:t>adapting to rapidly evolving </a:t>
                      </a:r>
                    </a:p>
                    <a:p>
                      <a:r>
                        <a:rPr lang="en-US" altLang="en-US" sz="1400" dirty="0"/>
                        <a:t>pathogens, leading to reduced efficacy in real-time outbreak management.</a:t>
                      </a: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1354217"/>
          </a:xfrm>
        </p:spPr>
        <p:txBody>
          <a:bodyPr/>
          <a:lstStyle/>
          <a:p>
            <a:r>
              <a:rPr lang="en-IN" sz="4000" spc="-35" dirty="0"/>
              <a:t>Proposed </a:t>
            </a:r>
            <a:r>
              <a:rPr lang="en-IN" spc="-35" dirty="0"/>
              <a:t>Methodology</a:t>
            </a:r>
            <a:br>
              <a:rPr lang="en-IN" spc="-35" dirty="0"/>
            </a:br>
            <a:endParaRPr lang="en-IN" dirty="0"/>
          </a:p>
        </p:txBody>
      </p:sp>
      <p:sp>
        <p:nvSpPr>
          <p:cNvPr id="4" name="Rectangle 1"/>
          <p:cNvSpPr>
            <a:spLocks noGrp="1" noChangeArrowheads="1"/>
          </p:cNvSpPr>
          <p:nvPr>
            <p:ph type="body" idx="1"/>
          </p:nvPr>
        </p:nvSpPr>
        <p:spPr bwMode="auto">
          <a:xfrm>
            <a:off x="841375" y="1062990"/>
            <a:ext cx="11350625" cy="4665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1" i="0" u="none" strike="noStrike" cap="none" normalizeH="0" baseline="0" dirty="0">
                <a:ln>
                  <a:noFill/>
                </a:ln>
                <a:solidFill>
                  <a:schemeClr val="tx1"/>
                </a:solidFill>
                <a:effectLst/>
                <a:latin typeface="Arial" panose="020B0604020202020204" pitchFamily="34" charset="0"/>
              </a:rPr>
              <a:t> Predictive Power:</a:t>
            </a:r>
            <a:r>
              <a:rPr kumimoji="0" lang="en-US" altLang="en-US" sz="1800" b="0" i="0" u="none" strike="noStrike" cap="none" normalizeH="0" baseline="0" dirty="0">
                <a:ln>
                  <a:noFill/>
                </a:ln>
                <a:solidFill>
                  <a:schemeClr val="tx1"/>
                </a:solidFill>
                <a:effectLst/>
                <a:latin typeface="Arial" panose="020B0604020202020204" pitchFamily="34" charset="0"/>
              </a:rPr>
              <a:t> Machine learning algorithms play a crucial role in enhancing the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predictability of epidemic scenarios, analyzing diverse datasets to forecast potential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outbreaks with impressive accuracy.</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Arial" panose="020B0604020202020204" pitchFamily="34" charset="0"/>
              </a:rPr>
              <a:t>➢ Proactive Decision-Making: </a:t>
            </a:r>
            <a:r>
              <a:rPr kumimoji="0" lang="en-US" altLang="en-US" sz="1800" b="0" i="0" u="none" strike="noStrike" cap="none" normalizeH="0" baseline="0" dirty="0">
                <a:ln>
                  <a:noFill/>
                </a:ln>
                <a:solidFill>
                  <a:schemeClr val="tx1"/>
                </a:solidFill>
                <a:effectLst/>
                <a:latin typeface="Arial" panose="020B0604020202020204" pitchFamily="34" charset="0"/>
              </a:rPr>
              <a:t>By predicting surges in cases, the platform empowers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decision-makers to prepare effectively, ensuring that healthcare systems can handle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increased demand without becoming overwhelmed.</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Arial" panose="020B0604020202020204" pitchFamily="34" charset="0"/>
              </a:rPr>
              <a:t>➢ Dynamic Adaptation: </a:t>
            </a:r>
            <a:r>
              <a:rPr kumimoji="0" lang="en-US" altLang="en-US" sz="1800" b="0" i="0" u="none" strike="noStrike" cap="none" normalizeH="0" baseline="0" dirty="0">
                <a:ln>
                  <a:noFill/>
                </a:ln>
                <a:solidFill>
                  <a:schemeClr val="tx1"/>
                </a:solidFill>
                <a:effectLst/>
                <a:latin typeface="Arial" panose="020B0604020202020204" pitchFamily="34" charset="0"/>
              </a:rPr>
              <a:t>The technology is not static; it adapts to changing outbreak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dynamics, continuously refining its models for the most relevant and accurate insights.</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Arial" panose="020B0604020202020204" pitchFamily="34" charset="0"/>
              </a:rPr>
              <a:t>➢ Integrated Healthcare Platform:</a:t>
            </a:r>
            <a:r>
              <a:rPr kumimoji="0" lang="en-US" altLang="en-US" sz="1800" b="0" i="0" u="none" strike="noStrike" cap="none" normalizeH="0" baseline="0" dirty="0">
                <a:ln>
                  <a:noFill/>
                </a:ln>
                <a:solidFill>
                  <a:schemeClr val="tx1"/>
                </a:solidFill>
                <a:effectLst/>
                <a:latin typeface="Arial" panose="020B0604020202020204" pitchFamily="34" charset="0"/>
              </a:rPr>
              <a:t> The methodology promotes a comprehensive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healthcare platform that combines mathematical modeling and machine learning with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practical healthcare functionalities to improve epidemic management.</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Arial" panose="020B0604020202020204" pitchFamily="34" charset="0"/>
              </a:rPr>
              <a:t>➢ Efficient Appointment Management:</a:t>
            </a:r>
            <a:r>
              <a:rPr kumimoji="0" lang="en-US" altLang="en-US" sz="1800" b="0" i="0" u="none" strike="noStrike" cap="none" normalizeH="0" baseline="0" dirty="0">
                <a:ln>
                  <a:noFill/>
                </a:ln>
                <a:solidFill>
                  <a:schemeClr val="tx1"/>
                </a:solidFill>
                <a:effectLst/>
                <a:latin typeface="Arial" panose="020B0604020202020204" pitchFamily="34" charset="0"/>
              </a:rPr>
              <a:t> Doctors can manage their appointments more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effectively, with the ability to accept or decline based on real-time epidemic data,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enhancing their workflow and responsiveness.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430887"/>
          </a:xfrm>
        </p:spPr>
        <p:txBody>
          <a:bodyPr/>
          <a:lstStyle/>
          <a:p>
            <a:r>
              <a:rPr lang="en-IN" sz="2800" dirty="0"/>
              <a:t>Continued..</a:t>
            </a:r>
          </a:p>
        </p:txBody>
      </p:sp>
      <p:sp>
        <p:nvSpPr>
          <p:cNvPr id="4" name="Rectangle 1"/>
          <p:cNvSpPr>
            <a:spLocks noGrp="1" noChangeArrowheads="1"/>
          </p:cNvSpPr>
          <p:nvPr>
            <p:ph type="body" idx="1"/>
          </p:nvPr>
        </p:nvSpPr>
        <p:spPr bwMode="auto">
          <a:xfrm>
            <a:off x="869951" y="897581"/>
            <a:ext cx="10255250" cy="452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r>
              <a:rPr kumimoji="0" lang="en-US" altLang="en-US" sz="1800" b="1" i="0" u="none" strike="noStrike" cap="none" normalizeH="0" baseline="0" dirty="0">
                <a:ln>
                  <a:noFill/>
                </a:ln>
                <a:solidFill>
                  <a:schemeClr val="tx1"/>
                </a:solidFill>
                <a:effectLst/>
                <a:latin typeface="Arial" panose="020B0604020202020204" pitchFamily="34" charset="0"/>
              </a:rPr>
              <a:t>➢ Actionable Insights for Patients and Doctors:</a:t>
            </a:r>
            <a:r>
              <a:rPr kumimoji="0" lang="en-US" altLang="en-US" sz="1800" b="0" i="0" u="none" strike="noStrike" cap="none" normalizeH="0" baseline="0" dirty="0">
                <a:ln>
                  <a:noFill/>
                </a:ln>
                <a:solidFill>
                  <a:schemeClr val="tx1"/>
                </a:solidFill>
                <a:effectLst/>
                <a:latin typeface="Arial" panose="020B0604020202020204" pitchFamily="34" charset="0"/>
              </a:rPr>
              <a:t> By providing actionable data, the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platform enables both healthcare professionals and patients to make informed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decisions, fostering better health outcomes.</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Arial" panose="020B0604020202020204" pitchFamily="34" charset="0"/>
              </a:rPr>
              <a:t>➢ Seamless Data Management:</a:t>
            </a:r>
            <a:r>
              <a:rPr kumimoji="0" lang="en-US" altLang="en-US" sz="1800" b="0" i="0" u="none" strike="noStrike" cap="none" normalizeH="0" baseline="0" dirty="0">
                <a:ln>
                  <a:noFill/>
                </a:ln>
                <a:solidFill>
                  <a:schemeClr val="tx1"/>
                </a:solidFill>
                <a:effectLst/>
                <a:latin typeface="Arial" panose="020B0604020202020204" pitchFamily="34" charset="0"/>
              </a:rPr>
              <a:t> The method ensures that epidemic data is collected,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visualized, and managed smoothly, bridging gaps in epidemic control through timely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and accurate information.</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Arial" panose="020B0604020202020204" pitchFamily="34" charset="0"/>
              </a:rPr>
              <a:t>➢ Technological Integration:</a:t>
            </a:r>
            <a:r>
              <a:rPr kumimoji="0" lang="en-US" altLang="en-US" sz="1800" b="0" i="0" u="none" strike="noStrike" cap="none" normalizeH="0" baseline="0" dirty="0">
                <a:ln>
                  <a:noFill/>
                </a:ln>
                <a:solidFill>
                  <a:schemeClr val="tx1"/>
                </a:solidFill>
                <a:effectLst/>
                <a:latin typeface="Arial" panose="020B0604020202020204" pitchFamily="34" charset="0"/>
              </a:rPr>
              <a:t> The combination of technological advancements with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healthcare practices paves the way for improved epidemic tracking and response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strategies.</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Arial" panose="020B0604020202020204" pitchFamily="34" charset="0"/>
              </a:rPr>
              <a:t>➢ Real-Time Tracking:</a:t>
            </a:r>
            <a:r>
              <a:rPr kumimoji="0" lang="en-US" altLang="en-US" sz="1800" b="0" i="0" u="none" strike="noStrike" cap="none" normalizeH="0" baseline="0" dirty="0">
                <a:ln>
                  <a:noFill/>
                </a:ln>
                <a:solidFill>
                  <a:schemeClr val="tx1"/>
                </a:solidFill>
                <a:effectLst/>
                <a:latin typeface="Arial" panose="020B0604020202020204" pitchFamily="34" charset="0"/>
              </a:rPr>
              <a:t> Innovations in epidemic mapping, such as geospatial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visualization, enhance real-time tracking of outbreaks, making it easier to monitor and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respond to health crises.</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Arial" panose="020B0604020202020204" pitchFamily="34" charset="0"/>
              </a:rPr>
              <a:t>➢ Challenges Ahead:</a:t>
            </a:r>
            <a:r>
              <a:rPr kumimoji="0" lang="en-US" altLang="en-US" sz="1800" b="0" i="0" u="none" strike="noStrike" cap="none" normalizeH="0" baseline="0" dirty="0">
                <a:ln>
                  <a:noFill/>
                </a:ln>
                <a:solidFill>
                  <a:schemeClr val="tx1"/>
                </a:solidFill>
                <a:effectLst/>
                <a:latin typeface="Arial" panose="020B0604020202020204" pitchFamily="34" charset="0"/>
              </a:rPr>
              <a:t> Despite the benefits, effective data integration remains a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significant challenge, highlighting the need for ongoing development and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collaboration in technology and healthcare.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IN" dirty="0"/>
              <a:t>Objectives</a:t>
            </a:r>
          </a:p>
        </p:txBody>
      </p:sp>
      <p:sp>
        <p:nvSpPr>
          <p:cNvPr id="4" name="Rectangle 1"/>
          <p:cNvSpPr>
            <a:spLocks noGrp="1" noChangeArrowheads="1"/>
          </p:cNvSpPr>
          <p:nvPr>
            <p:ph type="body" idx="1"/>
          </p:nvPr>
        </p:nvSpPr>
        <p:spPr bwMode="auto">
          <a:xfrm>
            <a:off x="821690" y="1172210"/>
            <a:ext cx="10227310" cy="384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sz="2000" dirty="0">
                <a:latin typeface="Times New Roman" panose="02020603050405020304" pitchFamily="18" charset="0"/>
                <a:ea typeface="Calibri" panose="020F0502020204030204" charset="0"/>
                <a:cs typeface="Times New Roman" panose="02020603050405020304" pitchFamily="18" charset="0"/>
                <a:sym typeface="+mn-ea"/>
              </a:rPr>
              <a:t>The objective is to create an integrated healthcare platform that optimizes pandemic response. Incorporating mathematical modeling and machine learning, the system empowers doctors to efficiently manage appointments and input epidemic-related data. Patients can easily register, book appointments, track statuses, and update their recovery status. The dashboard offers a comprehensive view of epidemic details with day and month-wise filtering, accompanied by downloadable patient information and graphical representations for informed decision-making. This platform aims to streamline healthcare management, fostering a proactive, data-driven approach to epidemic control and patient care.</a:t>
            </a:r>
            <a:endParaRPr lang="en-US" sz="2000" dirty="0">
              <a:effectLst/>
              <a:latin typeface="Calibri" panose="020F0502020204030204" charset="0"/>
              <a:ea typeface="Calibri" panose="020F050202020403020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33*539"/>
  <p:tag name="TABLE_ENDDRAG_RECT" val="59*65*833*539"/>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812*586"/>
  <p:tag name="TABLE_ENDDRAG_RECT" val="98*8*812*58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1811</Words>
  <Application>Microsoft Office PowerPoint</Application>
  <PresentationFormat>Widescreen</PresentationFormat>
  <Paragraphs>230</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Cambria</vt:lpstr>
      <vt:lpstr>Mulish</vt:lpstr>
      <vt:lpstr>Times New Roman</vt:lpstr>
      <vt:lpstr>Wingdings</vt:lpstr>
      <vt:lpstr>Office Theme</vt:lpstr>
      <vt:lpstr>PSCS190-Real time Mapping of Epidemic Spread</vt:lpstr>
      <vt:lpstr>Introduction </vt:lpstr>
      <vt:lpstr>Research Review</vt:lpstr>
      <vt:lpstr>Continued..</vt:lpstr>
      <vt:lpstr>RESEARCH GAPS </vt:lpstr>
      <vt:lpstr>PowerPoint Presentation</vt:lpstr>
      <vt:lpstr>Proposed Methodology </vt:lpstr>
      <vt:lpstr>Continued..</vt:lpstr>
      <vt:lpstr>Objectives</vt:lpstr>
      <vt:lpstr>SYSTEM DESIGN &amp; IMPLEMENTATION                                            </vt:lpstr>
      <vt:lpstr>Continued…</vt:lpstr>
      <vt:lpstr>Timeline of Project</vt:lpstr>
      <vt:lpstr>Outcomes</vt:lpstr>
      <vt:lpstr>Conclusion</vt:lpstr>
      <vt:lpstr>References</vt:lpstr>
      <vt:lpstr>Continued…</vt:lpstr>
      <vt:lpstr>Publication Details</vt:lpstr>
      <vt:lpstr>PowerPoint Presentation</vt:lpstr>
      <vt:lpstr>Achievements (if any)</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Vidya Shree</dc:creator>
  <cp:lastModifiedBy>Adithya NS</cp:lastModifiedBy>
  <cp:revision>13</cp:revision>
  <dcterms:created xsi:type="dcterms:W3CDTF">2025-01-10T06:42:00Z</dcterms:created>
  <dcterms:modified xsi:type="dcterms:W3CDTF">2025-01-22T03:17:18Z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2025-01-09T11:00:00Z</vt:filetime>
  </property>
  <property fmtid="{D5CDD505-2E9C-101B-9397-08002B2CF9AE}" pid="3" name="LastSaved">
    <vt:filetime>2025-01-10T11:00:00Z</vt:filetime>
  </property>
  <property fmtid="{D5CDD505-2E9C-101B-9397-08002B2CF9AE}" pid="4" name="ICV">
    <vt:lpwstr>52A7B18984E2488089ADD815740BE30D_12</vt:lpwstr>
  </property>
  <property fmtid="{D5CDD505-2E9C-101B-9397-08002B2CF9AE}" pid="5" name="KSOProductBuildVer">
    <vt:lpwstr>1033-12.2.0.19805</vt:lpwstr>
  </property>
</Properties>
</file>