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9" r:id="rId14"/>
    <p:sldId id="27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kari Manohar" userId="9faec42f6b1f4489" providerId="LiveId" clId="{5E3AF8AD-D5DA-4D4B-9956-0673643E36F9}"/>
    <pc:docChg chg="modSld">
      <pc:chgData name="Sunkari Manohar" userId="9faec42f6b1f4489" providerId="LiveId" clId="{5E3AF8AD-D5DA-4D4B-9956-0673643E36F9}" dt="2024-01-13T09:34:09.299" v="14" actId="20577"/>
      <pc:docMkLst>
        <pc:docMk/>
      </pc:docMkLst>
      <pc:sldChg chg="modSp mod">
        <pc:chgData name="Sunkari Manohar" userId="9faec42f6b1f4489" providerId="LiveId" clId="{5E3AF8AD-D5DA-4D4B-9956-0673643E36F9}" dt="2024-01-13T09:34:09.299" v="14" actId="20577"/>
        <pc:sldMkLst>
          <pc:docMk/>
          <pc:sldMk cId="286992991" sldId="256"/>
        </pc:sldMkLst>
        <pc:spChg chg="mod">
          <ac:chgData name="Sunkari Manohar" userId="9faec42f6b1f4489" providerId="LiveId" clId="{5E3AF8AD-D5DA-4D4B-9956-0673643E36F9}" dt="2024-01-13T09:34:09.299" v="14" actId="20577"/>
          <ac:spMkLst>
            <pc:docMk/>
            <pc:sldMk cId="286992991"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 </a:t>
            </a:r>
            <a:r>
              <a:rPr lang="en-US" sz="6000" dirty="0"/>
              <a:t>Synapse Analytics Data Warehousing</a:t>
            </a:r>
            <a:endParaRPr lang="en-IN" sz="6000" dirty="0"/>
          </a:p>
        </p:txBody>
      </p:sp>
      <p:sp>
        <p:nvSpPr>
          <p:cNvPr id="3" name="Subtitle 2"/>
          <p:cNvSpPr>
            <a:spLocks noGrp="1"/>
          </p:cNvSpPr>
          <p:nvPr>
            <p:ph type="subTitle" idx="1"/>
          </p:nvPr>
        </p:nvSpPr>
        <p:spPr>
          <a:xfrm>
            <a:off x="2438399" y="3511826"/>
            <a:ext cx="8733183" cy="1590261"/>
          </a:xfrm>
        </p:spPr>
        <p:txBody>
          <a:bodyPr>
            <a:normAutofit fontScale="92500" lnSpcReduction="20000"/>
          </a:bodyPr>
          <a:lstStyle/>
          <a:p>
            <a:endParaRPr lang="en-IN" dirty="0"/>
          </a:p>
          <a:p>
            <a:r>
              <a:rPr lang="en-IN" dirty="0"/>
              <a:t>					</a:t>
            </a:r>
            <a:r>
              <a:rPr lang="en-IN" sz="2900" b="1" dirty="0">
                <a:latin typeface="Times New Roman" panose="02020603050405020304" pitchFamily="18" charset="0"/>
                <a:cs typeface="Times New Roman" panose="02020603050405020304" pitchFamily="18" charset="0"/>
              </a:rPr>
              <a:t>                </a:t>
            </a:r>
            <a:r>
              <a:rPr lang="en-IN" sz="2900" b="1" cap="none" dirty="0">
                <a:latin typeface="Times New Roman" panose="02020603050405020304" pitchFamily="18" charset="0"/>
                <a:cs typeface="Times New Roman" panose="02020603050405020304" pitchFamily="18" charset="0"/>
              </a:rPr>
              <a:t>By</a:t>
            </a:r>
          </a:p>
          <a:p>
            <a:r>
              <a:rPr lang="en-IN" sz="2900" b="1" dirty="0">
                <a:latin typeface="Times New Roman" panose="02020603050405020304" pitchFamily="18" charset="0"/>
                <a:cs typeface="Times New Roman" panose="02020603050405020304" pitchFamily="18" charset="0"/>
              </a:rPr>
              <a:t>				</a:t>
            </a:r>
            <a:r>
              <a:rPr lang="en-IN" sz="2900" b="1">
                <a:latin typeface="Times New Roman" panose="02020603050405020304" pitchFamily="18" charset="0"/>
                <a:cs typeface="Times New Roman" panose="02020603050405020304" pitchFamily="18" charset="0"/>
              </a:rPr>
              <a:t>	     </a:t>
            </a:r>
            <a:r>
              <a:rPr lang="en-IN" sz="2900" b="1" cap="none">
                <a:latin typeface="Times New Roman" panose="02020603050405020304" pitchFamily="18" charset="0"/>
                <a:cs typeface="Times New Roman" panose="02020603050405020304" pitchFamily="18" charset="0"/>
              </a:rPr>
              <a:t>Sunkari </a:t>
            </a:r>
            <a:r>
              <a:rPr lang="en-IN" sz="2900" b="1" cap="none" dirty="0">
                <a:latin typeface="Times New Roman" panose="02020603050405020304" pitchFamily="18" charset="0"/>
                <a:cs typeface="Times New Roman" panose="02020603050405020304" pitchFamily="18" charset="0"/>
              </a:rPr>
              <a:t>Manohar</a:t>
            </a:r>
            <a:endParaRPr lang="en-I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031435" y="2116123"/>
            <a:ext cx="5943600" cy="3341370"/>
          </a:xfrm>
          <a:prstGeom prst="rect">
            <a:avLst/>
          </a:prstGeom>
        </p:spPr>
      </p:pic>
      <p:sp>
        <p:nvSpPr>
          <p:cNvPr id="4" name="TextBox 3"/>
          <p:cNvSpPr txBox="1"/>
          <p:nvPr/>
        </p:nvSpPr>
        <p:spPr>
          <a:xfrm>
            <a:off x="1245704" y="1166191"/>
            <a:ext cx="8176591"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SQL pool there already exists a built-in </a:t>
            </a:r>
            <a:r>
              <a:rPr lang="en-IN" dirty="0" err="1">
                <a:latin typeface="Times New Roman" panose="02020603050405020304" pitchFamily="18" charset="0"/>
                <a:cs typeface="Times New Roman" panose="02020603050405020304" pitchFamily="18" charset="0"/>
              </a:rPr>
              <a:t>serverless</a:t>
            </a:r>
            <a:r>
              <a:rPr lang="en-IN" dirty="0">
                <a:latin typeface="Times New Roman" panose="02020603050405020304" pitchFamily="18" charset="0"/>
                <a:cs typeface="Times New Roman" panose="02020603050405020304" pitchFamily="18" charset="0"/>
              </a:rPr>
              <a:t> SQL pool. Create an dedicated SQL pool.</a:t>
            </a:r>
          </a:p>
        </p:txBody>
      </p:sp>
      <p:sp>
        <p:nvSpPr>
          <p:cNvPr id="5" name="TextBox 4"/>
          <p:cNvSpPr txBox="1"/>
          <p:nvPr/>
        </p:nvSpPr>
        <p:spPr>
          <a:xfrm>
            <a:off x="1113183" y="477078"/>
            <a:ext cx="8812695"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4. SQL pools creation</a:t>
            </a:r>
          </a:p>
        </p:txBody>
      </p:sp>
    </p:spTree>
    <p:extLst>
      <p:ext uri="{BB962C8B-B14F-4D97-AF65-F5344CB8AC3E}">
        <p14:creationId xmlns:p14="http://schemas.microsoft.com/office/powerpoint/2010/main" val="4248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872822" y="2392004"/>
            <a:ext cx="5810250" cy="3001645"/>
          </a:xfrm>
          <a:prstGeom prst="rect">
            <a:avLst/>
          </a:prstGeom>
        </p:spPr>
      </p:pic>
      <p:sp>
        <p:nvSpPr>
          <p:cNvPr id="3" name="TextBox 2"/>
          <p:cNvSpPr txBox="1"/>
          <p:nvPr/>
        </p:nvSpPr>
        <p:spPr>
          <a:xfrm>
            <a:off x="1192695" y="1298713"/>
            <a:ext cx="8494643"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a table in the SQL script by copying the path of the file which is inside the container.</a:t>
            </a:r>
          </a:p>
        </p:txBody>
      </p:sp>
      <p:sp>
        <p:nvSpPr>
          <p:cNvPr id="4" name="TextBox 3"/>
          <p:cNvSpPr txBox="1"/>
          <p:nvPr/>
        </p:nvSpPr>
        <p:spPr>
          <a:xfrm>
            <a:off x="1086678" y="543338"/>
            <a:ext cx="86006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 Table creation on Dedicated SQL pool</a:t>
            </a:r>
          </a:p>
        </p:txBody>
      </p:sp>
    </p:spTree>
    <p:extLst>
      <p:ext uri="{BB962C8B-B14F-4D97-AF65-F5344CB8AC3E}">
        <p14:creationId xmlns:p14="http://schemas.microsoft.com/office/powerpoint/2010/main" val="425192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118" y="2503831"/>
            <a:ext cx="5252720" cy="295275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711687" y="2503831"/>
            <a:ext cx="5927034" cy="2952750"/>
          </a:xfrm>
          <a:prstGeom prst="rect">
            <a:avLst/>
          </a:prstGeom>
        </p:spPr>
      </p:pic>
      <p:sp>
        <p:nvSpPr>
          <p:cNvPr id="4" name="TextBox 3"/>
          <p:cNvSpPr txBox="1"/>
          <p:nvPr/>
        </p:nvSpPr>
        <p:spPr>
          <a:xfrm>
            <a:off x="569843" y="1258956"/>
            <a:ext cx="10787270"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 the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script and we can see the output table and also we can see the visualization charts of the output table.</a:t>
            </a:r>
          </a:p>
        </p:txBody>
      </p:sp>
      <p:sp>
        <p:nvSpPr>
          <p:cNvPr id="5" name="TextBox 4"/>
          <p:cNvSpPr txBox="1"/>
          <p:nvPr/>
        </p:nvSpPr>
        <p:spPr>
          <a:xfrm>
            <a:off x="556591" y="450574"/>
            <a:ext cx="8454887"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Output table and Visualization charts in Dedicated SQL pool</a:t>
            </a:r>
          </a:p>
        </p:txBody>
      </p:sp>
    </p:spTree>
    <p:extLst>
      <p:ext uri="{BB962C8B-B14F-4D97-AF65-F5344CB8AC3E}">
        <p14:creationId xmlns:p14="http://schemas.microsoft.com/office/powerpoint/2010/main" val="215030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1758315"/>
            <a:ext cx="5943600" cy="3341370"/>
          </a:xfrm>
          <a:prstGeom prst="rect">
            <a:avLst/>
          </a:prstGeom>
        </p:spPr>
      </p:pic>
      <p:sp>
        <p:nvSpPr>
          <p:cNvPr id="3" name="TextBox 2"/>
          <p:cNvSpPr txBox="1"/>
          <p:nvPr/>
        </p:nvSpPr>
        <p:spPr>
          <a:xfrm>
            <a:off x="1179444" y="1086678"/>
            <a:ext cx="8733182"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a table in the SQL script by copying the path of the file which is inside the container.</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0660" y="348014"/>
            <a:ext cx="6546574"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6. Table creation on </a:t>
            </a:r>
            <a:r>
              <a:rPr lang="en-IN" sz="2400" b="1" dirty="0" err="1">
                <a:latin typeface="Times New Roman" panose="02020603050405020304" pitchFamily="18" charset="0"/>
                <a:cs typeface="Times New Roman" panose="02020603050405020304" pitchFamily="18" charset="0"/>
              </a:rPr>
              <a:t>Serverless</a:t>
            </a:r>
            <a:r>
              <a:rPr lang="en-IN" sz="2400" b="1" dirty="0">
                <a:latin typeface="Times New Roman" panose="02020603050405020304" pitchFamily="18" charset="0"/>
                <a:cs typeface="Times New Roman" panose="02020603050405020304" pitchFamily="18" charset="0"/>
              </a:rPr>
              <a:t> SQL pool</a:t>
            </a:r>
          </a:p>
          <a:p>
            <a:endParaRPr lang="en-IN" dirty="0"/>
          </a:p>
        </p:txBody>
      </p:sp>
    </p:spTree>
    <p:extLst>
      <p:ext uri="{BB962C8B-B14F-4D97-AF65-F5344CB8AC3E}">
        <p14:creationId xmlns:p14="http://schemas.microsoft.com/office/powerpoint/2010/main" val="217596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80653" y="1924907"/>
            <a:ext cx="5943600" cy="3341370"/>
          </a:xfrm>
          <a:prstGeom prst="rect">
            <a:avLst/>
          </a:prstGeom>
        </p:spPr>
      </p:pic>
      <p:sp>
        <p:nvSpPr>
          <p:cNvPr id="5" name="TextBox 4"/>
          <p:cNvSpPr txBox="1"/>
          <p:nvPr/>
        </p:nvSpPr>
        <p:spPr>
          <a:xfrm>
            <a:off x="742122" y="1099930"/>
            <a:ext cx="5791200"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 the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script and we can see the output table</a:t>
            </a:r>
            <a:endParaRPr lang="en-IN" dirty="0"/>
          </a:p>
        </p:txBody>
      </p:sp>
      <p:sp>
        <p:nvSpPr>
          <p:cNvPr id="6" name="TextBox 5"/>
          <p:cNvSpPr txBox="1"/>
          <p:nvPr/>
        </p:nvSpPr>
        <p:spPr>
          <a:xfrm>
            <a:off x="742122" y="530087"/>
            <a:ext cx="6506817"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Output table in </a:t>
            </a:r>
            <a:r>
              <a:rPr lang="en-IN" sz="2400" b="1" dirty="0" err="1">
                <a:latin typeface="Times New Roman" panose="02020603050405020304" pitchFamily="18" charset="0"/>
                <a:cs typeface="Times New Roman" panose="02020603050405020304" pitchFamily="18" charset="0"/>
              </a:rPr>
              <a:t>serverless</a:t>
            </a:r>
            <a:r>
              <a:rPr lang="en-IN" sz="2400" b="1" dirty="0">
                <a:latin typeface="Times New Roman" panose="02020603050405020304" pitchFamily="18" charset="0"/>
                <a:cs typeface="Times New Roman" panose="02020603050405020304" pitchFamily="18" charset="0"/>
              </a:rPr>
              <a:t> SQL pool</a:t>
            </a:r>
          </a:p>
        </p:txBody>
      </p:sp>
    </p:spTree>
    <p:extLst>
      <p:ext uri="{BB962C8B-B14F-4D97-AF65-F5344CB8AC3E}">
        <p14:creationId xmlns:p14="http://schemas.microsoft.com/office/powerpoint/2010/main" val="204149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37102" y="1948069"/>
            <a:ext cx="5448300" cy="354838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130372" y="1948069"/>
            <a:ext cx="5391150" cy="3275965"/>
          </a:xfrm>
          <a:prstGeom prst="rect">
            <a:avLst/>
          </a:prstGeom>
        </p:spPr>
      </p:pic>
      <p:sp>
        <p:nvSpPr>
          <p:cNvPr id="4" name="TextBox 3"/>
          <p:cNvSpPr txBox="1"/>
          <p:nvPr/>
        </p:nvSpPr>
        <p:spPr>
          <a:xfrm>
            <a:off x="887896" y="1245704"/>
            <a:ext cx="8931965"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see the visualization charts for the output table.</a:t>
            </a:r>
          </a:p>
        </p:txBody>
      </p:sp>
      <p:sp>
        <p:nvSpPr>
          <p:cNvPr id="5" name="TextBox 4"/>
          <p:cNvSpPr txBox="1"/>
          <p:nvPr/>
        </p:nvSpPr>
        <p:spPr>
          <a:xfrm>
            <a:off x="1205948" y="596348"/>
            <a:ext cx="6175513"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Visualization charts of </a:t>
            </a:r>
            <a:r>
              <a:rPr lang="en-IN" sz="2400" b="1" dirty="0" err="1">
                <a:latin typeface="Times New Roman" panose="02020603050405020304" pitchFamily="18" charset="0"/>
                <a:cs typeface="Times New Roman" panose="02020603050405020304" pitchFamily="18" charset="0"/>
              </a:rPr>
              <a:t>serverless</a:t>
            </a:r>
            <a:r>
              <a:rPr lang="en-IN" sz="2400" b="1" dirty="0">
                <a:latin typeface="Times New Roman" panose="02020603050405020304" pitchFamily="18" charset="0"/>
                <a:cs typeface="Times New Roman" panose="02020603050405020304" pitchFamily="18" charset="0"/>
              </a:rPr>
              <a:t> SQL pool</a:t>
            </a:r>
          </a:p>
        </p:txBody>
      </p:sp>
    </p:spTree>
    <p:extLst>
      <p:ext uri="{BB962C8B-B14F-4D97-AF65-F5344CB8AC3E}">
        <p14:creationId xmlns:p14="http://schemas.microsoft.com/office/powerpoint/2010/main" val="288575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5703" y="1815548"/>
            <a:ext cx="9621079" cy="1723549"/>
          </a:xfrm>
          <a:prstGeom prst="rect">
            <a:avLst/>
          </a:prstGeom>
          <a:noFill/>
        </p:spPr>
        <p:txBody>
          <a:bodyPr wrap="square" rtlCol="0">
            <a:spAutoFit/>
          </a:bodyPr>
          <a:lstStyle/>
          <a:p>
            <a:endParaRPr lang="en-IN" dirty="0"/>
          </a:p>
          <a:p>
            <a:r>
              <a:rPr lang="en-IN" sz="2400" b="1" dirty="0">
                <a:latin typeface="Times New Roman" panose="02020603050405020304" pitchFamily="18" charset="0"/>
                <a:cs typeface="Times New Roman" panose="02020603050405020304" pitchFamily="18" charset="0"/>
              </a:rPr>
              <a:t>Conclusion</a:t>
            </a:r>
          </a:p>
          <a:p>
            <a:pPr algn="just"/>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Hence I successfully</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Set up a simple data warehousing project using Azure Synapse Analytics and integrate with azure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pools and run the queries to visualize the data in charts</a:t>
            </a:r>
            <a:endParaRPr lang="en-IN" sz="2000" dirty="0"/>
          </a:p>
        </p:txBody>
      </p:sp>
    </p:spTree>
    <p:extLst>
      <p:ext uri="{BB962C8B-B14F-4D97-AF65-F5344CB8AC3E}">
        <p14:creationId xmlns:p14="http://schemas.microsoft.com/office/powerpoint/2010/main" val="395339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678" y="848139"/>
            <a:ext cx="8719931" cy="353943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Agenda</a:t>
            </a: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Statement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Requirements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Architecture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implementation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690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30" y="1696278"/>
            <a:ext cx="9952382" cy="249299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Statement</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Set up a simple data warehousing project using Azure Synapse Analytics and integrate with azure </a:t>
            </a:r>
            <a:r>
              <a:rPr lang="en-US" sz="3200" dirty="0" err="1">
                <a:latin typeface="Times New Roman" panose="02020603050405020304" pitchFamily="18" charset="0"/>
                <a:cs typeface="Times New Roman" panose="02020603050405020304" pitchFamily="18" charset="0"/>
              </a:rPr>
              <a:t>sql</a:t>
            </a:r>
            <a:r>
              <a:rPr lang="en-US" sz="3200" dirty="0">
                <a:latin typeface="Times New Roman" panose="02020603050405020304" pitchFamily="18" charset="0"/>
                <a:cs typeface="Times New Roman" panose="02020603050405020304" pitchFamily="18" charset="0"/>
              </a:rPr>
              <a:t> pools and run the queries to visualize the data in charts.</a:t>
            </a:r>
            <a:r>
              <a:rPr lang="en-US" sz="3200" b="1"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9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712" y="702365"/>
            <a:ext cx="9170505" cy="509370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Overview</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will establish a streamlined data warehousing system utilizing Azure Synapse Analytics. The foundation will include seamless integration with Azure SQL pools, ensuring a robust and scalable data infrastructure. By leveraging the power of Synapse Analytics, we aim to enhance data processing capabilities and optimize storage for efficient querying.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core involves running targeted queries on integrated Azure SQL pools to extract valuable insights from the stored data. To visualize these insights comprehensively, we will employ charting tools, transforming raw data into meaningful graphical representations. This holistic approach not only underscores the efficiency of Azure Synapse Analytics in data management but also highlights the project's ultimate goal of delivering actionable insights through visually compelling charts.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9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957" y="1060174"/>
            <a:ext cx="9621078" cy="449353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Requirements</a:t>
            </a:r>
          </a:p>
          <a:p>
            <a:pPr lvl="0" algn="just">
              <a:lnSpc>
                <a:spcPct val="150000"/>
              </a:lnSpc>
            </a:pPr>
            <a:r>
              <a:rPr lang="en-US" sz="2000" dirty="0">
                <a:latin typeface="Times New Roman" panose="02020603050405020304" pitchFamily="18" charset="0"/>
                <a:cs typeface="Times New Roman" panose="02020603050405020304" pitchFamily="18" charset="0"/>
              </a:rPr>
              <a:t>1. Azure Subscription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2. Azure storage accounts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3. Azure Synapse Analytics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4. Azure Synapse Studio</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5. SQL pools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6. Visualization tools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7. SQL query tools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8. Documentation tools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917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678" y="609600"/>
            <a:ext cx="8083826" cy="86177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Architecture</a:t>
            </a:r>
          </a:p>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30017" y="1974574"/>
            <a:ext cx="8189844" cy="2302786"/>
          </a:xfrm>
          <a:prstGeom prst="rect">
            <a:avLst/>
          </a:prstGeom>
        </p:spPr>
      </p:pic>
    </p:spTree>
    <p:extLst>
      <p:ext uri="{BB962C8B-B14F-4D97-AF65-F5344CB8AC3E}">
        <p14:creationId xmlns:p14="http://schemas.microsoft.com/office/powerpoint/2010/main" val="372276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354" y="450574"/>
            <a:ext cx="942229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Implementation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41982" y="2668477"/>
            <a:ext cx="4817041" cy="2879393"/>
          </a:xfrm>
          <a:prstGeom prst="rect">
            <a:avLst/>
          </a:prstGeom>
        </p:spPr>
      </p:pic>
      <p:sp>
        <p:nvSpPr>
          <p:cNvPr id="5" name="TextBox 4"/>
          <p:cNvSpPr txBox="1"/>
          <p:nvPr/>
        </p:nvSpPr>
        <p:spPr>
          <a:xfrm>
            <a:off x="1351722" y="1908313"/>
            <a:ext cx="7487478"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Login to the Azure Portal.</a:t>
            </a:r>
          </a:p>
        </p:txBody>
      </p:sp>
      <p:sp>
        <p:nvSpPr>
          <p:cNvPr id="6" name="TextBox 5"/>
          <p:cNvSpPr txBox="1"/>
          <p:nvPr/>
        </p:nvSpPr>
        <p:spPr>
          <a:xfrm>
            <a:off x="834887" y="1378226"/>
            <a:ext cx="549965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Azure Subscription account</a:t>
            </a:r>
          </a:p>
        </p:txBody>
      </p:sp>
    </p:spTree>
    <p:extLst>
      <p:ext uri="{BB962C8B-B14F-4D97-AF65-F5344CB8AC3E}">
        <p14:creationId xmlns:p14="http://schemas.microsoft.com/office/powerpoint/2010/main" val="243820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722" y="821635"/>
            <a:ext cx="6665843" cy="3379304"/>
          </a:xfrm>
          <a:prstGeom prst="rect">
            <a:avLst/>
          </a:prstGeom>
          <a:noFill/>
        </p:spPr>
        <p:txBody>
          <a:bodyPr wrap="square" rtlCol="0">
            <a:spAutoFit/>
          </a:bodyPr>
          <a:lstStyle/>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59156" y="2364555"/>
            <a:ext cx="5943600" cy="3341370"/>
          </a:xfrm>
          <a:prstGeom prst="rect">
            <a:avLst/>
          </a:prstGeom>
        </p:spPr>
      </p:pic>
      <p:sp>
        <p:nvSpPr>
          <p:cNvPr id="4" name="TextBox 3"/>
          <p:cNvSpPr txBox="1"/>
          <p:nvPr/>
        </p:nvSpPr>
        <p:spPr>
          <a:xfrm>
            <a:off x="781879" y="1408429"/>
            <a:ext cx="9700591"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an Azure Synapse Workspace.</a:t>
            </a:r>
          </a:p>
        </p:txBody>
      </p:sp>
      <p:sp>
        <p:nvSpPr>
          <p:cNvPr id="5" name="TextBox 4"/>
          <p:cNvSpPr txBox="1"/>
          <p:nvPr/>
        </p:nvSpPr>
        <p:spPr>
          <a:xfrm>
            <a:off x="649357" y="609600"/>
            <a:ext cx="6997147"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2. Azure Synapse Analytics</a:t>
            </a:r>
          </a:p>
        </p:txBody>
      </p:sp>
    </p:spTree>
    <p:extLst>
      <p:ext uri="{BB962C8B-B14F-4D97-AF65-F5344CB8AC3E}">
        <p14:creationId xmlns:p14="http://schemas.microsoft.com/office/powerpoint/2010/main" val="42071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872408" y="2584174"/>
            <a:ext cx="5927035" cy="3197087"/>
          </a:xfrm>
          <a:prstGeom prst="rect">
            <a:avLst/>
          </a:prstGeom>
        </p:spPr>
      </p:pic>
      <p:sp>
        <p:nvSpPr>
          <p:cNvPr id="3" name="TextBox 2"/>
          <p:cNvSpPr txBox="1"/>
          <p:nvPr/>
        </p:nvSpPr>
        <p:spPr>
          <a:xfrm>
            <a:off x="1325217" y="887896"/>
            <a:ext cx="8348870"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25217" y="1405163"/>
            <a:ext cx="9051235"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Upload the file inside the Data Lake Storage Gen2 container.</a:t>
            </a:r>
          </a:p>
        </p:txBody>
      </p:sp>
      <p:sp>
        <p:nvSpPr>
          <p:cNvPr id="5" name="TextBox 4"/>
          <p:cNvSpPr txBox="1"/>
          <p:nvPr/>
        </p:nvSpPr>
        <p:spPr>
          <a:xfrm>
            <a:off x="821635" y="649357"/>
            <a:ext cx="7010400"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3. Uploading file inside the container</a:t>
            </a:r>
          </a:p>
        </p:txBody>
      </p:sp>
    </p:spTree>
    <p:extLst>
      <p:ext uri="{BB962C8B-B14F-4D97-AF65-F5344CB8AC3E}">
        <p14:creationId xmlns:p14="http://schemas.microsoft.com/office/powerpoint/2010/main" val="37174981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208</TotalTime>
  <Words>453</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 Synapse Analytics Data Warehousing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Data Warehousing</dc:title>
  <dc:creator>hp</dc:creator>
  <cp:lastModifiedBy>Sunkari Manohar</cp:lastModifiedBy>
  <cp:revision>12</cp:revision>
  <dcterms:created xsi:type="dcterms:W3CDTF">2024-01-13T05:51:01Z</dcterms:created>
  <dcterms:modified xsi:type="dcterms:W3CDTF">2024-01-13T09:34:11Z</dcterms:modified>
</cp:coreProperties>
</file>