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7" r:id="rId2"/>
    <p:sldId id="276" r:id="rId3"/>
    <p:sldId id="257" r:id="rId4"/>
    <p:sldId id="258" r:id="rId5"/>
    <p:sldId id="259" r:id="rId6"/>
    <p:sldId id="260" r:id="rId7"/>
    <p:sldId id="275" r:id="rId8"/>
    <p:sldId id="261" r:id="rId9"/>
    <p:sldId id="273" r:id="rId10"/>
    <p:sldId id="263" r:id="rId11"/>
    <p:sldId id="264" r:id="rId12"/>
    <p:sldId id="27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 J R" userId="fe2a648ffed760ad" providerId="LiveId" clId="{D2EB7634-9D16-4949-853D-7465AD263D5D}"/>
    <pc:docChg chg="modSld">
      <pc:chgData name="Manoj J R" userId="fe2a648ffed760ad" providerId="LiveId" clId="{D2EB7634-9D16-4949-853D-7465AD263D5D}" dt="2025-05-16T10:36:50.993" v="0" actId="1036"/>
      <pc:docMkLst>
        <pc:docMk/>
      </pc:docMkLst>
      <pc:sldChg chg="modSp mod">
        <pc:chgData name="Manoj J R" userId="fe2a648ffed760ad" providerId="LiveId" clId="{D2EB7634-9D16-4949-853D-7465AD263D5D}" dt="2025-05-16T10:36:50.993" v="0" actId="1036"/>
        <pc:sldMkLst>
          <pc:docMk/>
          <pc:sldMk cId="0" sldId="267"/>
        </pc:sldMkLst>
        <pc:spChg chg="mod">
          <ac:chgData name="Manoj J R" userId="fe2a648ffed760ad" providerId="LiveId" clId="{D2EB7634-9D16-4949-853D-7465AD263D5D}" dt="2025-05-16T10:36:50.993" v="0" actId="1036"/>
          <ac:spMkLst>
            <pc:docMk/>
            <pc:sldMk cId="0" sldId="267"/>
            <ac:spMk id="9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2EC32-73A6-4E7E-B22A-A1F6C9AAD764}" type="datetimeFigureOut">
              <a:rPr lang="en-IN" smtClean="0"/>
              <a:t>16-05-2025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5F0A2-A471-4AC0-BD4F-4121D368897D}" type="slidenum">
              <a:rPr lang="en-IN" smtClean="0"/>
              <a:t>‹#›</a:t>
            </a:fld>
            <a:endParaRPr lang="en-IN"/>
          </a:p>
        </p:txBody>
      </p:sp>
    </p:spTree>
    <p:extLst>
      <p:ext uri="{BB962C8B-B14F-4D97-AF65-F5344CB8AC3E}">
        <p14:creationId xmlns:p14="http://schemas.microsoft.com/office/powerpoint/2010/main" val="2487315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anoj-CAI0154/Ideate-and-implement-a-system-to-enhance-the-quality-of-education-in-rural-area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Ideate and implement a system to enhance the quality of education in rural areas.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GCAI-20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654682332"/>
              </p:ext>
            </p:extLst>
          </p:nvPr>
        </p:nvGraphicFramePr>
        <p:xfrm>
          <a:off x="553347" y="2721840"/>
          <a:ext cx="6369967" cy="3017580"/>
        </p:xfrm>
        <a:graphic>
          <a:graphicData uri="http://schemas.openxmlformats.org/drawingml/2006/table">
            <a:tbl>
              <a:tblPr firstRow="1" bandRow="1">
                <a:noFill/>
              </a:tblPr>
              <a:tblGrid>
                <a:gridCol w="2451039">
                  <a:extLst>
                    <a:ext uri="{9D8B030D-6E8A-4147-A177-3AD203B41FA5}">
                      <a16:colId xmlns:a16="http://schemas.microsoft.com/office/drawing/2014/main" val="20000"/>
                    </a:ext>
                  </a:extLst>
                </a:gridCol>
                <a:gridCol w="3918928">
                  <a:extLst>
                    <a:ext uri="{9D8B030D-6E8A-4147-A177-3AD203B41FA5}">
                      <a16:colId xmlns:a16="http://schemas.microsoft.com/office/drawing/2014/main" val="20001"/>
                    </a:ext>
                  </a:extLst>
                </a:gridCol>
              </a:tblGrid>
              <a:tr h="242736">
                <a:tc>
                  <a:txBody>
                    <a:bodyPr/>
                    <a:lstStyle/>
                    <a:p>
                      <a:pPr marL="0" marR="0" lvl="1" indent="0" algn="ctr" rtl="0">
                        <a:spcBef>
                          <a:spcPts val="0"/>
                        </a:spcBef>
                        <a:spcAft>
                          <a:spcPts val="0"/>
                        </a:spcAft>
                        <a:buNone/>
                      </a:pPr>
                      <a:r>
                        <a:rPr lang="en-GB" sz="1800" b="1" u="none" strike="noStrike" cap="none" dirty="0">
                          <a:solidFill>
                            <a:srgbClr val="17365D"/>
                          </a:solidFill>
                        </a:rPr>
                        <a:t>Roll </a:t>
                      </a:r>
                      <a:r>
                        <a:rPr lang="en-GB" sz="1800" b="1" u="none" strike="noStrike" cap="none" dirty="0">
                          <a:solidFill>
                            <a:srgbClr val="17365D"/>
                          </a:solidFill>
                          <a:latin typeface="Times New Roman" panose="02020603050405020304" pitchFamily="18" charset="0"/>
                          <a:cs typeface="Times New Roman" panose="02020603050405020304" pitchFamily="18" charset="0"/>
                        </a:rPr>
                        <a:t>Number</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788878">
                <a:tc>
                  <a:txBody>
                    <a:bodyPr/>
                    <a:lstStyle/>
                    <a:p>
                      <a:pPr marL="0" marR="0" lvl="0" indent="0" algn="ctr" rtl="0">
                        <a:spcBef>
                          <a:spcPts val="0"/>
                        </a:spcBef>
                        <a:spcAft>
                          <a:spcPts val="0"/>
                        </a:spcAft>
                        <a:buFont typeface="+mj-lt"/>
                        <a:buNone/>
                      </a:pPr>
                      <a:r>
                        <a:rPr lang="en-IN" sz="1800" u="none" strike="noStrike" cap="none" dirty="0"/>
                        <a:t>20211CAI0068</a:t>
                      </a:r>
                    </a:p>
                    <a:p>
                      <a:pPr marL="0" marR="0" lvl="0" indent="0" algn="ctr" rtl="0">
                        <a:spcBef>
                          <a:spcPts val="0"/>
                        </a:spcBef>
                        <a:spcAft>
                          <a:spcPts val="0"/>
                        </a:spcAft>
                        <a:buFont typeface="+mj-lt"/>
                        <a:buNone/>
                      </a:pPr>
                      <a:r>
                        <a:rPr lang="en-IN" sz="1800" u="none" strike="noStrike" cap="none" dirty="0"/>
                        <a:t>20211CAI0154</a:t>
                      </a:r>
                    </a:p>
                    <a:p>
                      <a:pPr marL="0" marR="0" lvl="0" indent="0" algn="ctr" rtl="0">
                        <a:spcBef>
                          <a:spcPts val="0"/>
                        </a:spcBef>
                        <a:spcAft>
                          <a:spcPts val="0"/>
                        </a:spcAft>
                        <a:buFont typeface="+mj-lt"/>
                        <a:buNone/>
                      </a:pPr>
                      <a:r>
                        <a:rPr lang="en-IN" sz="1800" u="none" strike="noStrike" cap="none" dirty="0"/>
                        <a:t>20211CAI0100</a:t>
                      </a:r>
                    </a:p>
                    <a:p>
                      <a:pPr marL="0" marR="0" lvl="0" indent="0" algn="ctr" rtl="0">
                        <a:spcBef>
                          <a:spcPts val="0"/>
                        </a:spcBef>
                        <a:spcAft>
                          <a:spcPts val="0"/>
                        </a:spcAft>
                        <a:buFont typeface="+mj-lt"/>
                        <a:buNone/>
                      </a:pPr>
                      <a:r>
                        <a:rPr lang="en-IN" sz="1800" u="none" strike="noStrike" cap="none" dirty="0"/>
                        <a:t>20221LCA0008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Veeresh B</a:t>
                      </a:r>
                    </a:p>
                    <a:p>
                      <a:pPr marL="0" marR="0" lvl="0" indent="0" algn="ctr" rtl="0">
                        <a:spcBef>
                          <a:spcPts val="0"/>
                        </a:spcBef>
                        <a:spcAft>
                          <a:spcPts val="0"/>
                        </a:spcAft>
                        <a:buNone/>
                      </a:pPr>
                      <a:r>
                        <a:rPr lang="en-IN" sz="1800" u="none" strike="noStrike" cap="none" dirty="0"/>
                        <a:t>Manoj J R</a:t>
                      </a:r>
                    </a:p>
                    <a:p>
                      <a:pPr marL="0" marR="0" lvl="0" indent="0" algn="ctr" rtl="0">
                        <a:spcBef>
                          <a:spcPts val="0"/>
                        </a:spcBef>
                        <a:spcAft>
                          <a:spcPts val="0"/>
                        </a:spcAft>
                        <a:buNone/>
                      </a:pPr>
                      <a:r>
                        <a:rPr lang="en-IN" sz="1800" u="none" strike="noStrike" cap="none" dirty="0"/>
                        <a:t>K Sainath</a:t>
                      </a:r>
                    </a:p>
                    <a:p>
                      <a:pPr marL="0" marR="0" lvl="0" indent="0" algn="ctr" rtl="0">
                        <a:spcBef>
                          <a:spcPts val="0"/>
                        </a:spcBef>
                        <a:spcAft>
                          <a:spcPts val="0"/>
                        </a:spcAft>
                        <a:buNone/>
                      </a:pPr>
                      <a:r>
                        <a:rPr lang="en-IN" sz="1800" u="none" strike="noStrike" cap="none" dirty="0"/>
                        <a:t>Kushal M P</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053942" y="2522671"/>
            <a:ext cx="5023757" cy="17538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sym typeface="Verdana"/>
              </a:rPr>
              <a:t>Ms. Kayalvizhi</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r>
              <a:rPr lang="en-GB" dirty="0">
                <a:latin typeface="Cambria" panose="02040503050406030204" pitchFamily="18" charset="0"/>
                <a:ea typeface="Cambria" panose="02040503050406030204" pitchFamily="18" charset="0"/>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ct val="100000"/>
              <a:buFont typeface="Arial"/>
              <a:buNone/>
            </a:pPr>
            <a:r>
              <a:rPr lang="en-IN" sz="1800" b="1" dirty="0">
                <a:solidFill>
                  <a:schemeClr val="bg2">
                    <a:lumMod val="75000"/>
                  </a:schemeClr>
                </a:solidFill>
                <a:effectLst/>
                <a:latin typeface="Times New Roman" panose="02020603050405020304" pitchFamily="18" charset="0"/>
                <a:ea typeface="Times New Roman" panose="02020603050405020304" pitchFamily="18" charset="0"/>
              </a:rPr>
              <a:t>PIP 4004 UNIVERSITY PROJECT </a:t>
            </a:r>
          </a:p>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t>
            </a:r>
            <a:r>
              <a:rPr lang="en-US" sz="2000" b="1" dirty="0">
                <a:latin typeface="Cambria" panose="02040503050406030204" pitchFamily="18" charset="0"/>
                <a:ea typeface="Cambria" panose="02040503050406030204" pitchFamily="18" charset="0"/>
                <a:cs typeface="Verdana"/>
                <a:sym typeface="Verdana"/>
              </a:rPr>
              <a:t>And Engineering in AIML</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Zafar Ali Khan</a:t>
            </a:r>
            <a:endParaRPr lang="en-US" sz="2000" b="1" dirty="0">
              <a:solidFill>
                <a:schemeClr val="tx1"/>
              </a:solidFill>
              <a:highlight>
                <a:srgbClr val="FFFF00"/>
              </a:highlight>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Afroz Pasha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Implementing the proposed system for enhancing rural education is expected to yield significant improvements in accessibility, quality, and sustainability.</a:t>
            </a: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Improved Access to Education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Enhanced Learning Outcomes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Better-Trained Teachers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Stronger Community Participation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Bridging the Digital Divide</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Sustainable and Scalable Education Model</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Long-Term Socioeconomic Benefits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lnSpcReduction="10000"/>
          </a:bodyPr>
          <a:lstStyle/>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Bridging the Education Gap:</a:t>
            </a:r>
            <a:r>
              <a:rPr lang="en-US" sz="2200" dirty="0">
                <a:latin typeface="Times New Roman" panose="02020603050405020304" pitchFamily="18" charset="0"/>
                <a:cs typeface="Times New Roman" panose="02020603050405020304" pitchFamily="18" charset="0"/>
              </a:rPr>
              <a:t> The proposed system effectively addresses rural education challenges through technology, teacher training, and community involvement.</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Improved Learning Outcomes:</a:t>
            </a:r>
            <a:r>
              <a:rPr lang="en-US" sz="2200" dirty="0">
                <a:latin typeface="Times New Roman" panose="02020603050405020304" pitchFamily="18" charset="0"/>
                <a:cs typeface="Times New Roman" panose="02020603050405020304" pitchFamily="18" charset="0"/>
              </a:rPr>
              <a:t> Digital learning tools and modern teaching techniques will enhance student engagement, literacy, and academic performance.</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Empowered Teachers:</a:t>
            </a:r>
            <a:r>
              <a:rPr lang="en-US" sz="2200" dirty="0">
                <a:latin typeface="Times New Roman" panose="02020603050405020304" pitchFamily="18" charset="0"/>
                <a:cs typeface="Times New Roman" panose="02020603050405020304" pitchFamily="18" charset="0"/>
              </a:rPr>
              <a:t> Continuous training and incentives will improve teacher effectiveness and retention in rural schools.</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Stronger Community Participation:</a:t>
            </a:r>
            <a:r>
              <a:rPr lang="en-US" sz="2200" dirty="0">
                <a:latin typeface="Times New Roman" panose="02020603050405020304" pitchFamily="18" charset="0"/>
                <a:cs typeface="Times New Roman" panose="02020603050405020304" pitchFamily="18" charset="0"/>
              </a:rPr>
              <a:t> Increased parental and local involvement will create a supportive learning environment for students.</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Sustainable and Scalable Model:</a:t>
            </a:r>
            <a:r>
              <a:rPr lang="en-US" sz="2200" dirty="0">
                <a:latin typeface="Times New Roman" panose="02020603050405020304" pitchFamily="18" charset="0"/>
                <a:cs typeface="Times New Roman" panose="02020603050405020304" pitchFamily="18" charset="0"/>
              </a:rPr>
              <a:t> The system can be replicated across different rural regions through public-private partnerships and government support.</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Long-Term Socioeconomic Impact:</a:t>
            </a:r>
            <a:r>
              <a:rPr lang="en-US" sz="2200" dirty="0">
                <a:latin typeface="Times New Roman" panose="02020603050405020304" pitchFamily="18" charset="0"/>
                <a:cs typeface="Times New Roman" panose="02020603050405020304" pitchFamily="18" charset="0"/>
              </a:rPr>
              <a:t> Higher education levels will lead to better employment opportunities, economic growth, and reduced rural-urban disparities.</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Policy Integration for Lasting Change:</a:t>
            </a:r>
            <a:r>
              <a:rPr lang="en-US" sz="2200" dirty="0">
                <a:latin typeface="Times New Roman" panose="02020603050405020304" pitchFamily="18" charset="0"/>
                <a:cs typeface="Times New Roman" panose="02020603050405020304" pitchFamily="18" charset="0"/>
              </a:rPr>
              <a:t> Government collaboration will ensure the model's sustainability and long-term success.</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 </a:t>
            </a:r>
            <a:r>
              <a:rPr lang="en-US" sz="2000" dirty="0" err="1">
                <a:latin typeface="Times New Roman" panose="02020603050405020304" pitchFamily="18" charset="0"/>
                <a:ea typeface="Cambria" panose="02040503050406030204" pitchFamily="18" charset="0"/>
                <a:cs typeface="Times New Roman" panose="02020603050405020304" pitchFamily="18" charset="0"/>
              </a:rPr>
              <a:t>Swargiary</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dirty="0" err="1">
                <a:latin typeface="Times New Roman" panose="02020603050405020304" pitchFamily="18" charset="0"/>
                <a:ea typeface="Cambria" panose="02040503050406030204" pitchFamily="18" charset="0"/>
                <a:cs typeface="Times New Roman" panose="02020603050405020304" pitchFamily="18" charset="0"/>
              </a:rPr>
              <a:t>Khritish</a:t>
            </a:r>
            <a:r>
              <a:rPr lang="en-US" sz="2000" dirty="0">
                <a:latin typeface="Times New Roman" panose="02020603050405020304" pitchFamily="18" charset="0"/>
                <a:ea typeface="Cambria" panose="02040503050406030204" pitchFamily="18" charset="0"/>
                <a:cs typeface="Times New Roman" panose="02020603050405020304" pitchFamily="18" charset="0"/>
              </a:rPr>
              <a:t>, and Kavita Roy. "Literacy rate in India in 2022." ACADEMICIA: An International Multidisciplinary Research Journal 12.8 (2022): 87-93.</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Wood, Richard Mark. "A review of Education differences in Urban and Rural areas." International Research Journal of Educational Research 14.2 (2023): 1-3.</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Choudhary, Richa. "Impact Assessment of Tech-Driven Learning Acceleration </a:t>
            </a:r>
            <a:r>
              <a:rPr lang="en-US" dirty="0" err="1">
                <a:latin typeface="Times New Roman" panose="02020603050405020304" pitchFamily="18" charset="0"/>
                <a:ea typeface="Cambria" panose="02040503050406030204" pitchFamily="18" charset="0"/>
                <a:cs typeface="Times New Roman" panose="02020603050405020304" pitchFamily="18" charset="0"/>
              </a:rPr>
              <a:t>Programme</a:t>
            </a:r>
            <a:r>
              <a:rPr lang="en-US" dirty="0">
                <a:latin typeface="Times New Roman" panose="02020603050405020304" pitchFamily="18" charset="0"/>
                <a:ea typeface="Cambria" panose="02040503050406030204" pitchFamily="18" charset="0"/>
                <a:cs typeface="Times New Roman" panose="02020603050405020304" pitchFamily="18" charset="0"/>
              </a:rPr>
              <a:t> in Rural Region of India." Online Submission (2023).</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McCall, Andrei. "Impact of Community-Based Education on Empowering Women in Rural and Underserved Areas." (2024).</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Das, Namita Kumari, </a:t>
            </a:r>
            <a:r>
              <a:rPr lang="en-US" dirty="0" err="1">
                <a:latin typeface="Times New Roman" panose="02020603050405020304" pitchFamily="18" charset="0"/>
                <a:ea typeface="Cambria" panose="02040503050406030204" pitchFamily="18" charset="0"/>
                <a:cs typeface="Times New Roman" panose="02020603050405020304" pitchFamily="18" charset="0"/>
              </a:rPr>
              <a:t>Snehaprava</a:t>
            </a:r>
            <a:r>
              <a:rPr lang="en-US" dirty="0">
                <a:latin typeface="Times New Roman" panose="02020603050405020304" pitchFamily="18" charset="0"/>
                <a:ea typeface="Cambria" panose="02040503050406030204" pitchFamily="18" charset="0"/>
                <a:cs typeface="Times New Roman" panose="02020603050405020304" pitchFamily="18" charset="0"/>
              </a:rPr>
              <a:t> Sahoo, and </a:t>
            </a:r>
            <a:r>
              <a:rPr lang="en-US" dirty="0" err="1">
                <a:latin typeface="Times New Roman" panose="02020603050405020304" pitchFamily="18" charset="0"/>
                <a:ea typeface="Cambria" panose="02040503050406030204" pitchFamily="18" charset="0"/>
                <a:cs typeface="Times New Roman" panose="02020603050405020304" pitchFamily="18" charset="0"/>
              </a:rPr>
              <a:t>Lopamudra</a:t>
            </a:r>
            <a:r>
              <a:rPr lang="en-US" dirty="0">
                <a:latin typeface="Times New Roman" panose="02020603050405020304" pitchFamily="18" charset="0"/>
                <a:ea typeface="Cambria" panose="02040503050406030204" pitchFamily="18" charset="0"/>
                <a:cs typeface="Times New Roman" panose="02020603050405020304" pitchFamily="18" charset="0"/>
              </a:rPr>
              <a:t> Pati. "Online learning: Challenges for education in rural and remote areas." suicide 8.7 (2021).</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Chauhan, </a:t>
            </a:r>
            <a:r>
              <a:rPr lang="en-US" dirty="0" err="1">
                <a:latin typeface="Times New Roman" panose="02020603050405020304" pitchFamily="18" charset="0"/>
                <a:ea typeface="Cambria" panose="02040503050406030204" pitchFamily="18" charset="0"/>
                <a:cs typeface="Times New Roman" panose="02020603050405020304" pitchFamily="18" charset="0"/>
              </a:rPr>
              <a:t>Prithiviraj</a:t>
            </a:r>
            <a:r>
              <a:rPr lang="en-US" dirty="0">
                <a:latin typeface="Times New Roman" panose="02020603050405020304" pitchFamily="18" charset="0"/>
                <a:ea typeface="Cambria" panose="02040503050406030204" pitchFamily="18" charset="0"/>
                <a:cs typeface="Times New Roman" panose="02020603050405020304" pitchFamily="18" charset="0"/>
              </a:rPr>
              <a:t> Singh. "English Language Teaching to Rural Students: Challenges and Strategies." The Criterion: An International Journal in English 12.1 (2021): 211-219.</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Sharma, Sujeet Kumar, et al. "Challenges common service centers (CSCs) face in delivering e-government services in rural India." Government Information Quarterly 38.2 (2021): 101573.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081F-6E33-5016-987B-63196E4EA7D8}"/>
              </a:ext>
            </a:extLst>
          </p:cNvPr>
          <p:cNvSpPr>
            <a:spLocks noGrp="1"/>
          </p:cNvSpPr>
          <p:nvPr>
            <p:ph type="title"/>
          </p:nvPr>
        </p:nvSpPr>
        <p:spPr/>
        <p:txBody>
          <a:bodyPr/>
          <a:lstStyle/>
          <a:p>
            <a:r>
              <a:rPr lang="en-US" dirty="0" err="1"/>
              <a:t>Github</a:t>
            </a:r>
            <a:r>
              <a:rPr lang="en-US" dirty="0"/>
              <a:t> link</a:t>
            </a:r>
          </a:p>
        </p:txBody>
      </p:sp>
      <p:sp>
        <p:nvSpPr>
          <p:cNvPr id="3" name="Content Placeholder 2">
            <a:extLst>
              <a:ext uri="{FF2B5EF4-FFF2-40B4-BE49-F238E27FC236}">
                <a16:creationId xmlns:a16="http://schemas.microsoft.com/office/drawing/2014/main" id="{3310E777-2DE1-49E4-74AD-A352177D048C}"/>
              </a:ext>
            </a:extLst>
          </p:cNvPr>
          <p:cNvSpPr>
            <a:spLocks noGrp="1"/>
          </p:cNvSpPr>
          <p:nvPr>
            <p:ph idx="1"/>
          </p:nvPr>
        </p:nvSpPr>
        <p:spPr/>
        <p:txBody>
          <a:bodyPr/>
          <a:lstStyle/>
          <a:p>
            <a:pPr marL="0" indent="0">
              <a:buNone/>
            </a:pPr>
            <a:r>
              <a:rPr lang="en-US" dirty="0">
                <a:hlinkClick r:id="rId2"/>
              </a:rPr>
              <a:t>https://github.com/Manoj-CAI0154/Ideate-and-implement-a-system-to-enhance-the-quality-of-education-in-rural-areas</a:t>
            </a:r>
            <a:r>
              <a:rPr lang="en-US" dirty="0"/>
              <a:t> </a:t>
            </a:r>
          </a:p>
        </p:txBody>
      </p:sp>
    </p:spTree>
    <p:extLst>
      <p:ext uri="{BB962C8B-B14F-4D97-AF65-F5344CB8AC3E}">
        <p14:creationId xmlns:p14="http://schemas.microsoft.com/office/powerpoint/2010/main" val="325042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Education is a fundamental right and a crucial driver of social and economic development. However, rural areas often face significant challenges in delivering quality education due to a lack of infrastructure, skilled teachers, and access to modern learning resources.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bridge this gap, an innovative system must be ideated and implemented to enhance the quality of education in rural areas. This system should leverage technology, community participation, and efficient resource management to provide students with engaging, effective, and sustainable learning experiences.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paper explores the key components of such a system, including its design, implementation strategies, and potential impact on rural education.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Improving education in rural areas has been a subject of extensive research, with various studies highlighting key challenges and proposing innovative solutions. This literature review explores existing works related to rural education enhancement, focusing on technological integration, teacher training, community involvement, and policy interventions.</a:t>
            </a:r>
          </a:p>
          <a:p>
            <a:pPr marL="0" indent="0">
              <a:buNone/>
            </a:pP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Challenges in Rural Education.</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Role of Technology in Enhancing Rural Education.</a:t>
            </a: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Teacher Training and Capacity Building.</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Community Involvement and Localized Solutions.</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Government Policies and Public-Private Partnerships.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To bridge the educational gap in rural areas, a multi-dimensional approach is necessary, combining technology, teacher training, community participation, and policy support.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Implementation of Smart Classrooms and Digital Learning</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Teacher Training and Skill Development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Community and Parental Engagement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Affordable and Scalable Infrastructure Development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Government Policy Integration and Financial Support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Improve Access to Quality Education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Enhance Teacher Training and Capacity Building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Promote Community and Parental Involvement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Strengthen Government and Policy Support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Bridge the Digital Divide in Rural Education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Develop Sustainable and Scalable Learning Models</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Improve Student Learning Outcomes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D43E-825A-72CE-65EC-B653AD686E0E}"/>
              </a:ext>
            </a:extLst>
          </p:cNvPr>
          <p:cNvSpPr>
            <a:spLocks noGrp="1"/>
          </p:cNvSpPr>
          <p:nvPr>
            <p:ph type="title"/>
          </p:nvPr>
        </p:nvSpPr>
        <p:spPr/>
        <p:txBody>
          <a:bodyPr/>
          <a:lstStyle/>
          <a:p>
            <a:r>
              <a:rPr lang="en-IN" dirty="0"/>
              <a:t>ARCHITECTURE </a:t>
            </a:r>
          </a:p>
        </p:txBody>
      </p:sp>
      <p:pic>
        <p:nvPicPr>
          <p:cNvPr id="5" name="Content Placeholder 4">
            <a:extLst>
              <a:ext uri="{FF2B5EF4-FFF2-40B4-BE49-F238E27FC236}">
                <a16:creationId xmlns:a16="http://schemas.microsoft.com/office/drawing/2014/main" id="{24662901-42EF-98C2-BABB-5786497A4A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154" y="1072397"/>
            <a:ext cx="9533964" cy="4758560"/>
          </a:xfrm>
        </p:spPr>
      </p:pic>
    </p:spTree>
    <p:extLst>
      <p:ext uri="{BB962C8B-B14F-4D97-AF65-F5344CB8AC3E}">
        <p14:creationId xmlns:p14="http://schemas.microsoft.com/office/powerpoint/2010/main" val="331411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0"/>
            <a:ext cx="4011084" cy="860612"/>
          </a:xfrm>
        </p:spPr>
        <p:txBody>
          <a:bodyPr/>
          <a:lstStyle/>
          <a:p>
            <a:r>
              <a:rPr lang="en-GB" dirty="0"/>
              <a:t>Methodology</a:t>
            </a:r>
          </a:p>
        </p:txBody>
      </p:sp>
      <p:sp>
        <p:nvSpPr>
          <p:cNvPr id="3" name="Content Placeholder 2"/>
          <p:cNvSpPr>
            <a:spLocks noGrp="1"/>
          </p:cNvSpPr>
          <p:nvPr>
            <p:ph idx="1"/>
          </p:nvPr>
        </p:nvSpPr>
        <p:spPr>
          <a:xfrm>
            <a:off x="6723529" y="1435100"/>
            <a:ext cx="4858871" cy="4691066"/>
          </a:xfrm>
        </p:spPr>
        <p:txBody>
          <a:bodyPr>
            <a:normAutofit fontScale="32500" lnSpcReduction="20000"/>
          </a:bodyPr>
          <a:lstStyle/>
          <a:p>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       |   Needs Assessment &amp; Research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System Design &amp; Planning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Implementation Phase         |</a:t>
            </a:r>
          </a:p>
          <a:p>
            <a:r>
              <a:rPr lang="en-GB" dirty="0">
                <a:latin typeface="Times New Roman" panose="02020603050405020304" pitchFamily="18" charset="0"/>
                <a:cs typeface="Times New Roman" panose="02020603050405020304" pitchFamily="18" charset="0"/>
              </a:rPr>
              <a:t>       | - Technology Deployment        |</a:t>
            </a:r>
          </a:p>
          <a:p>
            <a:r>
              <a:rPr lang="en-GB" dirty="0">
                <a:latin typeface="Times New Roman" panose="02020603050405020304" pitchFamily="18" charset="0"/>
                <a:cs typeface="Times New Roman" panose="02020603050405020304" pitchFamily="18" charset="0"/>
              </a:rPr>
              <a:t>       | - Teacher Training             |</a:t>
            </a:r>
          </a:p>
          <a:p>
            <a:r>
              <a:rPr lang="en-GB" dirty="0">
                <a:latin typeface="Times New Roman" panose="02020603050405020304" pitchFamily="18" charset="0"/>
                <a:cs typeface="Times New Roman" panose="02020603050405020304" pitchFamily="18" charset="0"/>
              </a:rPr>
              <a:t>       | - Community Engagement         |</a:t>
            </a:r>
          </a:p>
          <a:p>
            <a:r>
              <a:rPr lang="en-GB" dirty="0">
                <a:latin typeface="Times New Roman" panose="02020603050405020304" pitchFamily="18" charset="0"/>
                <a:cs typeface="Times New Roman" panose="02020603050405020304" pitchFamily="18" charset="0"/>
              </a:rPr>
              <a:t>       | - Infrastructure Enhancement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Monitoring &amp; Evaluation      |</a:t>
            </a:r>
          </a:p>
          <a:p>
            <a:r>
              <a:rPr lang="en-GB" dirty="0">
                <a:latin typeface="Times New Roman" panose="02020603050405020304" pitchFamily="18" charset="0"/>
                <a:cs typeface="Times New Roman" panose="02020603050405020304" pitchFamily="18" charset="0"/>
              </a:rPr>
              <a:t>       | - AI Analytics                 |</a:t>
            </a:r>
          </a:p>
          <a:p>
            <a:r>
              <a:rPr lang="en-GB" dirty="0">
                <a:latin typeface="Times New Roman" panose="02020603050405020304" pitchFamily="18" charset="0"/>
                <a:cs typeface="Times New Roman" panose="02020603050405020304" pitchFamily="18" charset="0"/>
              </a:rPr>
              <a:t>       | - Feedback &amp; Assessments       |</a:t>
            </a:r>
          </a:p>
          <a:p>
            <a:r>
              <a:rPr lang="en-GB" dirty="0">
                <a:latin typeface="Times New Roman" panose="02020603050405020304" pitchFamily="18" charset="0"/>
                <a:cs typeface="Times New Roman" panose="02020603050405020304" pitchFamily="18" charset="0"/>
              </a:rPr>
              <a:t>       | - Performance Measurement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Scaling &amp; Policy Integration |</a:t>
            </a:r>
          </a:p>
          <a:p>
            <a:r>
              <a:rPr lang="en-GB" dirty="0">
                <a:latin typeface="Times New Roman" panose="02020603050405020304" pitchFamily="18" charset="0"/>
                <a:cs typeface="Times New Roman" panose="02020603050405020304" pitchFamily="18" charset="0"/>
              </a:rPr>
              <a:t>       | - Government Partnerships      |</a:t>
            </a:r>
          </a:p>
          <a:p>
            <a:r>
              <a:rPr lang="en-GB" dirty="0">
                <a:latin typeface="Times New Roman" panose="02020603050405020304" pitchFamily="18" charset="0"/>
                <a:cs typeface="Times New Roman" panose="02020603050405020304" pitchFamily="18" charset="0"/>
              </a:rPr>
              <a:t>       | - Public-Private Funding       |</a:t>
            </a:r>
          </a:p>
          <a:p>
            <a:r>
              <a:rPr lang="en-GB" dirty="0">
                <a:latin typeface="Times New Roman" panose="02020603050405020304" pitchFamily="18" charset="0"/>
                <a:cs typeface="Times New Roman" panose="02020603050405020304" pitchFamily="18" charset="0"/>
              </a:rPr>
              <a:t>       | - Expansion to More Areas      |</a:t>
            </a:r>
          </a:p>
          <a:p>
            <a:r>
              <a:rPr lang="en-GB" dirty="0">
                <a:latin typeface="Times New Roman" panose="02020603050405020304" pitchFamily="18" charset="0"/>
                <a:cs typeface="Times New Roman" panose="02020603050405020304" pitchFamily="18" charset="0"/>
              </a:rPr>
              <a:t>       +--------------------------------+</a:t>
            </a:r>
          </a:p>
        </p:txBody>
      </p:sp>
      <p:sp>
        <p:nvSpPr>
          <p:cNvPr id="4" name="Text Placeholder 3">
            <a:extLst>
              <a:ext uri="{FF2B5EF4-FFF2-40B4-BE49-F238E27FC236}">
                <a16:creationId xmlns:a16="http://schemas.microsoft.com/office/drawing/2014/main" id="{C70E7C61-43AC-D6BB-2854-F0B846835872}"/>
              </a:ext>
            </a:extLst>
          </p:cNvPr>
          <p:cNvSpPr>
            <a:spLocks noGrp="1"/>
          </p:cNvSpPr>
          <p:nvPr>
            <p:ph type="body" sz="half" idx="2"/>
          </p:nvPr>
        </p:nvSpPr>
        <p:spPr>
          <a:xfrm>
            <a:off x="609602" y="1435103"/>
            <a:ext cx="5844986" cy="4691063"/>
          </a:xfrm>
        </p:spPr>
        <p:txBody>
          <a:bodyPr>
            <a:normAutofit/>
          </a:bodyPr>
          <a:lstStyle/>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Needs Assessment and Data Collection</a:t>
            </a: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System Design and Planning</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Implementation Phase</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Monitoring and Evaluation</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Scaling and Policy Integration</a:t>
            </a: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3" name="Title 2">
            <a:extLst>
              <a:ext uri="{FF2B5EF4-FFF2-40B4-BE49-F238E27FC236}">
                <a16:creationId xmlns:a16="http://schemas.microsoft.com/office/drawing/2014/main" id="{EF2C42FE-17F0-98BE-D9C6-AC9D1843EB6C}"/>
              </a:ext>
            </a:extLst>
          </p:cNvPr>
          <p:cNvSpPr>
            <a:spLocks noGrp="1"/>
          </p:cNvSpPr>
          <p:nvPr>
            <p:ph type="title"/>
          </p:nvPr>
        </p:nvSpPr>
        <p:spPr/>
        <p:txBody>
          <a:bodyPr/>
          <a:lstStyle/>
          <a:p>
            <a:r>
              <a:rPr lang="en-US" dirty="0"/>
              <a:t>Timeline of the project</a:t>
            </a:r>
          </a:p>
        </p:txBody>
      </p:sp>
      <p:pic>
        <p:nvPicPr>
          <p:cNvPr id="5" name="Picture 4">
            <a:extLst>
              <a:ext uri="{FF2B5EF4-FFF2-40B4-BE49-F238E27FC236}">
                <a16:creationId xmlns:a16="http://schemas.microsoft.com/office/drawing/2014/main" id="{BF68D60C-5E14-0A4A-D4CF-879DBAD58CE3}"/>
              </a:ext>
            </a:extLst>
          </p:cNvPr>
          <p:cNvPicPr>
            <a:picLocks noChangeAspect="1"/>
          </p:cNvPicPr>
          <p:nvPr/>
        </p:nvPicPr>
        <p:blipFill>
          <a:blip r:embed="rId3"/>
          <a:stretch>
            <a:fillRect/>
          </a:stretch>
        </p:blipFill>
        <p:spPr>
          <a:xfrm>
            <a:off x="812800" y="1143001"/>
            <a:ext cx="10769599" cy="5086740"/>
          </a:xfrm>
          <a:prstGeom prst="rect">
            <a:avLst/>
          </a:prstGeom>
        </p:spPr>
      </p:pic>
    </p:spTree>
    <p:extLst>
      <p:ext uri="{BB962C8B-B14F-4D97-AF65-F5344CB8AC3E}">
        <p14:creationId xmlns:p14="http://schemas.microsoft.com/office/powerpoint/2010/main" val="764815039"/>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85</TotalTime>
  <Words>967</Words>
  <Application>Microsoft Office PowerPoint</Application>
  <PresentationFormat>Widescreen</PresentationFormat>
  <Paragraphs>133</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Bookman Old Style</vt:lpstr>
      <vt:lpstr>Calibri</vt:lpstr>
      <vt:lpstr>Cambria</vt:lpstr>
      <vt:lpstr>Courier New</vt:lpstr>
      <vt:lpstr>Times New Roman</vt:lpstr>
      <vt:lpstr>Verdana</vt:lpstr>
      <vt:lpstr>Wingdings</vt:lpstr>
      <vt:lpstr>Bioinformatics</vt:lpstr>
      <vt:lpstr>Ideate and implement a system to enhance the quality of education in rural areas.</vt:lpstr>
      <vt:lpstr>Github link</vt:lpstr>
      <vt:lpstr>Introduction</vt:lpstr>
      <vt:lpstr>Literature Review</vt:lpstr>
      <vt:lpstr>Proposed Method</vt:lpstr>
      <vt:lpstr>Objectives</vt:lpstr>
      <vt:lpstr>ARCHITECTURE </vt:lpstr>
      <vt:lpstr>Methodology</vt:lpstr>
      <vt:lpstr>Timeline of the project</vt:lpstr>
      <vt:lpstr>Expected Outcomes</vt:lpstr>
      <vt:lpstr>Conclusion</vt:lpstr>
      <vt:lpstr>References (IEEE Paper format)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Manoj J R</cp:lastModifiedBy>
  <cp:revision>26</cp:revision>
  <dcterms:created xsi:type="dcterms:W3CDTF">2023-03-16T03:26:27Z</dcterms:created>
  <dcterms:modified xsi:type="dcterms:W3CDTF">2025-05-16T10:37:00Z</dcterms:modified>
</cp:coreProperties>
</file>