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1"/>
  </p:notesMasterIdLst>
  <p:sldIdLst>
    <p:sldId id="256" r:id="rId2"/>
    <p:sldId id="257" r:id="rId3"/>
    <p:sldId id="269" r:id="rId4"/>
    <p:sldId id="268" r:id="rId5"/>
    <p:sldId id="272" r:id="rId6"/>
    <p:sldId id="271" r:id="rId7"/>
    <p:sldId id="273" r:id="rId8"/>
    <p:sldId id="265" r:id="rId9"/>
    <p:sldId id="266"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Ideate and implement a system to enhance the quality of education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CAI-22</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435190194"/>
              </p:ext>
            </p:extLst>
          </p:nvPr>
        </p:nvGraphicFramePr>
        <p:xfrm>
          <a:off x="553347" y="2721840"/>
          <a:ext cx="6369967" cy="3017580"/>
        </p:xfrm>
        <a:graphic>
          <a:graphicData uri="http://schemas.openxmlformats.org/drawingml/2006/table">
            <a:tbl>
              <a:tblPr firstRow="1" bandRow="1">
                <a:noFill/>
                <a:tableStyleId>{57690726-49DA-4552-BDEB-330DD8EA8BD9}</a:tableStyleId>
              </a:tblPr>
              <a:tblGrid>
                <a:gridCol w="2451039">
                  <a:extLst>
                    <a:ext uri="{9D8B030D-6E8A-4147-A177-3AD203B41FA5}">
                      <a16:colId xmlns:a16="http://schemas.microsoft.com/office/drawing/2014/main" val="20000"/>
                    </a:ext>
                  </a:extLst>
                </a:gridCol>
                <a:gridCol w="3918928">
                  <a:extLst>
                    <a:ext uri="{9D8B030D-6E8A-4147-A177-3AD203B41FA5}">
                      <a16:colId xmlns:a16="http://schemas.microsoft.com/office/drawing/2014/main" val="20001"/>
                    </a:ext>
                  </a:extLst>
                </a:gridCol>
              </a:tblGrid>
              <a:tr h="242736">
                <a:tc>
                  <a:txBody>
                    <a:bodyPr/>
                    <a:lstStyle/>
                    <a:p>
                      <a:pPr marL="0" marR="0" lvl="1" indent="0" algn="ctr" rtl="0">
                        <a:spcBef>
                          <a:spcPts val="0"/>
                        </a:spcBef>
                        <a:spcAft>
                          <a:spcPts val="0"/>
                        </a:spcAft>
                        <a:buNone/>
                      </a:pPr>
                      <a:r>
                        <a:rPr lang="en-GB" sz="1800" b="1" u="none" strike="noStrike" cap="none" dirty="0">
                          <a:solidFill>
                            <a:srgbClr val="17365D"/>
                          </a:solidFill>
                        </a:rPr>
                        <a:t>Roll </a:t>
                      </a:r>
                      <a:r>
                        <a:rPr lang="en-GB" sz="1800" b="1" u="none" strike="noStrike" cap="none" dirty="0">
                          <a:solidFill>
                            <a:srgbClr val="17365D"/>
                          </a:solidFill>
                          <a:latin typeface="Times New Roman" panose="02020603050405020304" pitchFamily="18" charset="0"/>
                          <a:cs typeface="Times New Roman" panose="02020603050405020304" pitchFamily="18" charset="0"/>
                        </a:rPr>
                        <a:t>Number</a:t>
                      </a:r>
                      <a:endParaRPr sz="1800" b="1" u="none" strike="noStrike" cap="none" dirty="0">
                        <a:solidFill>
                          <a:srgbClr val="17365D"/>
                        </a:solidFill>
                        <a:latin typeface="Times New Roman" panose="02020603050405020304" pitchFamily="18" charset="0"/>
                        <a:cs typeface="Times New Roman" panose="02020603050405020304" pitchFamily="18" charset="0"/>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788878">
                <a:tc>
                  <a:txBody>
                    <a:bodyPr/>
                    <a:lstStyle/>
                    <a:p>
                      <a:pPr marL="0" marR="0" lvl="0" indent="0" algn="ctr" rtl="0">
                        <a:spcBef>
                          <a:spcPts val="0"/>
                        </a:spcBef>
                        <a:spcAft>
                          <a:spcPts val="0"/>
                        </a:spcAft>
                        <a:buFont typeface="+mj-lt"/>
                        <a:buNone/>
                      </a:pPr>
                      <a:r>
                        <a:rPr lang="en-IN" sz="1800" u="none" strike="noStrike" cap="none" dirty="0"/>
                        <a:t>20211CAI0154</a:t>
                      </a:r>
                    </a:p>
                    <a:p>
                      <a:pPr marL="0" marR="0" lvl="0" indent="0" algn="ctr" rtl="0">
                        <a:spcBef>
                          <a:spcPts val="0"/>
                        </a:spcBef>
                        <a:spcAft>
                          <a:spcPts val="0"/>
                        </a:spcAft>
                        <a:buFont typeface="+mj-lt"/>
                        <a:buNone/>
                      </a:pPr>
                      <a:r>
                        <a:rPr lang="en-IN" sz="1800" u="none" strike="noStrike" cap="none" dirty="0"/>
                        <a:t>20221LCA0008</a:t>
                      </a:r>
                    </a:p>
                    <a:p>
                      <a:pPr marL="0" marR="0" lvl="0" indent="0" algn="ctr" rtl="0">
                        <a:spcBef>
                          <a:spcPts val="0"/>
                        </a:spcBef>
                        <a:spcAft>
                          <a:spcPts val="0"/>
                        </a:spcAft>
                        <a:buFont typeface="+mj-lt"/>
                        <a:buNone/>
                      </a:pPr>
                      <a:r>
                        <a:rPr lang="en-IN" sz="1800" u="none" strike="noStrike" cap="none" dirty="0"/>
                        <a:t>20211CAI0068</a:t>
                      </a:r>
                    </a:p>
                    <a:p>
                      <a:pPr marL="0" marR="0" lvl="0" indent="0" algn="ctr" rtl="0">
                        <a:spcBef>
                          <a:spcPts val="0"/>
                        </a:spcBef>
                        <a:spcAft>
                          <a:spcPts val="0"/>
                        </a:spcAft>
                        <a:buFont typeface="+mj-lt"/>
                        <a:buNone/>
                      </a:pPr>
                      <a:r>
                        <a:rPr lang="en-IN" sz="1800" u="none" strike="noStrike" cap="none" dirty="0"/>
                        <a:t>20211CAI0100</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IN" sz="1800" u="none" strike="noStrike" cap="none" dirty="0"/>
                        <a:t>MANOJ JR</a:t>
                      </a:r>
                    </a:p>
                    <a:p>
                      <a:pPr marL="0" marR="0" lvl="0" indent="0" algn="ctr" rtl="0">
                        <a:spcBef>
                          <a:spcPts val="0"/>
                        </a:spcBef>
                        <a:spcAft>
                          <a:spcPts val="0"/>
                        </a:spcAft>
                        <a:buNone/>
                      </a:pPr>
                      <a:r>
                        <a:rPr lang="en-IN" sz="1800" u="none" strike="noStrike" cap="none" dirty="0"/>
                        <a:t>KUSHAL MP</a:t>
                      </a:r>
                    </a:p>
                    <a:p>
                      <a:pPr marL="0" marR="0" lvl="0" indent="0" algn="ctr" rtl="0">
                        <a:spcBef>
                          <a:spcPts val="0"/>
                        </a:spcBef>
                        <a:spcAft>
                          <a:spcPts val="0"/>
                        </a:spcAft>
                        <a:buNone/>
                      </a:pPr>
                      <a:r>
                        <a:rPr lang="en-IN" sz="1800" u="none" strike="noStrike" cap="none" dirty="0"/>
                        <a:t>VEERESH B</a:t>
                      </a:r>
                    </a:p>
                    <a:p>
                      <a:pPr marL="0" marR="0" lvl="0" indent="0" algn="ctr" rtl="0">
                        <a:spcBef>
                          <a:spcPts val="0"/>
                        </a:spcBef>
                        <a:spcAft>
                          <a:spcPts val="0"/>
                        </a:spcAft>
                        <a:buNone/>
                      </a:pPr>
                      <a:r>
                        <a:rPr lang="en-IN" sz="1800" u="none" strike="noStrike" cap="none" dirty="0"/>
                        <a:t>K SAINATH</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242736">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7053942" y="2513340"/>
            <a:ext cx="5023757" cy="17538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IN" sz="1800" b="1" dirty="0">
                <a:latin typeface="Cambria" panose="02040503050406030204" pitchFamily="18" charset="0"/>
                <a:ea typeface="Cambria" panose="02040503050406030204" pitchFamily="18" charset="0"/>
              </a:rPr>
              <a:t>Mr. Pavan Kumar S P</a:t>
            </a:r>
            <a:endParaRPr sz="1800" b="1"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r>
              <a:rPr lang="en-GB" dirty="0">
                <a:latin typeface="Cambria" panose="02040503050406030204" pitchFamily="18" charset="0"/>
                <a:ea typeface="Cambria" panose="02040503050406030204" pitchFamily="18" charset="0"/>
              </a:rPr>
              <a:t>,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92500" lnSpcReduction="20000"/>
          </a:bodyPr>
          <a:lstStyle/>
          <a:p>
            <a:pPr marL="0" marR="0" lvl="0" indent="0" algn="ctr" rtl="0">
              <a:spcBef>
                <a:spcPts val="0"/>
              </a:spcBef>
              <a:spcAft>
                <a:spcPts val="0"/>
              </a:spcAft>
              <a:buClr>
                <a:srgbClr val="17365D"/>
              </a:buClr>
              <a:buSzPct val="100000"/>
              <a:buFont typeface="Arial"/>
              <a:buNone/>
            </a:pPr>
            <a:r>
              <a:rPr lang="en-IN" sz="1800" b="1" dirty="0">
                <a:solidFill>
                  <a:schemeClr val="bg2">
                    <a:lumMod val="75000"/>
                  </a:schemeClr>
                </a:solidFill>
                <a:effectLst/>
                <a:latin typeface="Times New Roman" panose="02020603050405020304" pitchFamily="18" charset="0"/>
                <a:ea typeface="Times New Roman" panose="02020603050405020304" pitchFamily="18" charset="0"/>
              </a:rPr>
              <a:t>PIP 4004 UNIVERSITY PROJECT </a:t>
            </a:r>
          </a:p>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Review-0</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2000" b="1" dirty="0">
                <a:solidFill>
                  <a:schemeClr val="tx1"/>
                </a:solidFill>
                <a:latin typeface="Cambria" panose="02040503050406030204" pitchFamily="18" charset="0"/>
                <a:ea typeface="Cambria" panose="02040503050406030204" pitchFamily="18" charset="0"/>
                <a:cs typeface="Verdana"/>
                <a:sym typeface="Verdana"/>
              </a:rPr>
              <a:t>CAI</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a:t>
            </a:r>
            <a:r>
              <a:rPr lang="en-US" sz="2000" b="1" dirty="0">
                <a:solidFill>
                  <a:schemeClr val="tx1"/>
                </a:solidFill>
                <a:latin typeface="Cambria" panose="02040503050406030204" pitchFamily="18" charset="0"/>
                <a:ea typeface="Cambria" panose="02040503050406030204" pitchFamily="18" charset="0"/>
                <a:cs typeface="Verdana"/>
                <a:sym typeface="Verdana"/>
              </a:rPr>
              <a:t>Dr. Zafar Ali Khan N- Asso. Prof - SCSE</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a:t>
            </a:r>
            <a:r>
              <a:rPr lang="en-US" sz="2000" b="1" dirty="0">
                <a:solidFill>
                  <a:schemeClr val="tx1"/>
                </a:solidFill>
                <a:latin typeface="Cambria" panose="02040503050406030204" pitchFamily="18" charset="0"/>
                <a:ea typeface="Cambria" panose="02040503050406030204" pitchFamily="18" charset="0"/>
                <a:cs typeface="Verdana"/>
                <a:sym typeface="Verdana"/>
              </a:rPr>
              <a:t>Afroz Pasha – Asst. Prof - SCSE</a:t>
            </a:r>
            <a:endPar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a:t>
            </a:r>
            <a:r>
              <a:rPr lang="en-US" sz="2000" b="1" i="0" u="none" strike="noStrike" cap="none" dirty="0" err="1">
                <a:solidFill>
                  <a:schemeClr val="tx1"/>
                </a:solidFill>
                <a:latin typeface="Cambria" panose="02040503050406030204" pitchFamily="18" charset="0"/>
                <a:ea typeface="Cambria" panose="02040503050406030204" pitchFamily="18" charset="0"/>
                <a:cs typeface="Verdana"/>
                <a:sym typeface="Verdana"/>
              </a:rPr>
              <a:t>Ziaur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3924299"/>
          </a:xfrm>
          <a:prstGeom prst="rect">
            <a:avLst/>
          </a:prstGeom>
          <a:noFill/>
          <a:ln>
            <a:noFill/>
          </a:ln>
        </p:spPr>
        <p:txBody>
          <a:bodyPr spcFirstLastPara="1" wrap="square" lIns="91425" tIns="45700" rIns="91425" bIns="45700" anchor="t" anchorCtr="0">
            <a:normAutofit/>
          </a:bodyPr>
          <a:lstStyle/>
          <a:p>
            <a:pPr marL="49530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Analysis of Problem Statement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dirty="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Problem Statement Number: </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US" b="1" dirty="0">
                <a:latin typeface="Cambria" panose="02040503050406030204" pitchFamily="18" charset="0"/>
                <a:ea typeface="Cambria" panose="02040503050406030204" pitchFamily="18" charset="0"/>
              </a:rPr>
              <a:t>Category (Hardware / Software / Both) :</a:t>
            </a:r>
            <a:r>
              <a:rPr lang="en-US" dirty="0">
                <a:latin typeface="Cambria" panose="02040503050406030204" pitchFamily="18" charset="0"/>
                <a:ea typeface="Cambria" panose="02040503050406030204" pitchFamily="18" charset="0"/>
              </a:rPr>
              <a:t>Software</a:t>
            </a:r>
          </a:p>
          <a:p>
            <a:pPr marL="342900" lvl="0" indent="-190500">
              <a:lnSpc>
                <a:spcPct val="200000"/>
              </a:lnSpc>
              <a:spcBef>
                <a:spcPts val="0"/>
              </a:spcBef>
              <a:buNone/>
            </a:pPr>
            <a:r>
              <a:rPr lang="en-US" b="1" dirty="0">
                <a:latin typeface="Cambria" panose="02040503050406030204" pitchFamily="18" charset="0"/>
                <a:ea typeface="Cambria" panose="02040503050406030204" pitchFamily="18" charset="0"/>
              </a:rPr>
              <a:t>Problem Description </a:t>
            </a:r>
            <a:r>
              <a:rPr lang="en-US" b="1" dirty="0">
                <a:latin typeface="Times New Roman" panose="02020603050405020304" pitchFamily="18" charset="0"/>
                <a:ea typeface="Cambria" panose="02040503050406030204" pitchFamily="18" charset="0"/>
                <a:cs typeface="Times New Roman" panose="02020603050405020304" pitchFamily="18" charset="0"/>
              </a:rPr>
              <a:t>: Smart Education Ideate and implement a system to enhance the quality of education in rural areas. The aim of the system should not only focus on increasing the literacy rate but also should assist to elevate the communication skills and knowledge of the targeted society</a:t>
            </a:r>
          </a:p>
          <a:p>
            <a:pPr marL="342900" lvl="0" indent="-190500">
              <a:lnSpc>
                <a:spcPct val="200000"/>
              </a:lnSpc>
              <a:spcBef>
                <a:spcPts val="0"/>
              </a:spcBef>
              <a:buNone/>
            </a:pPr>
            <a:r>
              <a:rPr lang="en-US" b="1" dirty="0">
                <a:latin typeface="Times New Roman" panose="02020603050405020304" pitchFamily="18" charset="0"/>
                <a:ea typeface="Cambria" panose="02040503050406030204" pitchFamily="18" charset="0"/>
                <a:cs typeface="Times New Roman" panose="02020603050405020304" pitchFamily="18" charset="0"/>
              </a:rPr>
              <a:t>  </a:t>
            </a:r>
            <a:r>
              <a:rPr lang="en-US" b="1" dirty="0">
                <a:latin typeface="Cambria" panose="02040503050406030204" pitchFamily="18" charset="0"/>
                <a:ea typeface="Cambria" panose="02040503050406030204" pitchFamily="18" charset="0"/>
              </a:rPr>
              <a:t>Difficulty Level:  </a:t>
            </a:r>
            <a:r>
              <a:rPr lang="en-US" dirty="0">
                <a:latin typeface="Times New Roman" panose="02020603050405020304" pitchFamily="18" charset="0"/>
                <a:ea typeface="Cambria" panose="02040503050406030204" pitchFamily="18" charset="0"/>
                <a:cs typeface="Times New Roman" panose="02020603050405020304" pitchFamily="18" charset="0"/>
              </a:rPr>
              <a:t>Complex</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516731" y="0"/>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a:t>
            </a:r>
          </a:p>
        </p:txBody>
      </p:sp>
      <p:sp>
        <p:nvSpPr>
          <p:cNvPr id="115" name="Google Shape;115;p17"/>
          <p:cNvSpPr txBox="1">
            <a:spLocks noGrp="1"/>
          </p:cNvSpPr>
          <p:nvPr>
            <p:ph type="body" idx="1"/>
          </p:nvPr>
        </p:nvSpPr>
        <p:spPr>
          <a:xfrm>
            <a:off x="609599" y="942975"/>
            <a:ext cx="10312401" cy="5051426"/>
          </a:xfrm>
          <a:prstGeom prst="rect">
            <a:avLst/>
          </a:prstGeom>
          <a:noFill/>
          <a:ln>
            <a:noFill/>
          </a:ln>
        </p:spPr>
        <p:txBody>
          <a:bodyPr spcFirstLastPara="1" wrap="square" lIns="91425" tIns="45700" rIns="91425" bIns="45700" anchor="t" anchorCtr="0">
            <a:normAutofit fontScale="77500" lnSpcReduction="20000"/>
          </a:bodyPr>
          <a:lstStyle/>
          <a:p>
            <a:pPr marL="76200" indent="0">
              <a:buNone/>
            </a:pPr>
            <a:r>
              <a:rPr lang="en-IN" sz="1050" b="1" dirty="0"/>
              <a:t> </a:t>
            </a:r>
            <a:r>
              <a:rPr lang="en-IN" sz="1200" b="1" dirty="0"/>
              <a:t>Technology Stack Components</a:t>
            </a:r>
          </a:p>
          <a:p>
            <a:pPr marL="76200" indent="0">
              <a:buNone/>
            </a:pPr>
            <a:r>
              <a:rPr lang="en-IN" sz="1050" b="1" dirty="0"/>
              <a:t>1. Frontend (User Interface)</a:t>
            </a:r>
          </a:p>
          <a:p>
            <a:pPr marL="76200" indent="0">
              <a:buNone/>
            </a:pPr>
            <a:r>
              <a:rPr lang="en-IN" sz="1050" b="1" dirty="0"/>
              <a:t>         Web App</a:t>
            </a:r>
            <a:r>
              <a:rPr lang="en-IN" sz="1050" dirty="0"/>
              <a:t>: React.js or Angular (for students, teachers, and administrators)</a:t>
            </a:r>
          </a:p>
          <a:p>
            <a:pPr marL="76200" indent="0">
              <a:buNone/>
            </a:pPr>
            <a:r>
              <a:rPr lang="en-IN" sz="1050" b="1" dirty="0"/>
              <a:t>         Offline Mode</a:t>
            </a:r>
            <a:r>
              <a:rPr lang="en-IN" sz="1050" dirty="0"/>
              <a:t>: Progressive Web App (PWA) for areas with poor internet connectivity</a:t>
            </a:r>
          </a:p>
          <a:p>
            <a:pPr marL="76200" indent="0">
              <a:buNone/>
            </a:pPr>
            <a:r>
              <a:rPr lang="en-IN" sz="1050" b="1" dirty="0"/>
              <a:t>2. Backend (Server &amp; APIs)</a:t>
            </a:r>
          </a:p>
          <a:p>
            <a:pPr marL="76200" indent="0">
              <a:buNone/>
            </a:pPr>
            <a:r>
              <a:rPr lang="en-IN" sz="1050" b="1" dirty="0"/>
              <a:t>         Backend Framework</a:t>
            </a:r>
            <a:r>
              <a:rPr lang="en-IN" sz="1050" dirty="0"/>
              <a:t>: Node.js with Express.js (Scalable &amp; efficient)</a:t>
            </a:r>
          </a:p>
          <a:p>
            <a:pPr marL="76200" indent="0">
              <a:buNone/>
            </a:pPr>
            <a:r>
              <a:rPr lang="en-IN" sz="1050" b="1" dirty="0"/>
              <a:t>         Database</a:t>
            </a:r>
            <a:r>
              <a:rPr lang="en-IN" sz="1050" dirty="0"/>
              <a:t>: PostgreSQL or MongoDB (for structured and unstructured data)</a:t>
            </a:r>
          </a:p>
          <a:p>
            <a:pPr marL="76200" indent="0">
              <a:buNone/>
            </a:pPr>
            <a:r>
              <a:rPr lang="en-IN" sz="1050" b="1" dirty="0"/>
              <a:t>         Authentication</a:t>
            </a:r>
            <a:r>
              <a:rPr lang="en-IN" sz="1050" dirty="0"/>
              <a:t>: Firebase Authentication or OAuth for secure logins</a:t>
            </a:r>
          </a:p>
          <a:p>
            <a:pPr marL="76200" indent="0">
              <a:buNone/>
            </a:pPr>
            <a:r>
              <a:rPr lang="en-IN" sz="1050" b="1" dirty="0"/>
              <a:t>3. AI &amp; Data Analytics</a:t>
            </a:r>
          </a:p>
          <a:p>
            <a:pPr marL="76200" indent="0">
              <a:buNone/>
            </a:pPr>
            <a:r>
              <a:rPr lang="en-IN" sz="1050" b="1" dirty="0"/>
              <a:t>        Adaptive Learning System</a:t>
            </a:r>
            <a:r>
              <a:rPr lang="en-IN" sz="1050" dirty="0"/>
              <a:t>: TensorFlow or </a:t>
            </a:r>
            <a:r>
              <a:rPr lang="en-IN" sz="1050" dirty="0" err="1"/>
              <a:t>PyTorch</a:t>
            </a:r>
            <a:r>
              <a:rPr lang="en-IN" sz="1050" dirty="0"/>
              <a:t> (to provide AI-powered personalized education)</a:t>
            </a:r>
          </a:p>
          <a:p>
            <a:pPr marL="76200" indent="0">
              <a:buNone/>
            </a:pPr>
            <a:r>
              <a:rPr lang="en-IN" sz="1050" b="1" dirty="0"/>
              <a:t>        Data Analytics</a:t>
            </a:r>
            <a:r>
              <a:rPr lang="en-IN" sz="1050" dirty="0"/>
              <a:t>: Apache Spark or Google Data Studio (to track student performance and engagement)</a:t>
            </a:r>
          </a:p>
          <a:p>
            <a:pPr marL="76200" indent="0">
              <a:buNone/>
            </a:pPr>
            <a:r>
              <a:rPr lang="en-IN" sz="1050" b="1" dirty="0"/>
              <a:t>        Chatbots for Assistance</a:t>
            </a:r>
            <a:r>
              <a:rPr lang="en-IN" sz="1050" dirty="0"/>
              <a:t>: </a:t>
            </a:r>
            <a:r>
              <a:rPr lang="en-IN" sz="1050" dirty="0" err="1"/>
              <a:t>Dialogflow</a:t>
            </a:r>
            <a:r>
              <a:rPr lang="en-IN" sz="1050" dirty="0"/>
              <a:t> or Rasa (for AI-based virtual tutors)</a:t>
            </a:r>
          </a:p>
          <a:p>
            <a:pPr marL="76200" indent="0">
              <a:buNone/>
            </a:pPr>
            <a:r>
              <a:rPr lang="en-IN" sz="1050" b="1" dirty="0"/>
              <a:t>4. Content Management System</a:t>
            </a:r>
          </a:p>
          <a:p>
            <a:pPr marL="76200" indent="0">
              <a:buNone/>
            </a:pPr>
            <a:r>
              <a:rPr lang="en-IN" sz="1050" b="1" dirty="0"/>
              <a:t>         CMS</a:t>
            </a:r>
            <a:r>
              <a:rPr lang="en-IN" sz="1050" dirty="0"/>
              <a:t>: </a:t>
            </a:r>
            <a:r>
              <a:rPr lang="en-IN" sz="1050" dirty="0" err="1"/>
              <a:t>Strapi</a:t>
            </a:r>
            <a:r>
              <a:rPr lang="en-IN" sz="1050" dirty="0"/>
              <a:t> or WordPress (for managing and delivering e-learning content)</a:t>
            </a:r>
          </a:p>
          <a:p>
            <a:pPr marL="76200" indent="0">
              <a:buNone/>
            </a:pPr>
            <a:r>
              <a:rPr lang="en-IN" sz="1050" b="1" dirty="0"/>
              <a:t>         LMS (Learning Management System)</a:t>
            </a:r>
            <a:r>
              <a:rPr lang="en-IN" sz="1050" dirty="0"/>
              <a:t>: Moodle or Open edX (to manage courses and track student progress)</a:t>
            </a:r>
          </a:p>
          <a:p>
            <a:pPr marL="76200" indent="0">
              <a:buNone/>
            </a:pPr>
            <a:r>
              <a:rPr lang="en-IN" sz="1050" b="1" dirty="0"/>
              <a:t>5. Connectivity &amp; Offline Solutions</a:t>
            </a:r>
          </a:p>
          <a:p>
            <a:pPr marL="76200" indent="0">
              <a:buNone/>
            </a:pPr>
            <a:r>
              <a:rPr lang="en-IN" sz="1050" b="1" dirty="0"/>
              <a:t>         Low Bandwidth Optimization</a:t>
            </a:r>
            <a:r>
              <a:rPr lang="en-IN" sz="1050" dirty="0"/>
              <a:t>: Google Web Light / AMP (Accelerated Mobile Pages)</a:t>
            </a:r>
          </a:p>
          <a:p>
            <a:pPr marL="76200" indent="0">
              <a:buNone/>
            </a:pPr>
            <a:r>
              <a:rPr lang="en-IN" sz="1050" b="1" dirty="0"/>
              <a:t>         Offline Learning</a:t>
            </a:r>
            <a:r>
              <a:rPr lang="en-IN" sz="1050" dirty="0"/>
              <a:t>: Raspberry Pi servers with </a:t>
            </a:r>
            <a:r>
              <a:rPr lang="en-IN" sz="1050" dirty="0" err="1"/>
              <a:t>Kiwix</a:t>
            </a:r>
            <a:r>
              <a:rPr lang="en-IN" sz="1050" dirty="0"/>
              <a:t> (for serving educational content without internet)</a:t>
            </a:r>
          </a:p>
          <a:p>
            <a:pPr marL="76200" indent="0">
              <a:buNone/>
            </a:pPr>
            <a:r>
              <a:rPr lang="en-IN" sz="1050" b="1" dirty="0"/>
              <a:t>         SMS/IVR-Based Learning</a:t>
            </a:r>
            <a:r>
              <a:rPr lang="en-IN" sz="1050" dirty="0"/>
              <a:t>: Twilio or </a:t>
            </a:r>
            <a:r>
              <a:rPr lang="en-IN" sz="1050" dirty="0" err="1"/>
              <a:t>Nexmo</a:t>
            </a:r>
            <a:r>
              <a:rPr lang="en-IN" sz="1050" dirty="0"/>
              <a:t> (for students without smartphones)</a:t>
            </a:r>
          </a:p>
          <a:p>
            <a:pPr marL="76200" indent="0">
              <a:buNone/>
            </a:pPr>
            <a:r>
              <a:rPr lang="en-IN" sz="1050" b="1" dirty="0"/>
              <a:t>6. Cloud &amp; Deployment</a:t>
            </a:r>
          </a:p>
          <a:p>
            <a:pPr marL="76200" indent="0">
              <a:buNone/>
            </a:pPr>
            <a:r>
              <a:rPr lang="en-IN" sz="1050" b="1" dirty="0"/>
              <a:t>         Cloud Hosting</a:t>
            </a:r>
            <a:r>
              <a:rPr lang="en-IN" sz="1050" dirty="0"/>
              <a:t>: AWS / Google Cloud / Microsoft Azure</a:t>
            </a:r>
          </a:p>
          <a:p>
            <a:pPr marL="76200" indent="0">
              <a:buNone/>
            </a:pPr>
            <a:r>
              <a:rPr lang="en-IN" sz="1050" b="1" dirty="0"/>
              <a:t>         Storage</a:t>
            </a:r>
            <a:r>
              <a:rPr lang="en-IN" sz="1050" dirty="0"/>
              <a:t>: Amazon S3 or Firebase Storage (for videos, documents, and resources)</a:t>
            </a:r>
          </a:p>
          <a:p>
            <a:pPr marL="76200" indent="0">
              <a:buNone/>
            </a:pPr>
            <a:r>
              <a:rPr lang="en-IN" sz="1050" b="1" dirty="0"/>
              <a:t>         CDN (Content Delivery Network)</a:t>
            </a:r>
            <a:r>
              <a:rPr lang="en-IN" sz="1050" dirty="0"/>
              <a:t>: Cloudflare (to ensure fast loading and access in remote locations)</a:t>
            </a:r>
          </a:p>
          <a:p>
            <a:pPr marL="76200" indent="0">
              <a:buNone/>
            </a:pPr>
            <a:r>
              <a:rPr lang="en-IN" sz="1050" b="1" dirty="0"/>
              <a:t>7. Community Engagement &amp; Teacher Support</a:t>
            </a:r>
          </a:p>
          <a:p>
            <a:pPr marL="76200" indent="0">
              <a:buNone/>
            </a:pPr>
            <a:r>
              <a:rPr lang="en-IN" sz="1050" b="1" dirty="0"/>
              <a:t>         Video Conferencing</a:t>
            </a:r>
            <a:r>
              <a:rPr lang="en-IN" sz="1050" dirty="0"/>
              <a:t>: </a:t>
            </a:r>
            <a:r>
              <a:rPr lang="en-IN" sz="1050" dirty="0" err="1"/>
              <a:t>Jitsi</a:t>
            </a:r>
            <a:r>
              <a:rPr lang="en-IN" sz="1050" dirty="0"/>
              <a:t> Meet (open-source) or Zoom API (for live virtual classes)</a:t>
            </a:r>
          </a:p>
          <a:p>
            <a:pPr marL="76200" indent="0">
              <a:buNone/>
            </a:pPr>
            <a:r>
              <a:rPr lang="en-IN" sz="1050" b="1" dirty="0"/>
              <a:t>         Forum &amp; Discussion Boards</a:t>
            </a:r>
            <a:r>
              <a:rPr lang="en-IN" sz="1050" dirty="0"/>
              <a:t>: Discourse or Vanilla Forums (for student-teacher interaction)</a:t>
            </a:r>
          </a:p>
          <a:p>
            <a:pPr marL="76200" indent="0">
              <a:buNone/>
            </a:pPr>
            <a:r>
              <a:rPr lang="en-IN" sz="1050" b="1" dirty="0"/>
              <a:t>         Mentorship &amp; Volunteer System</a:t>
            </a:r>
            <a:r>
              <a:rPr lang="en-IN" sz="1050" dirty="0"/>
              <a:t>: Django or Ruby on Rails (for connecting urban mentors to rural students)</a:t>
            </a:r>
          </a:p>
          <a:p>
            <a:pPr marL="76200" indent="0">
              <a:buNone/>
            </a:pPr>
            <a:r>
              <a:rPr lang="en-IN" sz="1050" b="1" dirty="0"/>
              <a:t>8. Hardware &amp; IoT Integration (Optional)</a:t>
            </a:r>
          </a:p>
          <a:p>
            <a:pPr marL="76200" indent="0">
              <a:buNone/>
            </a:pPr>
            <a:r>
              <a:rPr lang="en-IN" sz="1050" b="1" dirty="0"/>
              <a:t>         Smart Classrooms</a:t>
            </a:r>
            <a:r>
              <a:rPr lang="en-IN" sz="1050" dirty="0"/>
              <a:t>: Raspberry Pi-based low-cost digital whiteboards</a:t>
            </a:r>
          </a:p>
          <a:p>
            <a:pPr marL="76200" indent="0">
              <a:buNone/>
            </a:pPr>
            <a:r>
              <a:rPr lang="en-IN" sz="1050" b="1" dirty="0"/>
              <a:t>         IoT-Based Attendance</a:t>
            </a:r>
            <a:r>
              <a:rPr lang="en-IN" sz="1050" dirty="0"/>
              <a:t>: RFID/NFC for automatic student attendance tracking</a:t>
            </a:r>
          </a:p>
          <a:p>
            <a:pPr marL="342900" lvl="0" indent="-190500" algn="just" rtl="0">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sz="1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493487" y="762138"/>
            <a:ext cx="11234056" cy="5624148"/>
          </a:xfrm>
          <a:prstGeom prst="rect">
            <a:avLst/>
          </a:prstGeom>
          <a:noFill/>
          <a:ln>
            <a:noFill/>
          </a:ln>
        </p:spPr>
        <p:txBody>
          <a:bodyPr spcFirstLastPara="1" wrap="square" lIns="91425" tIns="45700" rIns="91425" bIns="45700" anchor="t" anchorCtr="0">
            <a:normAutofit fontScale="25000" lnSpcReduction="20000"/>
          </a:bodyPr>
          <a:lstStyle/>
          <a:p>
            <a:pPr marL="342900" lvl="0" indent="-190500" algn="just" rtl="0">
              <a:lnSpc>
                <a:spcPct val="170000"/>
              </a:lnSpc>
              <a:spcBef>
                <a:spcPts val="0"/>
              </a:spcBef>
              <a:spcAft>
                <a:spcPts val="0"/>
              </a:spcAft>
              <a:buClr>
                <a:schemeClr val="dk1"/>
              </a:buClr>
              <a:buSzPct val="100000"/>
              <a:buNone/>
            </a:pPr>
            <a:r>
              <a:rPr lang="en-US" sz="5600" dirty="0">
                <a:latin typeface="Times New Roman" panose="02020603050405020304" pitchFamily="18" charset="0"/>
                <a:ea typeface="Cambria" panose="02040503050406030204" pitchFamily="18" charset="0"/>
                <a:cs typeface="Times New Roman" panose="02020603050405020304" pitchFamily="18" charset="0"/>
              </a:rPr>
              <a:t> </a:t>
            </a:r>
            <a:r>
              <a:rPr lang="en-US" sz="8000" b="1" dirty="0">
                <a:latin typeface="Times New Roman" panose="02020603050405020304" pitchFamily="18" charset="0"/>
                <a:ea typeface="Cambria" panose="02040503050406030204" pitchFamily="18" charset="0"/>
                <a:cs typeface="Times New Roman" panose="02020603050405020304" pitchFamily="18" charset="0"/>
              </a:rPr>
              <a:t>Software Requirements</a:t>
            </a: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1. </a:t>
            </a:r>
            <a:r>
              <a:rPr lang="en-IN" sz="6400" b="1" dirty="0"/>
              <a:t>Operating Systems</a:t>
            </a:r>
          </a:p>
          <a:p>
            <a:pPr marL="76200" indent="0">
              <a:buNone/>
            </a:pPr>
            <a:r>
              <a:rPr lang="en-IN" sz="4800" b="1" dirty="0"/>
              <a:t>       </a:t>
            </a:r>
            <a:r>
              <a:rPr lang="en-IN" sz="5600" b="1" dirty="0"/>
              <a:t>Server OS</a:t>
            </a:r>
            <a:r>
              <a:rPr lang="en-IN" sz="5600" dirty="0"/>
              <a:t>: Ubuntu Linux, CentOS, or Windows Server (for hosting backend services)</a:t>
            </a:r>
          </a:p>
          <a:p>
            <a:pPr marL="76200" indent="0">
              <a:buNone/>
            </a:pPr>
            <a:r>
              <a:rPr lang="en-IN" sz="5600" b="1" dirty="0"/>
              <a:t>       Client OS</a:t>
            </a:r>
            <a:r>
              <a:rPr lang="en-IN" sz="5600" dirty="0"/>
              <a:t>: Windows, macOS, Android, iOS (for students &amp; teachers using the platform)</a:t>
            </a:r>
          </a:p>
          <a:p>
            <a:pPr marL="76200" indent="0">
              <a:buNone/>
            </a:pPr>
            <a:r>
              <a:rPr lang="en-US" sz="6400" b="1" dirty="0"/>
              <a:t>2.Frontend Development </a:t>
            </a:r>
            <a:r>
              <a:rPr lang="en-US" sz="5600" b="1" dirty="0"/>
              <a:t>: Web App-</a:t>
            </a:r>
            <a:r>
              <a:rPr lang="en-US" sz="5600" dirty="0"/>
              <a:t>React.js or Angular (for browser-based learning)PWA (Progressive Web Apps for offline mode)</a:t>
            </a: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3. Database:</a:t>
            </a:r>
          </a:p>
          <a:p>
            <a:pPr marL="342900" indent="-190500" algn="just">
              <a:lnSpc>
                <a:spcPct val="170000"/>
              </a:lnSpc>
              <a:spcBef>
                <a:spcPts val="0"/>
              </a:spcBef>
              <a:buSzPct val="100000"/>
              <a:buNone/>
            </a:pPr>
            <a:r>
              <a:rPr lang="en-IN" sz="4800" b="1" dirty="0"/>
              <a:t>Backend Framework</a:t>
            </a:r>
            <a:r>
              <a:rPr lang="en-IN" sz="4800" dirty="0"/>
              <a:t>:</a:t>
            </a:r>
            <a:r>
              <a:rPr lang="en-US" sz="4800" dirty="0"/>
              <a:t>Node.js with Express.js OR</a:t>
            </a:r>
            <a:r>
              <a:rPr lang="en-US" sz="5600" b="1" dirty="0">
                <a:latin typeface="Times New Roman" panose="02020603050405020304" pitchFamily="18" charset="0"/>
                <a:ea typeface="Cambria" panose="02040503050406030204" pitchFamily="18" charset="0"/>
                <a:cs typeface="Times New Roman" panose="02020603050405020304" pitchFamily="18" charset="0"/>
              </a:rPr>
              <a:t>  </a:t>
            </a:r>
            <a:r>
              <a:rPr lang="en-IN" sz="4800" dirty="0"/>
              <a:t>Django (Python) OR Spring Boot (Java)</a:t>
            </a:r>
          </a:p>
          <a:p>
            <a:pPr marL="342900" indent="-190500" algn="just">
              <a:lnSpc>
                <a:spcPct val="170000"/>
              </a:lnSpc>
              <a:spcBef>
                <a:spcPts val="0"/>
              </a:spcBef>
              <a:buSzPct val="100000"/>
              <a:buNone/>
            </a:pPr>
            <a:r>
              <a:rPr lang="en-IN" sz="4800" b="1" dirty="0"/>
              <a:t>Database Management System (DBMS)</a:t>
            </a:r>
            <a:r>
              <a:rPr lang="en-IN" sz="4800" dirty="0"/>
              <a:t>:</a:t>
            </a:r>
            <a:r>
              <a:rPr lang="en-US" sz="4800" dirty="0"/>
              <a:t>MongoDB (for unstructured content like learning materials) and PostgreSQL</a:t>
            </a:r>
          </a:p>
          <a:p>
            <a:pPr marL="342900" indent="-190500" algn="just">
              <a:lnSpc>
                <a:spcPct val="170000"/>
              </a:lnSpc>
              <a:spcBef>
                <a:spcPts val="0"/>
              </a:spcBef>
              <a:buSzPct val="100000"/>
              <a:buNone/>
            </a:pPr>
            <a:r>
              <a:rPr lang="en-US" sz="4800" dirty="0"/>
              <a:t> (for structured data like student records) and Firebase </a:t>
            </a:r>
            <a:r>
              <a:rPr lang="en-US" sz="4800" dirty="0" err="1"/>
              <a:t>Firestore</a:t>
            </a:r>
            <a:r>
              <a:rPr lang="en-US" sz="4800" dirty="0"/>
              <a:t> (for real-time updates)</a:t>
            </a:r>
            <a:endParaRPr lang="en-US" sz="5600" b="1" dirty="0">
              <a:latin typeface="Times New Roman" panose="02020603050405020304" pitchFamily="18" charset="0"/>
              <a:ea typeface="Cambria" panose="02040503050406030204" pitchFamily="18" charset="0"/>
              <a:cs typeface="Times New Roman" panose="02020603050405020304" pitchFamily="18" charset="0"/>
            </a:endParaRPr>
          </a:p>
          <a:p>
            <a:pPr marL="76200" indent="0">
              <a:buNone/>
            </a:pPr>
            <a:r>
              <a:rPr lang="en-US" sz="6400" b="1" dirty="0">
                <a:latin typeface="Times New Roman" panose="02020603050405020304" pitchFamily="18" charset="0"/>
                <a:ea typeface="Cambria" panose="02040503050406030204" pitchFamily="18" charset="0"/>
                <a:cs typeface="Times New Roman" panose="02020603050405020304" pitchFamily="18" charset="0"/>
              </a:rPr>
              <a:t>4. </a:t>
            </a:r>
            <a:r>
              <a:rPr lang="en-IN" sz="6400" b="1" dirty="0"/>
              <a:t>Communication &amp; Collaboration</a:t>
            </a:r>
          </a:p>
          <a:p>
            <a:pPr marL="76200" indent="0">
              <a:buNone/>
            </a:pPr>
            <a:r>
              <a:rPr lang="en-IN" sz="6400" b="1" dirty="0"/>
              <a:t>       Video Conferencing</a:t>
            </a:r>
            <a:r>
              <a:rPr lang="en-IN" sz="6400" dirty="0"/>
              <a:t>: </a:t>
            </a:r>
            <a:r>
              <a:rPr lang="en-IN" sz="6400" dirty="0" err="1"/>
              <a:t>Jitsi</a:t>
            </a:r>
            <a:r>
              <a:rPr lang="en-IN" sz="6400" dirty="0"/>
              <a:t> Meet (open-source) or Zoom API</a:t>
            </a:r>
          </a:p>
          <a:p>
            <a:pPr marL="76200" indent="0">
              <a:buNone/>
            </a:pPr>
            <a:r>
              <a:rPr lang="en-IN" sz="6400" b="1" dirty="0"/>
              <a:t>       Messaging</a:t>
            </a:r>
            <a:r>
              <a:rPr lang="en-IN" sz="6400" dirty="0"/>
              <a:t>: Twilio (for SMS learning) or Firebase Cloud Messaging</a:t>
            </a:r>
          </a:p>
          <a:p>
            <a:pPr marL="76200" indent="0">
              <a:buNone/>
            </a:pPr>
            <a:r>
              <a:rPr lang="en-IN" sz="6400" b="1" dirty="0"/>
              <a:t>       Discussion Forums</a:t>
            </a:r>
            <a:r>
              <a:rPr lang="en-IN" sz="6400" dirty="0"/>
              <a:t>: Discourse or Vanilla Forums</a:t>
            </a:r>
          </a:p>
          <a:p>
            <a:pPr marL="76200" indent="0">
              <a:buNone/>
            </a:pPr>
            <a:r>
              <a:rPr lang="en-IN" sz="6400" b="1" dirty="0">
                <a:latin typeface="Times New Roman" panose="02020603050405020304" pitchFamily="18" charset="0"/>
                <a:ea typeface="Cambria" panose="02040503050406030204" pitchFamily="18" charset="0"/>
                <a:cs typeface="Times New Roman" panose="02020603050405020304" pitchFamily="18" charset="0"/>
              </a:rPr>
              <a:t>5.Api’s:</a:t>
            </a:r>
            <a:endParaRPr lang="en-US" sz="6400" b="1" dirty="0">
              <a:latin typeface="Times New Roman" panose="02020603050405020304" pitchFamily="18" charset="0"/>
              <a:ea typeface="Cambria" panose="02040503050406030204" pitchFamily="18" charset="0"/>
              <a:cs typeface="Times New Roman" panose="02020603050405020304" pitchFamily="18" charset="0"/>
            </a:endParaRPr>
          </a:p>
          <a:p>
            <a:r>
              <a:rPr lang="en-US" sz="5600" dirty="0">
                <a:latin typeface="Times New Roman" panose="02020603050405020304" pitchFamily="18" charset="0"/>
                <a:ea typeface="Cambria" panose="02040503050406030204" pitchFamily="18" charset="0"/>
                <a:cs typeface="Times New Roman" panose="02020603050405020304" pitchFamily="18" charset="0"/>
              </a:rPr>
              <a:t> </a:t>
            </a:r>
            <a:r>
              <a:rPr lang="en-US" sz="4800" b="1" dirty="0"/>
              <a:t>Security &amp; API Best Practices</a:t>
            </a:r>
          </a:p>
          <a:p>
            <a:pPr>
              <a:buFont typeface="Arial" panose="020B0604020202020204" pitchFamily="34" charset="0"/>
              <a:buChar char="•"/>
            </a:pPr>
            <a:r>
              <a:rPr lang="en-US" sz="4800" b="1" dirty="0"/>
              <a:t>JWT Authentication</a:t>
            </a:r>
            <a:r>
              <a:rPr lang="en-US" sz="4800" dirty="0"/>
              <a:t> for secure API access</a:t>
            </a:r>
          </a:p>
          <a:p>
            <a:pPr>
              <a:buFont typeface="Arial" panose="020B0604020202020204" pitchFamily="34" charset="0"/>
              <a:buChar char="•"/>
            </a:pPr>
            <a:r>
              <a:rPr lang="en-US" sz="4800" b="1" dirty="0"/>
              <a:t>Rate Limiting</a:t>
            </a:r>
            <a:r>
              <a:rPr lang="en-US" sz="4800" dirty="0"/>
              <a:t> (to prevent API abuse)</a:t>
            </a:r>
          </a:p>
          <a:p>
            <a:pPr>
              <a:buFont typeface="Arial" panose="020B0604020202020204" pitchFamily="34" charset="0"/>
              <a:buChar char="•"/>
            </a:pPr>
            <a:r>
              <a:rPr lang="en-US" sz="4800" b="1" dirty="0"/>
              <a:t>Data Encryption</a:t>
            </a:r>
            <a:r>
              <a:rPr lang="en-US" sz="4800" dirty="0"/>
              <a:t> (AES-256 for sensitive data)</a:t>
            </a:r>
          </a:p>
          <a:p>
            <a:pPr>
              <a:buFont typeface="Arial" panose="020B0604020202020204" pitchFamily="34" charset="0"/>
              <a:buChar char="•"/>
            </a:pPr>
            <a:r>
              <a:rPr lang="en-US" sz="4800" b="1" dirty="0"/>
              <a:t>Role-Based Access Control (RBAC)</a:t>
            </a:r>
            <a:r>
              <a:rPr lang="en-US" sz="4800" dirty="0"/>
              <a:t> (Admin, Teacher, Student)</a:t>
            </a:r>
          </a:p>
          <a:p>
            <a:pPr marL="342900" lvl="0" indent="-190500" algn="just" rtl="0">
              <a:lnSpc>
                <a:spcPct val="170000"/>
              </a:lnSpc>
              <a:spcBef>
                <a:spcPts val="0"/>
              </a:spcBef>
              <a:spcAft>
                <a:spcPts val="0"/>
              </a:spcAft>
              <a:buClr>
                <a:schemeClr val="dk1"/>
              </a:buClr>
              <a:buSzPct val="100000"/>
              <a:buNone/>
            </a:pPr>
            <a:endParaRPr lang="en-US" sz="56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3200" dirty="0">
              <a:latin typeface="Times New Roman" panose="02020603050405020304" pitchFamily="18" charset="0"/>
              <a:ea typeface="Cambria" panose="02040503050406030204" pitchFamily="18" charset="0"/>
              <a:cs typeface="Times New Roman" panose="02020603050405020304" pitchFamily="18" charset="0"/>
            </a:endParaRPr>
          </a:p>
          <a:p>
            <a:pPr marL="342900" lvl="0" indent="-190500" algn="just" rtl="0">
              <a:lnSpc>
                <a:spcPct val="200000"/>
              </a:lnSpc>
              <a:spcBef>
                <a:spcPts val="0"/>
              </a:spcBef>
              <a:spcAft>
                <a:spcPts val="0"/>
              </a:spcAft>
              <a:buClr>
                <a:schemeClr val="dk1"/>
              </a:buClr>
              <a:buSzPct val="100000"/>
              <a:buNone/>
            </a:pPr>
            <a:endParaRPr lang="en-US" sz="1400" b="1"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sz="1200"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Analysis of Problem Statement </a:t>
            </a:r>
            <a:r>
              <a:rPr lang="en-US" sz="2000" dirty="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55000" lnSpcReduction="20000"/>
          </a:bodyPr>
          <a:lstStyle/>
          <a:p>
            <a:pPr marL="76200" indent="0">
              <a:buNone/>
            </a:pPr>
            <a:r>
              <a:rPr lang="en-IN" sz="3800" b="1" dirty="0"/>
              <a:t>Hardware Requirements</a:t>
            </a:r>
          </a:p>
          <a:p>
            <a:pPr marL="76200" indent="0">
              <a:buNone/>
            </a:pPr>
            <a:r>
              <a:rPr lang="en-IN" sz="2900" b="1" dirty="0"/>
              <a:t>A. Server-Side Hardware</a:t>
            </a:r>
          </a:p>
          <a:p>
            <a:pPr marL="76200" indent="0">
              <a:buNone/>
            </a:pPr>
            <a:r>
              <a:rPr lang="en-IN" b="1" dirty="0"/>
              <a:t>Cloud/On-Premise Servers</a:t>
            </a:r>
            <a:r>
              <a:rPr lang="en-IN" dirty="0"/>
              <a:t>:</a:t>
            </a:r>
          </a:p>
          <a:p>
            <a:pPr marL="742950" lvl="1" indent="-285750">
              <a:buFont typeface="Arial" panose="020B0604020202020204" pitchFamily="34" charset="0"/>
              <a:buChar char="•"/>
            </a:pPr>
            <a:r>
              <a:rPr lang="en-IN" dirty="0"/>
              <a:t>16-core processor (Intel Xeon or AMD EPYC)</a:t>
            </a:r>
          </a:p>
          <a:p>
            <a:pPr marL="742950" lvl="1" indent="-285750">
              <a:buFont typeface="Arial" panose="020B0604020202020204" pitchFamily="34" charset="0"/>
              <a:buChar char="•"/>
            </a:pPr>
            <a:r>
              <a:rPr lang="en-IN" dirty="0"/>
              <a:t>64GB RAM (to handle multiple concurrent users)</a:t>
            </a:r>
          </a:p>
          <a:p>
            <a:pPr marL="742950" lvl="1" indent="-285750">
              <a:buFont typeface="Arial" panose="020B0604020202020204" pitchFamily="34" charset="0"/>
              <a:buChar char="•"/>
            </a:pPr>
            <a:r>
              <a:rPr lang="en-IN" dirty="0"/>
              <a:t>2TB SSD (for storage of learning materials)</a:t>
            </a:r>
          </a:p>
          <a:p>
            <a:pPr marL="742950" lvl="1" indent="-285750">
              <a:buFont typeface="Arial" panose="020B0604020202020204" pitchFamily="34" charset="0"/>
              <a:buChar char="•"/>
            </a:pPr>
            <a:r>
              <a:rPr lang="en-IN" dirty="0"/>
              <a:t>High-speed internet (1Gbps+ for fast access)</a:t>
            </a:r>
          </a:p>
          <a:p>
            <a:pPr marL="76200" indent="0">
              <a:buNone/>
            </a:pPr>
            <a:r>
              <a:rPr lang="en-IN" sz="2900" b="1" dirty="0"/>
              <a:t>B. Edge Computing for Offline Learning</a:t>
            </a:r>
          </a:p>
          <a:p>
            <a:pPr marL="76200" indent="0">
              <a:buNone/>
            </a:pPr>
            <a:r>
              <a:rPr lang="en-IN" b="1" dirty="0"/>
              <a:t>Local Content Servers (for areas with poor internet)</a:t>
            </a:r>
            <a:r>
              <a:rPr lang="en-IN" dirty="0"/>
              <a:t>:</a:t>
            </a:r>
          </a:p>
          <a:p>
            <a:pPr marL="742950" lvl="1" indent="-285750">
              <a:buFont typeface="Arial" panose="020B0604020202020204" pitchFamily="34" charset="0"/>
              <a:buChar char="•"/>
            </a:pPr>
            <a:r>
              <a:rPr lang="en-IN" dirty="0"/>
              <a:t>Raspberry Pi 4 with 8GB RAM (for storing preloaded content)</a:t>
            </a:r>
          </a:p>
          <a:p>
            <a:pPr marL="742950" lvl="1" indent="-285750">
              <a:buFont typeface="Arial" panose="020B0604020202020204" pitchFamily="34" charset="0"/>
              <a:buChar char="•"/>
            </a:pPr>
            <a:r>
              <a:rPr lang="en-IN" dirty="0"/>
              <a:t>External 1TB SSD (for educational videos and PDFs)</a:t>
            </a:r>
          </a:p>
          <a:p>
            <a:pPr marL="742950" lvl="1" indent="-285750">
              <a:buFont typeface="Arial" panose="020B0604020202020204" pitchFamily="34" charset="0"/>
              <a:buChar char="•"/>
            </a:pPr>
            <a:r>
              <a:rPr lang="en-IN" dirty="0"/>
              <a:t>Solar-powered battery (for remote areas without electricity)</a:t>
            </a:r>
          </a:p>
          <a:p>
            <a:pPr marL="76200" indent="0">
              <a:buNone/>
            </a:pPr>
            <a:r>
              <a:rPr lang="en-IN" sz="2900" b="1" dirty="0"/>
              <a:t>C. End-User Devices (Students &amp; Teachers)</a:t>
            </a:r>
          </a:p>
          <a:p>
            <a:pPr marL="76200" indent="0">
              <a:buNone/>
            </a:pPr>
            <a:r>
              <a:rPr lang="en-IN" b="1" dirty="0"/>
              <a:t>Low-Cost Tablets / Smartphones</a:t>
            </a:r>
            <a:r>
              <a:rPr lang="en-IN" dirty="0"/>
              <a:t>:</a:t>
            </a:r>
          </a:p>
          <a:p>
            <a:pPr marL="742950" lvl="1" indent="-285750">
              <a:buFont typeface="Arial" panose="020B0604020202020204" pitchFamily="34" charset="0"/>
              <a:buChar char="•"/>
            </a:pPr>
            <a:r>
              <a:rPr lang="en-IN" dirty="0"/>
              <a:t>Android tablets with at least 3GB RAM &amp; 32GB storage</a:t>
            </a:r>
          </a:p>
          <a:p>
            <a:pPr marL="742950" lvl="1" indent="-285750">
              <a:buFont typeface="Arial" panose="020B0604020202020204" pitchFamily="34" charset="0"/>
              <a:buChar char="•"/>
            </a:pPr>
            <a:r>
              <a:rPr lang="en-IN" dirty="0"/>
              <a:t>Basic 4G connectivity for remote access</a:t>
            </a:r>
          </a:p>
          <a:p>
            <a:pPr marL="76200" indent="0">
              <a:buNone/>
            </a:pPr>
            <a:r>
              <a:rPr lang="en-IN" b="1" dirty="0"/>
              <a:t>Laptops (for teachers &amp; administrators)</a:t>
            </a:r>
            <a:r>
              <a:rPr lang="en-IN" dirty="0"/>
              <a:t>:</a:t>
            </a:r>
          </a:p>
          <a:p>
            <a:pPr marL="742950" lvl="1" indent="-285750">
              <a:buFont typeface="Arial" panose="020B0604020202020204" pitchFamily="34" charset="0"/>
              <a:buChar char="•"/>
            </a:pPr>
            <a:r>
              <a:rPr lang="en-IN" dirty="0"/>
              <a:t>Minimum Intel i5 processor, 8GB RAM, and 256GB SSD</a:t>
            </a:r>
          </a:p>
          <a:p>
            <a:pPr marL="76200" indent="0">
              <a:buNone/>
            </a:pPr>
            <a:r>
              <a:rPr lang="en-IN" sz="2900" b="1" dirty="0"/>
              <a:t>D. Smart Classroom Hardware (Optional)</a:t>
            </a:r>
          </a:p>
          <a:p>
            <a:pPr marL="76200" indent="0">
              <a:buNone/>
            </a:pPr>
            <a:r>
              <a:rPr lang="en-IN" b="1" dirty="0"/>
              <a:t>Digital Whiteboards</a:t>
            </a:r>
            <a:r>
              <a:rPr lang="en-IN" dirty="0"/>
              <a:t>: Low-cost smart boards powered by Raspberry Pi</a:t>
            </a:r>
          </a:p>
          <a:p>
            <a:pPr marL="76200" indent="0">
              <a:buNone/>
            </a:pPr>
            <a:r>
              <a:rPr lang="en-IN" b="1" dirty="0"/>
              <a:t>IoT-Based Attendance System</a:t>
            </a:r>
            <a:r>
              <a:rPr lang="en-IN" dirty="0"/>
              <a:t>: RFID/NFC readers for student tracking</a:t>
            </a:r>
          </a:p>
          <a:p>
            <a:pPr marL="342900" lvl="0" indent="-190500" algn="just" rtl="0">
              <a:lnSpc>
                <a:spcPct val="170000"/>
              </a:lnSpc>
              <a:spcBef>
                <a:spcPts val="0"/>
              </a:spcBef>
              <a:spcAft>
                <a:spcPts val="0"/>
              </a:spcAft>
              <a:buClr>
                <a:schemeClr val="dk1"/>
              </a:buClr>
              <a:buSzPct val="100000"/>
              <a:buNone/>
            </a:pPr>
            <a:endParaRPr lang="en-US" b="1"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GB" sz="3200" dirty="0">
                <a:latin typeface="Times New Roman" panose="02020603050405020304" pitchFamily="18" charset="0"/>
                <a:ea typeface="Cambria" panose="02040503050406030204" pitchFamily="18" charset="0"/>
                <a:cs typeface="Times New Roman" panose="02020603050405020304" pitchFamily="18" charset="0"/>
              </a:rPr>
              <a:t>Timeline of the Project (Gantt Chart)</a:t>
            </a:r>
            <a:endParaRPr sz="3200" dirty="0">
              <a:latin typeface="Times New Roman" panose="02020603050405020304" pitchFamily="18" charset="0"/>
              <a:ea typeface="Cambria" panose="020405030504060302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A83B344-D781-200E-2EE2-2420E1476380}"/>
              </a:ext>
            </a:extLst>
          </p:cNvPr>
          <p:cNvSpPr txBox="1"/>
          <p:nvPr/>
        </p:nvSpPr>
        <p:spPr>
          <a:xfrm>
            <a:off x="6960093" y="1470926"/>
            <a:ext cx="1589103" cy="523220"/>
          </a:xfrm>
          <a:prstGeom prst="rect">
            <a:avLst/>
          </a:prstGeom>
          <a:noFill/>
        </p:spPr>
        <p:txBody>
          <a:bodyPr wrap="square" rtlCol="0">
            <a:spAutoFit/>
          </a:bodyPr>
          <a:lstStyle/>
          <a:p>
            <a:r>
              <a:rPr lang="en-US" sz="2800" dirty="0">
                <a:solidFill>
                  <a:schemeClr val="bg1"/>
                </a:solidFill>
                <a:latin typeface="Times New Roman" panose="02020603050405020304" pitchFamily="18" charset="0"/>
                <a:cs typeface="Times New Roman" panose="02020603050405020304" pitchFamily="18" charset="0"/>
              </a:rPr>
              <a:t>Review</a:t>
            </a:r>
            <a:endParaRPr lang="en-IN" sz="2800" dirty="0">
              <a:solidFill>
                <a:schemeClr val="bg1"/>
              </a:solidFill>
              <a:latin typeface="Times New Roman" panose="02020603050405020304" pitchFamily="18" charset="0"/>
              <a:cs typeface="Times New Roman" panose="02020603050405020304" pitchFamily="18" charset="0"/>
            </a:endParaRPr>
          </a:p>
        </p:txBody>
      </p:sp>
      <p:grpSp>
        <p:nvGrpSpPr>
          <p:cNvPr id="34" name="Group 33">
            <a:extLst>
              <a:ext uri="{FF2B5EF4-FFF2-40B4-BE49-F238E27FC236}">
                <a16:creationId xmlns:a16="http://schemas.microsoft.com/office/drawing/2014/main" id="{834B4D88-517D-F543-B896-83743A686F4C}"/>
              </a:ext>
            </a:extLst>
          </p:cNvPr>
          <p:cNvGrpSpPr/>
          <p:nvPr/>
        </p:nvGrpSpPr>
        <p:grpSpPr>
          <a:xfrm>
            <a:off x="40251" y="1300630"/>
            <a:ext cx="2157274" cy="3579104"/>
            <a:chOff x="0" y="1303614"/>
            <a:chExt cx="2157274" cy="3579104"/>
          </a:xfrm>
        </p:grpSpPr>
        <p:grpSp>
          <p:nvGrpSpPr>
            <p:cNvPr id="24" name="Group 23">
              <a:extLst>
                <a:ext uri="{FF2B5EF4-FFF2-40B4-BE49-F238E27FC236}">
                  <a16:creationId xmlns:a16="http://schemas.microsoft.com/office/drawing/2014/main" id="{84342569-9AD6-0CD8-5B9C-C2895C1349ED}"/>
                </a:ext>
              </a:extLst>
            </p:cNvPr>
            <p:cNvGrpSpPr/>
            <p:nvPr/>
          </p:nvGrpSpPr>
          <p:grpSpPr>
            <a:xfrm>
              <a:off x="284086" y="1303614"/>
              <a:ext cx="1589103" cy="475086"/>
              <a:chOff x="904350" y="1309349"/>
              <a:chExt cx="1589103" cy="475086"/>
            </a:xfrm>
          </p:grpSpPr>
          <p:sp>
            <p:nvSpPr>
              <p:cNvPr id="25" name="Rectangle 24">
                <a:extLst>
                  <a:ext uri="{FF2B5EF4-FFF2-40B4-BE49-F238E27FC236}">
                    <a16:creationId xmlns:a16="http://schemas.microsoft.com/office/drawing/2014/main" id="{DD520AAE-1D13-E1B0-0F1D-A44243D3DA5F}"/>
                  </a:ext>
                </a:extLst>
              </p:cNvPr>
              <p:cNvSpPr/>
              <p:nvPr/>
            </p:nvSpPr>
            <p:spPr>
              <a:xfrm>
                <a:off x="904350"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DDAEFFCA-6453-36C5-0DDB-2710A80D7ACC}"/>
                  </a:ext>
                </a:extLst>
              </p:cNvPr>
              <p:cNvSpPr txBox="1"/>
              <p:nvPr/>
            </p:nvSpPr>
            <p:spPr>
              <a:xfrm>
                <a:off x="928147" y="130934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0</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7" name="Rectangle 26">
              <a:extLst>
                <a:ext uri="{FF2B5EF4-FFF2-40B4-BE49-F238E27FC236}">
                  <a16:creationId xmlns:a16="http://schemas.microsoft.com/office/drawing/2014/main" id="{9C2341EE-70D1-52BC-90A1-263458E5CB1B}"/>
                </a:ext>
              </a:extLst>
            </p:cNvPr>
            <p:cNvSpPr/>
            <p:nvPr/>
          </p:nvSpPr>
          <p:spPr>
            <a:xfrm>
              <a:off x="0"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1" name="Group 30">
            <a:extLst>
              <a:ext uri="{FF2B5EF4-FFF2-40B4-BE49-F238E27FC236}">
                <a16:creationId xmlns:a16="http://schemas.microsoft.com/office/drawing/2014/main" id="{674D5A9F-7CE9-A61E-6E17-7D2A3D6D8881}"/>
              </a:ext>
            </a:extLst>
          </p:cNvPr>
          <p:cNvGrpSpPr/>
          <p:nvPr/>
        </p:nvGrpSpPr>
        <p:grpSpPr>
          <a:xfrm>
            <a:off x="2454786" y="1326686"/>
            <a:ext cx="2157274" cy="3556032"/>
            <a:chOff x="2461547" y="1326686"/>
            <a:chExt cx="2157274" cy="3556032"/>
          </a:xfrm>
        </p:grpSpPr>
        <p:grpSp>
          <p:nvGrpSpPr>
            <p:cNvPr id="18" name="Group 17">
              <a:extLst>
                <a:ext uri="{FF2B5EF4-FFF2-40B4-BE49-F238E27FC236}">
                  <a16:creationId xmlns:a16="http://schemas.microsoft.com/office/drawing/2014/main" id="{8B10DD2D-2F30-A2C1-A002-89DBD21BDC67}"/>
                </a:ext>
              </a:extLst>
            </p:cNvPr>
            <p:cNvGrpSpPr/>
            <p:nvPr/>
          </p:nvGrpSpPr>
          <p:grpSpPr>
            <a:xfrm>
              <a:off x="2745633" y="1326686"/>
              <a:ext cx="1589103" cy="462798"/>
              <a:chOff x="3002994" y="1332422"/>
              <a:chExt cx="1589103" cy="462798"/>
            </a:xfrm>
          </p:grpSpPr>
          <p:sp>
            <p:nvSpPr>
              <p:cNvPr id="9" name="Rectangle 8">
                <a:extLst>
                  <a:ext uri="{FF2B5EF4-FFF2-40B4-BE49-F238E27FC236}">
                    <a16:creationId xmlns:a16="http://schemas.microsoft.com/office/drawing/2014/main" id="{B5EA9943-E696-06DA-8224-222EC317DBB1}"/>
                  </a:ext>
                </a:extLst>
              </p:cNvPr>
              <p:cNvSpPr/>
              <p:nvPr/>
            </p:nvSpPr>
            <p:spPr>
              <a:xfrm>
                <a:off x="3002994" y="133242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ACB85B30-F6C7-A945-40B0-45244E1576D9}"/>
                  </a:ext>
                </a:extLst>
              </p:cNvPr>
              <p:cNvSpPr txBox="1"/>
              <p:nvPr/>
            </p:nvSpPr>
            <p:spPr>
              <a:xfrm>
                <a:off x="3036970" y="1333555"/>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1</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8" name="Rectangle 27">
              <a:extLst>
                <a:ext uri="{FF2B5EF4-FFF2-40B4-BE49-F238E27FC236}">
                  <a16:creationId xmlns:a16="http://schemas.microsoft.com/office/drawing/2014/main" id="{66F6E9D1-8ACE-B50D-8785-622C838870A7}"/>
                </a:ext>
              </a:extLst>
            </p:cNvPr>
            <p:cNvSpPr/>
            <p:nvPr/>
          </p:nvSpPr>
          <p:spPr>
            <a:xfrm>
              <a:off x="2461547"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2" name="Group 31">
            <a:extLst>
              <a:ext uri="{FF2B5EF4-FFF2-40B4-BE49-F238E27FC236}">
                <a16:creationId xmlns:a16="http://schemas.microsoft.com/office/drawing/2014/main" id="{F487D885-FB55-BD52-F986-267767CC5C7E}"/>
              </a:ext>
            </a:extLst>
          </p:cNvPr>
          <p:cNvGrpSpPr/>
          <p:nvPr/>
        </p:nvGrpSpPr>
        <p:grpSpPr>
          <a:xfrm>
            <a:off x="5014867" y="1311299"/>
            <a:ext cx="2157274" cy="3571419"/>
            <a:chOff x="5017363" y="1311299"/>
            <a:chExt cx="2157274" cy="3571419"/>
          </a:xfrm>
        </p:grpSpPr>
        <p:grpSp>
          <p:nvGrpSpPr>
            <p:cNvPr id="19" name="Group 18">
              <a:extLst>
                <a:ext uri="{FF2B5EF4-FFF2-40B4-BE49-F238E27FC236}">
                  <a16:creationId xmlns:a16="http://schemas.microsoft.com/office/drawing/2014/main" id="{6D75D2B1-3DB0-A547-EC1C-B562C9281014}"/>
                </a:ext>
              </a:extLst>
            </p:cNvPr>
            <p:cNvGrpSpPr/>
            <p:nvPr/>
          </p:nvGrpSpPr>
          <p:grpSpPr>
            <a:xfrm>
              <a:off x="5301449" y="1311299"/>
              <a:ext cx="1589103" cy="477052"/>
              <a:chOff x="5038324" y="1322772"/>
              <a:chExt cx="1589103" cy="477052"/>
            </a:xfrm>
          </p:grpSpPr>
          <p:sp>
            <p:nvSpPr>
              <p:cNvPr id="8" name="Rectangle 7">
                <a:extLst>
                  <a:ext uri="{FF2B5EF4-FFF2-40B4-BE49-F238E27FC236}">
                    <a16:creationId xmlns:a16="http://schemas.microsoft.com/office/drawing/2014/main" id="{A20E8FA4-CF13-D6BE-EE24-4BD8F359EE8F}"/>
                  </a:ext>
                </a:extLst>
              </p:cNvPr>
              <p:cNvSpPr/>
              <p:nvPr/>
            </p:nvSpPr>
            <p:spPr>
              <a:xfrm>
                <a:off x="5038324"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411378DC-4CC6-7473-B0C1-0C8EE4BE9418}"/>
                  </a:ext>
                </a:extLst>
              </p:cNvPr>
              <p:cNvSpPr txBox="1"/>
              <p:nvPr/>
            </p:nvSpPr>
            <p:spPr>
              <a:xfrm>
                <a:off x="5062121" y="1338159"/>
                <a:ext cx="1541508" cy="461665"/>
              </a:xfrm>
              <a:prstGeom prst="rect">
                <a:avLst/>
              </a:prstGeom>
              <a:noFill/>
            </p:spPr>
            <p:txBody>
              <a:bodyPr wrap="square" rtlCol="0">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2</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29" name="Rectangle 28">
              <a:extLst>
                <a:ext uri="{FF2B5EF4-FFF2-40B4-BE49-F238E27FC236}">
                  <a16:creationId xmlns:a16="http://schemas.microsoft.com/office/drawing/2014/main" id="{35FC8A73-F01C-C0F2-598B-CB77B1CD4298}"/>
                </a:ext>
              </a:extLst>
            </p:cNvPr>
            <p:cNvSpPr/>
            <p:nvPr/>
          </p:nvSpPr>
          <p:spPr>
            <a:xfrm>
              <a:off x="5017363"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grpSp>
        <p:nvGrpSpPr>
          <p:cNvPr id="33" name="Group 32">
            <a:extLst>
              <a:ext uri="{FF2B5EF4-FFF2-40B4-BE49-F238E27FC236}">
                <a16:creationId xmlns:a16="http://schemas.microsoft.com/office/drawing/2014/main" id="{5623994A-0E12-5980-794F-9FBC1D8621BA}"/>
              </a:ext>
            </a:extLst>
          </p:cNvPr>
          <p:cNvGrpSpPr/>
          <p:nvPr/>
        </p:nvGrpSpPr>
        <p:grpSpPr>
          <a:xfrm>
            <a:off x="7449570" y="1300630"/>
            <a:ext cx="2157274" cy="3582088"/>
            <a:chOff x="7435919" y="1300630"/>
            <a:chExt cx="2157274" cy="3582088"/>
          </a:xfrm>
        </p:grpSpPr>
        <p:grpSp>
          <p:nvGrpSpPr>
            <p:cNvPr id="20" name="Group 19">
              <a:extLst>
                <a:ext uri="{FF2B5EF4-FFF2-40B4-BE49-F238E27FC236}">
                  <a16:creationId xmlns:a16="http://schemas.microsoft.com/office/drawing/2014/main" id="{BC91AA7D-58BC-1ECC-283F-9458511D8FAE}"/>
                </a:ext>
              </a:extLst>
            </p:cNvPr>
            <p:cNvGrpSpPr/>
            <p:nvPr/>
          </p:nvGrpSpPr>
          <p:grpSpPr>
            <a:xfrm>
              <a:off x="7709162" y="1300630"/>
              <a:ext cx="1610788" cy="472334"/>
              <a:chOff x="7286132" y="1312103"/>
              <a:chExt cx="1610788" cy="472334"/>
            </a:xfrm>
          </p:grpSpPr>
          <p:sp>
            <p:nvSpPr>
              <p:cNvPr id="11" name="Rectangle 10">
                <a:extLst>
                  <a:ext uri="{FF2B5EF4-FFF2-40B4-BE49-F238E27FC236}">
                    <a16:creationId xmlns:a16="http://schemas.microsoft.com/office/drawing/2014/main" id="{DDFDBCFF-932E-AD36-C01E-E2250F279B43}"/>
                  </a:ext>
                </a:extLst>
              </p:cNvPr>
              <p:cNvSpPr/>
              <p:nvPr/>
            </p:nvSpPr>
            <p:spPr>
              <a:xfrm>
                <a:off x="7286132" y="1322772"/>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B6D79FBB-4D25-5EA2-3C87-1D14FFA92ED8}"/>
                  </a:ext>
                </a:extLst>
              </p:cNvPr>
              <p:cNvSpPr txBox="1"/>
              <p:nvPr/>
            </p:nvSpPr>
            <p:spPr>
              <a:xfrm>
                <a:off x="7286132" y="1312103"/>
                <a:ext cx="1610788"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3</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0" name="Rectangle 29">
              <a:extLst>
                <a:ext uri="{FF2B5EF4-FFF2-40B4-BE49-F238E27FC236}">
                  <a16:creationId xmlns:a16="http://schemas.microsoft.com/office/drawing/2014/main" id="{2C24583A-52BC-4605-BE32-3CEC59C35F58}"/>
                </a:ext>
              </a:extLst>
            </p:cNvPr>
            <p:cNvSpPr/>
            <p:nvPr/>
          </p:nvSpPr>
          <p:spPr>
            <a:xfrm>
              <a:off x="7435919"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dirty="0">
                <a:latin typeface="Times New Roman" panose="02020603050405020304" pitchFamily="18" charset="0"/>
                <a:cs typeface="Times New Roman" panose="02020603050405020304" pitchFamily="18" charset="0"/>
              </a:endParaRPr>
            </a:p>
          </p:txBody>
        </p:sp>
      </p:grpSp>
      <p:grpSp>
        <p:nvGrpSpPr>
          <p:cNvPr id="36" name="Group 35">
            <a:extLst>
              <a:ext uri="{FF2B5EF4-FFF2-40B4-BE49-F238E27FC236}">
                <a16:creationId xmlns:a16="http://schemas.microsoft.com/office/drawing/2014/main" id="{FC02C76D-3570-AE0B-9BA7-242B3C6886D4}"/>
              </a:ext>
            </a:extLst>
          </p:cNvPr>
          <p:cNvGrpSpPr/>
          <p:nvPr/>
        </p:nvGrpSpPr>
        <p:grpSpPr>
          <a:xfrm>
            <a:off x="9853391" y="1311298"/>
            <a:ext cx="2157274" cy="3571420"/>
            <a:chOff x="9854475" y="1311298"/>
            <a:chExt cx="2157274" cy="3571420"/>
          </a:xfrm>
        </p:grpSpPr>
        <p:grpSp>
          <p:nvGrpSpPr>
            <p:cNvPr id="23" name="Group 22">
              <a:extLst>
                <a:ext uri="{FF2B5EF4-FFF2-40B4-BE49-F238E27FC236}">
                  <a16:creationId xmlns:a16="http://schemas.microsoft.com/office/drawing/2014/main" id="{41A2C6BF-C7B4-593F-5128-3A5C2751EC85}"/>
                </a:ext>
              </a:extLst>
            </p:cNvPr>
            <p:cNvGrpSpPr/>
            <p:nvPr/>
          </p:nvGrpSpPr>
          <p:grpSpPr>
            <a:xfrm>
              <a:off x="10138561" y="1311298"/>
              <a:ext cx="1589103" cy="467401"/>
              <a:chOff x="9891697" y="1317034"/>
              <a:chExt cx="1589103" cy="467401"/>
            </a:xfrm>
          </p:grpSpPr>
          <p:sp>
            <p:nvSpPr>
              <p:cNvPr id="21" name="Rectangle 20">
                <a:extLst>
                  <a:ext uri="{FF2B5EF4-FFF2-40B4-BE49-F238E27FC236}">
                    <a16:creationId xmlns:a16="http://schemas.microsoft.com/office/drawing/2014/main" id="{658E4EAA-1F29-C680-33EB-26724CE8B557}"/>
                  </a:ext>
                </a:extLst>
              </p:cNvPr>
              <p:cNvSpPr/>
              <p:nvPr/>
            </p:nvSpPr>
            <p:spPr>
              <a:xfrm>
                <a:off x="9891697" y="1322770"/>
                <a:ext cx="1589103" cy="4616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C3A7B378-5C3C-B8B3-CCBD-72B225BE7524}"/>
                  </a:ext>
                </a:extLst>
              </p:cNvPr>
              <p:cNvSpPr txBox="1"/>
              <p:nvPr/>
            </p:nvSpPr>
            <p:spPr>
              <a:xfrm>
                <a:off x="9915494" y="1317034"/>
                <a:ext cx="1565306" cy="461665"/>
              </a:xfrm>
              <a:prstGeom prst="rect">
                <a:avLst/>
              </a:prstGeom>
              <a:noFill/>
            </p:spPr>
            <p:txBody>
              <a:bodyPr wrap="square" rtlCol="0" anchor="ctr">
                <a:spAutoFit/>
              </a:bodyPr>
              <a:lstStyle/>
              <a:p>
                <a:pPr algn="ctr"/>
                <a:r>
                  <a:rPr lang="en-US" sz="2400" dirty="0">
                    <a:solidFill>
                      <a:schemeClr val="bg1"/>
                    </a:solidFill>
                    <a:latin typeface="Times New Roman" panose="02020603050405020304" pitchFamily="18" charset="0"/>
                    <a:cs typeface="Times New Roman" panose="02020603050405020304" pitchFamily="18" charset="0"/>
                  </a:rPr>
                  <a:t>Review 4</a:t>
                </a:r>
                <a:endParaRPr lang="en-IN" sz="2400" dirty="0">
                  <a:solidFill>
                    <a:schemeClr val="bg1"/>
                  </a:solidFill>
                  <a:latin typeface="Times New Roman" panose="02020603050405020304" pitchFamily="18" charset="0"/>
                  <a:cs typeface="Times New Roman" panose="02020603050405020304" pitchFamily="18" charset="0"/>
                </a:endParaRPr>
              </a:p>
            </p:txBody>
          </p:sp>
        </p:grpSp>
        <p:sp>
          <p:nvSpPr>
            <p:cNvPr id="35" name="Rectangle 34">
              <a:extLst>
                <a:ext uri="{FF2B5EF4-FFF2-40B4-BE49-F238E27FC236}">
                  <a16:creationId xmlns:a16="http://schemas.microsoft.com/office/drawing/2014/main" id="{D61AD915-0E87-2966-3094-B20805E6A35A}"/>
                </a:ext>
              </a:extLst>
            </p:cNvPr>
            <p:cNvSpPr/>
            <p:nvPr/>
          </p:nvSpPr>
          <p:spPr>
            <a:xfrm>
              <a:off x="9854475" y="2041864"/>
              <a:ext cx="2157274" cy="284085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grpSp>
      <p:sp>
        <p:nvSpPr>
          <p:cNvPr id="37" name="Arrow: Right 36">
            <a:extLst>
              <a:ext uri="{FF2B5EF4-FFF2-40B4-BE49-F238E27FC236}">
                <a16:creationId xmlns:a16="http://schemas.microsoft.com/office/drawing/2014/main" id="{F751753F-399E-4B12-A140-57E19AA360F3}"/>
              </a:ext>
            </a:extLst>
          </p:cNvPr>
          <p:cNvSpPr/>
          <p:nvPr/>
        </p:nvSpPr>
        <p:spPr>
          <a:xfrm>
            <a:off x="1913028" y="4016586"/>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39" name="Arrow: Right 38">
            <a:extLst>
              <a:ext uri="{FF2B5EF4-FFF2-40B4-BE49-F238E27FC236}">
                <a16:creationId xmlns:a16="http://schemas.microsoft.com/office/drawing/2014/main" id="{709D3C5B-ECC3-3643-4AE9-DDED5FAFD12C}"/>
              </a:ext>
            </a:extLst>
          </p:cNvPr>
          <p:cNvSpPr/>
          <p:nvPr/>
        </p:nvSpPr>
        <p:spPr>
          <a:xfrm>
            <a:off x="9415488" y="2302833"/>
            <a:ext cx="629929"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0" name="Arrow: Right 39">
            <a:extLst>
              <a:ext uri="{FF2B5EF4-FFF2-40B4-BE49-F238E27FC236}">
                <a16:creationId xmlns:a16="http://schemas.microsoft.com/office/drawing/2014/main" id="{59E107BB-DA59-CA63-4F15-3404A820F8C2}"/>
              </a:ext>
            </a:extLst>
          </p:cNvPr>
          <p:cNvSpPr/>
          <p:nvPr/>
        </p:nvSpPr>
        <p:spPr>
          <a:xfrm>
            <a:off x="6976489" y="3976681"/>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1" name="Arrow: Right 40">
            <a:extLst>
              <a:ext uri="{FF2B5EF4-FFF2-40B4-BE49-F238E27FC236}">
                <a16:creationId xmlns:a16="http://schemas.microsoft.com/office/drawing/2014/main" id="{27CCD045-8AA8-9456-3FEC-D9D7553A998C}"/>
              </a:ext>
            </a:extLst>
          </p:cNvPr>
          <p:cNvSpPr/>
          <p:nvPr/>
        </p:nvSpPr>
        <p:spPr>
          <a:xfrm>
            <a:off x="4456572" y="2302833"/>
            <a:ext cx="732673" cy="372862"/>
          </a:xfrm>
          <a:prstGeom prst="right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IN" sz="1600">
              <a:latin typeface="Times New Roman" panose="02020603050405020304" pitchFamily="18" charset="0"/>
              <a:cs typeface="Times New Roman" panose="02020603050405020304" pitchFamily="18" charset="0"/>
            </a:endParaRPr>
          </a:p>
        </p:txBody>
      </p:sp>
      <p:sp>
        <p:nvSpPr>
          <p:cNvPr id="42" name="TextBox 41">
            <a:extLst>
              <a:ext uri="{FF2B5EF4-FFF2-40B4-BE49-F238E27FC236}">
                <a16:creationId xmlns:a16="http://schemas.microsoft.com/office/drawing/2014/main" id="{317008CB-253C-44D8-296C-2585EC8EBB7E}"/>
              </a:ext>
            </a:extLst>
          </p:cNvPr>
          <p:cNvSpPr txBox="1"/>
          <p:nvPr/>
        </p:nvSpPr>
        <p:spPr>
          <a:xfrm>
            <a:off x="2454786" y="2810338"/>
            <a:ext cx="2136991"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Requirement Analysis, Setting up of required environments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3" name="TextBox 42">
            <a:extLst>
              <a:ext uri="{FF2B5EF4-FFF2-40B4-BE49-F238E27FC236}">
                <a16:creationId xmlns:a16="http://schemas.microsoft.com/office/drawing/2014/main" id="{CBA28BEA-CBA7-97C6-D0EB-445E778A8028}"/>
              </a:ext>
            </a:extLst>
          </p:cNvPr>
          <p:cNvSpPr txBox="1"/>
          <p:nvPr/>
        </p:nvSpPr>
        <p:spPr>
          <a:xfrm>
            <a:off x="6761" y="2832735"/>
            <a:ext cx="2157274" cy="1631216"/>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Title Selection, </a:t>
            </a:r>
            <a:r>
              <a:rPr lang="en-US" sz="2000" dirty="0" err="1">
                <a:solidFill>
                  <a:srgbClr val="FFFF00"/>
                </a:solidFill>
                <a:latin typeface="Times New Roman" panose="02020603050405020304" pitchFamily="18" charset="0"/>
                <a:cs typeface="Times New Roman" panose="02020603050405020304" pitchFamily="18" charset="0"/>
              </a:rPr>
              <a:t>Github</a:t>
            </a:r>
            <a:r>
              <a:rPr lang="en-US" sz="2000" dirty="0">
                <a:solidFill>
                  <a:srgbClr val="FFFF00"/>
                </a:solidFill>
                <a:latin typeface="Times New Roman" panose="02020603050405020304" pitchFamily="18" charset="0"/>
                <a:cs typeface="Times New Roman" panose="02020603050405020304" pitchFamily="18" charset="0"/>
              </a:rPr>
              <a:t> repo creation,</a:t>
            </a:r>
          </a:p>
          <a:p>
            <a:r>
              <a:rPr lang="en-US" sz="2000" dirty="0">
                <a:solidFill>
                  <a:srgbClr val="FFFF00"/>
                </a:solidFill>
                <a:latin typeface="Times New Roman" panose="02020603050405020304" pitchFamily="18" charset="0"/>
                <a:cs typeface="Times New Roman" panose="02020603050405020304" pitchFamily="18" charset="0"/>
              </a:rPr>
              <a:t>Requirement Gathering</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4" name="TextBox 43">
            <a:extLst>
              <a:ext uri="{FF2B5EF4-FFF2-40B4-BE49-F238E27FC236}">
                <a16:creationId xmlns:a16="http://schemas.microsoft.com/office/drawing/2014/main" id="{DFB8652D-654E-4D7E-1A2B-3FC9085AABB1}"/>
              </a:ext>
            </a:extLst>
          </p:cNvPr>
          <p:cNvSpPr txBox="1"/>
          <p:nvPr/>
        </p:nvSpPr>
        <p:spPr>
          <a:xfrm>
            <a:off x="2454786" y="2065755"/>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Planning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5" name="TextBox 44">
            <a:extLst>
              <a:ext uri="{FF2B5EF4-FFF2-40B4-BE49-F238E27FC236}">
                <a16:creationId xmlns:a16="http://schemas.microsoft.com/office/drawing/2014/main" id="{9A7F512D-2632-1F28-E46D-C7C1AD7BDDBE}"/>
              </a:ext>
            </a:extLst>
          </p:cNvPr>
          <p:cNvSpPr txBox="1"/>
          <p:nvPr/>
        </p:nvSpPr>
        <p:spPr>
          <a:xfrm>
            <a:off x="500737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Designing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6" name="TextBox 45">
            <a:extLst>
              <a:ext uri="{FF2B5EF4-FFF2-40B4-BE49-F238E27FC236}">
                <a16:creationId xmlns:a16="http://schemas.microsoft.com/office/drawing/2014/main" id="{BBF03734-39CF-00C7-FC3E-7114CC1A955B}"/>
              </a:ext>
            </a:extLst>
          </p:cNvPr>
          <p:cNvSpPr txBox="1"/>
          <p:nvPr/>
        </p:nvSpPr>
        <p:spPr>
          <a:xfrm>
            <a:off x="7453239" y="2091754"/>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Testing</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7" name="TextBox 46">
            <a:extLst>
              <a:ext uri="{FF2B5EF4-FFF2-40B4-BE49-F238E27FC236}">
                <a16:creationId xmlns:a16="http://schemas.microsoft.com/office/drawing/2014/main" id="{85C94F74-F428-26D8-B005-45CE7192DF99}"/>
              </a:ext>
            </a:extLst>
          </p:cNvPr>
          <p:cNvSpPr txBox="1"/>
          <p:nvPr/>
        </p:nvSpPr>
        <p:spPr>
          <a:xfrm>
            <a:off x="6761" y="2099322"/>
            <a:ext cx="2157274" cy="400110"/>
          </a:xfrm>
          <a:prstGeom prst="rect">
            <a:avLst/>
          </a:prstGeom>
          <a:noFill/>
        </p:spPr>
        <p:txBody>
          <a:bodyPr wrap="square" rtlCol="0">
            <a:spAutoFit/>
          </a:bodyPr>
          <a:lstStyle/>
          <a:p>
            <a:pPr algn="ctr"/>
            <a:r>
              <a:rPr lang="en-US" sz="2000" dirty="0">
                <a:solidFill>
                  <a:srgbClr val="FF0000"/>
                </a:solidFill>
                <a:latin typeface="Times New Roman" panose="02020603050405020304" pitchFamily="18" charset="0"/>
                <a:cs typeface="Times New Roman" panose="02020603050405020304" pitchFamily="18" charset="0"/>
              </a:rPr>
              <a:t>Initiation</a:t>
            </a:r>
            <a:endParaRPr lang="en-IN" sz="2000" dirty="0">
              <a:solidFill>
                <a:srgbClr val="FF0000"/>
              </a:solidFill>
              <a:latin typeface="Times New Roman" panose="02020603050405020304" pitchFamily="18" charset="0"/>
              <a:cs typeface="Times New Roman" panose="02020603050405020304" pitchFamily="18" charset="0"/>
            </a:endParaRPr>
          </a:p>
        </p:txBody>
      </p:sp>
      <p:sp>
        <p:nvSpPr>
          <p:cNvPr id="48" name="TextBox 47">
            <a:extLst>
              <a:ext uri="{FF2B5EF4-FFF2-40B4-BE49-F238E27FC236}">
                <a16:creationId xmlns:a16="http://schemas.microsoft.com/office/drawing/2014/main" id="{11CF505A-D288-F6E8-E8BB-4C4FCD88406B}"/>
              </a:ext>
            </a:extLst>
          </p:cNvPr>
          <p:cNvSpPr txBox="1"/>
          <p:nvPr/>
        </p:nvSpPr>
        <p:spPr>
          <a:xfrm>
            <a:off x="5024851" y="2828835"/>
            <a:ext cx="2137307" cy="1323439"/>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Creating database, designing front end and creating a prototype</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49" name="TextBox 48">
            <a:extLst>
              <a:ext uri="{FF2B5EF4-FFF2-40B4-BE49-F238E27FC236}">
                <a16:creationId xmlns:a16="http://schemas.microsoft.com/office/drawing/2014/main" id="{CA6D17CF-798D-687A-4ABF-124EB2A21DAB}"/>
              </a:ext>
            </a:extLst>
          </p:cNvPr>
          <p:cNvSpPr txBox="1"/>
          <p:nvPr/>
        </p:nvSpPr>
        <p:spPr>
          <a:xfrm>
            <a:off x="7459554" y="2893039"/>
            <a:ext cx="2137307" cy="1015663"/>
          </a:xfrm>
          <a:prstGeom prst="rect">
            <a:avLst/>
          </a:prstGeom>
          <a:noFill/>
        </p:spPr>
        <p:txBody>
          <a:bodyPr wrap="square" rtlCol="0">
            <a:spAutoFit/>
          </a:bodyPr>
          <a:lstStyle/>
          <a:p>
            <a:r>
              <a:rPr lang="en-US" sz="2000" dirty="0">
                <a:solidFill>
                  <a:srgbClr val="FFFF00"/>
                </a:solidFill>
                <a:latin typeface="Times New Roman" panose="02020603050405020304" pitchFamily="18" charset="0"/>
                <a:cs typeface="Times New Roman" panose="02020603050405020304" pitchFamily="18" charset="0"/>
              </a:rPr>
              <a:t>Checking for error and debugging to check for bugs</a:t>
            </a:r>
            <a:endParaRPr lang="en-IN" sz="2000" dirty="0">
              <a:solidFill>
                <a:srgbClr val="FFFF00"/>
              </a:solidFill>
              <a:latin typeface="Times New Roman" panose="02020603050405020304" pitchFamily="18" charset="0"/>
              <a:cs typeface="Times New Roman" panose="02020603050405020304" pitchFamily="18" charset="0"/>
            </a:endParaRPr>
          </a:p>
        </p:txBody>
      </p:sp>
      <p:sp>
        <p:nvSpPr>
          <p:cNvPr id="50" name="TextBox 49">
            <a:extLst>
              <a:ext uri="{FF2B5EF4-FFF2-40B4-BE49-F238E27FC236}">
                <a16:creationId xmlns:a16="http://schemas.microsoft.com/office/drawing/2014/main" id="{EB06CCA3-1E8B-D724-AD2F-7C29DBE6225D}"/>
              </a:ext>
            </a:extLst>
          </p:cNvPr>
          <p:cNvSpPr txBox="1"/>
          <p:nvPr/>
        </p:nvSpPr>
        <p:spPr>
          <a:xfrm>
            <a:off x="9863375" y="3225208"/>
            <a:ext cx="2137307" cy="400110"/>
          </a:xfrm>
          <a:prstGeom prst="rect">
            <a:avLst/>
          </a:prstGeom>
          <a:noFill/>
        </p:spPr>
        <p:txBody>
          <a:bodyPr wrap="square" rtlCol="0">
            <a:spAutoFit/>
          </a:bodyPr>
          <a:lstStyle/>
          <a:p>
            <a:pPr algn="ctr"/>
            <a:r>
              <a:rPr lang="en-US" sz="2000" dirty="0">
                <a:solidFill>
                  <a:srgbClr val="FFFF00"/>
                </a:solidFill>
                <a:latin typeface="Times New Roman" panose="02020603050405020304" pitchFamily="18" charset="0"/>
                <a:cs typeface="Times New Roman" panose="02020603050405020304" pitchFamily="18" charset="0"/>
              </a:rPr>
              <a:t>Final Viva Voce</a:t>
            </a:r>
            <a:endParaRPr lang="en-IN" sz="2000" dirty="0">
              <a:solidFill>
                <a:srgbClr val="FFFF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8150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Add APA Citation for all references.</a:t>
            </a:r>
          </a:p>
          <a:p>
            <a:pPr marL="495300" indent="-342900">
              <a:spcBef>
                <a:spcPts val="0"/>
              </a:spcBef>
              <a:buFont typeface="Wingdings" panose="05000000000000000000" pitchFamily="2" charset="2"/>
              <a:buChar char="Ø"/>
            </a:pPr>
            <a:r>
              <a:rPr lang="en-US" dirty="0">
                <a:latin typeface="Cambria" panose="02040503050406030204" pitchFamily="18" charset="0"/>
                <a:ea typeface="Cambria" panose="02040503050406030204" pitchFamily="18" charset="0"/>
              </a:rPr>
              <a:t>Use the below link for various APA styles :</a:t>
            </a:r>
          </a:p>
          <a:p>
            <a:pPr marL="495300" indent="-342900">
              <a:spcBef>
                <a:spcPts val="0"/>
              </a:spcBef>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Moulton, Jeanne. "Improving education in rural areas: Guidance for rural development specialists." </a:t>
            </a:r>
            <a:r>
              <a:rPr lang="en-US" b="0" i="1" dirty="0">
                <a:solidFill>
                  <a:srgbClr val="222222"/>
                </a:solidFill>
                <a:effectLst/>
                <a:latin typeface="Arial" panose="020B0604020202020204" pitchFamily="34" charset="0"/>
              </a:rPr>
              <a:t>For Charles Maguire: The World Bank</a:t>
            </a:r>
            <a:r>
              <a:rPr lang="en-US" b="0" i="0" dirty="0">
                <a:solidFill>
                  <a:srgbClr val="222222"/>
                </a:solidFill>
                <a:effectLst/>
                <a:latin typeface="Arial" panose="020B0604020202020204" pitchFamily="34" charset="0"/>
              </a:rPr>
              <a:t> (2001).</a:t>
            </a:r>
          </a:p>
          <a:p>
            <a:pPr marL="152400" indent="0">
              <a:spcBef>
                <a:spcPts val="0"/>
              </a:spcBef>
              <a:buNone/>
            </a:pPr>
            <a:endParaRPr lang="en-US" dirty="0">
              <a:latin typeface="Cambria" panose="02040503050406030204" pitchFamily="18"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Navaratnam, </a:t>
            </a:r>
            <a:r>
              <a:rPr lang="en-US" b="0" i="0" dirty="0" err="1">
                <a:solidFill>
                  <a:srgbClr val="222222"/>
                </a:solidFill>
                <a:effectLst/>
                <a:latin typeface="Arial" panose="020B0604020202020204" pitchFamily="34" charset="0"/>
              </a:rPr>
              <a:t>Kathiravelu</a:t>
            </a:r>
            <a:r>
              <a:rPr lang="en-US" b="0" i="0" dirty="0">
                <a:solidFill>
                  <a:srgbClr val="222222"/>
                </a:solidFill>
                <a:effectLst/>
                <a:latin typeface="Arial" panose="020B0604020202020204" pitchFamily="34" charset="0"/>
              </a:rPr>
              <a:t> K. "Role of Education in Rural Development: A Key Factor for Developing Countries." (1986).</a:t>
            </a:r>
          </a:p>
          <a:p>
            <a:pPr marL="152400" indent="0">
              <a:spcBef>
                <a:spcPts val="0"/>
              </a:spcBef>
              <a:buNone/>
            </a:pPr>
            <a:endParaRPr lang="en-US" dirty="0">
              <a:solidFill>
                <a:srgbClr val="222222"/>
              </a:solidFill>
              <a:latin typeface="Arial" panose="020B0604020202020204" pitchFamily="34" charset="0"/>
              <a:ea typeface="Cambria" panose="02040503050406030204" pitchFamily="18" charset="0"/>
            </a:endParaRPr>
          </a:p>
          <a:p>
            <a:pPr marL="152400" indent="0">
              <a:spcBef>
                <a:spcPts val="0"/>
              </a:spcBef>
              <a:buNone/>
            </a:pPr>
            <a:r>
              <a:rPr lang="en-US" b="0" i="0" dirty="0">
                <a:solidFill>
                  <a:srgbClr val="222222"/>
                </a:solidFill>
                <a:effectLst/>
                <a:latin typeface="Arial" panose="020B0604020202020204" pitchFamily="34" charset="0"/>
              </a:rPr>
              <a:t>Wang, </a:t>
            </a:r>
            <a:r>
              <a:rPr lang="en-US" b="0" i="0" dirty="0" err="1">
                <a:solidFill>
                  <a:srgbClr val="222222"/>
                </a:solidFill>
                <a:effectLst/>
                <a:latin typeface="Arial" panose="020B0604020202020204" pitchFamily="34" charset="0"/>
              </a:rPr>
              <a:t>Jingxian</a:t>
            </a:r>
            <a:r>
              <a:rPr lang="en-US" b="0" i="0" dirty="0">
                <a:solidFill>
                  <a:srgbClr val="222222"/>
                </a:solidFill>
                <a:effectLst/>
                <a:latin typeface="Arial" panose="020B0604020202020204" pitchFamily="34" charset="0"/>
              </a:rPr>
              <a:t>, </a:t>
            </a:r>
            <a:r>
              <a:rPr lang="en-US" b="0" i="0" dirty="0" err="1">
                <a:solidFill>
                  <a:srgbClr val="222222"/>
                </a:solidFill>
                <a:effectLst/>
                <a:latin typeface="Arial" panose="020B0604020202020204" pitchFamily="34" charset="0"/>
              </a:rPr>
              <a:t>Dineke</a:t>
            </a:r>
            <a:r>
              <a:rPr lang="en-US" b="0" i="0" dirty="0">
                <a:solidFill>
                  <a:srgbClr val="222222"/>
                </a:solidFill>
                <a:effectLst/>
                <a:latin typeface="Arial" panose="020B0604020202020204" pitchFamily="34" charset="0"/>
              </a:rPr>
              <a:t> EH </a:t>
            </a:r>
            <a:r>
              <a:rPr lang="en-US" b="0" i="0" dirty="0" err="1">
                <a:solidFill>
                  <a:srgbClr val="222222"/>
                </a:solidFill>
                <a:effectLst/>
                <a:latin typeface="Arial" panose="020B0604020202020204" pitchFamily="34" charset="0"/>
              </a:rPr>
              <a:t>Tigelaar</a:t>
            </a:r>
            <a:r>
              <a:rPr lang="en-US" b="0" i="0" dirty="0">
                <a:solidFill>
                  <a:srgbClr val="222222"/>
                </a:solidFill>
                <a:effectLst/>
                <a:latin typeface="Arial" panose="020B0604020202020204" pitchFamily="34" charset="0"/>
              </a:rPr>
              <a:t>, and Wilfried Admiraal. "Connecting rural schools to quality education: Rural teachers’ use of digital educational resources." </a:t>
            </a:r>
            <a:r>
              <a:rPr lang="en-US" b="0" i="1" dirty="0">
                <a:solidFill>
                  <a:srgbClr val="222222"/>
                </a:solidFill>
                <a:effectLst/>
                <a:latin typeface="Arial" panose="020B0604020202020204" pitchFamily="34" charset="0"/>
              </a:rPr>
              <a:t>Computers in Human Behavior</a:t>
            </a:r>
            <a:r>
              <a:rPr lang="en-US" b="0" i="0" dirty="0">
                <a:solidFill>
                  <a:srgbClr val="222222"/>
                </a:solidFill>
                <a:effectLst/>
                <a:latin typeface="Arial" panose="020B0604020202020204" pitchFamily="34" charset="0"/>
              </a:rPr>
              <a:t> 101 (2019): 68-76.</a:t>
            </a:r>
            <a:endParaRPr lang="en-US" dirty="0">
              <a:latin typeface="Cambria" panose="02040503050406030204" pitchFamily="18" charset="0"/>
              <a:ea typeface="Cambria" panose="020405030504060302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305</TotalTime>
  <Words>1160</Words>
  <Application>Microsoft Office PowerPoint</Application>
  <PresentationFormat>Widescreen</PresentationFormat>
  <Paragraphs>135</Paragraphs>
  <Slides>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vt:i4>
      </vt:variant>
    </vt:vector>
  </HeadingPairs>
  <TitlesOfParts>
    <vt:vector size="15" baseType="lpstr">
      <vt:lpstr>Arial</vt:lpstr>
      <vt:lpstr>Cambria</vt:lpstr>
      <vt:lpstr>Times New Roman</vt:lpstr>
      <vt:lpstr>Verdana</vt:lpstr>
      <vt:lpstr>Wingdings</vt:lpstr>
      <vt:lpstr>Bioinformatics</vt:lpstr>
      <vt:lpstr>Ideate and implement a system to enhance the quality of education in rural areas.</vt:lpstr>
      <vt:lpstr>Content</vt:lpstr>
      <vt:lpstr>Problem Statement Number: </vt:lpstr>
      <vt:lpstr>Analysis of Problem Statement</vt:lpstr>
      <vt:lpstr>Analysis of Problem Statement (contd...)</vt:lpstr>
      <vt:lpstr>Analysis of Problem Statement (contd...)</vt:lpstr>
      <vt:lpstr>Timeline of the Project (Gantt Chart)</vt:lpstr>
      <vt:lpstr>References (IEEE Paper format)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Manoj J R</cp:lastModifiedBy>
  <cp:revision>37</cp:revision>
  <dcterms:modified xsi:type="dcterms:W3CDTF">2025-02-06T05:18:44Z</dcterms:modified>
</cp:coreProperties>
</file>