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67" r:id="rId2"/>
    <p:sldId id="257" r:id="rId3"/>
    <p:sldId id="258" r:id="rId4"/>
    <p:sldId id="259" r:id="rId5"/>
    <p:sldId id="260" r:id="rId6"/>
    <p:sldId id="261" r:id="rId7"/>
    <p:sldId id="273" r:id="rId8"/>
    <p:sldId id="263" r:id="rId9"/>
    <p:sldId id="264" r:id="rId10"/>
    <p:sldId id="274"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1" d="100"/>
          <a:sy n="91" d="100"/>
        </p:scale>
        <p:origin x="34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2EC32-73A6-4E7E-B22A-A1F6C9AAD764}" type="datetimeFigureOut">
              <a:rPr lang="en-IN" smtClean="0"/>
              <a:t>24-02-2025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5F0A2-A471-4AC0-BD4F-4121D368897D}" type="slidenum">
              <a:rPr lang="en-IN" smtClean="0"/>
              <a:t>‹#›</a:t>
            </a:fld>
            <a:endParaRPr lang="en-IN"/>
          </a:p>
        </p:txBody>
      </p:sp>
    </p:spTree>
    <p:extLst>
      <p:ext uri="{BB962C8B-B14F-4D97-AF65-F5344CB8AC3E}">
        <p14:creationId xmlns:p14="http://schemas.microsoft.com/office/powerpoint/2010/main" val="248731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24/02/2025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24/02/2025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24/02/2025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24/02/2025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24/02/2025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24/02/2025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24/02/2025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24/02/2025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24/02/2025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24/02/2025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Ideate and implement a system to enhance the quality of education in rural areas.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IN" dirty="0">
                <a:latin typeface="Cambria" panose="02040503050406030204" pitchFamily="18" charset="0"/>
                <a:ea typeface="Cambria" panose="02040503050406030204" pitchFamily="18" charset="0"/>
              </a:rPr>
              <a:t>CAI-20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602764474"/>
              </p:ext>
            </p:extLst>
          </p:nvPr>
        </p:nvGraphicFramePr>
        <p:xfrm>
          <a:off x="553347" y="2721840"/>
          <a:ext cx="6369967" cy="3017580"/>
        </p:xfrm>
        <a:graphic>
          <a:graphicData uri="http://schemas.openxmlformats.org/drawingml/2006/table">
            <a:tbl>
              <a:tblPr firstRow="1" bandRow="1">
                <a:noFill/>
              </a:tblPr>
              <a:tblGrid>
                <a:gridCol w="2451039">
                  <a:extLst>
                    <a:ext uri="{9D8B030D-6E8A-4147-A177-3AD203B41FA5}">
                      <a16:colId xmlns:a16="http://schemas.microsoft.com/office/drawing/2014/main" val="20000"/>
                    </a:ext>
                  </a:extLst>
                </a:gridCol>
                <a:gridCol w="3918928">
                  <a:extLst>
                    <a:ext uri="{9D8B030D-6E8A-4147-A177-3AD203B41FA5}">
                      <a16:colId xmlns:a16="http://schemas.microsoft.com/office/drawing/2014/main" val="20001"/>
                    </a:ext>
                  </a:extLst>
                </a:gridCol>
              </a:tblGrid>
              <a:tr h="242736">
                <a:tc>
                  <a:txBody>
                    <a:bodyPr/>
                    <a:lstStyle/>
                    <a:p>
                      <a:pPr marL="0" marR="0" lvl="1" indent="0" algn="ctr" rtl="0">
                        <a:spcBef>
                          <a:spcPts val="0"/>
                        </a:spcBef>
                        <a:spcAft>
                          <a:spcPts val="0"/>
                        </a:spcAft>
                        <a:buNone/>
                      </a:pPr>
                      <a:r>
                        <a:rPr lang="en-GB" sz="1800" b="1" u="none" strike="noStrike" cap="none" dirty="0">
                          <a:solidFill>
                            <a:srgbClr val="17365D"/>
                          </a:solidFill>
                        </a:rPr>
                        <a:t>Roll </a:t>
                      </a:r>
                      <a:r>
                        <a:rPr lang="en-GB" sz="1800" b="1" u="none" strike="noStrike" cap="none" dirty="0">
                          <a:solidFill>
                            <a:srgbClr val="17365D"/>
                          </a:solidFill>
                          <a:latin typeface="Times New Roman" panose="02020603050405020304" pitchFamily="18" charset="0"/>
                          <a:cs typeface="Times New Roman" panose="02020603050405020304" pitchFamily="18" charset="0"/>
                        </a:rPr>
                        <a:t>Number</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88878">
                <a:tc>
                  <a:txBody>
                    <a:bodyPr/>
                    <a:lstStyle/>
                    <a:p>
                      <a:pPr marL="0" marR="0" lvl="0" indent="0" algn="ctr" rtl="0">
                        <a:spcBef>
                          <a:spcPts val="0"/>
                        </a:spcBef>
                        <a:spcAft>
                          <a:spcPts val="0"/>
                        </a:spcAft>
                        <a:buFont typeface="+mj-lt"/>
                        <a:buNone/>
                      </a:pPr>
                      <a:r>
                        <a:rPr lang="en-IN" sz="1800" u="none" strike="noStrike" cap="none" dirty="0"/>
                        <a:t>20211CAI0154</a:t>
                      </a:r>
                    </a:p>
                    <a:p>
                      <a:pPr marL="0" marR="0" lvl="0" indent="0" algn="ctr" rtl="0">
                        <a:spcBef>
                          <a:spcPts val="0"/>
                        </a:spcBef>
                        <a:spcAft>
                          <a:spcPts val="0"/>
                        </a:spcAft>
                        <a:buFont typeface="+mj-lt"/>
                        <a:buNone/>
                      </a:pPr>
                      <a:r>
                        <a:rPr lang="en-IN" sz="1800" u="none" strike="noStrike" cap="none" dirty="0"/>
                        <a:t>20211CAI0068</a:t>
                      </a:r>
                    </a:p>
                    <a:p>
                      <a:pPr marL="0" marR="0" lvl="0" indent="0" algn="ctr" rtl="0">
                        <a:spcBef>
                          <a:spcPts val="0"/>
                        </a:spcBef>
                        <a:spcAft>
                          <a:spcPts val="0"/>
                        </a:spcAft>
                        <a:buFont typeface="+mj-lt"/>
                        <a:buNone/>
                      </a:pPr>
                      <a:r>
                        <a:rPr lang="en-IN" sz="1800" u="none" strike="noStrike" cap="none" dirty="0"/>
                        <a:t>20211CAI0100</a:t>
                      </a:r>
                    </a:p>
                    <a:p>
                      <a:pPr marL="0" marR="0" lvl="0" indent="0" algn="ctr" rtl="0">
                        <a:spcBef>
                          <a:spcPts val="0"/>
                        </a:spcBef>
                        <a:spcAft>
                          <a:spcPts val="0"/>
                        </a:spcAft>
                        <a:buFont typeface="+mj-lt"/>
                        <a:buNone/>
                      </a:pPr>
                      <a:r>
                        <a:rPr lang="en-IN" sz="1800" u="none" strike="noStrike" cap="none" dirty="0"/>
                        <a:t>20221LCA0008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MANOJ J R</a:t>
                      </a:r>
                    </a:p>
                    <a:p>
                      <a:pPr marL="0" marR="0" lvl="0" indent="0" algn="ctr" rtl="0">
                        <a:spcBef>
                          <a:spcPts val="0"/>
                        </a:spcBef>
                        <a:spcAft>
                          <a:spcPts val="0"/>
                        </a:spcAft>
                        <a:buNone/>
                      </a:pPr>
                      <a:r>
                        <a:rPr lang="en-IN" sz="1800" u="none" strike="noStrike" cap="none" dirty="0"/>
                        <a:t>VEERESH B</a:t>
                      </a:r>
                    </a:p>
                    <a:p>
                      <a:pPr marL="0" marR="0" lvl="0" indent="0" algn="ctr" rtl="0">
                        <a:spcBef>
                          <a:spcPts val="0"/>
                        </a:spcBef>
                        <a:spcAft>
                          <a:spcPts val="0"/>
                        </a:spcAft>
                        <a:buNone/>
                      </a:pPr>
                      <a:r>
                        <a:rPr lang="en-IN" sz="1800" u="none" strike="noStrike" cap="none" dirty="0"/>
                        <a:t>K SAINATH</a:t>
                      </a:r>
                    </a:p>
                    <a:p>
                      <a:pPr marL="0" marR="0" lvl="0" indent="0" algn="ctr" rtl="0">
                        <a:spcBef>
                          <a:spcPts val="0"/>
                        </a:spcBef>
                        <a:spcAft>
                          <a:spcPts val="0"/>
                        </a:spcAft>
                        <a:buNone/>
                      </a:pPr>
                      <a:r>
                        <a:rPr lang="en-IN" sz="1800" u="none" strike="noStrike" cap="none" dirty="0"/>
                        <a:t>KUSHAL MP</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053942" y="2513340"/>
            <a:ext cx="5023757" cy="17538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sym typeface="Verdana"/>
              </a:rPr>
              <a:t>Mr. Pavan Kumar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r>
              <a:rPr lang="en-GB" dirty="0">
                <a:latin typeface="Cambria" panose="02040503050406030204" pitchFamily="18" charset="0"/>
                <a:ea typeface="Cambria" panose="02040503050406030204" pitchFamily="18" charset="0"/>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ct val="100000"/>
              <a:buFont typeface="Arial"/>
              <a:buNone/>
            </a:pPr>
            <a:r>
              <a:rPr lang="en-IN" sz="1800" b="1" dirty="0">
                <a:solidFill>
                  <a:schemeClr val="bg2">
                    <a:lumMod val="75000"/>
                  </a:schemeClr>
                </a:solidFill>
                <a:effectLst/>
                <a:latin typeface="Times New Roman" panose="02020603050405020304" pitchFamily="18" charset="0"/>
                <a:ea typeface="Times New Roman" panose="02020603050405020304" pitchFamily="18" charset="0"/>
              </a:rPr>
              <a:t>PIP 4004 UNIVERSITY PROJECT </a:t>
            </a:r>
          </a:p>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CAI</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a:latin typeface="Cambria" panose="02040503050406030204" pitchFamily="18" charset="0"/>
                <a:ea typeface="Cambria" panose="02040503050406030204" pitchFamily="18" charset="0"/>
                <a:cs typeface="Verdana"/>
                <a:sym typeface="Verdana"/>
              </a:rPr>
              <a:t>Zafar Ali Khan N-</a:t>
            </a:r>
            <a:r>
              <a:rPr lang="en-US" sz="2000" b="1" dirty="0" err="1">
                <a:latin typeface="Cambria" panose="02040503050406030204" pitchFamily="18" charset="0"/>
                <a:ea typeface="Cambria" panose="02040503050406030204" pitchFamily="18" charset="0"/>
                <a:cs typeface="Verdana"/>
                <a:sym typeface="Verdana"/>
              </a:rPr>
              <a:t>Asso</a:t>
            </a:r>
            <a:r>
              <a:rPr lang="en-US" sz="2000" b="1" dirty="0">
                <a:latin typeface="Cambria" panose="02040503050406030204" pitchFamily="18" charset="0"/>
                <a:ea typeface="Cambria" panose="02040503050406030204" pitchFamily="18" charset="0"/>
                <a:cs typeface="Verdana"/>
                <a:sym typeface="Verdana"/>
              </a:rPr>
              <a:t>-</a:t>
            </a:r>
            <a:r>
              <a:rPr lang="en-US" sz="2000" b="1" dirty="0" err="1">
                <a:latin typeface="Cambria" panose="02040503050406030204" pitchFamily="18" charset="0"/>
                <a:ea typeface="Cambria" panose="02040503050406030204" pitchFamily="18" charset="0"/>
                <a:cs typeface="Verdana"/>
                <a:sym typeface="Verdana"/>
              </a:rPr>
              <a:t>prof.SCSE</a:t>
            </a:r>
            <a:endParaRPr lang="en-US" sz="2000" b="1"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a:t>
            </a:r>
            <a:r>
              <a:rPr lang="en-US" sz="2000" b="1" i="0" u="none" strike="noStrike" cap="none" dirty="0">
                <a:latin typeface="Cambria" panose="02040503050406030204" pitchFamily="18" charset="0"/>
                <a:ea typeface="Cambria" panose="02040503050406030204" pitchFamily="18" charset="0"/>
                <a:cs typeface="Verdana"/>
                <a:sym typeface="Verdana"/>
              </a:rPr>
              <a:t>: </a:t>
            </a:r>
            <a:r>
              <a:rPr lang="en-US" sz="2000" b="1" dirty="0">
                <a:latin typeface="Cambria" panose="02040503050406030204" pitchFamily="18" charset="0"/>
                <a:ea typeface="Cambria" panose="02040503050406030204" pitchFamily="18" charset="0"/>
                <a:cs typeface="Verdana"/>
                <a:sym typeface="Verdana"/>
              </a:rPr>
              <a:t> Dr. </a:t>
            </a:r>
            <a:r>
              <a:rPr lang="en-US" sz="2000" b="1" dirty="0" err="1">
                <a:latin typeface="Cambria" panose="02040503050406030204" pitchFamily="18" charset="0"/>
                <a:ea typeface="Cambria" panose="02040503050406030204" pitchFamily="18" charset="0"/>
                <a:cs typeface="Verdana"/>
                <a:sym typeface="Verdana"/>
              </a:rPr>
              <a:t>Afroz</a:t>
            </a:r>
            <a:r>
              <a:rPr lang="en-US" sz="2000" b="1" dirty="0">
                <a:latin typeface="Cambria" panose="02040503050406030204" pitchFamily="18" charset="0"/>
                <a:ea typeface="Cambria" panose="02040503050406030204" pitchFamily="18" charset="0"/>
                <a:cs typeface="Verdana"/>
                <a:sym typeface="Verdana"/>
              </a:rPr>
              <a:t> Pasha – Asst. Prof - SCSE</a:t>
            </a:r>
            <a:endParaRPr lang="en-US" sz="2000" b="1" i="0" u="none" strike="noStrike" cap="none" dirty="0">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 Dr. Sampath AK/ Mr. </a:t>
            </a:r>
            <a:r>
              <a:rPr lang="en-US" sz="2000" b="1" dirty="0">
                <a:latin typeface="Cambria" panose="02040503050406030204" pitchFamily="18" charset="0"/>
                <a:ea typeface="Cambria" panose="02040503050406030204" pitchFamily="18" charset="0"/>
                <a:cs typeface="Verdana"/>
                <a:sym typeface="Verdana"/>
              </a:rPr>
              <a:t>MID </a:t>
            </a:r>
            <a:r>
              <a:rPr lang="en-US" sz="2000" b="1" dirty="0" err="1">
                <a:latin typeface="Cambria" panose="02040503050406030204" pitchFamily="18" charset="0"/>
                <a:ea typeface="Cambria" panose="02040503050406030204" pitchFamily="18" charset="0"/>
                <a:cs typeface="Verdana"/>
                <a:sym typeface="Verdana"/>
              </a:rPr>
              <a:t>Ziaur</a:t>
            </a:r>
            <a:r>
              <a:rPr lang="en-US" sz="2000" b="1" dirty="0">
                <a:latin typeface="Cambria" panose="02040503050406030204" pitchFamily="18" charset="0"/>
                <a:ea typeface="Cambria" panose="02040503050406030204" pitchFamily="18" charset="0"/>
                <a:cs typeface="Verdana"/>
                <a:sym typeface="Verdana"/>
              </a:rPr>
              <a:t>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b="0" i="0" dirty="0">
                <a:solidFill>
                  <a:srgbClr val="222222"/>
                </a:solidFill>
                <a:effectLst/>
                <a:latin typeface="Arial" panose="020B0604020202020204" pitchFamily="34" charset="0"/>
              </a:rPr>
              <a:t>Moulton, Jeanne. "Improving education in rural areas: Guidance for rural development specialists." </a:t>
            </a:r>
            <a:r>
              <a:rPr lang="en-US" b="0" i="1" dirty="0">
                <a:solidFill>
                  <a:srgbClr val="222222"/>
                </a:solidFill>
                <a:effectLst/>
                <a:latin typeface="Arial" panose="020B0604020202020204" pitchFamily="34" charset="0"/>
              </a:rPr>
              <a:t>For Charles Maguire: The World Bank</a:t>
            </a:r>
            <a:r>
              <a:rPr lang="en-US" b="0" i="0" dirty="0">
                <a:solidFill>
                  <a:srgbClr val="222222"/>
                </a:solidFill>
                <a:effectLst/>
                <a:latin typeface="Arial" panose="020B0604020202020204" pitchFamily="34" charset="0"/>
              </a:rPr>
              <a:t> (2001).</a:t>
            </a: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r>
              <a:rPr lang="en-US" b="0" i="0" dirty="0">
                <a:solidFill>
                  <a:srgbClr val="222222"/>
                </a:solidFill>
                <a:effectLst/>
                <a:latin typeface="Arial" panose="020B0604020202020204" pitchFamily="34" charset="0"/>
              </a:rPr>
              <a:t>Navaratnam, </a:t>
            </a:r>
            <a:r>
              <a:rPr lang="en-US" b="0" i="0" dirty="0" err="1">
                <a:solidFill>
                  <a:srgbClr val="222222"/>
                </a:solidFill>
                <a:effectLst/>
                <a:latin typeface="Arial" panose="020B0604020202020204" pitchFamily="34" charset="0"/>
              </a:rPr>
              <a:t>Kathiravelu</a:t>
            </a:r>
            <a:r>
              <a:rPr lang="en-US" b="0" i="0" dirty="0">
                <a:solidFill>
                  <a:srgbClr val="222222"/>
                </a:solidFill>
                <a:effectLst/>
                <a:latin typeface="Arial" panose="020B0604020202020204" pitchFamily="34" charset="0"/>
              </a:rPr>
              <a:t> K. "Role of Education in Rural Development: A Key Factor for Developing Countries." (1986).</a:t>
            </a:r>
          </a:p>
          <a:p>
            <a:pPr marL="152400" indent="0">
              <a:spcBef>
                <a:spcPts val="0"/>
              </a:spcBef>
              <a:buNone/>
            </a:pPr>
            <a:endParaRPr lang="en-US" dirty="0">
              <a:solidFill>
                <a:srgbClr val="222222"/>
              </a:solidFill>
              <a:latin typeface="Arial" panose="020B0604020202020204" pitchFamily="34" charset="0"/>
              <a:ea typeface="Cambria" panose="02040503050406030204" pitchFamily="18" charset="0"/>
            </a:endParaRPr>
          </a:p>
          <a:p>
            <a:pPr marL="152400" indent="0">
              <a:spcBef>
                <a:spcPts val="0"/>
              </a:spcBef>
              <a:buNone/>
            </a:pPr>
            <a:r>
              <a:rPr lang="en-US" b="0" i="0" dirty="0">
                <a:solidFill>
                  <a:srgbClr val="222222"/>
                </a:solidFill>
                <a:effectLst/>
                <a:latin typeface="Arial" panose="020B0604020202020204" pitchFamily="34" charset="0"/>
              </a:rPr>
              <a:t>Wang, </a:t>
            </a:r>
            <a:r>
              <a:rPr lang="en-US" b="0" i="0" dirty="0" err="1">
                <a:solidFill>
                  <a:srgbClr val="222222"/>
                </a:solidFill>
                <a:effectLst/>
                <a:latin typeface="Arial" panose="020B0604020202020204" pitchFamily="34" charset="0"/>
              </a:rPr>
              <a:t>Jingxian</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Dineke</a:t>
            </a:r>
            <a:r>
              <a:rPr lang="en-US" b="0" i="0" dirty="0">
                <a:solidFill>
                  <a:srgbClr val="222222"/>
                </a:solidFill>
                <a:effectLst/>
                <a:latin typeface="Arial" panose="020B0604020202020204" pitchFamily="34" charset="0"/>
              </a:rPr>
              <a:t> EH </a:t>
            </a:r>
            <a:r>
              <a:rPr lang="en-US" b="0" i="0" dirty="0" err="1">
                <a:solidFill>
                  <a:srgbClr val="222222"/>
                </a:solidFill>
                <a:effectLst/>
                <a:latin typeface="Arial" panose="020B0604020202020204" pitchFamily="34" charset="0"/>
              </a:rPr>
              <a:t>Tigelaar</a:t>
            </a:r>
            <a:r>
              <a:rPr lang="en-US" b="0" i="0" dirty="0">
                <a:solidFill>
                  <a:srgbClr val="222222"/>
                </a:solidFill>
                <a:effectLst/>
                <a:latin typeface="Arial" panose="020B0604020202020204" pitchFamily="34" charset="0"/>
              </a:rPr>
              <a:t>, and Wilfried Admiraal. "Connecting rural schools to quality education: Rural teachers’ use of digital educational resources." </a:t>
            </a:r>
            <a:r>
              <a:rPr lang="en-US" b="0" i="1" dirty="0">
                <a:solidFill>
                  <a:srgbClr val="222222"/>
                </a:solidFill>
                <a:effectLst/>
                <a:latin typeface="Arial" panose="020B0604020202020204" pitchFamily="34" charset="0"/>
              </a:rPr>
              <a:t>Computers in Human Behavior</a:t>
            </a:r>
            <a:r>
              <a:rPr lang="en-US" b="0" i="0" dirty="0">
                <a:solidFill>
                  <a:srgbClr val="222222"/>
                </a:solidFill>
                <a:effectLst/>
                <a:latin typeface="Arial" panose="020B0604020202020204" pitchFamily="34" charset="0"/>
              </a:rPr>
              <a:t> 101 (2019): 68-76.</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Education is a fundamental right and a crucial driver of social and economic development. However, rural areas often face significant challenges in delivering quality education due to a lack of infrastructure, skilled teachers, and access to modern learning resources.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bridge this gap, an innovative system must be ideated and implemented to enhance the quality of education in rural areas. This system should leverage technology, community participation, and efficient resource management to provide students with engaging, effective, and sustainable learning experiences.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paper explores the key components of such a system, including its design, implementation strategies, and potential impact on rural education.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Improving education in rural areas has been a subject of extensive research, with various studies highlighting key challenges and proposing innovative solutions. This literature review explores existing works related to rural education enhancement, focusing on technological integration, teacher training, community involvement, and policy interventions.</a:t>
            </a:r>
          </a:p>
          <a:p>
            <a:pPr marL="0" indent="0">
              <a:buNone/>
            </a:pP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Challenges in Rural Education.</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Role of Technology in Enhancing Rural Education.</a:t>
            </a: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Teacher Training and Capacity Building.</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Community Involvement and Localized Solutions.</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Government Policies and Public-Private Partnerships.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To bridge the educational gap in rural areas, a multi-dimensional approach is necessary, combining technology, teacher training, community participation, and policy support.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Implementation of Smart Classrooms and Digital Learning</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Teacher Training and Skill Development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Community and Parental Engagement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Affordable and Scalable Infrastructure Development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Government Policy Integration and Financial Support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Improve Access to Quality Education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Enhance Teacher Training and Capacity Building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Promote Community and Parental Involvement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Strengthen Government and Policy Support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Bridge the Digital Divide in Rural Education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Develop Sustainable and Scalable Learning Models</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Improve Student Learning Outcomes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3" name="Content Placeholder 2"/>
          <p:cNvSpPr>
            <a:spLocks noGrp="1"/>
          </p:cNvSpPr>
          <p:nvPr>
            <p:ph idx="1"/>
          </p:nvPr>
        </p:nvSpPr>
        <p:spPr>
          <a:xfrm>
            <a:off x="6723529" y="1435100"/>
            <a:ext cx="4858871" cy="4691066"/>
          </a:xfrm>
        </p:spPr>
        <p:txBody>
          <a:bodyPr>
            <a:normAutofit fontScale="32500" lnSpcReduction="20000"/>
          </a:bodyPr>
          <a:lstStyle/>
          <a:p>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       |   Needs Assessment &amp; Research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System Design &amp; Planning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Implementation Phase         |</a:t>
            </a:r>
          </a:p>
          <a:p>
            <a:r>
              <a:rPr lang="en-GB" dirty="0">
                <a:latin typeface="Times New Roman" panose="02020603050405020304" pitchFamily="18" charset="0"/>
                <a:cs typeface="Times New Roman" panose="02020603050405020304" pitchFamily="18" charset="0"/>
              </a:rPr>
              <a:t>       | - Technology Deployment        |</a:t>
            </a:r>
          </a:p>
          <a:p>
            <a:r>
              <a:rPr lang="en-GB" dirty="0">
                <a:latin typeface="Times New Roman" panose="02020603050405020304" pitchFamily="18" charset="0"/>
                <a:cs typeface="Times New Roman" panose="02020603050405020304" pitchFamily="18" charset="0"/>
              </a:rPr>
              <a:t>       | - Teacher Training             |</a:t>
            </a:r>
          </a:p>
          <a:p>
            <a:r>
              <a:rPr lang="en-GB" dirty="0">
                <a:latin typeface="Times New Roman" panose="02020603050405020304" pitchFamily="18" charset="0"/>
                <a:cs typeface="Times New Roman" panose="02020603050405020304" pitchFamily="18" charset="0"/>
              </a:rPr>
              <a:t>       | - Community Engagement         |</a:t>
            </a:r>
          </a:p>
          <a:p>
            <a:r>
              <a:rPr lang="en-GB" dirty="0">
                <a:latin typeface="Times New Roman" panose="02020603050405020304" pitchFamily="18" charset="0"/>
                <a:cs typeface="Times New Roman" panose="02020603050405020304" pitchFamily="18" charset="0"/>
              </a:rPr>
              <a:t>       | - Infrastructure Enhancement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Monitoring &amp; Evaluation      |</a:t>
            </a:r>
          </a:p>
          <a:p>
            <a:r>
              <a:rPr lang="en-GB" dirty="0">
                <a:latin typeface="Times New Roman" panose="02020603050405020304" pitchFamily="18" charset="0"/>
                <a:cs typeface="Times New Roman" panose="02020603050405020304" pitchFamily="18" charset="0"/>
              </a:rPr>
              <a:t>       | - AI Analytics                 |</a:t>
            </a:r>
          </a:p>
          <a:p>
            <a:r>
              <a:rPr lang="en-GB" dirty="0">
                <a:latin typeface="Times New Roman" panose="02020603050405020304" pitchFamily="18" charset="0"/>
                <a:cs typeface="Times New Roman" panose="02020603050405020304" pitchFamily="18" charset="0"/>
              </a:rPr>
              <a:t>       | - Feedback &amp; Assessments       |</a:t>
            </a:r>
          </a:p>
          <a:p>
            <a:r>
              <a:rPr lang="en-GB" dirty="0">
                <a:latin typeface="Times New Roman" panose="02020603050405020304" pitchFamily="18" charset="0"/>
                <a:cs typeface="Times New Roman" panose="02020603050405020304" pitchFamily="18" charset="0"/>
              </a:rPr>
              <a:t>       | - Performance Measurement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Scaling &amp; Policy Integration |</a:t>
            </a:r>
          </a:p>
          <a:p>
            <a:r>
              <a:rPr lang="en-GB" dirty="0">
                <a:latin typeface="Times New Roman" panose="02020603050405020304" pitchFamily="18" charset="0"/>
                <a:cs typeface="Times New Roman" panose="02020603050405020304" pitchFamily="18" charset="0"/>
              </a:rPr>
              <a:t>       | - Government Partnerships      |</a:t>
            </a:r>
          </a:p>
          <a:p>
            <a:r>
              <a:rPr lang="en-GB" dirty="0">
                <a:latin typeface="Times New Roman" panose="02020603050405020304" pitchFamily="18" charset="0"/>
                <a:cs typeface="Times New Roman" panose="02020603050405020304" pitchFamily="18" charset="0"/>
              </a:rPr>
              <a:t>       | - Public-Private Funding       |</a:t>
            </a:r>
          </a:p>
          <a:p>
            <a:r>
              <a:rPr lang="en-GB" dirty="0">
                <a:latin typeface="Times New Roman" panose="02020603050405020304" pitchFamily="18" charset="0"/>
                <a:cs typeface="Times New Roman" panose="02020603050405020304" pitchFamily="18" charset="0"/>
              </a:rPr>
              <a:t>       | - Expansion to More Areas      |</a:t>
            </a:r>
          </a:p>
          <a:p>
            <a:r>
              <a:rPr lang="en-GB" dirty="0">
                <a:latin typeface="Times New Roman" panose="02020603050405020304" pitchFamily="18" charset="0"/>
                <a:cs typeface="Times New Roman" panose="02020603050405020304" pitchFamily="18" charset="0"/>
              </a:rPr>
              <a:t>       +--------------------------------+</a:t>
            </a:r>
          </a:p>
        </p:txBody>
      </p:sp>
      <p:sp>
        <p:nvSpPr>
          <p:cNvPr id="4" name="Text Placeholder 3">
            <a:extLst>
              <a:ext uri="{FF2B5EF4-FFF2-40B4-BE49-F238E27FC236}">
                <a16:creationId xmlns:a16="http://schemas.microsoft.com/office/drawing/2014/main" id="{C70E7C61-43AC-D6BB-2854-F0B846835872}"/>
              </a:ext>
            </a:extLst>
          </p:cNvPr>
          <p:cNvSpPr>
            <a:spLocks noGrp="1"/>
          </p:cNvSpPr>
          <p:nvPr>
            <p:ph type="body" sz="half" idx="2"/>
          </p:nvPr>
        </p:nvSpPr>
        <p:spPr>
          <a:xfrm>
            <a:off x="609602" y="1435103"/>
            <a:ext cx="5844986" cy="4691063"/>
          </a:xfrm>
        </p:spPr>
        <p:txBody>
          <a:bodyPr>
            <a:normAutofit/>
          </a:bodyPr>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Needs Assessment and Data Collection</a:t>
            </a: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System Design and Planning</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Implementation Phase</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Monitoring and Evaluation</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Scaling and Policy Integration</a:t>
            </a:r>
          </a:p>
        </p:txBody>
      </p:sp>
    </p:spTree>
    <p:extLst>
      <p:ext uri="{BB962C8B-B14F-4D97-AF65-F5344CB8AC3E}">
        <p14:creationId xmlns:p14="http://schemas.microsoft.com/office/powerpoint/2010/main" val="2314944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3200" dirty="0">
                <a:latin typeface="Times New Roman" panose="02020603050405020304" pitchFamily="18" charset="0"/>
                <a:ea typeface="Cambria" panose="02040503050406030204" pitchFamily="18" charset="0"/>
                <a:cs typeface="Times New Roman" panose="02020603050405020304" pitchFamily="18" charset="0"/>
              </a:rPr>
              <a:t>Timeline of the Project (Gantt Chart)</a:t>
            </a:r>
            <a:endParaRPr sz="32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A83B344-D781-200E-2EE2-2420E1476380}"/>
              </a:ext>
            </a:extLst>
          </p:cNvPr>
          <p:cNvSpPr txBox="1"/>
          <p:nvPr/>
        </p:nvSpPr>
        <p:spPr>
          <a:xfrm>
            <a:off x="6960093" y="1470926"/>
            <a:ext cx="1589103"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Review</a:t>
            </a:r>
            <a:endParaRPr lang="en-IN" sz="2800" dirty="0">
              <a:solidFill>
                <a:schemeClr val="bg1"/>
              </a:solidFill>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834B4D88-517D-F543-B896-83743A686F4C}"/>
              </a:ext>
            </a:extLst>
          </p:cNvPr>
          <p:cNvGrpSpPr/>
          <p:nvPr/>
        </p:nvGrpSpPr>
        <p:grpSpPr>
          <a:xfrm>
            <a:off x="40251" y="1300630"/>
            <a:ext cx="2157274" cy="3579104"/>
            <a:chOff x="0" y="1303614"/>
            <a:chExt cx="2157274" cy="3579104"/>
          </a:xfrm>
        </p:grpSpPr>
        <p:grpSp>
          <p:nvGrpSpPr>
            <p:cNvPr id="24" name="Group 23">
              <a:extLst>
                <a:ext uri="{FF2B5EF4-FFF2-40B4-BE49-F238E27FC236}">
                  <a16:creationId xmlns:a16="http://schemas.microsoft.com/office/drawing/2014/main" id="{84342569-9AD6-0CD8-5B9C-C2895C1349ED}"/>
                </a:ext>
              </a:extLst>
            </p:cNvPr>
            <p:cNvGrpSpPr/>
            <p:nvPr/>
          </p:nvGrpSpPr>
          <p:grpSpPr>
            <a:xfrm>
              <a:off x="284086" y="1303614"/>
              <a:ext cx="1589103" cy="475086"/>
              <a:chOff x="904350" y="1309349"/>
              <a:chExt cx="1589103" cy="475086"/>
            </a:xfrm>
          </p:grpSpPr>
          <p:sp>
            <p:nvSpPr>
              <p:cNvPr id="25" name="Rectangle 24">
                <a:extLst>
                  <a:ext uri="{FF2B5EF4-FFF2-40B4-BE49-F238E27FC236}">
                    <a16:creationId xmlns:a16="http://schemas.microsoft.com/office/drawing/2014/main" id="{DD520AAE-1D13-E1B0-0F1D-A44243D3DA5F}"/>
                  </a:ext>
                </a:extLst>
              </p:cNvPr>
              <p:cNvSpPr/>
              <p:nvPr/>
            </p:nvSpPr>
            <p:spPr>
              <a:xfrm>
                <a:off x="904350"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DDAEFFCA-6453-36C5-0DDB-2710A80D7ACC}"/>
                  </a:ext>
                </a:extLst>
              </p:cNvPr>
              <p:cNvSpPr txBox="1"/>
              <p:nvPr/>
            </p:nvSpPr>
            <p:spPr>
              <a:xfrm>
                <a:off x="928147" y="130934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0</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7" name="Rectangle 26">
              <a:extLst>
                <a:ext uri="{FF2B5EF4-FFF2-40B4-BE49-F238E27FC236}">
                  <a16:creationId xmlns:a16="http://schemas.microsoft.com/office/drawing/2014/main" id="{9C2341EE-70D1-52BC-90A1-263458E5CB1B}"/>
                </a:ext>
              </a:extLst>
            </p:cNvPr>
            <p:cNvSpPr/>
            <p:nvPr/>
          </p:nvSpPr>
          <p:spPr>
            <a:xfrm>
              <a:off x="0"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674D5A9F-7CE9-A61E-6E17-7D2A3D6D8881}"/>
              </a:ext>
            </a:extLst>
          </p:cNvPr>
          <p:cNvGrpSpPr/>
          <p:nvPr/>
        </p:nvGrpSpPr>
        <p:grpSpPr>
          <a:xfrm>
            <a:off x="2454786" y="1326686"/>
            <a:ext cx="2157274" cy="3556032"/>
            <a:chOff x="2461547" y="1326686"/>
            <a:chExt cx="2157274" cy="3556032"/>
          </a:xfrm>
        </p:grpSpPr>
        <p:grpSp>
          <p:nvGrpSpPr>
            <p:cNvPr id="18" name="Group 17">
              <a:extLst>
                <a:ext uri="{FF2B5EF4-FFF2-40B4-BE49-F238E27FC236}">
                  <a16:creationId xmlns:a16="http://schemas.microsoft.com/office/drawing/2014/main" id="{8B10DD2D-2F30-A2C1-A002-89DBD21BDC67}"/>
                </a:ext>
              </a:extLst>
            </p:cNvPr>
            <p:cNvGrpSpPr/>
            <p:nvPr/>
          </p:nvGrpSpPr>
          <p:grpSpPr>
            <a:xfrm>
              <a:off x="2745633" y="1326686"/>
              <a:ext cx="1589103" cy="462798"/>
              <a:chOff x="3002994" y="1332422"/>
              <a:chExt cx="1589103" cy="462798"/>
            </a:xfrm>
          </p:grpSpPr>
          <p:sp>
            <p:nvSpPr>
              <p:cNvPr id="9" name="Rectangle 8">
                <a:extLst>
                  <a:ext uri="{FF2B5EF4-FFF2-40B4-BE49-F238E27FC236}">
                    <a16:creationId xmlns:a16="http://schemas.microsoft.com/office/drawing/2014/main" id="{B5EA9943-E696-06DA-8224-222EC317DBB1}"/>
                  </a:ext>
                </a:extLst>
              </p:cNvPr>
              <p:cNvSpPr/>
              <p:nvPr/>
            </p:nvSpPr>
            <p:spPr>
              <a:xfrm>
                <a:off x="3002994" y="133242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CB85B30-F6C7-A945-40B0-45244E1576D9}"/>
                  </a:ext>
                </a:extLst>
              </p:cNvPr>
              <p:cNvSpPr txBox="1"/>
              <p:nvPr/>
            </p:nvSpPr>
            <p:spPr>
              <a:xfrm>
                <a:off x="3036970" y="1333555"/>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1</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8" name="Rectangle 27">
              <a:extLst>
                <a:ext uri="{FF2B5EF4-FFF2-40B4-BE49-F238E27FC236}">
                  <a16:creationId xmlns:a16="http://schemas.microsoft.com/office/drawing/2014/main" id="{66F6E9D1-8ACE-B50D-8785-622C838870A7}"/>
                </a:ext>
              </a:extLst>
            </p:cNvPr>
            <p:cNvSpPr/>
            <p:nvPr/>
          </p:nvSpPr>
          <p:spPr>
            <a:xfrm>
              <a:off x="2461547"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32" name="Group 31">
            <a:extLst>
              <a:ext uri="{FF2B5EF4-FFF2-40B4-BE49-F238E27FC236}">
                <a16:creationId xmlns:a16="http://schemas.microsoft.com/office/drawing/2014/main" id="{F487D885-FB55-BD52-F986-267767CC5C7E}"/>
              </a:ext>
            </a:extLst>
          </p:cNvPr>
          <p:cNvGrpSpPr/>
          <p:nvPr/>
        </p:nvGrpSpPr>
        <p:grpSpPr>
          <a:xfrm>
            <a:off x="5014867" y="1311299"/>
            <a:ext cx="2157274" cy="3571419"/>
            <a:chOff x="5017363" y="1311299"/>
            <a:chExt cx="2157274" cy="3571419"/>
          </a:xfrm>
        </p:grpSpPr>
        <p:grpSp>
          <p:nvGrpSpPr>
            <p:cNvPr id="19" name="Group 18">
              <a:extLst>
                <a:ext uri="{FF2B5EF4-FFF2-40B4-BE49-F238E27FC236}">
                  <a16:creationId xmlns:a16="http://schemas.microsoft.com/office/drawing/2014/main" id="{6D75D2B1-3DB0-A547-EC1C-B562C9281014}"/>
                </a:ext>
              </a:extLst>
            </p:cNvPr>
            <p:cNvGrpSpPr/>
            <p:nvPr/>
          </p:nvGrpSpPr>
          <p:grpSpPr>
            <a:xfrm>
              <a:off x="5301449" y="1311299"/>
              <a:ext cx="1589103" cy="477052"/>
              <a:chOff x="5038324" y="1322772"/>
              <a:chExt cx="1589103" cy="477052"/>
            </a:xfrm>
          </p:grpSpPr>
          <p:sp>
            <p:nvSpPr>
              <p:cNvPr id="8" name="Rectangle 7">
                <a:extLst>
                  <a:ext uri="{FF2B5EF4-FFF2-40B4-BE49-F238E27FC236}">
                    <a16:creationId xmlns:a16="http://schemas.microsoft.com/office/drawing/2014/main" id="{A20E8FA4-CF13-D6BE-EE24-4BD8F359EE8F}"/>
                  </a:ext>
                </a:extLst>
              </p:cNvPr>
              <p:cNvSpPr/>
              <p:nvPr/>
            </p:nvSpPr>
            <p:spPr>
              <a:xfrm>
                <a:off x="5038324"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11378DC-4CC6-7473-B0C1-0C8EE4BE9418}"/>
                  </a:ext>
                </a:extLst>
              </p:cNvPr>
              <p:cNvSpPr txBox="1"/>
              <p:nvPr/>
            </p:nvSpPr>
            <p:spPr>
              <a:xfrm>
                <a:off x="5062121" y="133815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2</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9" name="Rectangle 28">
              <a:extLst>
                <a:ext uri="{FF2B5EF4-FFF2-40B4-BE49-F238E27FC236}">
                  <a16:creationId xmlns:a16="http://schemas.microsoft.com/office/drawing/2014/main" id="{35FC8A73-F01C-C0F2-598B-CB77B1CD4298}"/>
                </a:ext>
              </a:extLst>
            </p:cNvPr>
            <p:cNvSpPr/>
            <p:nvPr/>
          </p:nvSpPr>
          <p:spPr>
            <a:xfrm>
              <a:off x="5017363"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5623994A-0E12-5980-794F-9FBC1D8621BA}"/>
              </a:ext>
            </a:extLst>
          </p:cNvPr>
          <p:cNvGrpSpPr/>
          <p:nvPr/>
        </p:nvGrpSpPr>
        <p:grpSpPr>
          <a:xfrm>
            <a:off x="7449570" y="1300630"/>
            <a:ext cx="2157274" cy="3582088"/>
            <a:chOff x="7435919" y="1300630"/>
            <a:chExt cx="2157274" cy="3582088"/>
          </a:xfrm>
        </p:grpSpPr>
        <p:grpSp>
          <p:nvGrpSpPr>
            <p:cNvPr id="20" name="Group 19">
              <a:extLst>
                <a:ext uri="{FF2B5EF4-FFF2-40B4-BE49-F238E27FC236}">
                  <a16:creationId xmlns:a16="http://schemas.microsoft.com/office/drawing/2014/main" id="{BC91AA7D-58BC-1ECC-283F-9458511D8FAE}"/>
                </a:ext>
              </a:extLst>
            </p:cNvPr>
            <p:cNvGrpSpPr/>
            <p:nvPr/>
          </p:nvGrpSpPr>
          <p:grpSpPr>
            <a:xfrm>
              <a:off x="7709162" y="1300630"/>
              <a:ext cx="1610788" cy="472334"/>
              <a:chOff x="7286132" y="1312103"/>
              <a:chExt cx="1610788" cy="472334"/>
            </a:xfrm>
          </p:grpSpPr>
          <p:sp>
            <p:nvSpPr>
              <p:cNvPr id="11" name="Rectangle 10">
                <a:extLst>
                  <a:ext uri="{FF2B5EF4-FFF2-40B4-BE49-F238E27FC236}">
                    <a16:creationId xmlns:a16="http://schemas.microsoft.com/office/drawing/2014/main" id="{DDFDBCFF-932E-AD36-C01E-E2250F279B43}"/>
                  </a:ext>
                </a:extLst>
              </p:cNvPr>
              <p:cNvSpPr/>
              <p:nvPr/>
            </p:nvSpPr>
            <p:spPr>
              <a:xfrm>
                <a:off x="7286132"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6D79FBB-4D25-5EA2-3C87-1D14FFA92ED8}"/>
                  </a:ext>
                </a:extLst>
              </p:cNvPr>
              <p:cNvSpPr txBox="1"/>
              <p:nvPr/>
            </p:nvSpPr>
            <p:spPr>
              <a:xfrm>
                <a:off x="7286132" y="1312103"/>
                <a:ext cx="1610788"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3</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30" name="Rectangle 29">
              <a:extLst>
                <a:ext uri="{FF2B5EF4-FFF2-40B4-BE49-F238E27FC236}">
                  <a16:creationId xmlns:a16="http://schemas.microsoft.com/office/drawing/2014/main" id="{2C24583A-52BC-4605-BE32-3CEC59C35F58}"/>
                </a:ext>
              </a:extLst>
            </p:cNvPr>
            <p:cNvSpPr/>
            <p:nvPr/>
          </p:nvSpPr>
          <p:spPr>
            <a:xfrm>
              <a:off x="7435919"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36" name="Group 35">
            <a:extLst>
              <a:ext uri="{FF2B5EF4-FFF2-40B4-BE49-F238E27FC236}">
                <a16:creationId xmlns:a16="http://schemas.microsoft.com/office/drawing/2014/main" id="{FC02C76D-3570-AE0B-9BA7-242B3C6886D4}"/>
              </a:ext>
            </a:extLst>
          </p:cNvPr>
          <p:cNvGrpSpPr/>
          <p:nvPr/>
        </p:nvGrpSpPr>
        <p:grpSpPr>
          <a:xfrm>
            <a:off x="9853391" y="1311298"/>
            <a:ext cx="2157274" cy="3571420"/>
            <a:chOff x="9854475" y="1311298"/>
            <a:chExt cx="2157274" cy="3571420"/>
          </a:xfrm>
        </p:grpSpPr>
        <p:grpSp>
          <p:nvGrpSpPr>
            <p:cNvPr id="23" name="Group 22">
              <a:extLst>
                <a:ext uri="{FF2B5EF4-FFF2-40B4-BE49-F238E27FC236}">
                  <a16:creationId xmlns:a16="http://schemas.microsoft.com/office/drawing/2014/main" id="{41A2C6BF-C7B4-593F-5128-3A5C2751EC85}"/>
                </a:ext>
              </a:extLst>
            </p:cNvPr>
            <p:cNvGrpSpPr/>
            <p:nvPr/>
          </p:nvGrpSpPr>
          <p:grpSpPr>
            <a:xfrm>
              <a:off x="10138561" y="1311298"/>
              <a:ext cx="1589103" cy="467401"/>
              <a:chOff x="9891697" y="1317034"/>
              <a:chExt cx="1589103" cy="467401"/>
            </a:xfrm>
          </p:grpSpPr>
          <p:sp>
            <p:nvSpPr>
              <p:cNvPr id="21" name="Rectangle 20">
                <a:extLst>
                  <a:ext uri="{FF2B5EF4-FFF2-40B4-BE49-F238E27FC236}">
                    <a16:creationId xmlns:a16="http://schemas.microsoft.com/office/drawing/2014/main" id="{658E4EAA-1F29-C680-33EB-26724CE8B557}"/>
                  </a:ext>
                </a:extLst>
              </p:cNvPr>
              <p:cNvSpPr/>
              <p:nvPr/>
            </p:nvSpPr>
            <p:spPr>
              <a:xfrm>
                <a:off x="9891697"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C3A7B378-5C3C-B8B3-CCBD-72B225BE7524}"/>
                  </a:ext>
                </a:extLst>
              </p:cNvPr>
              <p:cNvSpPr txBox="1"/>
              <p:nvPr/>
            </p:nvSpPr>
            <p:spPr>
              <a:xfrm>
                <a:off x="9915494" y="1317034"/>
                <a:ext cx="1565306"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4</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35" name="Rectangle 34">
              <a:extLst>
                <a:ext uri="{FF2B5EF4-FFF2-40B4-BE49-F238E27FC236}">
                  <a16:creationId xmlns:a16="http://schemas.microsoft.com/office/drawing/2014/main" id="{D61AD915-0E87-2966-3094-B20805E6A35A}"/>
                </a:ext>
              </a:extLst>
            </p:cNvPr>
            <p:cNvSpPr/>
            <p:nvPr/>
          </p:nvSpPr>
          <p:spPr>
            <a:xfrm>
              <a:off x="9854475"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sp>
        <p:nvSpPr>
          <p:cNvPr id="37" name="Arrow: Right 36">
            <a:extLst>
              <a:ext uri="{FF2B5EF4-FFF2-40B4-BE49-F238E27FC236}">
                <a16:creationId xmlns:a16="http://schemas.microsoft.com/office/drawing/2014/main" id="{F751753F-399E-4B12-A140-57E19AA360F3}"/>
              </a:ext>
            </a:extLst>
          </p:cNvPr>
          <p:cNvSpPr/>
          <p:nvPr/>
        </p:nvSpPr>
        <p:spPr>
          <a:xfrm>
            <a:off x="1913028" y="4016586"/>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39" name="Arrow: Right 38">
            <a:extLst>
              <a:ext uri="{FF2B5EF4-FFF2-40B4-BE49-F238E27FC236}">
                <a16:creationId xmlns:a16="http://schemas.microsoft.com/office/drawing/2014/main" id="{709D3C5B-ECC3-3643-4AE9-DDED5FAFD12C}"/>
              </a:ext>
            </a:extLst>
          </p:cNvPr>
          <p:cNvSpPr/>
          <p:nvPr/>
        </p:nvSpPr>
        <p:spPr>
          <a:xfrm>
            <a:off x="9415488" y="2302833"/>
            <a:ext cx="629929"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0" name="Arrow: Right 39">
            <a:extLst>
              <a:ext uri="{FF2B5EF4-FFF2-40B4-BE49-F238E27FC236}">
                <a16:creationId xmlns:a16="http://schemas.microsoft.com/office/drawing/2014/main" id="{59E107BB-DA59-CA63-4F15-3404A820F8C2}"/>
              </a:ext>
            </a:extLst>
          </p:cNvPr>
          <p:cNvSpPr/>
          <p:nvPr/>
        </p:nvSpPr>
        <p:spPr>
          <a:xfrm>
            <a:off x="6976489" y="3976681"/>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1" name="Arrow: Right 40">
            <a:extLst>
              <a:ext uri="{FF2B5EF4-FFF2-40B4-BE49-F238E27FC236}">
                <a16:creationId xmlns:a16="http://schemas.microsoft.com/office/drawing/2014/main" id="{27CCD045-8AA8-9456-3FEC-D9D7553A998C}"/>
              </a:ext>
            </a:extLst>
          </p:cNvPr>
          <p:cNvSpPr/>
          <p:nvPr/>
        </p:nvSpPr>
        <p:spPr>
          <a:xfrm>
            <a:off x="4456572" y="2302833"/>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317008CB-253C-44D8-296C-2585EC8EBB7E}"/>
              </a:ext>
            </a:extLst>
          </p:cNvPr>
          <p:cNvSpPr txBox="1"/>
          <p:nvPr/>
        </p:nvSpPr>
        <p:spPr>
          <a:xfrm>
            <a:off x="2454786" y="2810338"/>
            <a:ext cx="2136991" cy="1323439"/>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Requirement Analysis, Setting up of required environments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CBA28BEA-CBA7-97C6-D0EB-445E778A8028}"/>
              </a:ext>
            </a:extLst>
          </p:cNvPr>
          <p:cNvSpPr txBox="1"/>
          <p:nvPr/>
        </p:nvSpPr>
        <p:spPr>
          <a:xfrm>
            <a:off x="6761" y="2832735"/>
            <a:ext cx="2157274" cy="1631216"/>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Title Selection, </a:t>
            </a:r>
            <a:r>
              <a:rPr lang="en-US" sz="2000" dirty="0" err="1">
                <a:solidFill>
                  <a:srgbClr val="FFFF00"/>
                </a:solidFill>
                <a:latin typeface="Times New Roman" panose="02020603050405020304" pitchFamily="18" charset="0"/>
                <a:cs typeface="Times New Roman" panose="02020603050405020304" pitchFamily="18" charset="0"/>
              </a:rPr>
              <a:t>Github</a:t>
            </a:r>
            <a:r>
              <a:rPr lang="en-US" sz="2000" dirty="0">
                <a:solidFill>
                  <a:srgbClr val="FFFF00"/>
                </a:solidFill>
                <a:latin typeface="Times New Roman" panose="02020603050405020304" pitchFamily="18" charset="0"/>
                <a:cs typeface="Times New Roman" panose="02020603050405020304" pitchFamily="18" charset="0"/>
              </a:rPr>
              <a:t> repo creation,</a:t>
            </a:r>
          </a:p>
          <a:p>
            <a:r>
              <a:rPr lang="en-US" sz="2000" dirty="0">
                <a:solidFill>
                  <a:srgbClr val="FFFF00"/>
                </a:solidFill>
                <a:latin typeface="Times New Roman" panose="02020603050405020304" pitchFamily="18" charset="0"/>
                <a:cs typeface="Times New Roman" panose="02020603050405020304" pitchFamily="18" charset="0"/>
              </a:rPr>
              <a:t>Requirement Gathering</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DFB8652D-654E-4D7E-1A2B-3FC9085AABB1}"/>
              </a:ext>
            </a:extLst>
          </p:cNvPr>
          <p:cNvSpPr txBox="1"/>
          <p:nvPr/>
        </p:nvSpPr>
        <p:spPr>
          <a:xfrm>
            <a:off x="2454786" y="2065755"/>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Planning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9A7F512D-2632-1F28-E46D-C7C1AD7BDDBE}"/>
              </a:ext>
            </a:extLst>
          </p:cNvPr>
          <p:cNvSpPr txBox="1"/>
          <p:nvPr/>
        </p:nvSpPr>
        <p:spPr>
          <a:xfrm>
            <a:off x="500737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Designing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BBF03734-39CF-00C7-FC3E-7114CC1A955B}"/>
              </a:ext>
            </a:extLst>
          </p:cNvPr>
          <p:cNvSpPr txBox="1"/>
          <p:nvPr/>
        </p:nvSpPr>
        <p:spPr>
          <a:xfrm>
            <a:off x="745323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Testing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85C94F74-F428-26D8-B005-45CE7192DF99}"/>
              </a:ext>
            </a:extLst>
          </p:cNvPr>
          <p:cNvSpPr txBox="1"/>
          <p:nvPr/>
        </p:nvSpPr>
        <p:spPr>
          <a:xfrm>
            <a:off x="6761" y="2099322"/>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Initiation</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11CF505A-D288-F6E8-E8BB-4C4FCD88406B}"/>
              </a:ext>
            </a:extLst>
          </p:cNvPr>
          <p:cNvSpPr txBox="1"/>
          <p:nvPr/>
        </p:nvSpPr>
        <p:spPr>
          <a:xfrm>
            <a:off x="5024851" y="2828835"/>
            <a:ext cx="2137307" cy="1323439"/>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Creating database, designing front end and creating a prototype</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CA6D17CF-798D-687A-4ABF-124EB2A21DAB}"/>
              </a:ext>
            </a:extLst>
          </p:cNvPr>
          <p:cNvSpPr txBox="1"/>
          <p:nvPr/>
        </p:nvSpPr>
        <p:spPr>
          <a:xfrm>
            <a:off x="7459554" y="2893039"/>
            <a:ext cx="2137307" cy="1015663"/>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Checking for error and debugging to check for bugs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EB06CCA3-1E8B-D724-AD2F-7C29DBE6225D}"/>
              </a:ext>
            </a:extLst>
          </p:cNvPr>
          <p:cNvSpPr txBox="1"/>
          <p:nvPr/>
        </p:nvSpPr>
        <p:spPr>
          <a:xfrm>
            <a:off x="9863375" y="3225208"/>
            <a:ext cx="2137307" cy="400110"/>
          </a:xfrm>
          <a:prstGeom prst="rect">
            <a:avLst/>
          </a:prstGeom>
          <a:noFill/>
        </p:spPr>
        <p:txBody>
          <a:bodyPr wrap="square" rtlCol="0">
            <a:spAutoFit/>
          </a:bodyPr>
          <a:lstStyle/>
          <a:p>
            <a:pPr algn="ctr"/>
            <a:r>
              <a:rPr lang="en-US" sz="2000" dirty="0">
                <a:solidFill>
                  <a:srgbClr val="FFFF00"/>
                </a:solidFill>
                <a:latin typeface="Times New Roman" panose="02020603050405020304" pitchFamily="18" charset="0"/>
                <a:cs typeface="Times New Roman" panose="02020603050405020304" pitchFamily="18" charset="0"/>
              </a:rPr>
              <a:t>Final Viva Voce</a:t>
            </a:r>
            <a:endParaRPr lang="en-IN" sz="20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81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Implementing the proposed system for enhancing rural education is expected to yield significant improvements in accessibility, quality, and sustainability.</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Improved Access to Education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Enhanced Learning Outcomes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Better-Trained Teachers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Stronger Community Participation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Bridging the Digital Divide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Sustainable and Scalable Education Model</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Long-Term Socioeconomic Benefits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lnSpcReduction="10000"/>
          </a:bodyPr>
          <a:lstStyle/>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Bridging the Education Gap:</a:t>
            </a:r>
            <a:r>
              <a:rPr lang="en-US" sz="2200" dirty="0">
                <a:latin typeface="Times New Roman" panose="02020603050405020304" pitchFamily="18" charset="0"/>
                <a:cs typeface="Times New Roman" panose="02020603050405020304" pitchFamily="18" charset="0"/>
              </a:rPr>
              <a:t> The proposed system effectively addresses rural education challenges through technology, teacher training, and community involvement.</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Improved Learning Outcomes:</a:t>
            </a:r>
            <a:r>
              <a:rPr lang="en-US" sz="2200" dirty="0">
                <a:latin typeface="Times New Roman" panose="02020603050405020304" pitchFamily="18" charset="0"/>
                <a:cs typeface="Times New Roman" panose="02020603050405020304" pitchFamily="18" charset="0"/>
              </a:rPr>
              <a:t> Digital learning tools and modern teaching techniques will enhance student engagement, literacy, and academic performance.</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Empowered Teachers:</a:t>
            </a:r>
            <a:r>
              <a:rPr lang="en-US" sz="2200" dirty="0">
                <a:latin typeface="Times New Roman" panose="02020603050405020304" pitchFamily="18" charset="0"/>
                <a:cs typeface="Times New Roman" panose="02020603050405020304" pitchFamily="18" charset="0"/>
              </a:rPr>
              <a:t> Continuous training and incentives will improve teacher effectiveness and retention in rural schools.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Stronger Community Participation:</a:t>
            </a:r>
            <a:r>
              <a:rPr lang="en-US" sz="2200" dirty="0">
                <a:latin typeface="Times New Roman" panose="02020603050405020304" pitchFamily="18" charset="0"/>
                <a:cs typeface="Times New Roman" panose="02020603050405020304" pitchFamily="18" charset="0"/>
              </a:rPr>
              <a:t> Increased parental and local involvement will create a supportive learning environment for students.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Sustainable and Scalable Model:</a:t>
            </a:r>
            <a:r>
              <a:rPr lang="en-US" sz="2200" dirty="0">
                <a:latin typeface="Times New Roman" panose="02020603050405020304" pitchFamily="18" charset="0"/>
                <a:cs typeface="Times New Roman" panose="02020603050405020304" pitchFamily="18" charset="0"/>
              </a:rPr>
              <a:t> The system can be replicated across different rural regions through public-private partnerships and government support.</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Long-Term Socioeconomic Impact:</a:t>
            </a:r>
            <a:r>
              <a:rPr lang="en-US" sz="2200" dirty="0">
                <a:latin typeface="Times New Roman" panose="02020603050405020304" pitchFamily="18" charset="0"/>
                <a:cs typeface="Times New Roman" panose="02020603050405020304" pitchFamily="18" charset="0"/>
              </a:rPr>
              <a:t> Higher education levels will lead to better employment opportunities, economic growth, and reduced rural-urban disparities.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Policy Integration for Lasting Change:</a:t>
            </a:r>
            <a:r>
              <a:rPr lang="en-US" sz="2200" dirty="0">
                <a:latin typeface="Times New Roman" panose="02020603050405020304" pitchFamily="18" charset="0"/>
                <a:cs typeface="Times New Roman" panose="02020603050405020304" pitchFamily="18" charset="0"/>
              </a:rPr>
              <a:t> Government collaboration will ensure the model's sustainability and long-term success.</a:t>
            </a:r>
          </a:p>
          <a:p>
            <a:endParaRPr lang="en-GB" dirty="0"/>
          </a:p>
        </p:txBody>
      </p:sp>
    </p:spTree>
    <p:extLst>
      <p:ext uri="{BB962C8B-B14F-4D97-AF65-F5344CB8AC3E}">
        <p14:creationId xmlns:p14="http://schemas.microsoft.com/office/powerpoint/2010/main" val="2238571193"/>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58</TotalTime>
  <Words>931</Words>
  <Application>Microsoft Office PowerPoint</Application>
  <PresentationFormat>Widescreen</PresentationFormat>
  <Paragraphs>147</Paragraphs>
  <Slides>11</Slides>
  <Notes>3</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Bioinformatics</vt:lpstr>
      <vt:lpstr>Ideate and implement a system to enhance the quality of education in rural areas.</vt:lpstr>
      <vt:lpstr>Introduction</vt:lpstr>
      <vt:lpstr>Literature Review</vt:lpstr>
      <vt:lpstr>Proposed Method</vt:lpstr>
      <vt:lpstr>Objectives</vt:lpstr>
      <vt:lpstr>Methodology</vt:lpstr>
      <vt:lpstr>Timeline of the Project (Gantt Chart)</vt:lpstr>
      <vt:lpstr>Expected Outcomes</vt:lpstr>
      <vt:lpstr>Conclusion</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Mohith L</cp:lastModifiedBy>
  <cp:revision>17</cp:revision>
  <dcterms:created xsi:type="dcterms:W3CDTF">2023-03-16T03:26:27Z</dcterms:created>
  <dcterms:modified xsi:type="dcterms:W3CDTF">2025-02-24T16:22:28Z</dcterms:modified>
</cp:coreProperties>
</file>