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78" r:id="rId5"/>
    <p:sldId id="276" r:id="rId6"/>
    <p:sldId id="259" r:id="rId7"/>
    <p:sldId id="260" r:id="rId8"/>
    <p:sldId id="261" r:id="rId9"/>
    <p:sldId id="275" r:id="rId10"/>
    <p:sldId id="277" r:id="rId11"/>
    <p:sldId id="262" r:id="rId12"/>
    <p:sldId id="263" r:id="rId13"/>
    <p:sldId id="264" r:id="rId14"/>
    <p:sldId id="268" r:id="rId15"/>
    <p:sldId id="265" r:id="rId16"/>
    <p:sldId id="27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307419-D491-4253-86AA-3C038529198A}" v="27" dt="2024-10-20T19:00:47.0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9" autoAdjust="0"/>
  </p:normalViewPr>
  <p:slideViewPr>
    <p:cSldViewPr snapToGrid="0">
      <p:cViewPr>
        <p:scale>
          <a:sx n="75" d="100"/>
          <a:sy n="75" d="100"/>
        </p:scale>
        <p:origin x="946"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j J R" userId="fe2a648ffed760ad" providerId="LiveId" clId="{B0307419-D491-4253-86AA-3C038529198A}"/>
    <pc:docChg chg="undo custSel addSld delSld modSld">
      <pc:chgData name="Manoj J R" userId="fe2a648ffed760ad" providerId="LiveId" clId="{B0307419-D491-4253-86AA-3C038529198A}" dt="2024-10-20T19:10:12.778" v="659"/>
      <pc:docMkLst>
        <pc:docMk/>
      </pc:docMkLst>
      <pc:sldChg chg="addSp delSp modSp mod">
        <pc:chgData name="Manoj J R" userId="fe2a648ffed760ad" providerId="LiveId" clId="{B0307419-D491-4253-86AA-3C038529198A}" dt="2024-10-20T19:09:48.633" v="657" actId="20577"/>
        <pc:sldMkLst>
          <pc:docMk/>
          <pc:sldMk cId="3767711167" sldId="258"/>
        </pc:sldMkLst>
        <pc:spChg chg="del mod">
          <ac:chgData name="Manoj J R" userId="fe2a648ffed760ad" providerId="LiveId" clId="{B0307419-D491-4253-86AA-3C038529198A}" dt="2024-10-20T18:32:13.183" v="355" actId="3680"/>
          <ac:spMkLst>
            <pc:docMk/>
            <pc:sldMk cId="3767711167" sldId="258"/>
            <ac:spMk id="3" creationId="{00000000-0000-0000-0000-000000000000}"/>
          </ac:spMkLst>
        </pc:spChg>
        <pc:spChg chg="add del mod">
          <ac:chgData name="Manoj J R" userId="fe2a648ffed760ad" providerId="LiveId" clId="{B0307419-D491-4253-86AA-3C038529198A}" dt="2024-10-20T18:34:59.911" v="367" actId="478"/>
          <ac:spMkLst>
            <pc:docMk/>
            <pc:sldMk cId="3767711167" sldId="258"/>
            <ac:spMk id="6" creationId="{1E2B4075-2D46-045E-8AA5-0AFBF09637F2}"/>
          </ac:spMkLst>
        </pc:spChg>
        <pc:spChg chg="add del mod">
          <ac:chgData name="Manoj J R" userId="fe2a648ffed760ad" providerId="LiveId" clId="{B0307419-D491-4253-86AA-3C038529198A}" dt="2024-10-20T19:03:22.467" v="630" actId="478"/>
          <ac:spMkLst>
            <pc:docMk/>
            <pc:sldMk cId="3767711167" sldId="258"/>
            <ac:spMk id="8" creationId="{93D9AD69-CA37-5023-82D9-27D9DA8E3512}"/>
          </ac:spMkLst>
        </pc:spChg>
        <pc:spChg chg="add del mod">
          <ac:chgData name="Manoj J R" userId="fe2a648ffed760ad" providerId="LiveId" clId="{B0307419-D491-4253-86AA-3C038529198A}" dt="2024-10-20T19:09:05.542" v="647" actId="478"/>
          <ac:spMkLst>
            <pc:docMk/>
            <pc:sldMk cId="3767711167" sldId="258"/>
            <ac:spMk id="10" creationId="{40B15A60-CDE0-95B0-ACBE-85300C226031}"/>
          </ac:spMkLst>
        </pc:spChg>
        <pc:graphicFrameChg chg="add del mod ord modGraphic">
          <ac:chgData name="Manoj J R" userId="fe2a648ffed760ad" providerId="LiveId" clId="{B0307419-D491-4253-86AA-3C038529198A}" dt="2024-10-20T19:09:48.633" v="657" actId="20577"/>
          <ac:graphicFrameMkLst>
            <pc:docMk/>
            <pc:sldMk cId="3767711167" sldId="258"/>
            <ac:graphicFrameMk id="4" creationId="{BB0D367A-91AD-4C4F-AE8F-8B4E80F7300E}"/>
          </ac:graphicFrameMkLst>
        </pc:graphicFrameChg>
      </pc:sldChg>
      <pc:sldChg chg="modSp mod">
        <pc:chgData name="Manoj J R" userId="fe2a648ffed760ad" providerId="LiveId" clId="{B0307419-D491-4253-86AA-3C038529198A}" dt="2024-10-18T05:15:25.955" v="350" actId="20577"/>
        <pc:sldMkLst>
          <pc:docMk/>
          <pc:sldMk cId="2659618667" sldId="259"/>
        </pc:sldMkLst>
        <pc:spChg chg="mod">
          <ac:chgData name="Manoj J R" userId="fe2a648ffed760ad" providerId="LiveId" clId="{B0307419-D491-4253-86AA-3C038529198A}" dt="2024-10-18T05:15:25.955" v="350" actId="20577"/>
          <ac:spMkLst>
            <pc:docMk/>
            <pc:sldMk cId="2659618667" sldId="259"/>
            <ac:spMk id="3" creationId="{00000000-0000-0000-0000-000000000000}"/>
          </ac:spMkLst>
        </pc:spChg>
      </pc:sldChg>
      <pc:sldChg chg="modSp mod">
        <pc:chgData name="Manoj J R" userId="fe2a648ffed760ad" providerId="LiveId" clId="{B0307419-D491-4253-86AA-3C038529198A}" dt="2024-10-18T05:03:07.177" v="259" actId="20577"/>
        <pc:sldMkLst>
          <pc:docMk/>
          <pc:sldMk cId="3613863315" sldId="265"/>
        </pc:sldMkLst>
        <pc:spChg chg="mod">
          <ac:chgData name="Manoj J R" userId="fe2a648ffed760ad" providerId="LiveId" clId="{B0307419-D491-4253-86AA-3C038529198A}" dt="2024-10-18T05:03:07.177" v="259" actId="20577"/>
          <ac:spMkLst>
            <pc:docMk/>
            <pc:sldMk cId="3613863315" sldId="265"/>
            <ac:spMk id="3" creationId="{00000000-0000-0000-0000-000000000000}"/>
          </ac:spMkLst>
        </pc:spChg>
      </pc:sldChg>
      <pc:sldChg chg="modSp mod">
        <pc:chgData name="Manoj J R" userId="fe2a648ffed760ad" providerId="LiveId" clId="{B0307419-D491-4253-86AA-3C038529198A}" dt="2024-10-18T05:12:20.845" v="273" actId="20577"/>
        <pc:sldMkLst>
          <pc:docMk/>
          <pc:sldMk cId="1637666217" sldId="276"/>
        </pc:sldMkLst>
        <pc:spChg chg="mod">
          <ac:chgData name="Manoj J R" userId="fe2a648ffed760ad" providerId="LiveId" clId="{B0307419-D491-4253-86AA-3C038529198A}" dt="2024-10-18T05:12:20.845" v="273" actId="20577"/>
          <ac:spMkLst>
            <pc:docMk/>
            <pc:sldMk cId="1637666217" sldId="276"/>
            <ac:spMk id="3" creationId="{6B8BBEEA-9AE3-9AD1-DBF4-A2CC98EF1B9B}"/>
          </ac:spMkLst>
        </pc:spChg>
      </pc:sldChg>
      <pc:sldChg chg="modSp mod">
        <pc:chgData name="Manoj J R" userId="fe2a648ffed760ad" providerId="LiveId" clId="{B0307419-D491-4253-86AA-3C038529198A}" dt="2024-10-18T04:41:05.104" v="221" actId="20577"/>
        <pc:sldMkLst>
          <pc:docMk/>
          <pc:sldMk cId="825552305" sldId="277"/>
        </pc:sldMkLst>
        <pc:spChg chg="mod">
          <ac:chgData name="Manoj J R" userId="fe2a648ffed760ad" providerId="LiveId" clId="{B0307419-D491-4253-86AA-3C038529198A}" dt="2024-10-18T04:41:05.104" v="221" actId="20577"/>
          <ac:spMkLst>
            <pc:docMk/>
            <pc:sldMk cId="825552305" sldId="277"/>
            <ac:spMk id="2" creationId="{941B97FD-7A7C-F5A7-82F8-E665F49E37A5}"/>
          </ac:spMkLst>
        </pc:spChg>
        <pc:spChg chg="mod">
          <ac:chgData name="Manoj J R" userId="fe2a648ffed760ad" providerId="LiveId" clId="{B0307419-D491-4253-86AA-3C038529198A}" dt="2024-10-18T04:40:34.717" v="211" actId="27636"/>
          <ac:spMkLst>
            <pc:docMk/>
            <pc:sldMk cId="825552305" sldId="277"/>
            <ac:spMk id="3" creationId="{15C84BCC-0DB1-FDE0-3402-D7F5BF535CDB}"/>
          </ac:spMkLst>
        </pc:spChg>
      </pc:sldChg>
      <pc:sldChg chg="new del">
        <pc:chgData name="Manoj J R" userId="fe2a648ffed760ad" providerId="LiveId" clId="{B0307419-D491-4253-86AA-3C038529198A}" dt="2024-10-18T04:41:13.235" v="222" actId="2696"/>
        <pc:sldMkLst>
          <pc:docMk/>
          <pc:sldMk cId="2436132419" sldId="278"/>
        </pc:sldMkLst>
      </pc:sldChg>
      <pc:sldChg chg="modSp new mod">
        <pc:chgData name="Manoj J R" userId="fe2a648ffed760ad" providerId="LiveId" clId="{B0307419-D491-4253-86AA-3C038529198A}" dt="2024-10-20T19:10:12.778" v="659"/>
        <pc:sldMkLst>
          <pc:docMk/>
          <pc:sldMk cId="4138495981" sldId="278"/>
        </pc:sldMkLst>
        <pc:spChg chg="mod">
          <ac:chgData name="Manoj J R" userId="fe2a648ffed760ad" providerId="LiveId" clId="{B0307419-D491-4253-86AA-3C038529198A}" dt="2024-10-20T19:10:12.778" v="659"/>
          <ac:spMkLst>
            <pc:docMk/>
            <pc:sldMk cId="4138495981" sldId="278"/>
            <ac:spMk id="2" creationId="{121A4DF2-D95A-7776-A2C6-7A0F28E4FAB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20-10-2024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Manoj-CAI0154/man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irjmets.com/uploadedfiles/paper/issue_1_january_2024/48795/final/fin_irjmets1705938824.pdf" TargetMode="External"/><Relationship Id="rId7" Type="http://schemas.openxmlformats.org/officeDocument/2006/relationships/hyperlink" Target="https://www.irjmets.com/" TargetMode="External"/><Relationship Id="rId2" Type="http://schemas.openxmlformats.org/officeDocument/2006/relationships/hyperlink" Target="https://www.researchgate.net/publication/372664253_Sustainable_Crop_Protection_via_Robotics_and_Artificial_Intelligence_Solutions/link/6580e9dc2468df72d3b70cbd/download" TargetMode="External"/><Relationship Id="rId1" Type="http://schemas.openxmlformats.org/officeDocument/2006/relationships/slideLayout" Target="../slideLayouts/slideLayout2.xml"/><Relationship Id="rId6" Type="http://schemas.openxmlformats.org/officeDocument/2006/relationships/hyperlink" Target="https://www.taylorfrancis.com/chapters/edit/10.1201/9781351072717-2/integrated-crop-management-systems-pest-control-kamal-el-zik-raymond-frisbie" TargetMode="External"/><Relationship Id="rId5" Type="http://schemas.openxmlformats.org/officeDocument/2006/relationships/hyperlink" Target="https://www.sciencedirect.com/science/article/abs/pii/S0167880997000261" TargetMode="External"/><Relationship Id="rId4" Type="http://schemas.openxmlformats.org/officeDocument/2006/relationships/hyperlink" Target="https://ieeexplore.ieee.org/document/8409427"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PROJECT TITLE :</a:t>
            </a:r>
            <a:r>
              <a:rPr lang="en-IN" dirty="0"/>
              <a:t>Integrated Crop Protection Management</a:t>
            </a:r>
            <a:br>
              <a:rPr lang="en-IN" dirty="0"/>
            </a:b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algn="l">
              <a:spcBef>
                <a:spcPts val="0"/>
              </a:spcBef>
              <a:buClr>
                <a:srgbClr val="17365D"/>
              </a:buClr>
              <a:buSzPts val="2000"/>
            </a:pPr>
            <a:r>
              <a:rPr lang="en-GB" dirty="0">
                <a:latin typeface="Cambria" panose="02040503050406030204" pitchFamily="18" charset="0"/>
                <a:ea typeface="Cambria" panose="02040503050406030204" pitchFamily="18" charset="0"/>
              </a:rPr>
              <a:t>Batch Number: CAI-G22</a:t>
            </a:r>
          </a:p>
          <a:p>
            <a:pPr marL="0" lvl="0" indent="0" algn="l" rtl="0">
              <a:spcBef>
                <a:spcPts val="0"/>
              </a:spcBef>
              <a:spcAft>
                <a:spcPts val="0"/>
              </a:spcAft>
              <a:buClr>
                <a:srgbClr val="17365D"/>
              </a:buClr>
              <a:buSzPts val="2000"/>
              <a:buNone/>
            </a:pP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100953580"/>
              </p:ext>
            </p:extLst>
          </p:nvPr>
        </p:nvGraphicFramePr>
        <p:xfrm>
          <a:off x="553347" y="2721840"/>
          <a:ext cx="5754147" cy="2895660"/>
        </p:xfrm>
        <a:graphic>
          <a:graphicData uri="http://schemas.openxmlformats.org/drawingml/2006/table">
            <a:tbl>
              <a:tblPr firstRow="1" bandRow="1">
                <a:noFill/>
              </a:tblPr>
              <a:tblGrid>
                <a:gridCol w="2214083">
                  <a:extLst>
                    <a:ext uri="{9D8B030D-6E8A-4147-A177-3AD203B41FA5}">
                      <a16:colId xmlns:a16="http://schemas.microsoft.com/office/drawing/2014/main" val="20000"/>
                    </a:ext>
                  </a:extLst>
                </a:gridCol>
                <a:gridCol w="3540064">
                  <a:extLst>
                    <a:ext uri="{9D8B030D-6E8A-4147-A177-3AD203B41FA5}">
                      <a16:colId xmlns:a16="http://schemas.microsoft.com/office/drawing/2014/main" val="20001"/>
                    </a:ext>
                  </a:extLst>
                </a:gridCol>
              </a:tblGrid>
              <a:tr h="325298">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25298">
                <a:tc>
                  <a:txBody>
                    <a:bodyPr/>
                    <a:lstStyle/>
                    <a:p>
                      <a:pPr marL="285750" marR="0" lvl="0" indent="-285750" algn="ctr" rtl="0">
                        <a:spcBef>
                          <a:spcPts val="0"/>
                        </a:spcBef>
                        <a:spcAft>
                          <a:spcPts val="0"/>
                        </a:spcAft>
                        <a:buFont typeface="Wingdings" panose="05000000000000000000" pitchFamily="2" charset="2"/>
                        <a:buChar char="Ø"/>
                      </a:pPr>
                      <a:r>
                        <a:rPr lang="en-IN" sz="1600" u="none" strike="noStrike" cap="none" dirty="0"/>
                        <a:t>20211CAI0154</a:t>
                      </a:r>
                    </a:p>
                    <a:p>
                      <a:pPr marL="285750" marR="0" lvl="0" indent="-285750" algn="ctr" rtl="0">
                        <a:spcBef>
                          <a:spcPts val="0"/>
                        </a:spcBef>
                        <a:spcAft>
                          <a:spcPts val="0"/>
                        </a:spcAft>
                        <a:buFont typeface="Wingdings" panose="05000000000000000000" pitchFamily="2" charset="2"/>
                        <a:buChar char="Ø"/>
                      </a:pPr>
                      <a:r>
                        <a:rPr lang="en-IN" sz="1600" u="none" strike="noStrike" cap="none" dirty="0"/>
                        <a:t>20211CAI0068</a:t>
                      </a:r>
                    </a:p>
                    <a:p>
                      <a:pPr marL="285750" marR="0" lvl="0" indent="-285750" algn="ctr" rtl="0">
                        <a:spcBef>
                          <a:spcPts val="0"/>
                        </a:spcBef>
                        <a:spcAft>
                          <a:spcPts val="0"/>
                        </a:spcAft>
                        <a:buFont typeface="Wingdings" panose="05000000000000000000" pitchFamily="2" charset="2"/>
                        <a:buChar char="Ø"/>
                      </a:pPr>
                      <a:r>
                        <a:rPr lang="en-IN" sz="1600" u="none" strike="noStrike" cap="none" dirty="0"/>
                        <a:t>20211CAI0100</a:t>
                      </a:r>
                    </a:p>
                    <a:p>
                      <a:pPr marL="285750" marR="0" lvl="0" indent="-285750" algn="ctr" rtl="0">
                        <a:spcBef>
                          <a:spcPts val="0"/>
                        </a:spcBef>
                        <a:spcAft>
                          <a:spcPts val="0"/>
                        </a:spcAft>
                        <a:buFont typeface="Wingdings" panose="05000000000000000000" pitchFamily="2" charset="2"/>
                        <a:buChar char="Ø"/>
                      </a:pPr>
                      <a:r>
                        <a:rPr lang="en-IN" sz="1600" u="none" strike="noStrike" cap="none" dirty="0"/>
                        <a:t>20221LCA0008</a:t>
                      </a:r>
                      <a:endParaRPr sz="1600" u="none" strike="noStrike" cap="none"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85750" marR="0" lvl="0" indent="-285750" algn="ctr" rtl="0">
                        <a:spcBef>
                          <a:spcPts val="0"/>
                        </a:spcBef>
                        <a:spcAft>
                          <a:spcPts val="0"/>
                        </a:spcAft>
                        <a:buFont typeface="Wingdings" panose="05000000000000000000" pitchFamily="2" charset="2"/>
                        <a:buChar char="Ø"/>
                      </a:pPr>
                      <a:r>
                        <a:rPr lang="en-IN" sz="1600" u="none" strike="noStrike" cap="none" dirty="0"/>
                        <a:t>MANOJ J R</a:t>
                      </a:r>
                    </a:p>
                    <a:p>
                      <a:pPr marL="285750" marR="0" lvl="0" indent="-285750" algn="ctr" rtl="0">
                        <a:spcBef>
                          <a:spcPts val="0"/>
                        </a:spcBef>
                        <a:spcAft>
                          <a:spcPts val="0"/>
                        </a:spcAft>
                        <a:buFont typeface="Wingdings" panose="05000000000000000000" pitchFamily="2" charset="2"/>
                        <a:buChar char="Ø"/>
                      </a:pPr>
                      <a:r>
                        <a:rPr lang="en-IN" sz="1600" u="none" strike="noStrike" cap="none" dirty="0"/>
                        <a:t>VEERESH B</a:t>
                      </a:r>
                    </a:p>
                    <a:p>
                      <a:pPr marL="285750" marR="0" lvl="0" indent="-285750" algn="ctr"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IN" sz="1600" dirty="0"/>
                        <a:t>K SAINATH </a:t>
                      </a:r>
                    </a:p>
                    <a:p>
                      <a:pPr marL="285750" marR="0" lvl="0" indent="-285750" algn="ctr"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IN" sz="1600" dirty="0"/>
                        <a:t>Kushal M P </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25298">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25298">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25298">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25298">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096139"/>
            <a:ext cx="12249915" cy="2761861"/>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latin typeface="Cambria" panose="02040503050406030204" pitchFamily="18" charset="0"/>
                <a:ea typeface="Cambria" panose="02040503050406030204" pitchFamily="18" charset="0"/>
                <a:cs typeface="Verdana"/>
                <a:sym typeface="Verdana"/>
              </a:rPr>
              <a:t>CAI</a:t>
            </a: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Zafar Ali Khan N- Asso. Prof - SCSE</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2000" b="1" dirty="0">
                <a:solidFill>
                  <a:schemeClr val="tx1"/>
                </a:solidFill>
                <a:latin typeface="Cambria" panose="02040503050406030204" pitchFamily="18" charset="0"/>
                <a:ea typeface="Cambria" panose="02040503050406030204" pitchFamily="18" charset="0"/>
                <a:cs typeface="Verdana"/>
                <a:sym typeface="Verdana"/>
              </a:rPr>
              <a:t>Afroz Pasha – Asst. Prof - SCSE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Ziaur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Rahman</a:t>
            </a:r>
          </a:p>
          <a:p>
            <a:pPr lvl="0">
              <a:buClr>
                <a:srgbClr val="17365D"/>
              </a:buClr>
              <a:buSzPct val="100000"/>
            </a:pPr>
            <a:r>
              <a:rPr lang="en-US" sz="2000" b="1" i="0" u="none" strike="noStrike" cap="none" dirty="0">
                <a:solidFill>
                  <a:schemeClr val="tx2">
                    <a:lumMod val="60000"/>
                    <a:lumOff val="40000"/>
                  </a:schemeClr>
                </a:solidFill>
                <a:latin typeface="Cambria" panose="02040503050406030204" pitchFamily="18" charset="0"/>
                <a:ea typeface="Cambria" panose="02040503050406030204" pitchFamily="18" charset="0"/>
                <a:cs typeface="Verdana"/>
                <a:sym typeface="Verdana"/>
              </a:rPr>
              <a:t>UNDER THE GUIDE OF :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Dr.Mohammadi</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Akheela</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Khanum</a:t>
            </a:r>
          </a:p>
          <a:p>
            <a:pPr lvl="0">
              <a:buClr>
                <a:srgbClr val="17365D"/>
              </a:buClr>
              <a:buSzPct val="100000"/>
            </a:pPr>
            <a:r>
              <a:rPr lang="en-US" sz="2000" b="1" i="0" u="none" strike="noStrike" cap="none" dirty="0">
                <a:solidFill>
                  <a:schemeClr val="tx2">
                    <a:lumMod val="60000"/>
                    <a:lumOff val="40000"/>
                  </a:schemeClr>
                </a:solidFill>
                <a:latin typeface="Cambria" panose="02040503050406030204" pitchFamily="18" charset="0"/>
                <a:ea typeface="Cambria" panose="02040503050406030204" pitchFamily="18" charset="0"/>
                <a:cs typeface="Verdana"/>
                <a:sym typeface="Verdana"/>
              </a:rPr>
              <a:t>UNDER THE  REVIEW OF :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Alamelu</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J Mangai</a:t>
            </a:r>
          </a:p>
          <a:p>
            <a:pPr lvl="0">
              <a:buClr>
                <a:srgbClr val="17365D"/>
              </a:buClr>
              <a:buSzPct val="100000"/>
            </a:pP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lnSpcReduction="10000"/>
          </a:bodyPr>
          <a:lstStyle/>
          <a:p>
            <a:r>
              <a:rPr lang="en-US" sz="3200" dirty="0"/>
              <a:t>Software : </a:t>
            </a:r>
            <a:endParaRPr lang="en-US" sz="4000" b="1" dirty="0"/>
          </a:p>
          <a:p>
            <a:pPr algn="ctr"/>
            <a:endParaRPr lang="en-US" sz="3200" b="1" dirty="0"/>
          </a:p>
          <a:p>
            <a:pPr>
              <a:buFont typeface="Wingdings" panose="05000000000000000000" pitchFamily="2" charset="2"/>
              <a:buChar char="Ø"/>
            </a:pPr>
            <a:r>
              <a:rPr lang="en-US" sz="1600" b="1" dirty="0"/>
              <a:t>Mobile App Development: Android Studio</a:t>
            </a:r>
            <a:r>
              <a:rPr lang="en-US" sz="1600" dirty="0"/>
              <a:t> (for Android app development) using java</a:t>
            </a:r>
          </a:p>
          <a:p>
            <a:pPr marL="76200" indent="0">
              <a:buNone/>
            </a:pPr>
            <a:endParaRPr lang="en-US" sz="1600" dirty="0"/>
          </a:p>
          <a:p>
            <a:pPr>
              <a:buFont typeface="Wingdings" panose="05000000000000000000" pitchFamily="2" charset="2"/>
              <a:buChar char="Ø"/>
            </a:pPr>
            <a:r>
              <a:rPr lang="en-US" sz="1600" b="1" dirty="0"/>
              <a:t>AI/ML Development: Python</a:t>
            </a:r>
            <a:r>
              <a:rPr lang="en-US" sz="1600" dirty="0"/>
              <a:t> (for building machine learning models)</a:t>
            </a:r>
          </a:p>
          <a:p>
            <a:pPr>
              <a:buFont typeface="Wingdings" panose="05000000000000000000" pitchFamily="2" charset="2"/>
              <a:buChar char="Ø"/>
            </a:pPr>
            <a:r>
              <a:rPr lang="en-US" sz="1600" b="1" dirty="0"/>
              <a:t>TensorFlow</a:t>
            </a:r>
            <a:r>
              <a:rPr lang="en-US" sz="1600" dirty="0"/>
              <a:t>, </a:t>
            </a:r>
            <a:r>
              <a:rPr lang="en-US" sz="1600" b="1" dirty="0" err="1"/>
              <a:t>Keras</a:t>
            </a:r>
            <a:r>
              <a:rPr lang="en-US" sz="1600" dirty="0"/>
              <a:t>,  for AI/ML tasks (monsoon prediction, soil health analysis, crop recommendations)</a:t>
            </a:r>
          </a:p>
          <a:p>
            <a:endParaRPr lang="en-US" sz="1600" dirty="0"/>
          </a:p>
          <a:p>
            <a:pPr>
              <a:buFont typeface="Wingdings" panose="05000000000000000000" pitchFamily="2" charset="2"/>
              <a:buChar char="Ø"/>
            </a:pPr>
            <a:r>
              <a:rPr lang="en-US" sz="1600" b="1" dirty="0"/>
              <a:t> </a:t>
            </a:r>
            <a:r>
              <a:rPr lang="en-IN" sz="1600" b="1" dirty="0"/>
              <a:t>Databases:</a:t>
            </a:r>
            <a:r>
              <a:rPr lang="en-US" sz="1600" b="1" dirty="0"/>
              <a:t> MySQL</a:t>
            </a:r>
            <a:r>
              <a:rPr lang="en-US" sz="1600" dirty="0"/>
              <a:t>  for relational databases.</a:t>
            </a:r>
          </a:p>
          <a:p>
            <a:pPr marL="76200" indent="0">
              <a:buNone/>
            </a:pPr>
            <a:r>
              <a:rPr lang="en-US" sz="1600" b="1" dirty="0"/>
              <a:t>    </a:t>
            </a:r>
          </a:p>
          <a:p>
            <a:pPr>
              <a:buFont typeface="Wingdings" panose="05000000000000000000" pitchFamily="2" charset="2"/>
              <a:buChar char="Ø"/>
            </a:pPr>
            <a:r>
              <a:rPr lang="en-IN" sz="1600" b="1" dirty="0"/>
              <a:t>APIs and Third-Party Services:</a:t>
            </a:r>
            <a:r>
              <a:rPr lang="en-US" sz="1600" b="1" dirty="0"/>
              <a:t> </a:t>
            </a:r>
            <a:r>
              <a:rPr lang="en-US" sz="1600" b="1" dirty="0" err="1"/>
              <a:t>OpenWeatherMap</a:t>
            </a:r>
            <a:r>
              <a:rPr lang="en-US" sz="1600" b="1" dirty="0"/>
              <a:t> API</a:t>
            </a:r>
            <a:r>
              <a:rPr lang="en-US" sz="1600" dirty="0"/>
              <a:t> (for monsoon and weather data  </a:t>
            </a:r>
          </a:p>
          <a:p>
            <a:pPr marL="0" indent="0">
              <a:buNone/>
            </a:pPr>
            <a:r>
              <a:rPr lang="en-US" sz="1600" dirty="0"/>
              <a:t>  and soil data.</a:t>
            </a:r>
            <a:endParaRPr lang="en-US" sz="1600" b="1" dirty="0"/>
          </a:p>
          <a:p>
            <a:pPr marL="0" indent="0">
              <a:buNone/>
            </a:pPr>
            <a:endParaRPr lang="en-US" sz="1600" b="1" dirty="0"/>
          </a:p>
          <a:p>
            <a:pPr marL="76200" indent="0">
              <a:buNone/>
            </a:pPr>
            <a:r>
              <a:rPr lang="en-US" sz="1600" b="1" dirty="0"/>
              <a:t> Google Maps API</a:t>
            </a:r>
            <a:r>
              <a:rPr lang="en-US" sz="1600" dirty="0"/>
              <a:t>  (for warehouse locations)</a:t>
            </a:r>
          </a:p>
          <a:p>
            <a:pPr marL="76200" indent="0">
              <a:buNone/>
            </a:pPr>
            <a:r>
              <a:rPr lang="en-US" sz="1600" b="1" dirty="0"/>
              <a:t> Custom Agriculture APIs</a:t>
            </a:r>
            <a:r>
              <a:rPr lang="en-US" sz="1600" dirty="0"/>
              <a:t> for additional crop and soil </a:t>
            </a:r>
            <a:endParaRPr lang="en-US" sz="1600" b="1" dirty="0"/>
          </a:p>
          <a:p>
            <a:pPr marL="76200" indent="0">
              <a:buNone/>
            </a:pPr>
            <a:r>
              <a:rPr lang="en-US" sz="1600" b="1" dirty="0"/>
              <a:t>                                                                      </a:t>
            </a:r>
          </a:p>
          <a:p>
            <a:endParaRPr lang="en-IN" dirty="0"/>
          </a:p>
        </p:txBody>
      </p:sp>
    </p:spTree>
    <p:extLst>
      <p:ext uri="{BB962C8B-B14F-4D97-AF65-F5344CB8AC3E}">
        <p14:creationId xmlns:p14="http://schemas.microsoft.com/office/powerpoint/2010/main" val="82555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3">
            <a:extLst>
              <a:ext uri="{FF2B5EF4-FFF2-40B4-BE49-F238E27FC236}">
                <a16:creationId xmlns:a16="http://schemas.microsoft.com/office/drawing/2014/main" id="{582D6688-6EB6-F95B-0762-8DF0908114E0}"/>
              </a:ext>
            </a:extLst>
          </p:cNvPr>
          <p:cNvPicPr>
            <a:picLocks noGrp="1" noChangeAspect="1"/>
          </p:cNvPicPr>
          <p:nvPr>
            <p:ph idx="1"/>
          </p:nvPr>
        </p:nvPicPr>
        <p:blipFill>
          <a:blip r:embed="rId2"/>
          <a:stretch>
            <a:fillRect/>
          </a:stretch>
        </p:blipFill>
        <p:spPr>
          <a:xfrm>
            <a:off x="812800" y="942391"/>
            <a:ext cx="10999755" cy="5116286"/>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a:buFont typeface="+mj-lt"/>
              <a:buAutoNum type="alphaLcParenR"/>
            </a:pPr>
            <a:r>
              <a:rPr lang="en-US" sz="1400" b="1" dirty="0"/>
              <a:t>Improved Crop Planning</a:t>
            </a:r>
            <a:r>
              <a:rPr lang="en-US" sz="1400" dirty="0"/>
              <a:t>: Farmers will be able to make better crop decisions based on accurate monsoon predictions and soil health analysis, leading to optimized planting times and better yields.</a:t>
            </a:r>
          </a:p>
          <a:p>
            <a:pPr>
              <a:buFont typeface="+mj-lt"/>
              <a:buAutoNum type="alphaLcParenR"/>
            </a:pPr>
            <a:endParaRPr lang="en-US" sz="1400" dirty="0"/>
          </a:p>
          <a:p>
            <a:pPr>
              <a:buFont typeface="+mj-lt"/>
              <a:buAutoNum type="alphaLcParenR"/>
            </a:pPr>
            <a:r>
              <a:rPr lang="en-US" sz="1400" b="1" dirty="0"/>
              <a:t>Enhanced Soil Health and Fertilizer Management</a:t>
            </a:r>
            <a:r>
              <a:rPr lang="en-US" sz="1400" dirty="0"/>
              <a:t>: With AI-driven soil health assessments, farmers will use the right type and quantity of fertilizers, reducing waste and improving long-term soil fertility.</a:t>
            </a:r>
          </a:p>
          <a:p>
            <a:pPr>
              <a:buFont typeface="+mj-lt"/>
              <a:buAutoNum type="alphaLcParenR"/>
            </a:pPr>
            <a:endParaRPr lang="en-US" sz="1400" dirty="0"/>
          </a:p>
          <a:p>
            <a:pPr>
              <a:buFont typeface="+mj-lt"/>
              <a:buAutoNum type="alphaLcParenR"/>
            </a:pPr>
            <a:r>
              <a:rPr lang="en-US" sz="1400" b="1" dirty="0"/>
              <a:t>Increased Crop Yield and Profitability</a:t>
            </a:r>
            <a:r>
              <a:rPr lang="en-US" sz="1400" dirty="0"/>
              <a:t>: Smart crop recommendations tailored to soil, climate, and market conditions will help farmers grow crops that maximize yield and profitability.</a:t>
            </a:r>
          </a:p>
          <a:p>
            <a:pPr>
              <a:buFont typeface="+mj-lt"/>
              <a:buAutoNum type="alphaLcParenR"/>
            </a:pPr>
            <a:endParaRPr lang="en-US" sz="1400" dirty="0"/>
          </a:p>
          <a:p>
            <a:pPr>
              <a:buFont typeface="+mj-lt"/>
              <a:buAutoNum type="alphaLcParenR"/>
            </a:pPr>
            <a:r>
              <a:rPr lang="en-US" sz="1400" b="1" dirty="0"/>
              <a:t>Reduced Risk from Unpredictable Weather</a:t>
            </a:r>
            <a:r>
              <a:rPr lang="en-US" sz="1400" dirty="0"/>
              <a:t>: Real-time monsoon and weather predictions will reduce the risks posed by erratic weather patterns, helping farmers plan their activities better.</a:t>
            </a:r>
          </a:p>
          <a:p>
            <a:pPr>
              <a:buFont typeface="+mj-lt"/>
              <a:buAutoNum type="alphaLcParenR"/>
            </a:pPr>
            <a:endParaRPr lang="en-US" sz="1400" dirty="0"/>
          </a:p>
          <a:p>
            <a:pPr>
              <a:buFont typeface="+mj-lt"/>
              <a:buAutoNum type="alphaLcParenR"/>
            </a:pPr>
            <a:r>
              <a:rPr lang="en-US" sz="1400" b="1" dirty="0"/>
              <a:t>Increased Use of Technology in Agriculture</a:t>
            </a:r>
            <a:r>
              <a:rPr lang="en-US" sz="1400" dirty="0"/>
              <a:t>: The app will bridge the technology gap, making AI and ML-based recommendations easily accessible to farmers, promoting data-driven farming practices.</a:t>
            </a:r>
          </a:p>
          <a:p>
            <a:pPr>
              <a:buFont typeface="+mj-lt"/>
              <a:buAutoNum type="alphaLcParenR"/>
            </a:pPr>
            <a:endParaRPr lang="en-US" sz="1400" dirty="0"/>
          </a:p>
          <a:p>
            <a:pPr>
              <a:buFont typeface="+mj-lt"/>
              <a:buAutoNum type="alphaLcParenR"/>
            </a:pPr>
            <a:r>
              <a:rPr lang="en-US" sz="1400" b="1" dirty="0"/>
              <a:t>Decreased Post-Harvest Losses</a:t>
            </a:r>
            <a:r>
              <a:rPr lang="en-US" sz="1400" dirty="0"/>
              <a:t>: By finding nearby warehouses and storage facilities, farmers can reduce losses from spoilage, improving the overall value of their harvested crops.</a:t>
            </a:r>
          </a:p>
          <a:p>
            <a:pPr>
              <a:buFont typeface="+mj-lt"/>
              <a:buAutoNum type="alphaLcParenR"/>
            </a:pPr>
            <a:endParaRPr lang="en-US" sz="1400" dirty="0"/>
          </a:p>
          <a:p>
            <a:pPr>
              <a:buFont typeface="+mj-lt"/>
              <a:buAutoNum type="alphaLcParenR"/>
            </a:pPr>
            <a:r>
              <a:rPr lang="en-US" sz="1400" b="1" dirty="0"/>
              <a:t>Higher Farmer Satisfaction</a:t>
            </a:r>
            <a:r>
              <a:rPr lang="en-US" sz="1400" dirty="0"/>
              <a:t>: With real-time alerts and continuous support, farmers will experience improved productivity and efficiency, leading to greater satisfaction and livelihood enhancement.</a:t>
            </a:r>
            <a:endParaRPr lang="en-GB" sz="1400" dirty="0"/>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sz="1400" dirty="0"/>
              <a:t>The </a:t>
            </a:r>
            <a:r>
              <a:rPr lang="en-US" sz="1400" dirty="0" err="1"/>
              <a:t>AgroDoc</a:t>
            </a:r>
            <a:r>
              <a:rPr lang="en-US" sz="1400" dirty="0"/>
              <a:t> project aims to revolutionize farming practices in India by providing farmers with advanced, data-driven solutions powered by Artificial Intelligence (AI) and Machine Learning (ML).</a:t>
            </a:r>
          </a:p>
          <a:p>
            <a:endParaRPr lang="en-US" sz="1400" dirty="0"/>
          </a:p>
          <a:p>
            <a:r>
              <a:rPr lang="en-US" sz="1400" dirty="0"/>
              <a:t>By offering real-time monsoon predictions, soil health assessments, and smart crop recommendations, the app empowers farmers to make informed decisions that enhance their yields and profitability.</a:t>
            </a:r>
          </a:p>
          <a:p>
            <a:endParaRPr lang="en-US" sz="1400" dirty="0"/>
          </a:p>
          <a:p>
            <a:r>
              <a:rPr lang="en-US" sz="1400" dirty="0"/>
              <a:t>The integration of market sentiment analysis enables better understanding of pricing trends, optimizing the timing of crop sales.</a:t>
            </a:r>
          </a:p>
          <a:p>
            <a:endParaRPr lang="en-US" sz="1400" dirty="0"/>
          </a:p>
          <a:p>
            <a:r>
              <a:rPr lang="en-US" sz="1400" dirty="0"/>
              <a:t>With a user-friendly interface and offline capabilities, </a:t>
            </a:r>
            <a:r>
              <a:rPr lang="en-US" sz="1400" dirty="0" err="1"/>
              <a:t>AgroDoc</a:t>
            </a:r>
            <a:r>
              <a:rPr lang="en-US" sz="1400" dirty="0"/>
              <a:t> ensures accessibility for all farmers, promoting technology adoption in rural areas.</a:t>
            </a:r>
          </a:p>
          <a:p>
            <a:endParaRPr lang="en-US" sz="1400" dirty="0"/>
          </a:p>
          <a:p>
            <a:r>
              <a:rPr lang="en-US" sz="1400" dirty="0"/>
              <a:t>With its innovative approach, </a:t>
            </a:r>
            <a:r>
              <a:rPr lang="en-US" sz="1400" dirty="0" err="1"/>
              <a:t>AgroDoc</a:t>
            </a:r>
            <a:r>
              <a:rPr lang="en-US" sz="1400" dirty="0"/>
              <a:t> has the potential to significantly impact the agricultural sector and enhance the economic stability of farming communities across India.</a:t>
            </a:r>
            <a:endParaRPr lang="en-GB" sz="1400" dirty="0"/>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 :</a:t>
            </a:r>
            <a:r>
              <a:rPr lang="en-IN" b="1" dirty="0">
                <a:solidFill>
                  <a:schemeClr val="accent2">
                    <a:lumMod val="75000"/>
                  </a:schemeClr>
                </a:solidFill>
                <a:latin typeface="Cambria" panose="02040503050406030204" pitchFamily="18" charset="0"/>
                <a:ea typeface="Cambria" panose="02040503050406030204" pitchFamily="18" charset="0"/>
              </a:rPr>
              <a:t> </a:t>
            </a:r>
            <a:r>
              <a:rPr lang="en-IN" b="1" dirty="0">
                <a:solidFill>
                  <a:schemeClr val="accent2">
                    <a:lumMod val="75000"/>
                  </a:schemeClr>
                </a:solidFill>
                <a:latin typeface="Cambria" panose="02040503050406030204" pitchFamily="18" charset="0"/>
                <a:ea typeface="Cambria" panose="02040503050406030204" pitchFamily="18" charset="0"/>
                <a:hlinkClick r:id="rId3"/>
              </a:rPr>
              <a:t>https://github.com/Manoj-CAI0154/manu</a:t>
            </a:r>
            <a:r>
              <a:rPr lang="en-IN" b="1" dirty="0">
                <a:solidFill>
                  <a:schemeClr val="accent2">
                    <a:lumMod val="75000"/>
                  </a:schemeClr>
                </a:solidFill>
                <a:latin typeface="Cambria" panose="02040503050406030204" pitchFamily="18" charset="0"/>
                <a:ea typeface="Cambria" panose="02040503050406030204" pitchFamily="18" charset="0"/>
              </a:rPr>
              <a:t>   </a:t>
            </a:r>
          </a:p>
          <a:p>
            <a:pPr marL="342900" indent="-190500" algn="just">
              <a:spcBef>
                <a:spcPts val="0"/>
              </a:spcBef>
              <a:buSzPct val="100000"/>
              <a:buFont typeface="Arial"/>
              <a:buNone/>
            </a:pPr>
            <a:endParaRPr lang="en-IN"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IN" b="1" dirty="0">
                <a:solidFill>
                  <a:schemeClr val="accent2">
                    <a:lumMod val="75000"/>
                  </a:schemeClr>
                </a:solidFill>
                <a:latin typeface="Cambria" panose="02040503050406030204" pitchFamily="18" charset="0"/>
                <a:ea typeface="Cambria" panose="02040503050406030204" pitchFamily="18" charset="0"/>
              </a:rPr>
              <a:t>CODE will be updated …</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942393"/>
            <a:ext cx="10668000" cy="5153606"/>
          </a:xfrm>
        </p:spPr>
        <p:txBody>
          <a:bodyPr>
            <a:normAutofit lnSpcReduction="10000"/>
          </a:bodyPr>
          <a:lstStyle/>
          <a:p>
            <a:r>
              <a:rPr lang="en-GB" dirty="0"/>
              <a:t>Manoj : </a:t>
            </a:r>
            <a:r>
              <a:rPr lang="en-GB" sz="1400" dirty="0">
                <a:hlinkClick r:id="rId2"/>
              </a:rPr>
              <a:t>https://www.researchgate.net/publication/372664253_Sustainable_Crop_Protection_via_Robotics_and_Artificial_Intelligence_Solutions/link/6580e9dc2468df72d3b70cbd/download</a:t>
            </a:r>
            <a:r>
              <a:rPr lang="en-GB" sz="1400" dirty="0"/>
              <a:t>  </a:t>
            </a:r>
          </a:p>
          <a:p>
            <a:endParaRPr lang="en-GB" sz="1400" dirty="0"/>
          </a:p>
          <a:p>
            <a:r>
              <a:rPr lang="en-GB" sz="1400" dirty="0">
                <a:hlinkClick r:id="rId3"/>
              </a:rPr>
              <a:t>https://www.irjmets.com/uploadedfiles/paper//issue_1_january_2024/48795/final/fin_irjmets1705938824.pdf</a:t>
            </a:r>
            <a:r>
              <a:rPr lang="en-GB" sz="1400" dirty="0"/>
              <a:t> </a:t>
            </a:r>
          </a:p>
          <a:p>
            <a:endParaRPr lang="en-GB" sz="1400" dirty="0"/>
          </a:p>
          <a:p>
            <a:r>
              <a:rPr lang="en-GB" sz="2000" b="1" dirty="0"/>
              <a:t>Kushal : </a:t>
            </a:r>
            <a:r>
              <a:rPr lang="en-GB" sz="1400" b="1" dirty="0">
                <a:hlinkClick r:id="rId4"/>
              </a:rPr>
              <a:t>https://ieeexplore.ieee.org/document/8409427</a:t>
            </a:r>
            <a:r>
              <a:rPr lang="en-GB" sz="1400" b="1" dirty="0"/>
              <a:t> </a:t>
            </a:r>
          </a:p>
          <a:p>
            <a:endParaRPr lang="en-GB" sz="1400" b="1" dirty="0"/>
          </a:p>
          <a:p>
            <a:endParaRPr lang="en-GB" sz="1400" b="1" dirty="0"/>
          </a:p>
          <a:p>
            <a:endParaRPr lang="en-GB" sz="1400" b="1" dirty="0"/>
          </a:p>
          <a:p>
            <a:endParaRPr lang="en-GB" sz="1400" b="1" dirty="0"/>
          </a:p>
          <a:p>
            <a:endParaRPr lang="en-GB" sz="1400" b="1" dirty="0"/>
          </a:p>
          <a:p>
            <a:r>
              <a:rPr lang="en-GB" sz="1800" b="1" dirty="0"/>
              <a:t>Sainath :</a:t>
            </a:r>
            <a:r>
              <a:rPr lang="en-GB" sz="1400" b="1" dirty="0">
                <a:hlinkClick r:id="rId5"/>
              </a:rPr>
              <a:t>https://www.sciencedirect.com/science/article/abs/pii/S0167880997000261</a:t>
            </a:r>
            <a:endParaRPr lang="en-GB" sz="1400" b="1" dirty="0"/>
          </a:p>
          <a:p>
            <a:r>
              <a:rPr lang="en-GB" sz="1400" b="1">
                <a:hlinkClick r:id="rId6"/>
              </a:rPr>
              <a:t>https://www.taylorfrancis.com/chapters/edit/10.1201/9781351072717-2/integrated-crop-management-systems-pest-control-kamal-el-zik-raymond-frisbie</a:t>
            </a:r>
            <a:r>
              <a:rPr lang="en-GB" sz="1400" b="1"/>
              <a:t> </a:t>
            </a:r>
            <a:endParaRPr lang="en-GB" sz="1400" b="1" dirty="0"/>
          </a:p>
          <a:p>
            <a:endParaRPr lang="en-GB" sz="1400" b="1" dirty="0"/>
          </a:p>
          <a:p>
            <a:endParaRPr lang="en-GB" sz="1600" b="1" dirty="0"/>
          </a:p>
          <a:p>
            <a:endParaRPr lang="en-GB" sz="1400" b="1" dirty="0"/>
          </a:p>
          <a:p>
            <a:r>
              <a:rPr lang="en-GB" sz="1400" b="1" dirty="0" err="1"/>
              <a:t>Veeresh</a:t>
            </a:r>
            <a:r>
              <a:rPr lang="en-GB" sz="1400" b="1" dirty="0"/>
              <a:t> : </a:t>
            </a:r>
            <a:r>
              <a:rPr lang="en-US" sz="1400" dirty="0">
                <a:hlinkClick r:id="rId7"/>
              </a:rPr>
              <a:t>IRJMETS - Low cost journal with DOI |Rs. 599 publication fees |In 4 </a:t>
            </a:r>
            <a:r>
              <a:rPr lang="en-US" sz="1400" dirty="0" err="1">
                <a:hlinkClick r:id="rId7"/>
              </a:rPr>
              <a:t>hr</a:t>
            </a:r>
            <a:r>
              <a:rPr lang="en-US" sz="1400" dirty="0">
                <a:hlinkClick r:id="rId7"/>
              </a:rPr>
              <a:t> fast paper publication| Engineering, Scientific journal</a:t>
            </a:r>
            <a:endParaRPr lang="en-GB" sz="1400" b="1" dirty="0"/>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1013927" y="1205772"/>
            <a:ext cx="5234473" cy="4827453"/>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sz="1800" b="1" dirty="0"/>
              <a:t>Agriculture</a:t>
            </a:r>
            <a:r>
              <a:rPr lang="en-US" sz="1800" dirty="0"/>
              <a:t> is the backbone of the Indian economy, supporting more than half of the country’s workforce.</a:t>
            </a:r>
          </a:p>
          <a:p>
            <a:endParaRPr lang="en-US" sz="1800" dirty="0"/>
          </a:p>
          <a:p>
            <a:r>
              <a:rPr lang="en-US" sz="1400" dirty="0"/>
              <a:t>Farmers often contend with unpredictable monsoons, fluctuating market demands, inefficient crop planning, and poor soil management, all of which result in reduced yields and lower income.</a:t>
            </a:r>
          </a:p>
          <a:p>
            <a:endParaRPr lang="en-US" sz="1800" dirty="0"/>
          </a:p>
          <a:p>
            <a:r>
              <a:rPr lang="en-US" sz="1400" dirty="0"/>
              <a:t>To address these pressing challenges, we propose </a:t>
            </a:r>
            <a:r>
              <a:rPr lang="en-US" sz="1400" b="1" dirty="0" err="1"/>
              <a:t>AgroDoc</a:t>
            </a:r>
            <a:r>
              <a:rPr lang="en-US" sz="1400" dirty="0"/>
              <a:t>, an innovative mobile application designed to empower farmers with advanced technological tools. By  the power of </a:t>
            </a:r>
            <a:r>
              <a:rPr lang="en-US" sz="1400" b="1" dirty="0"/>
              <a:t>Artificial Intelligence (AI)</a:t>
            </a:r>
            <a:r>
              <a:rPr lang="en-US" sz="1400" dirty="0"/>
              <a:t> and </a:t>
            </a:r>
            <a:r>
              <a:rPr lang="en-US" sz="1400" b="1" dirty="0"/>
              <a:t>Machine Learning (ML)</a:t>
            </a:r>
            <a:r>
              <a:rPr lang="en-US" sz="1400" dirty="0"/>
              <a:t>, </a:t>
            </a:r>
            <a:r>
              <a:rPr lang="en-US" sz="1400" dirty="0" err="1"/>
              <a:t>AgroDoc</a:t>
            </a:r>
            <a:r>
              <a:rPr lang="en-US" sz="1400" dirty="0"/>
              <a:t> provides farmers with predictive insights and real-time recommendations to optimize their agricultural practices.</a:t>
            </a:r>
          </a:p>
          <a:p>
            <a:endParaRPr lang="en-US" sz="1400" dirty="0"/>
          </a:p>
          <a:p>
            <a:r>
              <a:rPr lang="en-US" sz="1400" dirty="0" err="1"/>
              <a:t>AgroDoc</a:t>
            </a:r>
            <a:r>
              <a:rPr lang="en-US" sz="1400" dirty="0"/>
              <a:t> aims to revolutionize traditional farming by introducing an intelligent, easy-to-use platform that delivers critical information directly to the farmer's fingertips.</a:t>
            </a:r>
          </a:p>
          <a:p>
            <a:endParaRPr lang="en-US" sz="1400" dirty="0"/>
          </a:p>
          <a:p>
            <a:r>
              <a:rPr lang="en-US" sz="1400" dirty="0"/>
              <a:t>In doing so, the application addresses the core challenges of modern agriculture, enhancing productivity, profitability, and sustainability in farming practices. </a:t>
            </a:r>
            <a:r>
              <a:rPr lang="en-US" sz="1400" b="1" dirty="0" err="1"/>
              <a:t>AgroDoc</a:t>
            </a:r>
            <a:r>
              <a:rPr lang="en-US" sz="1400" dirty="0"/>
              <a:t> stands as a transformative solution to elevate the future of agriculture in India.</a:t>
            </a:r>
          </a:p>
          <a:p>
            <a:endParaRPr lang="en-GB" sz="1800"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BB0D367A-91AD-4C4F-AE8F-8B4E80F7300E}"/>
              </a:ext>
            </a:extLst>
          </p:cNvPr>
          <p:cNvGraphicFramePr>
            <a:graphicFrameLocks noGrp="1"/>
          </p:cNvGraphicFramePr>
          <p:nvPr>
            <p:ph idx="1"/>
            <p:extLst>
              <p:ext uri="{D42A27DB-BD31-4B8C-83A1-F6EECF244321}">
                <p14:modId xmlns:p14="http://schemas.microsoft.com/office/powerpoint/2010/main" val="3004197596"/>
              </p:ext>
            </p:extLst>
          </p:nvPr>
        </p:nvGraphicFramePr>
        <p:xfrm>
          <a:off x="0" y="1066800"/>
          <a:ext cx="12037221" cy="5283200"/>
        </p:xfrm>
        <a:graphic>
          <a:graphicData uri="http://schemas.openxmlformats.org/drawingml/2006/table">
            <a:tbl>
              <a:tblPr firstRow="1" lastCol="1" bandRow="1">
                <a:tableStyleId>{E8B1032C-EA38-4F05-BA0D-38AFFFC7BED3}</a:tableStyleId>
              </a:tblPr>
              <a:tblGrid>
                <a:gridCol w="624315">
                  <a:extLst>
                    <a:ext uri="{9D8B030D-6E8A-4147-A177-3AD203B41FA5}">
                      <a16:colId xmlns:a16="http://schemas.microsoft.com/office/drawing/2014/main" val="950299359"/>
                    </a:ext>
                  </a:extLst>
                </a:gridCol>
                <a:gridCol w="2281590">
                  <a:extLst>
                    <a:ext uri="{9D8B030D-6E8A-4147-A177-3AD203B41FA5}">
                      <a16:colId xmlns:a16="http://schemas.microsoft.com/office/drawing/2014/main" val="2556443625"/>
                    </a:ext>
                  </a:extLst>
                </a:gridCol>
                <a:gridCol w="2519965">
                  <a:extLst>
                    <a:ext uri="{9D8B030D-6E8A-4147-A177-3AD203B41FA5}">
                      <a16:colId xmlns:a16="http://schemas.microsoft.com/office/drawing/2014/main" val="1305093214"/>
                    </a:ext>
                  </a:extLst>
                </a:gridCol>
                <a:gridCol w="3277512">
                  <a:extLst>
                    <a:ext uri="{9D8B030D-6E8A-4147-A177-3AD203B41FA5}">
                      <a16:colId xmlns:a16="http://schemas.microsoft.com/office/drawing/2014/main" val="2861750676"/>
                    </a:ext>
                  </a:extLst>
                </a:gridCol>
                <a:gridCol w="1612832">
                  <a:extLst>
                    <a:ext uri="{9D8B030D-6E8A-4147-A177-3AD203B41FA5}">
                      <a16:colId xmlns:a16="http://schemas.microsoft.com/office/drawing/2014/main" val="703827992"/>
                    </a:ext>
                  </a:extLst>
                </a:gridCol>
                <a:gridCol w="1721007">
                  <a:extLst>
                    <a:ext uri="{9D8B030D-6E8A-4147-A177-3AD203B41FA5}">
                      <a16:colId xmlns:a16="http://schemas.microsoft.com/office/drawing/2014/main" val="2844888216"/>
                    </a:ext>
                  </a:extLst>
                </a:gridCol>
              </a:tblGrid>
              <a:tr h="1009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SL NO</a:t>
                      </a:r>
                    </a:p>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Title of the paper and year</a:t>
                      </a:r>
                    </a:p>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Authors</a:t>
                      </a:r>
                    </a:p>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Methodology used</a:t>
                      </a:r>
                    </a:p>
                    <a:p>
                      <a:endParaRPr lang="en-IN" dirty="0"/>
                    </a:p>
                  </a:txBody>
                  <a:tcPr/>
                </a:tc>
                <a:tc>
                  <a:txBody>
                    <a:bodyPr/>
                    <a:lstStyle/>
                    <a:p>
                      <a:pPr algn="ctr"/>
                      <a:r>
                        <a:rPr lang="en-US" sz="1800" dirty="0"/>
                        <a:t>Advantages</a:t>
                      </a:r>
                      <a:endParaRPr lang="en-IN" dirty="0"/>
                    </a:p>
                  </a:txBody>
                  <a:tcPr/>
                </a:tc>
                <a:tc>
                  <a:txBody>
                    <a:bodyPr/>
                    <a:lstStyle/>
                    <a:p>
                      <a:r>
                        <a:rPr lang="en-US" sz="1800" dirty="0"/>
                        <a:t>Disadvantages</a:t>
                      </a:r>
                      <a:endParaRPr lang="en-IN" dirty="0"/>
                    </a:p>
                  </a:txBody>
                  <a:tcPr/>
                </a:tc>
                <a:extLst>
                  <a:ext uri="{0D108BD9-81ED-4DB2-BD59-A6C34878D82A}">
                    <a16:rowId xmlns:a16="http://schemas.microsoft.com/office/drawing/2014/main" val="2425473162"/>
                  </a:ext>
                </a:extLst>
              </a:tr>
              <a:tr h="1952382">
                <a:tc>
                  <a:txBody>
                    <a:bodyPr/>
                    <a:lstStyle/>
                    <a:p>
                      <a:r>
                        <a:rPr lang="en-IN" dirty="0"/>
                        <a:t>01</a:t>
                      </a:r>
                    </a:p>
                  </a:txBody>
                  <a:tcPr/>
                </a:tc>
                <a:tc>
                  <a:txBody>
                    <a:bodyPr/>
                    <a:lstStyle/>
                    <a:p>
                      <a:r>
                        <a:rPr lang="en-US" sz="1050" b="0" dirty="0"/>
                        <a:t>Soil Quality Prediction Using Deep Learning,</a:t>
                      </a:r>
                    </a:p>
                    <a:p>
                      <a:endParaRPr lang="en-US" sz="1050" b="0" dirty="0"/>
                    </a:p>
                    <a:p>
                      <a:r>
                        <a:rPr lang="en-US" sz="1050" b="1" dirty="0"/>
                        <a:t>YAER: 2023</a:t>
                      </a:r>
                    </a:p>
                    <a:p>
                      <a:endParaRPr lang="en-IN" sz="1050" b="1" dirty="0"/>
                    </a:p>
                  </a:txBody>
                  <a:tcPr/>
                </a:tc>
                <a:tc>
                  <a:txBody>
                    <a:bodyPr/>
                    <a:lstStyle/>
                    <a:p>
                      <a:r>
                        <a:rPr lang="en-IN" sz="1050" b="1" dirty="0"/>
                        <a:t>C. V. Suresh </a:t>
                      </a:r>
                      <a:r>
                        <a:rPr lang="en-IN" sz="1050" b="1" dirty="0" err="1"/>
                        <a:t>BabuYadavamuthiah</a:t>
                      </a:r>
                      <a:r>
                        <a:rPr lang="en-IN" sz="1050" b="1" dirty="0"/>
                        <a:t> K</a:t>
                      </a:r>
                      <a:endParaRPr lang="en-IN" sz="1050" dirty="0"/>
                    </a:p>
                  </a:txBody>
                  <a:tcPr/>
                </a:tc>
                <a:tc>
                  <a:txBody>
                    <a:bodyPr/>
                    <a:lstStyle/>
                    <a:p>
                      <a:r>
                        <a:rPr lang="en-US" sz="1000" dirty="0"/>
                        <a:t>The paper employs </a:t>
                      </a:r>
                      <a:r>
                        <a:rPr lang="en-US" sz="1000" b="1" dirty="0"/>
                        <a:t>deep learning techniques</a:t>
                      </a:r>
                      <a:r>
                        <a:rPr lang="en-US" sz="1000" dirty="0"/>
                        <a:t>, combining </a:t>
                      </a:r>
                      <a:r>
                        <a:rPr lang="en-US" sz="1000" b="1" dirty="0"/>
                        <a:t>Long Short-Term Memory  networks</a:t>
                      </a:r>
                      <a:r>
                        <a:rPr lang="en-US" sz="1000" dirty="0"/>
                        <a:t> and </a:t>
                      </a:r>
                      <a:r>
                        <a:rPr lang="en-US" sz="1000" b="1" dirty="0"/>
                        <a:t>Convolutional Neural Networks </a:t>
                      </a:r>
                      <a:r>
                        <a:rPr lang="en-US" sz="1000" dirty="0"/>
                        <a:t>to predict soil quality. The LSTM captures temporal relationships among variables, while the CNN extracts features from soil samples. The dataset includes various physical, chemical, and biological soil parameters. The model uses </a:t>
                      </a:r>
                      <a:r>
                        <a:rPr lang="en-US" sz="1000" b="1" dirty="0"/>
                        <a:t>cross-validation</a:t>
                      </a:r>
                      <a:r>
                        <a:rPr lang="en-US" sz="1000" dirty="0"/>
                        <a:t> to ensure consistent performance.</a:t>
                      </a:r>
                      <a:endParaRPr lang="en-IN" sz="1000" dirty="0"/>
                    </a:p>
                  </a:txBody>
                  <a:tcPr/>
                </a:tc>
                <a:tc>
                  <a:txBody>
                    <a:bodyPr/>
                    <a:lstStyle/>
                    <a:p>
                      <a:r>
                        <a:rPr lang="en-US" sz="1000" dirty="0"/>
                        <a:t>High accuracy in predicting soil</a:t>
                      </a:r>
                    </a:p>
                    <a:p>
                      <a:r>
                        <a:rPr lang="en-US" sz="1000" dirty="0"/>
                        <a:t>2) </a:t>
                      </a:r>
                      <a:r>
                        <a:rPr lang="en-US" sz="1000" dirty="0" err="1"/>
                        <a:t>quality.Ability</a:t>
                      </a:r>
                      <a:r>
                        <a:rPr lang="en-US" sz="1000" dirty="0"/>
                        <a:t> to capture non-linear relationships in complex soil </a:t>
                      </a:r>
                      <a:r>
                        <a:rPr lang="en-US" sz="1000" dirty="0" err="1"/>
                        <a:t>data.Can</a:t>
                      </a:r>
                      <a:r>
                        <a:rPr lang="en-US" sz="1000" dirty="0"/>
                        <a:t> process a variety of data sources</a:t>
                      </a:r>
                      <a:endParaRPr lang="en-IN" sz="1000" dirty="0"/>
                    </a:p>
                  </a:txBody>
                  <a:tcPr/>
                </a:tc>
                <a:tc>
                  <a:txBody>
                    <a:bodyPr/>
                    <a:lstStyle/>
                    <a:p>
                      <a:r>
                        <a:rPr lang="en-US" sz="1000" dirty="0"/>
                        <a:t>Requires large datasets, which can be difficult to obtain and </a:t>
                      </a:r>
                      <a:r>
                        <a:rPr lang="en-US" sz="1000" dirty="0" err="1"/>
                        <a:t>curate.Risk</a:t>
                      </a:r>
                      <a:r>
                        <a:rPr lang="en-US" sz="1000" dirty="0"/>
                        <a:t> of </a:t>
                      </a:r>
                      <a:r>
                        <a:rPr lang="en-US" sz="1000" b="1" dirty="0"/>
                        <a:t>overfitting</a:t>
                      </a:r>
                      <a:r>
                        <a:rPr lang="en-US" sz="1000" dirty="0"/>
                        <a:t> if not properly </a:t>
                      </a:r>
                      <a:r>
                        <a:rPr lang="en-US" sz="1000" dirty="0" err="1"/>
                        <a:t>managed.Complexity</a:t>
                      </a:r>
                      <a:r>
                        <a:rPr lang="en-US" sz="1000" dirty="0"/>
                        <a:t> in integrating multiple data sources and ensuring model interpretability.</a:t>
                      </a:r>
                      <a:endParaRPr lang="en-IN" sz="1000" dirty="0"/>
                    </a:p>
                  </a:txBody>
                  <a:tcPr/>
                </a:tc>
                <a:extLst>
                  <a:ext uri="{0D108BD9-81ED-4DB2-BD59-A6C34878D82A}">
                    <a16:rowId xmlns:a16="http://schemas.microsoft.com/office/drawing/2014/main" val="3239089970"/>
                  </a:ext>
                </a:extLst>
              </a:tr>
              <a:tr h="1653678">
                <a:tc>
                  <a:txBody>
                    <a:bodyPr/>
                    <a:lstStyle/>
                    <a:p>
                      <a:r>
                        <a:rPr lang="en-IN" dirty="0"/>
                        <a:t>02</a:t>
                      </a:r>
                    </a:p>
                  </a:txBody>
                  <a:tcPr/>
                </a:tc>
                <a:tc>
                  <a:txBody>
                    <a:bodyPr/>
                    <a:lstStyle/>
                    <a:p>
                      <a:r>
                        <a:rPr lang="en-US" sz="1050" dirty="0"/>
                        <a:t>Soil Quality Prediction Using Deep Learning</a:t>
                      </a:r>
                    </a:p>
                    <a:p>
                      <a:r>
                        <a:rPr lang="en-US" sz="1050" b="1" dirty="0"/>
                        <a:t>YEAR: 2023</a:t>
                      </a:r>
                      <a:endParaRPr lang="en-IN" sz="1050" b="1" dirty="0"/>
                    </a:p>
                  </a:txBody>
                  <a:tcPr/>
                </a:tc>
                <a:tc>
                  <a:txBody>
                    <a:bodyPr/>
                    <a:lstStyle/>
                    <a:p>
                      <a:r>
                        <a:rPr lang="en-IN" sz="1050" b="1" dirty="0"/>
                        <a:t>C. V. Suresh Babu</a:t>
                      </a:r>
                    </a:p>
                    <a:p>
                      <a:r>
                        <a:rPr lang="en-IN" sz="1050" b="1" dirty="0" err="1"/>
                        <a:t>Yadavamuthiah</a:t>
                      </a:r>
                      <a:r>
                        <a:rPr lang="en-IN" sz="1050" b="1" dirty="0"/>
                        <a:t> K,</a:t>
                      </a:r>
                    </a:p>
                  </a:txBody>
                  <a:tcPr/>
                </a:tc>
                <a:tc>
                  <a:txBody>
                    <a:bodyPr/>
                    <a:lstStyle/>
                    <a:p>
                      <a:r>
                        <a:rPr lang="en-US" sz="1000" dirty="0"/>
                        <a:t>The paper utilizes </a:t>
                      </a:r>
                      <a:r>
                        <a:rPr lang="en-US" sz="1000" b="1" dirty="0"/>
                        <a:t>deep learning models</a:t>
                      </a:r>
                      <a:r>
                        <a:rPr lang="en-US" sz="1000" dirty="0"/>
                        <a:t>, specifically a combination of </a:t>
                      </a:r>
                      <a:r>
                        <a:rPr lang="en-US" sz="1000" b="1" dirty="0"/>
                        <a:t>Long Short-Term Memory (LSTM)</a:t>
                      </a:r>
                      <a:r>
                        <a:rPr lang="en-US" sz="1000" dirty="0"/>
                        <a:t> networks and </a:t>
                      </a:r>
                      <a:r>
                        <a:rPr lang="en-US" sz="1000" b="1" dirty="0"/>
                        <a:t>Convolutional Neural Networks (CNNs)</a:t>
                      </a:r>
                      <a:r>
                        <a:rPr lang="en-US" sz="1000" dirty="0"/>
                        <a:t>. LSTMs capture temporal dependencies in data, while CNNs extract features from soil samples.</a:t>
                      </a:r>
                      <a:endParaRPr lang="en-IN" sz="1000" dirty="0"/>
                    </a:p>
                  </a:txBody>
                  <a:tcPr/>
                </a:tc>
                <a:tc>
                  <a:txBody>
                    <a:bodyPr/>
                    <a:lstStyle/>
                    <a:p>
                      <a:r>
                        <a:rPr lang="en-US" sz="1000" b="1" dirty="0"/>
                        <a:t>High accuracy</a:t>
                      </a:r>
                      <a:r>
                        <a:rPr lang="en-US" sz="1000" dirty="0"/>
                        <a:t> in predicting soil quality compared to conventional machine learning </a:t>
                      </a:r>
                      <a:r>
                        <a:rPr lang="en-US" sz="1000" dirty="0" err="1"/>
                        <a:t>methods.Ability</a:t>
                      </a:r>
                      <a:r>
                        <a:rPr lang="en-US" sz="1000" dirty="0"/>
                        <a:t> to capture complex, non-linear relationships in the data.</a:t>
                      </a:r>
                      <a:endParaRPr lang="en-IN" sz="1000" dirty="0"/>
                    </a:p>
                  </a:txBody>
                  <a:tcPr/>
                </a:tc>
                <a:tc>
                  <a:txBody>
                    <a:bodyPr/>
                    <a:lstStyle/>
                    <a:p>
                      <a:r>
                        <a:rPr lang="en-US" sz="900" b="1" dirty="0"/>
                        <a:t>Data acquisition challenges</a:t>
                      </a:r>
                      <a:r>
                        <a:rPr lang="en-US" sz="900" dirty="0"/>
                        <a:t>: Requires large, high-quality datasets, which are difficult to obtain and </a:t>
                      </a:r>
                      <a:r>
                        <a:rPr lang="en-US" sz="900" dirty="0" err="1"/>
                        <a:t>curate.</a:t>
                      </a:r>
                      <a:r>
                        <a:rPr lang="en-US" sz="900" b="1" dirty="0" err="1"/>
                        <a:t>Overfitting</a:t>
                      </a:r>
                      <a:r>
                        <a:rPr lang="en-US" sz="900" b="1" dirty="0"/>
                        <a:t> risks</a:t>
                      </a:r>
                      <a:r>
                        <a:rPr lang="en-US" sz="900" dirty="0"/>
                        <a:t>: Deep learning models can be prone to overfitting, requiring careful regularization and tuning.</a:t>
                      </a:r>
                      <a:endParaRPr lang="en-IN" sz="900" dirty="0"/>
                    </a:p>
                  </a:txBody>
                  <a:tcPr/>
                </a:tc>
                <a:extLst>
                  <a:ext uri="{0D108BD9-81ED-4DB2-BD59-A6C34878D82A}">
                    <a16:rowId xmlns:a16="http://schemas.microsoft.com/office/drawing/2014/main" val="3614423830"/>
                  </a:ext>
                </a:extLst>
              </a:tr>
              <a:tr h="667288">
                <a:tc>
                  <a:txBody>
                    <a:bodyPr/>
                    <a:lstStyle/>
                    <a:p>
                      <a:r>
                        <a:rPr lang="en-IN" dirty="0"/>
                        <a:t>03</a:t>
                      </a:r>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46905581"/>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A4DF2-D95A-7776-A2C6-7A0F28E4FAB5}"/>
              </a:ext>
            </a:extLst>
          </p:cNvPr>
          <p:cNvSpPr>
            <a:spLocks noGrp="1"/>
          </p:cNvSpPr>
          <p:nvPr>
            <p:ph type="title"/>
          </p:nvPr>
        </p:nvSpPr>
        <p:spPr/>
        <p:txBody>
          <a:bodyPr/>
          <a:lstStyle/>
          <a:p>
            <a:r>
              <a:rPr lang="en-GB" dirty="0"/>
              <a:t>Literature Review</a:t>
            </a:r>
            <a:endParaRPr lang="en-IN" dirty="0"/>
          </a:p>
        </p:txBody>
      </p:sp>
      <p:sp>
        <p:nvSpPr>
          <p:cNvPr id="3" name="Content Placeholder 2">
            <a:extLst>
              <a:ext uri="{FF2B5EF4-FFF2-40B4-BE49-F238E27FC236}">
                <a16:creationId xmlns:a16="http://schemas.microsoft.com/office/drawing/2014/main" id="{64B4D1F5-083B-DBD5-DB6F-4B2C4AA660F7}"/>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138495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r>
              <a:rPr lang="en-IN" sz="1800" dirty="0"/>
              <a:t>Unpredictable Monsoon Dependency: </a:t>
            </a:r>
            <a:r>
              <a:rPr lang="en-US" sz="1400" dirty="0"/>
              <a:t>The lack of accurate monsoon predictions can lead to poor crop planning, water shortages, or flooding, which negatively impacts crop yield.</a:t>
            </a:r>
          </a:p>
          <a:p>
            <a:endParaRPr lang="en-US" sz="1400" dirty="0"/>
          </a:p>
          <a:p>
            <a:r>
              <a:rPr lang="en-IN" sz="1800" dirty="0"/>
              <a:t>Non-Scientific Soil Analysis : </a:t>
            </a:r>
            <a:r>
              <a:rPr lang="en-US" sz="1400" dirty="0"/>
              <a:t>Many farmers determine soil health through visual inspection  testing methods, leading to an incomplete understanding of soil nutrient levels. As a result, fertilizers are either  underused, causing soil degradation, reduced fertility, and increased costs.</a:t>
            </a:r>
          </a:p>
          <a:p>
            <a:endParaRPr lang="en-US" sz="1400" dirty="0"/>
          </a:p>
          <a:p>
            <a:r>
              <a:rPr lang="en-IN" sz="1800" dirty="0"/>
              <a:t>Ineffective Crop Selection: </a:t>
            </a:r>
            <a:r>
              <a:rPr lang="en-US" sz="1400" dirty="0"/>
              <a:t>This can result in poor crop choices that are unsuited to the current climate, soil conditions, or market demands, ultimately reducing profitability and increasing risks</a:t>
            </a:r>
            <a:r>
              <a:rPr lang="en-US" sz="1100" dirty="0"/>
              <a:t>.</a:t>
            </a:r>
            <a:br>
              <a:rPr lang="en-IN" sz="1400" dirty="0"/>
            </a:br>
            <a:endParaRPr lang="en-IN" sz="1400" dirty="0"/>
          </a:p>
          <a:p>
            <a:r>
              <a:rPr lang="en-IN" sz="1800" dirty="0"/>
              <a:t>Limited Market Awareness: </a:t>
            </a:r>
            <a:r>
              <a:rPr lang="en-US" sz="1800" dirty="0"/>
              <a:t> </a:t>
            </a:r>
            <a:r>
              <a:rPr lang="en-US" sz="1400" dirty="0"/>
              <a:t>This leads to uninformed decisions about what crops to plant, when to sell, and how to price, reducing farmers' earnings and exposing them to market volatility.</a:t>
            </a:r>
          </a:p>
          <a:p>
            <a:endParaRPr lang="en-US" sz="1400" dirty="0"/>
          </a:p>
          <a:p>
            <a:r>
              <a:rPr lang="en-US" sz="1800" dirty="0"/>
              <a:t>Lack of Efficient Storage Solutions : </a:t>
            </a:r>
            <a:r>
              <a:rPr lang="en-US" sz="1400" dirty="0"/>
              <a:t>Farmers often struggle to find appropriate storage, leading to spoilage, reduced crop quality, and financial losses. This issue is compounded by a lack of awareness about available storage options.</a:t>
            </a:r>
          </a:p>
          <a:p>
            <a:endParaRPr lang="en-US" sz="1400" dirty="0"/>
          </a:p>
          <a:p>
            <a:r>
              <a:rPr lang="en-US" sz="1400" b="1" dirty="0" err="1"/>
              <a:t>AgroDoc</a:t>
            </a:r>
            <a:r>
              <a:rPr lang="en-US" sz="1400" dirty="0"/>
              <a:t>, which addresses these inefficiencies by providing real-time predictions, personalized recommendations, and easy access to critical agricultural information.</a:t>
            </a:r>
            <a:endParaRPr lang="en-US" sz="1800" dirty="0"/>
          </a:p>
          <a:p>
            <a:endParaRPr lang="en-IN" sz="1800" dirty="0"/>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942393"/>
            <a:ext cx="10668000" cy="5153606"/>
          </a:xfrm>
        </p:spPr>
        <p:txBody>
          <a:bodyPr>
            <a:normAutofit lnSpcReduction="10000"/>
          </a:bodyPr>
          <a:lstStyle/>
          <a:p>
            <a:r>
              <a:rPr lang="en-US" sz="1600" dirty="0"/>
              <a:t>The proposed method for </a:t>
            </a:r>
            <a:r>
              <a:rPr lang="en-US" sz="1600" b="1" dirty="0" err="1"/>
              <a:t>AgroDoc</a:t>
            </a:r>
            <a:r>
              <a:rPr lang="en-US" sz="1600" dirty="0"/>
              <a:t> integrates advanced technologies like </a:t>
            </a:r>
            <a:r>
              <a:rPr lang="en-US" sz="1600" b="1" dirty="0"/>
              <a:t>Artificial Intelligence (AI)</a:t>
            </a:r>
            <a:r>
              <a:rPr lang="en-US" sz="1600" dirty="0"/>
              <a:t> and </a:t>
            </a:r>
            <a:r>
              <a:rPr lang="en-US" sz="1600" b="1" dirty="0"/>
              <a:t>Machine Learning (ML)</a:t>
            </a:r>
            <a:r>
              <a:rPr lang="en-US" sz="1600" dirty="0"/>
              <a:t> to address the limitations of traditional farming practices.</a:t>
            </a:r>
          </a:p>
          <a:p>
            <a:endParaRPr lang="en-US" sz="1600" dirty="0"/>
          </a:p>
          <a:p>
            <a:r>
              <a:rPr lang="en-US" sz="1800" b="1" dirty="0"/>
              <a:t>Monsoon Trend Prediction Using AI and ML : </a:t>
            </a:r>
            <a:r>
              <a:rPr lang="en-IN" sz="1400" dirty="0"/>
              <a:t>Data Collection , AI/ML Models, Farmer Guidance</a:t>
            </a:r>
          </a:p>
          <a:p>
            <a:endParaRPr lang="en-IN" sz="1800" b="1" dirty="0"/>
          </a:p>
          <a:p>
            <a:r>
              <a:rPr lang="en-US" sz="1800" b="1" dirty="0"/>
              <a:t>Soil Health Analysis and Fertilizer Recommendations : </a:t>
            </a:r>
            <a:r>
              <a:rPr lang="en-US" sz="1400" b="1" dirty="0"/>
              <a:t>Soil Data Input</a:t>
            </a:r>
            <a:r>
              <a:rPr lang="en-US" sz="1400" dirty="0"/>
              <a:t>: Farmers can input data such as soil type, pH level, and </a:t>
            </a:r>
            <a:r>
              <a:rPr lang="en-US" sz="1400"/>
              <a:t>moisture content</a:t>
            </a:r>
            <a:endParaRPr lang="en-US" sz="1400" dirty="0"/>
          </a:p>
          <a:p>
            <a:r>
              <a:rPr lang="en-US" sz="1400" b="1" dirty="0"/>
              <a:t>AI-Based Soil Analysis</a:t>
            </a:r>
            <a:r>
              <a:rPr lang="en-US" sz="1400" dirty="0"/>
              <a:t>: </a:t>
            </a:r>
            <a:r>
              <a:rPr lang="en-US" sz="1400" dirty="0" err="1"/>
              <a:t>AgroDoc</a:t>
            </a:r>
            <a:r>
              <a:rPr lang="en-US" sz="1400" dirty="0"/>
              <a:t> processes this data using AI models to evaluate soil health and predict nutrient deficiencies.</a:t>
            </a:r>
          </a:p>
          <a:p>
            <a:endParaRPr lang="en-US" sz="1400" dirty="0"/>
          </a:p>
          <a:p>
            <a:r>
              <a:rPr lang="en-IN" sz="1800" b="1" dirty="0"/>
              <a:t>Smart Crop Recommendation System : </a:t>
            </a:r>
            <a:r>
              <a:rPr lang="en-US" sz="1400" b="1" dirty="0"/>
              <a:t>Multi-Factor Analysis</a:t>
            </a:r>
            <a:r>
              <a:rPr lang="en-US" sz="1400" dirty="0"/>
              <a:t>: The app considers multiple factors like climate conditions, monsoon patterns, soil health, market trends, and available resources.</a:t>
            </a:r>
          </a:p>
          <a:p>
            <a:r>
              <a:rPr lang="en-US" sz="1400" b="1" dirty="0"/>
              <a:t>Continuous Updates</a:t>
            </a:r>
            <a:r>
              <a:rPr lang="en-US" sz="1400" dirty="0"/>
              <a:t>: Recommendations are continuously updated based on real-time weather changes, market shifts, and other relevant data.</a:t>
            </a:r>
          </a:p>
          <a:p>
            <a:endParaRPr lang="en-US" sz="1400" dirty="0"/>
          </a:p>
          <a:p>
            <a:r>
              <a:rPr lang="en-US" sz="1800" b="1" dirty="0"/>
              <a:t>Warehouse Locator for Efficient Crop Storage : </a:t>
            </a:r>
            <a:r>
              <a:rPr lang="en-US" sz="1400" b="1" dirty="0"/>
              <a:t>Geo-Location Services</a:t>
            </a:r>
            <a:r>
              <a:rPr lang="en-US" sz="1400" dirty="0"/>
              <a:t>: The app uses GPS technology to identify the farmer’s location and find the nearest available warehouses or cold storage facilities.</a:t>
            </a:r>
          </a:p>
          <a:p>
            <a:endParaRPr lang="en-US" sz="1400" dirty="0"/>
          </a:p>
          <a:p>
            <a:r>
              <a:rPr lang="en-US" sz="1200" b="1" dirty="0"/>
              <a:t>Warehouse Database</a:t>
            </a:r>
            <a:r>
              <a:rPr lang="en-US" sz="1200" dirty="0"/>
              <a:t>: </a:t>
            </a:r>
            <a:r>
              <a:rPr lang="en-US" sz="1400" dirty="0" err="1"/>
              <a:t>AgroDoc</a:t>
            </a:r>
            <a:r>
              <a:rPr lang="en-US" sz="1400" dirty="0"/>
              <a:t> maintains an updated database of storage facilities, including details on capacity, costs, and availability.</a:t>
            </a:r>
          </a:p>
          <a:p>
            <a:endParaRPr lang="en-US" sz="1800" b="1" dirty="0"/>
          </a:p>
          <a:p>
            <a:endParaRPr lang="en-US" sz="1400" b="1" dirty="0"/>
          </a:p>
          <a:p>
            <a:endParaRPr lang="en-GB" sz="1800" b="1"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r>
              <a:rPr lang="en-US" sz="1800" dirty="0"/>
              <a:t>The </a:t>
            </a:r>
            <a:r>
              <a:rPr lang="en-US" sz="1800" dirty="0" err="1"/>
              <a:t>AgroDoc</a:t>
            </a:r>
            <a:r>
              <a:rPr lang="en-US" sz="1800" dirty="0"/>
              <a:t> project is designed with the primary goal of transforming traditional farming practices by providing farmers with cutting-edge, data-driven solutions. The specific objectives of the project are:</a:t>
            </a:r>
          </a:p>
          <a:p>
            <a:pPr>
              <a:buFont typeface="+mj-lt"/>
              <a:buAutoNum type="arabicPeriod"/>
            </a:pPr>
            <a:endParaRPr lang="en-US" sz="1800" dirty="0"/>
          </a:p>
          <a:p>
            <a:pPr>
              <a:buFont typeface="+mj-lt"/>
              <a:buAutoNum type="arabicPeriod"/>
            </a:pPr>
            <a:r>
              <a:rPr lang="en-US" sz="1400" dirty="0"/>
              <a:t>Enhance Farmer Decision-Making with AI and Data-Driven Insights</a:t>
            </a:r>
          </a:p>
          <a:p>
            <a:pPr>
              <a:buFont typeface="+mj-lt"/>
              <a:buAutoNum type="arabicPeriod"/>
            </a:pPr>
            <a:endParaRPr lang="en-US" sz="1800" dirty="0"/>
          </a:p>
          <a:p>
            <a:pPr>
              <a:buFont typeface="+mj-lt"/>
              <a:buAutoNum type="arabicPeriod"/>
            </a:pPr>
            <a:r>
              <a:rPr lang="en-US" sz="1400" dirty="0"/>
              <a:t>Predict Monsoon Trends for Better Crop Planning</a:t>
            </a:r>
          </a:p>
          <a:p>
            <a:pPr>
              <a:buFont typeface="+mj-lt"/>
              <a:buAutoNum type="arabicPeriod"/>
            </a:pPr>
            <a:endParaRPr lang="en-US" sz="1800" dirty="0"/>
          </a:p>
          <a:p>
            <a:pPr>
              <a:buFont typeface="+mj-lt"/>
              <a:buAutoNum type="arabicPeriod"/>
            </a:pPr>
            <a:r>
              <a:rPr lang="en-US" sz="1400" dirty="0"/>
              <a:t>Improve Soil Health Management and Fertilizer Use</a:t>
            </a:r>
          </a:p>
          <a:p>
            <a:pPr>
              <a:buFont typeface="+mj-lt"/>
              <a:buAutoNum type="arabicPeriod"/>
            </a:pPr>
            <a:endParaRPr lang="en-US" sz="1400" dirty="0"/>
          </a:p>
          <a:p>
            <a:pPr>
              <a:buFont typeface="+mj-lt"/>
              <a:buAutoNum type="arabicPeriod"/>
            </a:pPr>
            <a:r>
              <a:rPr lang="en-IN" sz="1400" dirty="0"/>
              <a:t>Provide Smart Crop Recommendations Based on Multi-Factor Analysis</a:t>
            </a:r>
          </a:p>
          <a:p>
            <a:pPr>
              <a:buFont typeface="+mj-lt"/>
              <a:buAutoNum type="arabicPeriod"/>
            </a:pPr>
            <a:endParaRPr lang="en-IN" sz="1400" dirty="0"/>
          </a:p>
          <a:p>
            <a:pPr>
              <a:buFont typeface="+mj-lt"/>
              <a:buAutoNum type="arabicPeriod"/>
            </a:pPr>
            <a:r>
              <a:rPr lang="en-US" sz="1400" dirty="0"/>
              <a:t>Reduce Post-Harvest Losses with Easy Access to Storage </a:t>
            </a:r>
            <a:r>
              <a:rPr lang="en-US" sz="1400" dirty="0" err="1"/>
              <a:t>Facilitie</a:t>
            </a:r>
            <a:endParaRPr lang="en-US" sz="1400" dirty="0"/>
          </a:p>
          <a:p>
            <a:pPr>
              <a:buFont typeface="+mj-lt"/>
              <a:buAutoNum type="arabicPeriod"/>
            </a:pPr>
            <a:endParaRPr lang="en-US" sz="1400" dirty="0"/>
          </a:p>
          <a:p>
            <a:pPr>
              <a:buFont typeface="+mj-lt"/>
              <a:buAutoNum type="arabicPeriod"/>
            </a:pPr>
            <a:r>
              <a:rPr lang="en-US" sz="1400" dirty="0"/>
              <a:t>Empower Farmers with Real-Time Alerts and Updates</a:t>
            </a:r>
          </a:p>
          <a:p>
            <a:pPr>
              <a:buFont typeface="+mj-lt"/>
              <a:buAutoNum type="arabicPeriod"/>
            </a:pPr>
            <a:endParaRPr lang="en-GB" sz="1800" dirty="0"/>
          </a:p>
          <a:p>
            <a:pPr>
              <a:buFont typeface="+mj-lt"/>
              <a:buAutoNum type="arabicPeriod"/>
            </a:pPr>
            <a:r>
              <a:rPr lang="en-US" sz="1400" dirty="0"/>
              <a:t>Increase Farmer Profitability and Yield</a:t>
            </a:r>
            <a:endParaRPr lang="en-GB" sz="1800" dirty="0"/>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a:bodyPr>
          <a:lstStyle/>
          <a:p>
            <a:r>
              <a:rPr lang="en-US" sz="1800" dirty="0"/>
              <a:t>The methodology of </a:t>
            </a:r>
            <a:r>
              <a:rPr lang="en-US" sz="1800" b="1" dirty="0" err="1"/>
              <a:t>AgroDoc</a:t>
            </a:r>
            <a:r>
              <a:rPr lang="en-US" sz="1800" dirty="0"/>
              <a:t> is designed around the core functionalities that help farmers optimize their agricultural activities using </a:t>
            </a:r>
            <a:r>
              <a:rPr lang="en-US" sz="1800" b="1" dirty="0"/>
              <a:t>AI, Machine Learning (ML), and data analysis</a:t>
            </a:r>
            <a:r>
              <a:rPr lang="en-US" sz="1800" dirty="0"/>
              <a:t>.</a:t>
            </a:r>
          </a:p>
          <a:p>
            <a:r>
              <a:rPr lang="en-US" sz="1800" dirty="0"/>
              <a:t>he project is divided into various modules that work in unison to provide a comprehensive solution to farming challenges. Each module is focused on addressing a specific problem area, using a step-by-step approach to deliver actionable insights to the farmer.</a:t>
            </a:r>
          </a:p>
          <a:p>
            <a:endParaRPr lang="en-US" sz="1800" dirty="0"/>
          </a:p>
          <a:p>
            <a:r>
              <a:rPr lang="en-IN" sz="1400" b="1" dirty="0"/>
              <a:t>Monsoon Trend Prediction Module: </a:t>
            </a:r>
            <a:r>
              <a:rPr lang="en-US" sz="1400" dirty="0"/>
              <a:t>Real-time and region-specific monsoon predictions for crop planning.</a:t>
            </a:r>
          </a:p>
          <a:p>
            <a:endParaRPr lang="en-US" sz="1400" b="1" dirty="0"/>
          </a:p>
          <a:p>
            <a:r>
              <a:rPr lang="en-US" sz="1400" b="1" dirty="0"/>
              <a:t>Soil Health and Fertilizer Recommendation Module : </a:t>
            </a:r>
            <a:r>
              <a:rPr lang="en-US" sz="1400" dirty="0" err="1"/>
              <a:t>ersonalized</a:t>
            </a:r>
            <a:r>
              <a:rPr lang="en-US" sz="1400" dirty="0"/>
              <a:t> soil health reports and fertilizer recommendations for each plot of land.</a:t>
            </a:r>
          </a:p>
          <a:p>
            <a:endParaRPr lang="en-US" sz="1400" b="1" dirty="0"/>
          </a:p>
          <a:p>
            <a:r>
              <a:rPr lang="en-US" sz="1400" b="1" dirty="0"/>
              <a:t>Market Sentiment Analysis and Pricing Forecast Module: </a:t>
            </a:r>
            <a:r>
              <a:rPr lang="en-US" sz="1400" dirty="0"/>
              <a:t>Real-time analysis of market sentiment and price forecasts to assist farmers in determining the best time to grow and sell their crops.</a:t>
            </a:r>
          </a:p>
          <a:p>
            <a:endParaRPr lang="en-US" sz="1400" b="1" dirty="0"/>
          </a:p>
          <a:p>
            <a:r>
              <a:rPr lang="en-US" sz="1400" b="1" dirty="0"/>
              <a:t>Warehouse Locator and Storage Module : </a:t>
            </a:r>
            <a:r>
              <a:rPr lang="en-US" sz="1400" dirty="0"/>
              <a:t>A user-friendly system that helps farmers locate and book nearby warehouses for crop storage, minimizing spoilage.</a:t>
            </a:r>
          </a:p>
          <a:p>
            <a:endParaRPr lang="en-US" sz="1400" b="1" dirty="0"/>
          </a:p>
          <a:p>
            <a:endParaRPr lang="en-GB" sz="1800" dirty="0"/>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a:xfrm>
            <a:off x="812800" y="961053"/>
            <a:ext cx="10668000" cy="5134945"/>
          </a:xfrm>
        </p:spPr>
        <p:txBody>
          <a:bodyPr/>
          <a:lstStyle/>
          <a:p>
            <a:pPr>
              <a:buFont typeface="+mj-lt"/>
              <a:buAutoNum type="arabicPeriod"/>
            </a:pPr>
            <a:r>
              <a:rPr lang="en-US" sz="1400" b="1" dirty="0"/>
              <a:t>User Interface (UI) Layer</a:t>
            </a:r>
            <a:r>
              <a:rPr lang="en-US" sz="1400" dirty="0"/>
              <a:t>: A mobile app with a user-friendly design, supporting multiple languages and offline functionality for farmers to access features like data input and recommendations</a:t>
            </a:r>
            <a:r>
              <a:rPr lang="en-US" dirty="0"/>
              <a:t>.</a:t>
            </a:r>
          </a:p>
          <a:p>
            <a:pPr marL="457200" indent="-457200">
              <a:buFont typeface="+mj-lt"/>
              <a:buAutoNum type="arabicPeriod"/>
            </a:pPr>
            <a:endParaRPr lang="en-US" dirty="0"/>
          </a:p>
          <a:p>
            <a:pPr>
              <a:buFont typeface="+mj-lt"/>
              <a:buAutoNum type="arabicPeriod"/>
            </a:pPr>
            <a:r>
              <a:rPr lang="en-US" sz="1400" b="1" dirty="0"/>
              <a:t>Farmer Input Module</a:t>
            </a:r>
            <a:r>
              <a:rPr lang="en-US" sz="1400" dirty="0"/>
              <a:t>: Collects essential farm data such as soil conditions, crop type, and location from the farmer.</a:t>
            </a:r>
          </a:p>
          <a:p>
            <a:pPr>
              <a:buFont typeface="+mj-lt"/>
              <a:buAutoNum type="arabicPeriod"/>
            </a:pPr>
            <a:endParaRPr lang="en-US" sz="1400" dirty="0"/>
          </a:p>
          <a:p>
            <a:pPr>
              <a:buFont typeface="+mj-lt"/>
              <a:buAutoNum type="arabicPeriod"/>
            </a:pPr>
            <a:r>
              <a:rPr lang="en-US" sz="1400" b="1" dirty="0"/>
              <a:t>Weather Data Integration</a:t>
            </a:r>
            <a:r>
              <a:rPr lang="en-US" sz="1400" dirty="0"/>
              <a:t>: Gathers real-time and historical weather information via APIs from meteorological services.</a:t>
            </a:r>
          </a:p>
          <a:p>
            <a:pPr>
              <a:buFont typeface="+mj-lt"/>
              <a:buAutoNum type="arabicPeriod"/>
            </a:pPr>
            <a:endParaRPr lang="en-US" sz="1400" dirty="0"/>
          </a:p>
          <a:p>
            <a:pPr>
              <a:buFont typeface="+mj-lt"/>
              <a:buAutoNum type="arabicPeriod"/>
            </a:pPr>
            <a:r>
              <a:rPr lang="en-US" sz="1400" b="1" dirty="0"/>
              <a:t>Soil Health Module</a:t>
            </a:r>
            <a:r>
              <a:rPr lang="en-US" sz="1400" dirty="0"/>
              <a:t>: Analyzes soil data using AI to provide fertilizer recommendations and predict soil health.</a:t>
            </a:r>
          </a:p>
          <a:p>
            <a:pPr>
              <a:buFont typeface="+mj-lt"/>
              <a:buAutoNum type="arabicPeriod"/>
            </a:pPr>
            <a:endParaRPr lang="en-US" sz="1400" dirty="0"/>
          </a:p>
          <a:p>
            <a:pPr>
              <a:buFont typeface="+mj-lt"/>
              <a:buAutoNum type="arabicPeriod"/>
            </a:pPr>
            <a:r>
              <a:rPr lang="en-US" sz="1400" b="1" dirty="0"/>
              <a:t>Monsoon Prediction System</a:t>
            </a:r>
            <a:r>
              <a:rPr lang="en-US" sz="1400" dirty="0"/>
              <a:t>: Uses machine learning models to forecast monsoon trends based on historical weather data.</a:t>
            </a:r>
          </a:p>
          <a:p>
            <a:pPr>
              <a:buFont typeface="+mj-lt"/>
              <a:buAutoNum type="arabicPeriod"/>
            </a:pPr>
            <a:endParaRPr lang="en-US" sz="1400" dirty="0"/>
          </a:p>
          <a:p>
            <a:pPr>
              <a:buFont typeface="+mj-lt"/>
              <a:buAutoNum type="arabicPeriod"/>
            </a:pPr>
            <a:r>
              <a:rPr lang="en-US" sz="1400" b="1" dirty="0"/>
              <a:t>Smart Crop Recommendation Engine</a:t>
            </a:r>
            <a:r>
              <a:rPr lang="en-US" sz="1400" dirty="0"/>
              <a:t>: Suggests optimal crops based on soil conditions, climate, and market trends using AI algorithms.</a:t>
            </a:r>
          </a:p>
          <a:p>
            <a:pPr>
              <a:buFont typeface="+mj-lt"/>
              <a:buAutoNum type="arabicPeriod"/>
            </a:pPr>
            <a:r>
              <a:rPr lang="en-US" sz="1400" b="1" dirty="0"/>
              <a:t>Warehouse Locator</a:t>
            </a:r>
            <a:r>
              <a:rPr lang="en-US" sz="1400" dirty="0"/>
              <a:t>: Uses GPS to find and display nearby storage facilities and warehouses for harvested crops.</a:t>
            </a:r>
          </a:p>
          <a:p>
            <a:pPr>
              <a:buFont typeface="+mj-lt"/>
              <a:buAutoNum type="arabicPeriod"/>
            </a:pPr>
            <a:r>
              <a:rPr lang="en-US" sz="1400" b="1" dirty="0"/>
              <a:t>Cloud Storage</a:t>
            </a:r>
            <a:r>
              <a:rPr lang="en-US" sz="1400" dirty="0"/>
              <a:t>: Stores user data, weather information, and market trends securely on the cloud for scalability.</a:t>
            </a:r>
            <a:endParaRPr lang="en-IN" sz="1400" dirty="0"/>
          </a:p>
        </p:txBody>
      </p:sp>
    </p:spTree>
    <p:extLst>
      <p:ext uri="{BB962C8B-B14F-4D97-AF65-F5344CB8AC3E}">
        <p14:creationId xmlns:p14="http://schemas.microsoft.com/office/powerpoint/2010/main" val="59389875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333</TotalTime>
  <Words>2018</Words>
  <Application>Microsoft Office PowerPoint</Application>
  <PresentationFormat>Widescreen</PresentationFormat>
  <Paragraphs>204</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Bookman Old Style</vt:lpstr>
      <vt:lpstr>Calibri</vt:lpstr>
      <vt:lpstr>Cambria</vt:lpstr>
      <vt:lpstr>Verdana</vt:lpstr>
      <vt:lpstr>Wingdings</vt:lpstr>
      <vt:lpstr>Bioinformatics</vt:lpstr>
      <vt:lpstr>PROJECT TITLE :Integrated Crop Protection Management </vt:lpstr>
      <vt:lpstr>Introduction</vt:lpstr>
      <vt:lpstr>Literature Review</vt:lpstr>
      <vt:lpstr>Literature Review</vt:lpstr>
      <vt:lpstr>Existing method Drawback</vt:lpstr>
      <vt:lpstr>Proposed Method</vt:lpstr>
      <vt:lpstr>Objectives</vt:lpstr>
      <vt:lpstr>Methodology/Modules</vt:lpstr>
      <vt:lpstr>Architecture</vt:lpstr>
      <vt:lpstr>software components</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Manoj J R</cp:lastModifiedBy>
  <cp:revision>18</cp:revision>
  <dcterms:created xsi:type="dcterms:W3CDTF">2023-03-16T03:26:27Z</dcterms:created>
  <dcterms:modified xsi:type="dcterms:W3CDTF">2024-10-20T19:10:23Z</dcterms:modified>
</cp:coreProperties>
</file>