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65" r:id="rId10"/>
    <p:sldId id="27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72FCCEC7-FBA9-4E08-AD0F-8070811935D2}"/>
    <pc:docChg chg="undo custSel modSld">
      <pc:chgData name="Manoj J R" userId="fe2a648ffed760ad" providerId="LiveId" clId="{72FCCEC7-FBA9-4E08-AD0F-8070811935D2}" dt="2024-10-18T04:29:36.190" v="88"/>
      <pc:docMkLst>
        <pc:docMk/>
      </pc:docMkLst>
      <pc:sldChg chg="modSp mod">
        <pc:chgData name="Manoj J R" userId="fe2a648ffed760ad" providerId="LiveId" clId="{72FCCEC7-FBA9-4E08-AD0F-8070811935D2}" dt="2024-10-17T14:18:56.892" v="84" actId="1076"/>
        <pc:sldMkLst>
          <pc:docMk/>
          <pc:sldMk cId="0" sldId="256"/>
        </pc:sldMkLst>
        <pc:spChg chg="mod">
          <ac:chgData name="Manoj J R" userId="fe2a648ffed760ad" providerId="LiveId" clId="{72FCCEC7-FBA9-4E08-AD0F-8070811935D2}" dt="2024-10-17T14:18:56.892" v="84" actId="1076"/>
          <ac:spMkLst>
            <pc:docMk/>
            <pc:sldMk cId="0" sldId="256"/>
            <ac:spMk id="8" creationId="{00000000-0000-0000-0000-000000000000}"/>
          </ac:spMkLst>
        </pc:spChg>
        <pc:graphicFrameChg chg="modGraphic">
          <ac:chgData name="Manoj J R" userId="fe2a648ffed760ad" providerId="LiveId" clId="{72FCCEC7-FBA9-4E08-AD0F-8070811935D2}" dt="2024-10-16T17:33:07.258" v="0" actId="14734"/>
          <ac:graphicFrameMkLst>
            <pc:docMk/>
            <pc:sldMk cId="0" sldId="256"/>
            <ac:graphicFrameMk id="89" creationId="{00000000-0000-0000-0000-000000000000}"/>
          </ac:graphicFrameMkLst>
        </pc:graphicFrameChg>
      </pc:sldChg>
      <pc:sldChg chg="modSp mod">
        <pc:chgData name="Manoj J R" userId="fe2a648ffed760ad" providerId="LiveId" clId="{72FCCEC7-FBA9-4E08-AD0F-8070811935D2}" dt="2024-10-17T16:00:33.180" v="85" actId="1076"/>
        <pc:sldMkLst>
          <pc:docMk/>
          <pc:sldMk cId="479890276" sldId="270"/>
        </pc:sldMkLst>
        <pc:picChg chg="mod">
          <ac:chgData name="Manoj J R" userId="fe2a648ffed760ad" providerId="LiveId" clId="{72FCCEC7-FBA9-4E08-AD0F-8070811935D2}" dt="2024-10-17T16:00:33.180" v="85" actId="1076"/>
          <ac:picMkLst>
            <pc:docMk/>
            <pc:sldMk cId="479890276" sldId="270"/>
            <ac:picMk id="3" creationId="{DFD2AEA5-4444-5E56-FCB9-8C07C5695D2A}"/>
          </ac:picMkLst>
        </pc:picChg>
      </pc:sldChg>
      <pc:sldChg chg="modSp mod">
        <pc:chgData name="Manoj J R" userId="fe2a648ffed760ad" providerId="LiveId" clId="{72FCCEC7-FBA9-4E08-AD0F-8070811935D2}" dt="2024-10-18T04:29:36.190" v="88"/>
        <pc:sldMkLst>
          <pc:docMk/>
          <pc:sldMk cId="3338832548" sldId="272"/>
        </pc:sldMkLst>
        <pc:spChg chg="mod">
          <ac:chgData name="Manoj J R" userId="fe2a648ffed760ad" providerId="LiveId" clId="{72FCCEC7-FBA9-4E08-AD0F-8070811935D2}" dt="2024-10-18T04:29:36.190" v="88"/>
          <ac:spMkLst>
            <pc:docMk/>
            <pc:sldMk cId="3338832548" sldId="272"/>
            <ac:spMk id="115" creationId="{00000000-0000-0000-0000-000000000000}"/>
          </ac:spMkLst>
        </pc:spChg>
      </pc:sldChg>
    </pc:docChg>
  </pc:docChgLst>
  <pc:docChgLst>
    <pc:chgData name="Manoj J R" userId="fe2a648ffed760ad" providerId="LiveId" clId="{D94CDB0B-D301-46F1-BD96-8C7F06064DFA}"/>
    <pc:docChg chg="modSld">
      <pc:chgData name="Manoj J R" userId="fe2a648ffed760ad" providerId="LiveId" clId="{D94CDB0B-D301-46F1-BD96-8C7F06064DFA}" dt="2024-09-19T05:54:58.625" v="97" actId="20577"/>
      <pc:docMkLst>
        <pc:docMk/>
      </pc:docMkLst>
      <pc:sldChg chg="modSp mod">
        <pc:chgData name="Manoj J R" userId="fe2a648ffed760ad" providerId="LiveId" clId="{D94CDB0B-D301-46F1-BD96-8C7F06064DFA}" dt="2024-09-19T05:54:58.625" v="97" actId="20577"/>
        <pc:sldMkLst>
          <pc:docMk/>
          <pc:sldMk cId="0" sldId="256"/>
        </pc:sldMkLst>
        <pc:spChg chg="mod">
          <ac:chgData name="Manoj J R" userId="fe2a648ffed760ad" providerId="LiveId" clId="{D94CDB0B-D301-46F1-BD96-8C7F06064DFA}" dt="2024-09-19T05:54:58.625" v="97" actId="20577"/>
          <ac:spMkLst>
            <pc:docMk/>
            <pc:sldMk cId="0" sldId="25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80385040_Integrated_Crop_Protection_Manage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ciencedirect.com/topics/agricultural-and-biological-sciences/integrated-crop-manag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dirty="0"/>
              <a:t>Integrated Crop Protection Management</a:t>
            </a:r>
            <a:br>
              <a:rPr lang="en-IN" dirty="0"/>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panose="02040503050406030204" pitchFamily="18" charset="0"/>
                <a:ea typeface="Cambria" panose="02040503050406030204" pitchFamily="18" charset="0"/>
              </a:rPr>
              <a:t>Batch Number: CAI-G22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648173720"/>
              </p:ext>
            </p:extLst>
          </p:nvPr>
        </p:nvGraphicFramePr>
        <p:xfrm>
          <a:off x="629265" y="2721840"/>
          <a:ext cx="5348748" cy="2987100"/>
        </p:xfrm>
        <a:graphic>
          <a:graphicData uri="http://schemas.openxmlformats.org/drawingml/2006/table">
            <a:tbl>
              <a:tblPr firstRow="1" bandRow="1">
                <a:noFill/>
                <a:tableStyleId>{57690726-49DA-4552-BDEB-330DD8EA8BD9}</a:tableStyleId>
              </a:tblPr>
              <a:tblGrid>
                <a:gridCol w="2011387">
                  <a:extLst>
                    <a:ext uri="{9D8B030D-6E8A-4147-A177-3AD203B41FA5}">
                      <a16:colId xmlns:a16="http://schemas.microsoft.com/office/drawing/2014/main" val="20000"/>
                    </a:ext>
                  </a:extLst>
                </a:gridCol>
                <a:gridCol w="3337361">
                  <a:extLst>
                    <a:ext uri="{9D8B030D-6E8A-4147-A177-3AD203B41FA5}">
                      <a16:colId xmlns:a16="http://schemas.microsoft.com/office/drawing/2014/main" val="20001"/>
                    </a:ext>
                  </a:extLst>
                </a:gridCol>
              </a:tblGrid>
              <a:tr h="242576">
                <a:tc>
                  <a:txBody>
                    <a:bodyPr/>
                    <a:lstStyle/>
                    <a:p>
                      <a:pPr marL="0" marR="0" lvl="1" indent="0" algn="ctr" rtl="0">
                        <a:spcBef>
                          <a:spcPts val="0"/>
                        </a:spcBef>
                        <a:spcAft>
                          <a:spcPts val="0"/>
                        </a:spcAft>
                        <a:buNone/>
                      </a:pPr>
                      <a:r>
                        <a:rPr lang="en-GB" sz="1600" b="1" u="none" strike="noStrike" cap="none" dirty="0">
                          <a:solidFill>
                            <a:srgbClr val="17365D"/>
                          </a:solidFill>
                        </a:rPr>
                        <a:t>Roll Number</a:t>
                      </a:r>
                      <a:endParaRPr sz="16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1" u="none" strike="noStrike" cap="none" dirty="0">
                          <a:solidFill>
                            <a:srgbClr val="17365D"/>
                          </a:solidFill>
                        </a:rPr>
                        <a:t>Student Name</a:t>
                      </a:r>
                      <a:endParaRPr sz="16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03116">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20211CAI0154</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20211CAI0068</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20211CAI0100</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20221LCA0008</a:t>
                      </a:r>
                      <a:endParaRPr sz="16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MANOJ J R</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VEERESH B</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 SAINATH </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Kushal M P </a:t>
                      </a:r>
                    </a:p>
                    <a:p>
                      <a:pPr marL="285750" marR="0" lvl="0" indent="-285750" algn="ctr" rtl="0">
                        <a:spcBef>
                          <a:spcPts val="0"/>
                        </a:spcBef>
                        <a:spcAft>
                          <a:spcPts val="0"/>
                        </a:spcAft>
                        <a:buFont typeface="Wingdings" panose="05000000000000000000" pitchFamily="2" charset="2"/>
                        <a:buChar char="Ø"/>
                      </a:pPr>
                      <a:endParaRPr sz="16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6525">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6525">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6525">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6525">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89031" y="4215390"/>
            <a:ext cx="12249915" cy="258588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latin typeface="Cambria" panose="02040503050406030204" pitchFamily="18" charset="0"/>
                <a:ea typeface="Cambria" panose="02040503050406030204" pitchFamily="18" charset="0"/>
                <a:sym typeface="Verdana"/>
              </a:rPr>
              <a:t>CAI</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 Asso. Prof - SCSE</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 Asst. Prof - SCSE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r>
              <a:rPr lang="en-US" sz="1800" b="1" i="0" u="none" strike="noStrike" cap="none" dirty="0">
                <a:solidFill>
                  <a:schemeClr val="bg2">
                    <a:lumMod val="60000"/>
                    <a:lumOff val="40000"/>
                  </a:schemeClr>
                </a:solidFill>
                <a:latin typeface="Cambria" panose="02040503050406030204" pitchFamily="18" charset="0"/>
                <a:ea typeface="Cambria" panose="02040503050406030204" pitchFamily="18" charset="0"/>
                <a:cs typeface="Verdana"/>
                <a:sym typeface="Verdana"/>
              </a:rPr>
              <a:t>UNDER THE GUIDE OF :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Dr.Mohammadi</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Akheela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Khanum</a:t>
            </a:r>
          </a:p>
          <a:p>
            <a:pPr lvl="0">
              <a:buClr>
                <a:srgbClr val="17365D"/>
              </a:buClr>
              <a:buSzPct val="100000"/>
            </a:pPr>
            <a:r>
              <a:rPr lang="en-US" sz="1800" b="1" i="0" u="none" strike="noStrike" cap="none" dirty="0">
                <a:solidFill>
                  <a:schemeClr val="bg2">
                    <a:lumMod val="60000"/>
                    <a:lumOff val="40000"/>
                  </a:schemeClr>
                </a:solidFill>
                <a:latin typeface="Cambria" panose="02040503050406030204" pitchFamily="18" charset="0"/>
                <a:ea typeface="Cambria" panose="02040503050406030204" pitchFamily="18" charset="0"/>
                <a:cs typeface="Verdana"/>
                <a:sym typeface="Verdana"/>
              </a:rPr>
              <a:t>UNDER THE  REVIEW OF :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Alamelu</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J Mangai</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0AE6-6C33-C6A1-AFF4-8B3606D53060}"/>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90005F52-775E-CF52-9909-FF454BC9E077}"/>
              </a:ext>
            </a:extLst>
          </p:cNvPr>
          <p:cNvSpPr>
            <a:spLocks noGrp="1"/>
          </p:cNvSpPr>
          <p:nvPr>
            <p:ph type="body" idx="1"/>
          </p:nvPr>
        </p:nvSpPr>
        <p:spPr/>
        <p:txBody>
          <a:bodyPr>
            <a:normAutofit fontScale="92500" lnSpcReduction="20000"/>
          </a:bodyPr>
          <a:lstStyle/>
          <a:p>
            <a:pPr>
              <a:buFont typeface="Wingdings" panose="05000000000000000000" pitchFamily="2" charset="2"/>
              <a:buChar char="Ø"/>
            </a:pPr>
            <a:r>
              <a:rPr lang="en-US" sz="1800" dirty="0"/>
              <a:t>The literature supports the integration of AI and machine learning into agriculture, with proven benefits in improving crop yield, predicting weather, and optimizing resource use</a:t>
            </a:r>
          </a:p>
          <a:p>
            <a:pPr marL="76200" indent="0">
              <a:buNone/>
            </a:pPr>
            <a:endParaRPr lang="en-US" sz="1800" dirty="0"/>
          </a:p>
          <a:p>
            <a:pPr>
              <a:buFont typeface="Wingdings" panose="05000000000000000000" pitchFamily="2" charset="2"/>
              <a:buChar char="Ø"/>
            </a:pPr>
            <a:r>
              <a:rPr lang="en-US" sz="1800" dirty="0"/>
              <a:t>There is a lack of comprehensive, easy-to-use tools that bring all these features together</a:t>
            </a:r>
          </a:p>
          <a:p>
            <a:pPr marL="76200" indent="0">
              <a:buNone/>
            </a:pPr>
            <a:endParaRPr lang="en-US" sz="1800" dirty="0"/>
          </a:p>
          <a:p>
            <a:pPr>
              <a:buFont typeface="Wingdings" panose="05000000000000000000" pitchFamily="2" charset="2"/>
              <a:buChar char="Ø"/>
            </a:pPr>
            <a:r>
              <a:rPr lang="en-US" sz="1800" dirty="0" err="1"/>
              <a:t>AgroDoc</a:t>
            </a:r>
            <a:r>
              <a:rPr lang="en-US" sz="1800" dirty="0"/>
              <a:t> is positioned to fill this gap by offering farmers a one-stop solution, enabling them to make informed, data-driven decisions to increase their productivity and profitability.</a:t>
            </a:r>
          </a:p>
          <a:p>
            <a:pPr marL="76200" indent="0">
              <a:buNone/>
            </a:pPr>
            <a:endParaRPr lang="en-US" sz="1800" dirty="0"/>
          </a:p>
          <a:p>
            <a:pPr>
              <a:buFont typeface="Wingdings" panose="05000000000000000000" pitchFamily="2" charset="2"/>
              <a:buChar char="Ø"/>
            </a:pPr>
            <a:r>
              <a:rPr lang="en-US" sz="1800" dirty="0"/>
              <a:t>By combining various proven technologies in an accessible mobile app, </a:t>
            </a:r>
            <a:r>
              <a:rPr lang="en-US" sz="1800" dirty="0" err="1"/>
              <a:t>AgroDoc</a:t>
            </a:r>
            <a:r>
              <a:rPr lang="en-US" sz="1800" dirty="0"/>
              <a:t> can significantly enhance the farming experience and make precision agriculture accessible to even the smallest farmers in India.</a:t>
            </a:r>
          </a:p>
          <a:p>
            <a:pPr marL="76200" indent="0">
              <a:buNone/>
            </a:pPr>
            <a:endParaRPr lang="en-US" sz="1800" dirty="0"/>
          </a:p>
          <a:p>
            <a:pPr>
              <a:buFont typeface="Wingdings" panose="05000000000000000000" pitchFamily="2" charset="2"/>
              <a:buChar char="Ø"/>
            </a:pPr>
            <a:r>
              <a:rPr lang="en-US" sz="1800" dirty="0"/>
              <a:t>This literature review provides the academic and technological foundation to support the development of </a:t>
            </a:r>
            <a:r>
              <a:rPr lang="en-US" sz="1800" dirty="0" err="1"/>
              <a:t>AgroDoc</a:t>
            </a:r>
            <a:r>
              <a:rPr lang="en-US" sz="1800" dirty="0"/>
              <a:t>, aligning with current research and highlighting its unique approach to addressing the needs of modern farmers.</a:t>
            </a:r>
          </a:p>
          <a:p>
            <a:pPr marL="76200" indent="0">
              <a:buNone/>
            </a:pPr>
            <a:endParaRPr lang="en-US" sz="1800" dirty="0"/>
          </a:p>
          <a:p>
            <a:pPr>
              <a:buFont typeface="Wingdings" panose="05000000000000000000" pitchFamily="2" charset="2"/>
              <a:buChar char="Ø"/>
            </a:pPr>
            <a:r>
              <a:rPr lang="en-IN" sz="1400" b="1" dirty="0"/>
              <a:t>Market Sentiment Analysis in Agriculture</a:t>
            </a:r>
            <a:endParaRPr lang="en-US" sz="1400" b="1" dirty="0"/>
          </a:p>
          <a:p>
            <a:pPr>
              <a:buFont typeface="Wingdings" panose="05000000000000000000" pitchFamily="2" charset="2"/>
              <a:buChar char="Ø"/>
            </a:pPr>
            <a:r>
              <a:rPr lang="en-US" sz="1400" b="1" dirty="0"/>
              <a:t>Soil Health Monitoring and Fertilizer Recommendations</a:t>
            </a:r>
          </a:p>
          <a:p>
            <a:pPr>
              <a:buFont typeface="Wingdings" panose="05000000000000000000" pitchFamily="2" charset="2"/>
              <a:buChar char="Ø"/>
            </a:pPr>
            <a:r>
              <a:rPr lang="en-US" sz="1500" b="1" dirty="0"/>
              <a:t>AI and Machine Learning in Agriculture</a:t>
            </a:r>
            <a:br>
              <a:rPr lang="en-US" sz="1400" b="1" dirty="0"/>
            </a:br>
            <a:endParaRPr lang="en-US" sz="1800" b="1" dirty="0"/>
          </a:p>
          <a:p>
            <a:endParaRPr lang="en-IN" sz="1800" dirty="0"/>
          </a:p>
        </p:txBody>
      </p:sp>
    </p:spTree>
    <p:extLst>
      <p:ext uri="{BB962C8B-B14F-4D97-AF65-F5344CB8AC3E}">
        <p14:creationId xmlns:p14="http://schemas.microsoft.com/office/powerpoint/2010/main" val="138498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89819" y="518249"/>
            <a:ext cx="10668000" cy="487500"/>
          </a:xfrm>
          <a:prstGeom prst="rect">
            <a:avLst/>
          </a:prstGeom>
          <a:noFill/>
          <a:ln>
            <a:noFill/>
          </a:ln>
        </p:spPr>
        <p:txBody>
          <a:bodyPr spcFirstLastPara="1" wrap="square" lIns="91425" tIns="45700" rIns="91425" bIns="45700" anchor="ctr" anchorCtr="0">
            <a:noAutofit/>
          </a:bodyPr>
          <a:lstStyle/>
          <a:p>
            <a:r>
              <a:rPr lang="en-GB" dirty="0">
                <a:latin typeface="Cambria" panose="02040503050406030204" pitchFamily="18" charset="0"/>
                <a:ea typeface="Cambria" panose="02040503050406030204" pitchFamily="18" charset="0"/>
              </a:rPr>
              <a:t>Problem Statement Number:  </a:t>
            </a:r>
            <a:r>
              <a:rPr lang="en-IN" sz="2400" dirty="0"/>
              <a:t>PSCS227</a:t>
            </a:r>
            <a:br>
              <a:rPr lang="en-IN" sz="2800" dirty="0"/>
            </a:br>
            <a:r>
              <a:rPr lang="en-GB" dirty="0">
                <a:latin typeface="Cambria" panose="02040503050406030204" pitchFamily="18" charset="0"/>
                <a:ea typeface="Cambria" panose="02040503050406030204" pitchFamily="18" charset="0"/>
              </a:rPr>
              <a:t>    </a:t>
            </a: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sz="1500" dirty="0">
                <a:latin typeface="Cambria" panose="02040503050406030204" pitchFamily="18" charset="0"/>
                <a:ea typeface="Cambria" panose="02040503050406030204" pitchFamily="18" charset="0"/>
              </a:rPr>
              <a:t>: </a:t>
            </a:r>
            <a:r>
              <a:rPr lang="en-IN" sz="1500" b="1" dirty="0"/>
              <a:t>Unpredictable Monsoon Patterns</a:t>
            </a:r>
            <a:r>
              <a:rPr lang="en-IN" sz="1500" dirty="0"/>
              <a:t>: </a:t>
            </a:r>
            <a:r>
              <a:rPr lang="en-US" sz="1500" dirty="0"/>
              <a:t>The Indian agriculture sector is heavily dependent on the monsoon season so This unpredictability monsoon patterns makes it difficult for farmers to plan their cultivation cycles and results in significant crop losses.</a:t>
            </a:r>
          </a:p>
          <a:p>
            <a:pPr marL="438150" indent="-285750" algn="just">
              <a:lnSpc>
                <a:spcPct val="200000"/>
              </a:lnSpc>
              <a:spcBef>
                <a:spcPts val="0"/>
              </a:spcBef>
            </a:pPr>
            <a:r>
              <a:rPr lang="en-US" sz="1500" b="1" dirty="0"/>
              <a:t>Unscientific Crop Planning and Soil Health Management: </a:t>
            </a:r>
            <a:r>
              <a:rPr lang="en-US" sz="1500" dirty="0"/>
              <a:t>Many farmers do not have access to advanced tools or knowledge for analyzing soil health and selecting crops based on scientific data. As a result, they often use inappropriate fertilizers or plant crops unsuited to local conditions, leading to poor yields.</a:t>
            </a:r>
          </a:p>
          <a:p>
            <a:pPr marL="438150" indent="-285750" algn="just">
              <a:lnSpc>
                <a:spcPct val="200000"/>
              </a:lnSpc>
              <a:spcBef>
                <a:spcPts val="0"/>
              </a:spcBef>
            </a:pPr>
            <a:r>
              <a:rPr lang="en-IN" sz="1500" b="1" dirty="0"/>
              <a:t>Lack of Infrastructure Information: </a:t>
            </a:r>
            <a:r>
              <a:rPr lang="en-US" sz="1500" dirty="0"/>
              <a:t>Farmers frequently struggle to find nearby warehouses for the storage of harvested crops, leading to post-harvest losses and logistical issues</a:t>
            </a:r>
            <a:endParaRPr lang="en-US" sz="1500" b="1"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sz="1800" dirty="0"/>
              <a:t>Frontend Development (Mobile App) : </a:t>
            </a:r>
            <a:r>
              <a:rPr lang="en-IN" sz="1800" dirty="0">
                <a:latin typeface="Cambria" panose="02040503050406030204" pitchFamily="18" charset="0"/>
                <a:ea typeface="Cambria" panose="02040503050406030204" pitchFamily="18" charset="0"/>
              </a:rPr>
              <a:t>Android studio ( using java)</a:t>
            </a:r>
          </a:p>
          <a:p>
            <a:pPr marL="342900" lvl="0" indent="-190500" algn="just" rtl="0">
              <a:spcBef>
                <a:spcPts val="0"/>
              </a:spcBef>
              <a:spcAft>
                <a:spcPts val="0"/>
              </a:spcAft>
              <a:buClr>
                <a:schemeClr val="dk1"/>
              </a:buClr>
              <a:buSzPct val="100000"/>
              <a:buNone/>
            </a:pPr>
            <a:endParaRPr lang="en-IN"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sz="1800" b="1" dirty="0"/>
              <a:t>AI and Machine Learning </a:t>
            </a:r>
            <a:r>
              <a:rPr lang="en-IN" sz="1800" b="1"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TensorFlow</a:t>
            </a:r>
            <a:r>
              <a:rPr lang="en-US" sz="1800" dirty="0">
                <a:latin typeface="Cambria" panose="02040503050406030204" pitchFamily="18" charset="0"/>
                <a:ea typeface="Cambria" panose="02040503050406030204" pitchFamily="18" charset="0"/>
              </a:rPr>
              <a:t> or </a:t>
            </a:r>
            <a:r>
              <a:rPr lang="en-US" sz="1800" b="1" dirty="0" err="1">
                <a:latin typeface="Cambria" panose="02040503050406030204" pitchFamily="18" charset="0"/>
                <a:ea typeface="Cambria" panose="02040503050406030204" pitchFamily="18" charset="0"/>
              </a:rPr>
              <a:t>PyTorch</a:t>
            </a:r>
            <a:r>
              <a:rPr lang="en-US" sz="1800" dirty="0">
                <a:latin typeface="Cambria" panose="02040503050406030204" pitchFamily="18" charset="0"/>
                <a:ea typeface="Cambria" panose="02040503050406030204" pitchFamily="18" charset="0"/>
              </a:rPr>
              <a:t> – For building and deploying machine learning models</a:t>
            </a:r>
          </a:p>
          <a:p>
            <a:pPr marL="342900" lvl="0" indent="-190500" algn="just" rtl="0">
              <a:spcBef>
                <a:spcPts val="0"/>
              </a:spcBef>
              <a:spcAft>
                <a:spcPts val="0"/>
              </a:spcAft>
              <a:buClr>
                <a:schemeClr val="dk1"/>
              </a:buClr>
              <a:buSzPct val="100000"/>
              <a:buNone/>
            </a:pP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sz="1800" b="1" dirty="0"/>
              <a:t>Monsoon Prediction: </a:t>
            </a:r>
            <a:r>
              <a:rPr lang="en-US" sz="1800" b="1" dirty="0">
                <a:latin typeface="Cambria" panose="02040503050406030204" pitchFamily="18" charset="0"/>
                <a:ea typeface="Cambria" panose="02040503050406030204" pitchFamily="18" charset="0"/>
              </a:rPr>
              <a:t>Time Series Forecasting Algorithms</a:t>
            </a:r>
            <a:r>
              <a:rPr lang="en-US" sz="1800" dirty="0">
                <a:latin typeface="Cambria" panose="02040503050406030204" pitchFamily="18" charset="0"/>
                <a:ea typeface="Cambria" panose="02040503050406030204" pitchFamily="18" charset="0"/>
              </a:rPr>
              <a:t> – Models like </a:t>
            </a:r>
            <a:r>
              <a:rPr lang="en-US" sz="1800" b="1" dirty="0">
                <a:latin typeface="Cambria" panose="02040503050406030204" pitchFamily="18" charset="0"/>
                <a:ea typeface="Cambria" panose="02040503050406030204" pitchFamily="18" charset="0"/>
              </a:rPr>
              <a:t>LSTM (Long Short-Term Memory)</a:t>
            </a:r>
          </a:p>
          <a:p>
            <a:pPr marL="342900" lvl="0" indent="-190500" algn="just" rtl="0">
              <a:spcBef>
                <a:spcPts val="0"/>
              </a:spcBef>
              <a:spcAft>
                <a:spcPts val="0"/>
              </a:spcAft>
              <a:buClr>
                <a:schemeClr val="dk1"/>
              </a:buClr>
              <a:buSzPct val="100000"/>
              <a:buNone/>
            </a:pPr>
            <a:endParaRPr lang="en-US" sz="18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sz="1800" b="1" dirty="0"/>
              <a:t>Soil Health Prediction</a:t>
            </a:r>
            <a:r>
              <a:rPr lang="en-IN" sz="1800" dirty="0"/>
              <a:t>: </a:t>
            </a:r>
            <a:r>
              <a:rPr lang="en-US" sz="1400" b="1" dirty="0"/>
              <a:t>Decision Trees</a:t>
            </a:r>
            <a:r>
              <a:rPr lang="en-US" sz="1400" dirty="0"/>
              <a:t>, </a:t>
            </a:r>
            <a:r>
              <a:rPr lang="en-US" sz="1400" b="1" dirty="0"/>
              <a:t>Random Forests</a:t>
            </a:r>
            <a:r>
              <a:rPr lang="en-US" sz="1400" dirty="0"/>
              <a:t>, or </a:t>
            </a:r>
            <a:r>
              <a:rPr lang="en-US" sz="1400" b="1" dirty="0"/>
              <a:t>Gradient Boosting Models</a:t>
            </a:r>
            <a:r>
              <a:rPr lang="en-US" sz="1400" dirty="0"/>
              <a:t> – For analyzing soil parameters and providing fertilizer recommendations.</a:t>
            </a:r>
          </a:p>
          <a:p>
            <a:pPr marL="342900" lvl="0" indent="-190500" algn="just" rtl="0">
              <a:spcBef>
                <a:spcPts val="0"/>
              </a:spcBef>
              <a:spcAft>
                <a:spcPts val="0"/>
              </a:spcAft>
              <a:buClr>
                <a:schemeClr val="dk1"/>
              </a:buClr>
              <a:buSzPct val="100000"/>
              <a:buNone/>
            </a:pPr>
            <a:endParaRPr lang="en-US" sz="1400" dirty="0"/>
          </a:p>
          <a:p>
            <a:pPr marL="342900" lvl="0" indent="-190500" algn="just" rtl="0">
              <a:spcBef>
                <a:spcPts val="0"/>
              </a:spcBef>
              <a:spcAft>
                <a:spcPts val="0"/>
              </a:spcAft>
              <a:buClr>
                <a:schemeClr val="dk1"/>
              </a:buClr>
              <a:buSzPct val="100000"/>
              <a:buNone/>
            </a:pPr>
            <a:r>
              <a:rPr lang="en-IN" sz="1800" b="1" dirty="0"/>
              <a:t>Data Storage and Management: </a:t>
            </a:r>
            <a:r>
              <a:rPr lang="en-IN" sz="1600" dirty="0" err="1"/>
              <a:t>Mysq</a:t>
            </a:r>
            <a:r>
              <a:rPr lang="en-IN" sz="1800" dirty="0" err="1"/>
              <a:t>l</a:t>
            </a:r>
            <a:r>
              <a:rPr lang="en-IN" sz="1800" dirty="0"/>
              <a:t> (or) </a:t>
            </a:r>
            <a:r>
              <a:rPr lang="en-US" sz="1400" b="1" dirty="0"/>
              <a:t>PostgreSQL</a:t>
            </a:r>
            <a:r>
              <a:rPr lang="en-US" sz="1400" dirty="0"/>
              <a:t> – A powerful relational database system for storing structured data, including user profiles, soil data, crop history, and warehouse information</a:t>
            </a:r>
            <a:endParaRPr lang="en-US" sz="18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Software Requirements</a:t>
            </a:r>
            <a:r>
              <a:rPr lang="en-US" sz="1800" dirty="0">
                <a:latin typeface="Cambria" panose="02040503050406030204" pitchFamily="18" charset="0"/>
                <a:ea typeface="Cambria" panose="02040503050406030204" pitchFamily="18" charset="0"/>
              </a:rPr>
              <a:t>: </a:t>
            </a:r>
            <a:endParaRPr lang="en-US" sz="1800" b="1" dirty="0"/>
          </a:p>
          <a:p>
            <a:pPr algn="ctr"/>
            <a:r>
              <a:rPr lang="en-US" sz="1800" b="1" dirty="0"/>
              <a:t> Programming Languages and Frameworks</a:t>
            </a:r>
          </a:p>
          <a:p>
            <a:pPr algn="ctr"/>
            <a:endParaRPr lang="en-US" sz="1800" b="1" dirty="0"/>
          </a:p>
          <a:p>
            <a:pPr>
              <a:buFont typeface="Wingdings" panose="05000000000000000000" pitchFamily="2" charset="2"/>
              <a:buChar char="Ø"/>
            </a:pPr>
            <a:r>
              <a:rPr lang="en-US" sz="1800" b="1" dirty="0"/>
              <a:t>Mobile App Development: </a:t>
            </a:r>
            <a:r>
              <a:rPr lang="en-US" sz="1400" b="1" dirty="0"/>
              <a:t>Android Studio</a:t>
            </a:r>
            <a:r>
              <a:rPr lang="en-US" sz="1400" dirty="0"/>
              <a:t> (for Android app development) using java</a:t>
            </a:r>
          </a:p>
          <a:p>
            <a:pPr marL="76200" indent="0">
              <a:buNone/>
            </a:pPr>
            <a:endParaRPr lang="en-US" sz="1400" dirty="0"/>
          </a:p>
          <a:p>
            <a:pPr>
              <a:buFont typeface="Wingdings" panose="05000000000000000000" pitchFamily="2" charset="2"/>
              <a:buChar char="Ø"/>
            </a:pPr>
            <a:r>
              <a:rPr lang="en-US" sz="1800" b="1" dirty="0"/>
              <a:t>AI/ML Development: </a:t>
            </a:r>
            <a:r>
              <a:rPr lang="en-US" sz="1400" b="1" dirty="0"/>
              <a:t>Python</a:t>
            </a:r>
            <a:r>
              <a:rPr lang="en-US" sz="1400" dirty="0"/>
              <a:t> (for building machine learning models)</a:t>
            </a:r>
          </a:p>
          <a:p>
            <a:pPr>
              <a:buFont typeface="Wingdings" panose="05000000000000000000" pitchFamily="2" charset="2"/>
              <a:buChar char="Ø"/>
            </a:pPr>
            <a:r>
              <a:rPr lang="en-US" sz="1400" b="1" dirty="0"/>
              <a:t>TensorFlow</a:t>
            </a:r>
            <a:r>
              <a:rPr lang="en-US" sz="1400" dirty="0"/>
              <a:t>, </a:t>
            </a:r>
            <a:r>
              <a:rPr lang="en-US" sz="1400" b="1" dirty="0" err="1"/>
              <a:t>Keras</a:t>
            </a:r>
            <a:r>
              <a:rPr lang="en-US" sz="1400" dirty="0"/>
              <a:t>,  for AI/ML tasks (monsoon prediction, soil health analysis, crop recommendations)</a:t>
            </a:r>
          </a:p>
          <a:p>
            <a:endParaRPr lang="en-US" sz="1800" dirty="0"/>
          </a:p>
          <a:p>
            <a:pPr>
              <a:buFont typeface="Wingdings" panose="05000000000000000000" pitchFamily="2" charset="2"/>
              <a:buChar char="Ø"/>
            </a:pPr>
            <a:r>
              <a:rPr lang="en-US" sz="1800" b="1" dirty="0"/>
              <a:t> </a:t>
            </a:r>
            <a:r>
              <a:rPr lang="en-IN" sz="1800" b="1" dirty="0"/>
              <a:t>Databases:</a:t>
            </a:r>
            <a:r>
              <a:rPr lang="en-US" sz="1800" b="1" dirty="0"/>
              <a:t> </a:t>
            </a:r>
            <a:r>
              <a:rPr lang="en-US" sz="1400" b="1" dirty="0"/>
              <a:t>MySQL</a:t>
            </a:r>
            <a:r>
              <a:rPr lang="en-US" sz="1400" dirty="0"/>
              <a:t>  for relational databases.</a:t>
            </a:r>
          </a:p>
          <a:p>
            <a:pPr marL="76200" indent="0">
              <a:buNone/>
            </a:pPr>
            <a:r>
              <a:rPr lang="en-US" sz="1800" b="1" dirty="0"/>
              <a:t>    </a:t>
            </a:r>
          </a:p>
          <a:p>
            <a:pPr>
              <a:buFont typeface="Wingdings" panose="05000000000000000000" pitchFamily="2" charset="2"/>
              <a:buChar char="Ø"/>
            </a:pPr>
            <a:r>
              <a:rPr lang="en-IN" sz="1800" b="1" dirty="0"/>
              <a:t>APIs and Third-Party Services</a:t>
            </a:r>
            <a:r>
              <a:rPr lang="en-IN" sz="1200" b="1" dirty="0"/>
              <a:t>:</a:t>
            </a:r>
            <a:r>
              <a:rPr lang="en-US" sz="1200" b="1" dirty="0"/>
              <a:t> </a:t>
            </a:r>
            <a:r>
              <a:rPr lang="en-US" sz="1400" b="1" dirty="0" err="1"/>
              <a:t>OpenWeatherMap</a:t>
            </a:r>
            <a:r>
              <a:rPr lang="en-US" sz="1400" b="1" dirty="0"/>
              <a:t> API</a:t>
            </a:r>
            <a:r>
              <a:rPr lang="en-US" sz="1400" dirty="0"/>
              <a:t> (for monsoon and weather data)</a:t>
            </a:r>
            <a:r>
              <a:rPr lang="en-US" sz="1400" b="1" dirty="0"/>
              <a:t>  </a:t>
            </a:r>
          </a:p>
          <a:p>
            <a:pPr marL="76200" indent="0">
              <a:buNone/>
            </a:pPr>
            <a:r>
              <a:rPr lang="en-US" sz="1400" b="1" dirty="0"/>
              <a:t>                                                                        Google Maps API</a:t>
            </a:r>
            <a:r>
              <a:rPr lang="en-US" sz="1400" dirty="0"/>
              <a:t>  (for warehouse locations)</a:t>
            </a:r>
          </a:p>
          <a:p>
            <a:pPr marL="76200" indent="0">
              <a:buNone/>
            </a:pPr>
            <a:r>
              <a:rPr lang="en-US" sz="1400" b="1" dirty="0"/>
              <a:t>                                                                        Custom Agriculture APIs</a:t>
            </a:r>
            <a:r>
              <a:rPr lang="en-US" sz="1400" dirty="0"/>
              <a:t> for additional crop and soil data.</a:t>
            </a:r>
            <a:endParaRPr lang="en-US" sz="1400" b="1" dirty="0"/>
          </a:p>
          <a:p>
            <a:pPr marL="76200" indent="0">
              <a:buNone/>
            </a:pPr>
            <a:r>
              <a:rPr lang="en-US" sz="1800" b="1" dirty="0"/>
              <a:t>                                                                      </a:t>
            </a:r>
          </a:p>
          <a:p>
            <a:pPr>
              <a:buFont typeface="Arial" panose="020B0604020202020204" pitchFamily="34" charset="0"/>
              <a:buChar char="•"/>
            </a:pPr>
            <a:endParaRPr lang="en-US" sz="1800" b="1" dirty="0"/>
          </a:p>
          <a:p>
            <a:pPr>
              <a:buFont typeface="Arial" panose="020B0604020202020204" pitchFamily="34" charset="0"/>
              <a:buChar char="•"/>
            </a:pPr>
            <a:endParaRPr lang="en-US" sz="1400" dirty="0"/>
          </a:p>
          <a:p>
            <a:pPr>
              <a:buFont typeface="Arial" panose="020B0604020202020204" pitchFamily="34" charset="0"/>
              <a:buChar char="•"/>
            </a:pPr>
            <a:endParaRPr lang="en-US" sz="1800" dirty="0"/>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Hardware Requirements For </a:t>
            </a:r>
            <a:r>
              <a:rPr lang="en-IN" dirty="0">
                <a:latin typeface="Cambria" panose="02040503050406030204" pitchFamily="18" charset="0"/>
                <a:ea typeface="Cambria" panose="02040503050406030204" pitchFamily="18" charset="0"/>
              </a:rPr>
              <a:t>Developer</a:t>
            </a:r>
          </a:p>
          <a:p>
            <a:pPr marL="342900" lvl="0" indent="-190500" algn="just" rtl="0">
              <a:lnSpc>
                <a:spcPct val="200000"/>
              </a:lnSpc>
              <a:spcBef>
                <a:spcPts val="0"/>
              </a:spcBef>
              <a:spcAft>
                <a:spcPts val="0"/>
              </a:spcAft>
              <a:buClr>
                <a:schemeClr val="dk1"/>
              </a:buClr>
              <a:buSzPct val="100000"/>
              <a:buNone/>
            </a:pPr>
            <a:r>
              <a:rPr lang="en-US" sz="1600" b="1" dirty="0">
                <a:latin typeface="Cambria" panose="02040503050406030204" pitchFamily="18" charset="0"/>
                <a:ea typeface="Cambria" panose="02040503050406030204" pitchFamily="18" charset="0"/>
              </a:rPr>
              <a:t>Processor</a:t>
            </a:r>
            <a:r>
              <a:rPr lang="en-US" sz="1600" dirty="0">
                <a:latin typeface="Cambria" panose="02040503050406030204" pitchFamily="18" charset="0"/>
                <a:ea typeface="Cambria" panose="02040503050406030204" pitchFamily="18" charset="0"/>
              </a:rPr>
              <a:t>: Minimum of Intel i5 or equivalent AMD processor.</a:t>
            </a:r>
          </a:p>
          <a:p>
            <a:pPr marL="342900" lvl="0" indent="-190500" algn="just" rtl="0">
              <a:lnSpc>
                <a:spcPct val="200000"/>
              </a:lnSpc>
              <a:spcBef>
                <a:spcPts val="0"/>
              </a:spcBef>
              <a:spcAft>
                <a:spcPts val="0"/>
              </a:spcAft>
              <a:buClr>
                <a:schemeClr val="dk1"/>
              </a:buClr>
              <a:buSzPct val="100000"/>
              <a:buNone/>
            </a:pPr>
            <a:r>
              <a:rPr lang="en-US" sz="1600" b="1" dirty="0">
                <a:latin typeface="Cambria" panose="02040503050406030204" pitchFamily="18" charset="0"/>
                <a:ea typeface="Cambria" panose="02040503050406030204" pitchFamily="18" charset="0"/>
              </a:rPr>
              <a:t>RAM: </a:t>
            </a:r>
            <a:r>
              <a:rPr lang="en-US" sz="1600" dirty="0">
                <a:latin typeface="Cambria" panose="02040503050406030204" pitchFamily="18" charset="0"/>
                <a:ea typeface="Cambria" panose="02040503050406030204" pitchFamily="18" charset="0"/>
              </a:rPr>
              <a:t>At least 8GB (16GB or more recommended for smoother performance, especially for running machine learning tasks and Android/iOS emulators)</a:t>
            </a:r>
          </a:p>
          <a:p>
            <a:pPr marL="342900" lvl="0" indent="-190500" algn="just" rtl="0">
              <a:lnSpc>
                <a:spcPct val="200000"/>
              </a:lnSpc>
              <a:spcBef>
                <a:spcPts val="0"/>
              </a:spcBef>
              <a:spcAft>
                <a:spcPts val="0"/>
              </a:spcAft>
              <a:buClr>
                <a:schemeClr val="dk1"/>
              </a:buClr>
              <a:buSzPct val="100000"/>
              <a:buNone/>
            </a:pPr>
            <a:r>
              <a:rPr lang="en-US" sz="1600" b="1" dirty="0">
                <a:latin typeface="Cambria" panose="02040503050406030204" pitchFamily="18" charset="0"/>
                <a:ea typeface="Cambria" panose="02040503050406030204" pitchFamily="18" charset="0"/>
              </a:rPr>
              <a:t>Storage: </a:t>
            </a:r>
            <a:r>
              <a:rPr lang="en-US" sz="1600" dirty="0">
                <a:latin typeface="Cambria" panose="02040503050406030204" pitchFamily="18" charset="0"/>
                <a:ea typeface="Cambria" panose="02040503050406030204" pitchFamily="18" charset="0"/>
              </a:rPr>
              <a:t>SSD with at least 256GB of available space (for handling multiple projects, datasets, and application builds)</a:t>
            </a:r>
          </a:p>
          <a:p>
            <a:pPr marL="342900" lvl="0" indent="-190500" algn="just" rtl="0">
              <a:lnSpc>
                <a:spcPct val="200000"/>
              </a:lnSpc>
              <a:spcBef>
                <a:spcPts val="0"/>
              </a:spcBef>
              <a:spcAft>
                <a:spcPts val="0"/>
              </a:spcAft>
              <a:buClr>
                <a:schemeClr val="dk1"/>
              </a:buClr>
              <a:buSzPct val="100000"/>
              <a:buNone/>
            </a:pPr>
            <a:r>
              <a:rPr lang="en-US" sz="1600" b="1" dirty="0">
                <a:latin typeface="Cambria" panose="02040503050406030204" pitchFamily="18" charset="0"/>
                <a:ea typeface="Cambria" panose="02040503050406030204" pitchFamily="18" charset="0"/>
              </a:rPr>
              <a:t>Graphics: </a:t>
            </a:r>
            <a:r>
              <a:rPr lang="en-US" sz="1600" dirty="0">
                <a:latin typeface="Cambria" panose="02040503050406030204" pitchFamily="18" charset="0"/>
                <a:ea typeface="Cambria" panose="02040503050406030204" pitchFamily="18" charset="0"/>
              </a:rPr>
              <a:t>A dedicated GPU may be necessary for training certain AI/ML models (NVIDIA GPUs are commonly used for TensorFlow/</a:t>
            </a:r>
            <a:r>
              <a:rPr lang="en-US" sz="1600" dirty="0" err="1">
                <a:latin typeface="Cambria" panose="02040503050406030204" pitchFamily="18" charset="0"/>
                <a:ea typeface="Cambria" panose="02040503050406030204" pitchFamily="18" charset="0"/>
              </a:rPr>
              <a:t>Keras</a:t>
            </a:r>
            <a:r>
              <a:rPr lang="en-US" sz="1600" dirty="0">
                <a:latin typeface="Cambria" panose="02040503050406030204" pitchFamily="18" charset="0"/>
                <a:ea typeface="Cambria" panose="02040503050406030204" pitchFamily="18" charset="0"/>
              </a:rPr>
              <a:t> models)</a:t>
            </a:r>
          </a:p>
          <a:p>
            <a:pPr marL="342900" lvl="0" indent="-190500" algn="just" rtl="0">
              <a:lnSpc>
                <a:spcPct val="200000"/>
              </a:lnSpc>
              <a:spcBef>
                <a:spcPts val="0"/>
              </a:spcBef>
              <a:spcAft>
                <a:spcPts val="0"/>
              </a:spcAft>
              <a:buClr>
                <a:schemeClr val="dk1"/>
              </a:buClr>
              <a:buSzPct val="100000"/>
              <a:buNone/>
            </a:pPr>
            <a:r>
              <a:rPr lang="en-IN" sz="1400" b="1" dirty="0"/>
              <a:t>For Testing (Mobile Devices): </a:t>
            </a:r>
            <a:r>
              <a:rPr lang="en-US" sz="1600" dirty="0"/>
              <a:t>At least one mid-range and one low-end Android device for testing performance across different hardware.</a:t>
            </a:r>
            <a:endParaRPr lang="en-US" sz="1600" b="1" dirty="0">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None/>
            </a:pPr>
            <a:endParaRPr lang="en-IN" dirty="0"/>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DFD2AEA5-4444-5E56-FCB9-8C07C5695D2A}"/>
              </a:ext>
            </a:extLst>
          </p:cNvPr>
          <p:cNvPicPr>
            <a:picLocks noChangeAspect="1"/>
          </p:cNvPicPr>
          <p:nvPr/>
        </p:nvPicPr>
        <p:blipFill>
          <a:blip r:embed="rId3"/>
          <a:stretch>
            <a:fillRect/>
          </a:stretch>
        </p:blipFill>
        <p:spPr>
          <a:xfrm>
            <a:off x="1229033" y="1143000"/>
            <a:ext cx="9360309" cy="4766187"/>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hlinkClick r:id="rId3"/>
              </a:rPr>
              <a:t>https://www.researchgate.net/publication/380385040_Integrated_Crop_Protection_Management</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4"/>
              </a:rPr>
              <a:t>https://www.sciencedirect.com/topics/agricultural-and-biological-sciences/integrated-crop-management</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853</Words>
  <Application>Microsoft Office PowerPoint</Application>
  <PresentationFormat>Widescreen</PresentationFormat>
  <Paragraphs>112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Integrated Crop Protection Management </vt:lpstr>
      <vt:lpstr>Content</vt:lpstr>
      <vt:lpstr>Problem Statement Number:  PSCS227     </vt:lpstr>
      <vt:lpstr>Github Link</vt:lpstr>
      <vt:lpstr>Analysis of Problem Statement</vt:lpstr>
      <vt:lpstr>Analysis of Problem Statement (contd...)</vt:lpstr>
      <vt:lpstr>Analysis of Problem Statement (contd...)</vt:lpstr>
      <vt:lpstr>Timeline of the Project (Gantt Chart)</vt:lpstr>
      <vt:lpstr>References (IEEE Paper format)</vt:lpstr>
      <vt:lpstr>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Manoj J R</cp:lastModifiedBy>
  <cp:revision>41</cp:revision>
  <dcterms:modified xsi:type="dcterms:W3CDTF">2024-10-18T04:29:41Z</dcterms:modified>
</cp:coreProperties>
</file>