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jxKFrkeoh6LMzsK7HpDvWWqS/8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rm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6"/>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6"/>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5"/>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3.png"/><Relationship Id="rId6"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37.png"/><Relationship Id="rId6"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45.png"/><Relationship Id="rId6" Type="http://schemas.openxmlformats.org/officeDocument/2006/relationships/image" Target="../media/image43.png"/><Relationship Id="rId7"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42.png"/><Relationship Id="rId6" Type="http://schemas.openxmlformats.org/officeDocument/2006/relationships/image" Target="../media/image47.png"/><Relationship Id="rId7"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8.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0.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54.png"/><Relationship Id="rId7" Type="http://schemas.openxmlformats.org/officeDocument/2006/relationships/image" Target="../media/image55.png"/><Relationship Id="rId8"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2.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   NYC Taxi Trip Duration</a:t>
            </a:r>
            <a:br>
              <a:rPr b="1" lang="en-US" sz="3600">
                <a:solidFill>
                  <a:schemeClr val="lt1"/>
                </a:solidFill>
                <a:latin typeface="Montserrat"/>
                <a:ea typeface="Montserrat"/>
                <a:cs typeface="Montserrat"/>
                <a:sym typeface="Montserrat"/>
              </a:rPr>
            </a:br>
            <a:br>
              <a:rPr b="1" lang="en-US" sz="3600">
                <a:solidFill>
                  <a:schemeClr val="lt1"/>
                </a:solidFill>
                <a:latin typeface="Montserrat"/>
                <a:ea typeface="Montserrat"/>
                <a:cs typeface="Montserrat"/>
                <a:sym typeface="Montserrat"/>
              </a:rPr>
            </a:br>
            <a:r>
              <a:rPr b="1" lang="en-US" sz="3600">
                <a:solidFill>
                  <a:schemeClr val="lt1"/>
                </a:solidFill>
                <a:latin typeface="Montserrat"/>
                <a:ea typeface="Montserrat"/>
                <a:cs typeface="Montserrat"/>
                <a:sym typeface="Montserrat"/>
              </a:rPr>
              <a:t>Manoj Kumar</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t>TRAFFIC SCENARIO(DROPOFF)</a:t>
            </a:r>
            <a:endParaRPr u="sng"/>
          </a:p>
        </p:txBody>
      </p:sp>
      <p:sp>
        <p:nvSpPr>
          <p:cNvPr id="124" name="Google Shape;124;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25" name="Google Shape;125;p10"/>
          <p:cNvPicPr preferRelativeResize="0"/>
          <p:nvPr/>
        </p:nvPicPr>
        <p:blipFill rotWithShape="1">
          <a:blip r:embed="rId3">
            <a:alphaModFix/>
          </a:blip>
          <a:srcRect b="0" l="0" r="0" t="0"/>
          <a:stretch/>
        </p:blipFill>
        <p:spPr>
          <a:xfrm>
            <a:off x="242066" y="1188819"/>
            <a:ext cx="8743950" cy="343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t>DISTRIBUTION OF VENDOR ID</a:t>
            </a:r>
            <a:endParaRPr u="sng"/>
          </a:p>
        </p:txBody>
      </p:sp>
      <p:sp>
        <p:nvSpPr>
          <p:cNvPr id="131" name="Google Shape;131;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32" name="Google Shape;132;p11"/>
          <p:cNvPicPr preferRelativeResize="0"/>
          <p:nvPr/>
        </p:nvPicPr>
        <p:blipFill rotWithShape="1">
          <a:blip r:embed="rId3">
            <a:alphaModFix/>
          </a:blip>
          <a:srcRect b="0" l="0" r="0" t="0"/>
          <a:stretch/>
        </p:blipFill>
        <p:spPr>
          <a:xfrm>
            <a:off x="2447925" y="1328738"/>
            <a:ext cx="4248150" cy="248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2"/>
          <p:cNvPicPr preferRelativeResize="0"/>
          <p:nvPr/>
        </p:nvPicPr>
        <p:blipFill rotWithShape="1">
          <a:blip r:embed="rId3">
            <a:alphaModFix/>
          </a:blip>
          <a:srcRect b="0" l="0" r="0" t="0"/>
          <a:stretch/>
        </p:blipFill>
        <p:spPr>
          <a:xfrm>
            <a:off x="1437783" y="251263"/>
            <a:ext cx="3514725" cy="400378"/>
          </a:xfrm>
          <a:prstGeom prst="rect">
            <a:avLst/>
          </a:prstGeom>
          <a:noFill/>
          <a:ln>
            <a:noFill/>
          </a:ln>
        </p:spPr>
      </p:pic>
      <p:pic>
        <p:nvPicPr>
          <p:cNvPr id="138" name="Google Shape;138;p12"/>
          <p:cNvPicPr preferRelativeResize="0"/>
          <p:nvPr/>
        </p:nvPicPr>
        <p:blipFill rotWithShape="1">
          <a:blip r:embed="rId4">
            <a:alphaModFix/>
          </a:blip>
          <a:srcRect b="0" l="0" r="0" t="0"/>
          <a:stretch/>
        </p:blipFill>
        <p:spPr>
          <a:xfrm>
            <a:off x="1423988" y="851338"/>
            <a:ext cx="6296025" cy="397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3"/>
          <p:cNvPicPr preferRelativeResize="0"/>
          <p:nvPr/>
        </p:nvPicPr>
        <p:blipFill rotWithShape="1">
          <a:blip r:embed="rId3">
            <a:alphaModFix/>
          </a:blip>
          <a:srcRect b="0" l="0" r="0" t="0"/>
          <a:stretch/>
        </p:blipFill>
        <p:spPr>
          <a:xfrm>
            <a:off x="2808561" y="210206"/>
            <a:ext cx="3295650" cy="399393"/>
          </a:xfrm>
          <a:prstGeom prst="rect">
            <a:avLst/>
          </a:prstGeom>
          <a:noFill/>
          <a:ln>
            <a:noFill/>
          </a:ln>
        </p:spPr>
      </p:pic>
      <p:pic>
        <p:nvPicPr>
          <p:cNvPr id="144" name="Google Shape;144;p13"/>
          <p:cNvPicPr preferRelativeResize="0"/>
          <p:nvPr/>
        </p:nvPicPr>
        <p:blipFill rotWithShape="1">
          <a:blip r:embed="rId4">
            <a:alphaModFix/>
          </a:blip>
          <a:srcRect b="0" l="0" r="0" t="0"/>
          <a:stretch/>
        </p:blipFill>
        <p:spPr>
          <a:xfrm>
            <a:off x="1562100" y="777766"/>
            <a:ext cx="6019800" cy="40228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311700" y="445025"/>
            <a:ext cx="8520600" cy="51547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Correlations and VIF</a:t>
            </a:r>
            <a:endParaRPr/>
          </a:p>
        </p:txBody>
      </p:sp>
      <p:sp>
        <p:nvSpPr>
          <p:cNvPr id="150" name="Google Shape;150;p14"/>
          <p:cNvSpPr txBox="1"/>
          <p:nvPr>
            <p:ph idx="1" type="body"/>
          </p:nvPr>
        </p:nvSpPr>
        <p:spPr>
          <a:xfrm>
            <a:off x="311700" y="960504"/>
            <a:ext cx="8740092" cy="412632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p>
        </p:txBody>
      </p:sp>
      <p:pic>
        <p:nvPicPr>
          <p:cNvPr id="151" name="Google Shape;151;p14"/>
          <p:cNvPicPr preferRelativeResize="0"/>
          <p:nvPr/>
        </p:nvPicPr>
        <p:blipFill rotWithShape="1">
          <a:blip r:embed="rId3">
            <a:alphaModFix/>
          </a:blip>
          <a:srcRect b="0" l="0" r="0" t="0"/>
          <a:stretch/>
        </p:blipFill>
        <p:spPr>
          <a:xfrm>
            <a:off x="311700" y="1098817"/>
            <a:ext cx="4613591" cy="3865069"/>
          </a:xfrm>
          <a:prstGeom prst="rect">
            <a:avLst/>
          </a:prstGeom>
          <a:noFill/>
          <a:ln>
            <a:noFill/>
          </a:ln>
        </p:spPr>
      </p:pic>
      <p:pic>
        <p:nvPicPr>
          <p:cNvPr id="152" name="Google Shape;152;p14"/>
          <p:cNvPicPr preferRelativeResize="0"/>
          <p:nvPr/>
        </p:nvPicPr>
        <p:blipFill rotWithShape="1">
          <a:blip r:embed="rId4">
            <a:alphaModFix/>
          </a:blip>
          <a:srcRect b="0" l="0" r="0" t="0"/>
          <a:stretch/>
        </p:blipFill>
        <p:spPr>
          <a:xfrm>
            <a:off x="5417357" y="960504"/>
            <a:ext cx="3019425" cy="38650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311700" y="445025"/>
            <a:ext cx="8520600" cy="52348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Training and Testing</a:t>
            </a:r>
            <a:endParaRPr/>
          </a:p>
        </p:txBody>
      </p:sp>
      <p:sp>
        <p:nvSpPr>
          <p:cNvPr id="158" name="Google Shape;158;p15"/>
          <p:cNvSpPr txBox="1"/>
          <p:nvPr>
            <p:ph idx="1" type="body"/>
          </p:nvPr>
        </p:nvSpPr>
        <p:spPr>
          <a:xfrm>
            <a:off x="311700" y="1006608"/>
            <a:ext cx="8520600" cy="3562267"/>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p:txBody>
      </p:sp>
      <p:pic>
        <p:nvPicPr>
          <p:cNvPr id="159" name="Google Shape;159;p15"/>
          <p:cNvPicPr preferRelativeResize="0"/>
          <p:nvPr/>
        </p:nvPicPr>
        <p:blipFill rotWithShape="1">
          <a:blip r:embed="rId3">
            <a:alphaModFix/>
          </a:blip>
          <a:srcRect b="0" l="0" r="0" t="0"/>
          <a:stretch/>
        </p:blipFill>
        <p:spPr>
          <a:xfrm>
            <a:off x="5313494" y="2101373"/>
            <a:ext cx="2505075" cy="1057275"/>
          </a:xfrm>
          <a:prstGeom prst="rect">
            <a:avLst/>
          </a:prstGeom>
          <a:noFill/>
          <a:ln>
            <a:noFill/>
          </a:ln>
        </p:spPr>
      </p:pic>
      <p:pic>
        <p:nvPicPr>
          <p:cNvPr id="160" name="Google Shape;160;p15"/>
          <p:cNvPicPr preferRelativeResize="0"/>
          <p:nvPr/>
        </p:nvPicPr>
        <p:blipFill rotWithShape="1">
          <a:blip r:embed="rId4">
            <a:alphaModFix/>
          </a:blip>
          <a:srcRect b="0" l="0" r="0" t="0"/>
          <a:stretch/>
        </p:blipFill>
        <p:spPr>
          <a:xfrm>
            <a:off x="230009" y="968508"/>
            <a:ext cx="5001794" cy="3920330"/>
          </a:xfrm>
          <a:prstGeom prst="rect">
            <a:avLst/>
          </a:prstGeom>
          <a:noFill/>
          <a:ln>
            <a:noFill/>
          </a:ln>
        </p:spPr>
      </p:pic>
      <p:pic>
        <p:nvPicPr>
          <p:cNvPr id="161" name="Google Shape;161;p15"/>
          <p:cNvPicPr preferRelativeResize="0"/>
          <p:nvPr/>
        </p:nvPicPr>
        <p:blipFill rotWithShape="1">
          <a:blip r:embed="rId5">
            <a:alphaModFix/>
          </a:blip>
          <a:srcRect b="0" l="0" r="0" t="0"/>
          <a:stretch/>
        </p:blipFill>
        <p:spPr>
          <a:xfrm>
            <a:off x="5403467" y="941333"/>
            <a:ext cx="3171825" cy="381000"/>
          </a:xfrm>
          <a:prstGeom prst="rect">
            <a:avLst/>
          </a:prstGeom>
          <a:noFill/>
          <a:ln>
            <a:noFill/>
          </a:ln>
        </p:spPr>
      </p:pic>
      <p:pic>
        <p:nvPicPr>
          <p:cNvPr id="162" name="Google Shape;162;p15"/>
          <p:cNvPicPr preferRelativeResize="0"/>
          <p:nvPr/>
        </p:nvPicPr>
        <p:blipFill rotWithShape="1">
          <a:blip r:embed="rId6">
            <a:alphaModFix/>
          </a:blip>
          <a:srcRect b="0" l="0" r="0" t="0"/>
          <a:stretch/>
        </p:blipFill>
        <p:spPr>
          <a:xfrm>
            <a:off x="5297214" y="1445008"/>
            <a:ext cx="3689132" cy="466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311700" y="445025"/>
            <a:ext cx="7049604" cy="48474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Linear Regression Model and Validation</a:t>
            </a:r>
            <a:endParaRPr/>
          </a:p>
        </p:txBody>
      </p:sp>
      <p:sp>
        <p:nvSpPr>
          <p:cNvPr id="168" name="Google Shape;168;p16"/>
          <p:cNvSpPr txBox="1"/>
          <p:nvPr>
            <p:ph idx="1" type="body"/>
          </p:nvPr>
        </p:nvSpPr>
        <p:spPr>
          <a:xfrm>
            <a:off x="311700" y="1041120"/>
            <a:ext cx="8506479" cy="410238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p>
        </p:txBody>
      </p:sp>
      <p:pic>
        <p:nvPicPr>
          <p:cNvPr id="169" name="Google Shape;169;p16"/>
          <p:cNvPicPr preferRelativeResize="0"/>
          <p:nvPr/>
        </p:nvPicPr>
        <p:blipFill rotWithShape="1">
          <a:blip r:embed="rId3">
            <a:alphaModFix/>
          </a:blip>
          <a:srcRect b="0" l="0" r="0" t="0"/>
          <a:stretch/>
        </p:blipFill>
        <p:spPr>
          <a:xfrm>
            <a:off x="649178" y="1126085"/>
            <a:ext cx="2085975" cy="600075"/>
          </a:xfrm>
          <a:prstGeom prst="rect">
            <a:avLst/>
          </a:prstGeom>
          <a:noFill/>
          <a:ln>
            <a:noFill/>
          </a:ln>
        </p:spPr>
      </p:pic>
      <p:pic>
        <p:nvPicPr>
          <p:cNvPr id="170" name="Google Shape;170;p16"/>
          <p:cNvPicPr preferRelativeResize="0"/>
          <p:nvPr/>
        </p:nvPicPr>
        <p:blipFill rotWithShape="1">
          <a:blip r:embed="rId4">
            <a:alphaModFix/>
          </a:blip>
          <a:srcRect b="0" l="0" r="0" t="0"/>
          <a:stretch/>
        </p:blipFill>
        <p:spPr>
          <a:xfrm>
            <a:off x="564602" y="2024227"/>
            <a:ext cx="2381250" cy="590550"/>
          </a:xfrm>
          <a:prstGeom prst="rect">
            <a:avLst/>
          </a:prstGeom>
          <a:noFill/>
          <a:ln>
            <a:noFill/>
          </a:ln>
        </p:spPr>
      </p:pic>
      <p:pic>
        <p:nvPicPr>
          <p:cNvPr id="171" name="Google Shape;171;p16"/>
          <p:cNvPicPr preferRelativeResize="0"/>
          <p:nvPr/>
        </p:nvPicPr>
        <p:blipFill rotWithShape="1">
          <a:blip r:embed="rId5">
            <a:alphaModFix/>
          </a:blip>
          <a:srcRect b="0" l="0" r="0" t="0"/>
          <a:stretch/>
        </p:blipFill>
        <p:spPr>
          <a:xfrm>
            <a:off x="469681" y="2547281"/>
            <a:ext cx="2171700" cy="238125"/>
          </a:xfrm>
          <a:prstGeom prst="rect">
            <a:avLst/>
          </a:prstGeom>
          <a:noFill/>
          <a:ln>
            <a:noFill/>
          </a:ln>
        </p:spPr>
      </p:pic>
      <p:pic>
        <p:nvPicPr>
          <p:cNvPr id="172" name="Google Shape;172;p16"/>
          <p:cNvPicPr preferRelativeResize="0"/>
          <p:nvPr/>
        </p:nvPicPr>
        <p:blipFill rotWithShape="1">
          <a:blip r:embed="rId6">
            <a:alphaModFix/>
          </a:blip>
          <a:srcRect b="0" l="0" r="0" t="0"/>
          <a:stretch/>
        </p:blipFill>
        <p:spPr>
          <a:xfrm>
            <a:off x="5896302" y="1084865"/>
            <a:ext cx="2995777" cy="2415080"/>
          </a:xfrm>
          <a:prstGeom prst="rect">
            <a:avLst/>
          </a:prstGeom>
          <a:noFill/>
          <a:ln>
            <a:noFill/>
          </a:ln>
        </p:spPr>
      </p:pic>
      <p:pic>
        <p:nvPicPr>
          <p:cNvPr id="173" name="Google Shape;173;p16"/>
          <p:cNvPicPr preferRelativeResize="0"/>
          <p:nvPr/>
        </p:nvPicPr>
        <p:blipFill rotWithShape="1">
          <a:blip r:embed="rId7">
            <a:alphaModFix/>
          </a:blip>
          <a:srcRect b="0" l="0" r="0" t="0"/>
          <a:stretch/>
        </p:blipFill>
        <p:spPr>
          <a:xfrm>
            <a:off x="1763439" y="2795752"/>
            <a:ext cx="4019550" cy="21925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Ridge Regression With Validation</a:t>
            </a:r>
            <a:endParaRPr/>
          </a:p>
        </p:txBody>
      </p:sp>
      <p:sp>
        <p:nvSpPr>
          <p:cNvPr id="179" name="Google Shape;179;p17"/>
          <p:cNvSpPr txBox="1"/>
          <p:nvPr>
            <p:ph idx="1" type="body"/>
          </p:nvPr>
        </p:nvSpPr>
        <p:spPr>
          <a:xfrm>
            <a:off x="311700" y="1152474"/>
            <a:ext cx="8520600" cy="3826779"/>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p>
        </p:txBody>
      </p:sp>
      <p:pic>
        <p:nvPicPr>
          <p:cNvPr id="180" name="Google Shape;180;p17"/>
          <p:cNvPicPr preferRelativeResize="0"/>
          <p:nvPr/>
        </p:nvPicPr>
        <p:blipFill rotWithShape="1">
          <a:blip r:embed="rId3">
            <a:alphaModFix/>
          </a:blip>
          <a:srcRect b="0" l="0" r="0" t="0"/>
          <a:stretch/>
        </p:blipFill>
        <p:spPr>
          <a:xfrm>
            <a:off x="512379" y="1182578"/>
            <a:ext cx="3200400" cy="676275"/>
          </a:xfrm>
          <a:prstGeom prst="rect">
            <a:avLst/>
          </a:prstGeom>
          <a:noFill/>
          <a:ln>
            <a:noFill/>
          </a:ln>
        </p:spPr>
      </p:pic>
      <p:pic>
        <p:nvPicPr>
          <p:cNvPr id="181" name="Google Shape;181;p17"/>
          <p:cNvPicPr preferRelativeResize="0"/>
          <p:nvPr/>
        </p:nvPicPr>
        <p:blipFill rotWithShape="1">
          <a:blip r:embed="rId4">
            <a:alphaModFix/>
          </a:blip>
          <a:srcRect b="0" l="0" r="0" t="0"/>
          <a:stretch/>
        </p:blipFill>
        <p:spPr>
          <a:xfrm>
            <a:off x="466233" y="2327221"/>
            <a:ext cx="2409825" cy="657225"/>
          </a:xfrm>
          <a:prstGeom prst="rect">
            <a:avLst/>
          </a:prstGeom>
          <a:noFill/>
          <a:ln>
            <a:noFill/>
          </a:ln>
        </p:spPr>
      </p:pic>
      <p:pic>
        <p:nvPicPr>
          <p:cNvPr id="182" name="Google Shape;182;p17"/>
          <p:cNvPicPr preferRelativeResize="0"/>
          <p:nvPr/>
        </p:nvPicPr>
        <p:blipFill rotWithShape="1">
          <a:blip r:embed="rId5">
            <a:alphaModFix/>
          </a:blip>
          <a:srcRect b="0" l="0" r="0" t="0"/>
          <a:stretch/>
        </p:blipFill>
        <p:spPr>
          <a:xfrm>
            <a:off x="5129048" y="1095375"/>
            <a:ext cx="3597494" cy="2152322"/>
          </a:xfrm>
          <a:prstGeom prst="rect">
            <a:avLst/>
          </a:prstGeom>
          <a:noFill/>
          <a:ln>
            <a:noFill/>
          </a:ln>
        </p:spPr>
      </p:pic>
      <p:pic>
        <p:nvPicPr>
          <p:cNvPr id="183" name="Google Shape;183;p17"/>
          <p:cNvPicPr preferRelativeResize="0"/>
          <p:nvPr/>
        </p:nvPicPr>
        <p:blipFill rotWithShape="1">
          <a:blip r:embed="rId6">
            <a:alphaModFix/>
          </a:blip>
          <a:srcRect b="0" l="0" r="0" t="0"/>
          <a:stretch/>
        </p:blipFill>
        <p:spPr>
          <a:xfrm>
            <a:off x="2133600" y="2932386"/>
            <a:ext cx="3469399" cy="20600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Lasso Regression and validation</a:t>
            </a:r>
            <a:endParaRPr/>
          </a:p>
        </p:txBody>
      </p:sp>
      <p:sp>
        <p:nvSpPr>
          <p:cNvPr id="189" name="Google Shape;189;p18"/>
          <p:cNvSpPr txBox="1"/>
          <p:nvPr>
            <p:ph idx="1" type="body"/>
          </p:nvPr>
        </p:nvSpPr>
        <p:spPr>
          <a:xfrm>
            <a:off x="311700" y="1152474"/>
            <a:ext cx="8520600" cy="3911304"/>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90" name="Google Shape;190;p18"/>
          <p:cNvPicPr preferRelativeResize="0"/>
          <p:nvPr/>
        </p:nvPicPr>
        <p:blipFill rotWithShape="1">
          <a:blip r:embed="rId3">
            <a:alphaModFix/>
          </a:blip>
          <a:srcRect b="0" l="0" r="0" t="0"/>
          <a:stretch/>
        </p:blipFill>
        <p:spPr>
          <a:xfrm>
            <a:off x="547194" y="2295525"/>
            <a:ext cx="2247900" cy="552450"/>
          </a:xfrm>
          <a:prstGeom prst="rect">
            <a:avLst/>
          </a:prstGeom>
          <a:noFill/>
          <a:ln>
            <a:noFill/>
          </a:ln>
        </p:spPr>
      </p:pic>
      <p:pic>
        <p:nvPicPr>
          <p:cNvPr id="191" name="Google Shape;191;p18"/>
          <p:cNvPicPr preferRelativeResize="0"/>
          <p:nvPr/>
        </p:nvPicPr>
        <p:blipFill rotWithShape="1">
          <a:blip r:embed="rId4">
            <a:alphaModFix/>
          </a:blip>
          <a:srcRect b="0" l="0" r="0" t="0"/>
          <a:stretch/>
        </p:blipFill>
        <p:spPr>
          <a:xfrm>
            <a:off x="6015038" y="1445996"/>
            <a:ext cx="2918755" cy="1917316"/>
          </a:xfrm>
          <a:prstGeom prst="rect">
            <a:avLst/>
          </a:prstGeom>
          <a:noFill/>
          <a:ln>
            <a:noFill/>
          </a:ln>
        </p:spPr>
      </p:pic>
      <p:pic>
        <p:nvPicPr>
          <p:cNvPr id="192" name="Google Shape;192;p18"/>
          <p:cNvPicPr preferRelativeResize="0"/>
          <p:nvPr/>
        </p:nvPicPr>
        <p:blipFill rotWithShape="1">
          <a:blip r:embed="rId5">
            <a:alphaModFix/>
          </a:blip>
          <a:srcRect b="0" l="0" r="0" t="0"/>
          <a:stretch/>
        </p:blipFill>
        <p:spPr>
          <a:xfrm>
            <a:off x="2858813" y="2596055"/>
            <a:ext cx="3384331" cy="2322786"/>
          </a:xfrm>
          <a:prstGeom prst="rect">
            <a:avLst/>
          </a:prstGeom>
          <a:noFill/>
          <a:ln>
            <a:noFill/>
          </a:ln>
        </p:spPr>
      </p:pic>
      <p:pic>
        <p:nvPicPr>
          <p:cNvPr id="193" name="Google Shape;193;p18"/>
          <p:cNvPicPr preferRelativeResize="0"/>
          <p:nvPr/>
        </p:nvPicPr>
        <p:blipFill rotWithShape="1">
          <a:blip r:embed="rId6">
            <a:alphaModFix/>
          </a:blip>
          <a:srcRect b="0" l="0" r="0" t="0"/>
          <a:stretch/>
        </p:blipFill>
        <p:spPr>
          <a:xfrm>
            <a:off x="636369" y="1363060"/>
            <a:ext cx="2447925" cy="60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t>DECISION TREE REGRESSOR</a:t>
            </a:r>
            <a:endParaRPr u="sng"/>
          </a:p>
        </p:txBody>
      </p:sp>
      <p:sp>
        <p:nvSpPr>
          <p:cNvPr id="199" name="Google Shape;19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i="1" lang="en-US"/>
              <a:t>r</a:t>
            </a:r>
            <a:endParaRPr i="1"/>
          </a:p>
        </p:txBody>
      </p:sp>
      <p:sp>
        <p:nvSpPr>
          <p:cNvPr id="200" name="Google Shape;200;p19"/>
          <p:cNvSpPr txBox="1"/>
          <p:nvPr/>
        </p:nvSpPr>
        <p:spPr>
          <a:xfrm>
            <a:off x="1051034" y="1671145"/>
            <a:ext cx="2510624"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RMSE SCORE = 452.84</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R2 SCORE       = 0.47665</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TRAIN SCORE =  0.9095794</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TEST SCORE  =  0.4975</a:t>
            </a:r>
            <a:endParaRPr b="0" i="0" sz="1400" u="none" cap="none" strike="noStrike">
              <a:solidFill>
                <a:srgbClr val="000000"/>
              </a:solidFill>
              <a:latin typeface="Arial"/>
              <a:ea typeface="Arial"/>
              <a:cs typeface="Arial"/>
              <a:sym typeface="Arial"/>
            </a:endParaRPr>
          </a:p>
        </p:txBody>
      </p:sp>
      <p:pic>
        <p:nvPicPr>
          <p:cNvPr id="201" name="Google Shape;201;p19"/>
          <p:cNvPicPr preferRelativeResize="0"/>
          <p:nvPr/>
        </p:nvPicPr>
        <p:blipFill rotWithShape="1">
          <a:blip r:embed="rId3">
            <a:alphaModFix/>
          </a:blip>
          <a:srcRect b="0" l="0" r="0" t="0"/>
          <a:stretch/>
        </p:blipFill>
        <p:spPr>
          <a:xfrm>
            <a:off x="4203317" y="957098"/>
            <a:ext cx="4352925" cy="373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lang="en-US"/>
              <a:t>Topics for discussion</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10000"/>
              </a:buClr>
              <a:buSzPts val="1800"/>
              <a:buFont typeface="Arial"/>
              <a:buAutoNum type="arabicPeriod"/>
            </a:pPr>
            <a:r>
              <a:rPr lang="en-US">
                <a:solidFill>
                  <a:srgbClr val="310000"/>
                </a:solidFill>
                <a:latin typeface="Times New Roman"/>
                <a:ea typeface="Times New Roman"/>
                <a:cs typeface="Times New Roman"/>
                <a:sym typeface="Times New Roman"/>
              </a:rPr>
              <a:t>Defining the Problem Statement</a:t>
            </a:r>
            <a:endParaRPr/>
          </a:p>
          <a:p>
            <a:pPr indent="-342900" lvl="0" marL="457200" rtl="0" algn="l">
              <a:lnSpc>
                <a:spcPct val="115000"/>
              </a:lnSpc>
              <a:spcBef>
                <a:spcPts val="0"/>
              </a:spcBef>
              <a:spcAft>
                <a:spcPts val="0"/>
              </a:spcAft>
              <a:buClr>
                <a:srgbClr val="310000"/>
              </a:buClr>
              <a:buSzPts val="1800"/>
              <a:buFont typeface="Arial"/>
              <a:buAutoNum type="arabicPeriod"/>
            </a:pPr>
            <a:r>
              <a:rPr lang="en-US">
                <a:solidFill>
                  <a:srgbClr val="310000"/>
                </a:solidFill>
                <a:latin typeface="Times New Roman"/>
                <a:ea typeface="Times New Roman"/>
                <a:cs typeface="Times New Roman"/>
                <a:sym typeface="Times New Roman"/>
              </a:rPr>
              <a:t>Data Summary</a:t>
            </a:r>
            <a:endParaRPr/>
          </a:p>
          <a:p>
            <a:pPr indent="-342900" lvl="0" marL="457200" rtl="0" algn="l">
              <a:lnSpc>
                <a:spcPct val="115000"/>
              </a:lnSpc>
              <a:spcBef>
                <a:spcPts val="0"/>
              </a:spcBef>
              <a:spcAft>
                <a:spcPts val="0"/>
              </a:spcAft>
              <a:buClr>
                <a:srgbClr val="310000"/>
              </a:buClr>
              <a:buSzPts val="1800"/>
              <a:buFont typeface="Arial"/>
              <a:buAutoNum type="arabicPeriod"/>
            </a:pPr>
            <a:r>
              <a:rPr lang="en-US">
                <a:solidFill>
                  <a:srgbClr val="310000"/>
                </a:solidFill>
                <a:latin typeface="Times New Roman"/>
                <a:ea typeface="Times New Roman"/>
                <a:cs typeface="Times New Roman"/>
                <a:sym typeface="Times New Roman"/>
              </a:rPr>
              <a:t>EDA </a:t>
            </a:r>
            <a:endParaRPr/>
          </a:p>
          <a:p>
            <a:pPr indent="-342900" lvl="0" marL="457200" rtl="0" algn="l">
              <a:lnSpc>
                <a:spcPct val="115000"/>
              </a:lnSpc>
              <a:spcBef>
                <a:spcPts val="0"/>
              </a:spcBef>
              <a:spcAft>
                <a:spcPts val="0"/>
              </a:spcAft>
              <a:buClr>
                <a:srgbClr val="310000"/>
              </a:buClr>
              <a:buSzPts val="1800"/>
              <a:buFont typeface="Arial"/>
              <a:buAutoNum type="arabicPeriod"/>
            </a:pPr>
            <a:r>
              <a:rPr lang="en-US">
                <a:solidFill>
                  <a:srgbClr val="310000"/>
                </a:solidFill>
                <a:latin typeface="Times New Roman"/>
                <a:ea typeface="Times New Roman"/>
                <a:cs typeface="Times New Roman"/>
                <a:sym typeface="Times New Roman"/>
              </a:rPr>
              <a:t>Feature Engineering</a:t>
            </a:r>
            <a:endParaRPr/>
          </a:p>
          <a:p>
            <a:pPr indent="-342900" lvl="0" marL="457200" rtl="0" algn="l">
              <a:lnSpc>
                <a:spcPct val="115000"/>
              </a:lnSpc>
              <a:spcBef>
                <a:spcPts val="0"/>
              </a:spcBef>
              <a:spcAft>
                <a:spcPts val="0"/>
              </a:spcAft>
              <a:buClr>
                <a:srgbClr val="310000"/>
              </a:buClr>
              <a:buSzPts val="1800"/>
              <a:buFont typeface="Arial"/>
              <a:buAutoNum type="arabicPeriod"/>
            </a:pPr>
            <a:r>
              <a:rPr lang="en-US">
                <a:solidFill>
                  <a:srgbClr val="310000"/>
                </a:solidFill>
                <a:latin typeface="Times New Roman"/>
                <a:ea typeface="Times New Roman"/>
                <a:cs typeface="Times New Roman"/>
                <a:sym typeface="Times New Roman"/>
              </a:rPr>
              <a:t>Feature Selection</a:t>
            </a:r>
            <a:endParaRPr/>
          </a:p>
          <a:p>
            <a:pPr indent="-342900" lvl="0" marL="457200" rtl="0" algn="l">
              <a:lnSpc>
                <a:spcPct val="115000"/>
              </a:lnSpc>
              <a:spcBef>
                <a:spcPts val="0"/>
              </a:spcBef>
              <a:spcAft>
                <a:spcPts val="0"/>
              </a:spcAft>
              <a:buClr>
                <a:srgbClr val="310000"/>
              </a:buClr>
              <a:buSzPts val="1800"/>
              <a:buFont typeface="Arial"/>
              <a:buAutoNum type="arabicPeriod"/>
            </a:pPr>
            <a:r>
              <a:rPr lang="en-US">
                <a:solidFill>
                  <a:srgbClr val="310000"/>
                </a:solidFill>
                <a:latin typeface="Times New Roman"/>
                <a:ea typeface="Times New Roman"/>
                <a:cs typeface="Times New Roman"/>
                <a:sym typeface="Times New Roman"/>
              </a:rPr>
              <a:t>Preparing Dataset for applying the model</a:t>
            </a:r>
            <a:endParaRPr/>
          </a:p>
          <a:p>
            <a:pPr indent="-342900" lvl="0" marL="457200" rtl="0" algn="l">
              <a:lnSpc>
                <a:spcPct val="115000"/>
              </a:lnSpc>
              <a:spcBef>
                <a:spcPts val="0"/>
              </a:spcBef>
              <a:spcAft>
                <a:spcPts val="0"/>
              </a:spcAft>
              <a:buClr>
                <a:srgbClr val="310000"/>
              </a:buClr>
              <a:buSzPts val="1800"/>
              <a:buFont typeface="Arial"/>
              <a:buAutoNum type="arabicPeriod"/>
            </a:pPr>
            <a:r>
              <a:rPr lang="en-US">
                <a:solidFill>
                  <a:srgbClr val="310000"/>
                </a:solidFill>
                <a:latin typeface="Times New Roman"/>
                <a:ea typeface="Times New Roman"/>
                <a:cs typeface="Times New Roman"/>
                <a:sym typeface="Times New Roman"/>
              </a:rPr>
              <a:t>Applying Models</a:t>
            </a:r>
            <a:endParaRPr/>
          </a:p>
          <a:p>
            <a:pPr indent="-342900" lvl="0" marL="457200" rtl="0" algn="l">
              <a:lnSpc>
                <a:spcPct val="115000"/>
              </a:lnSpc>
              <a:spcBef>
                <a:spcPts val="0"/>
              </a:spcBef>
              <a:spcAft>
                <a:spcPts val="0"/>
              </a:spcAft>
              <a:buClr>
                <a:srgbClr val="310000"/>
              </a:buClr>
              <a:buSzPts val="1800"/>
              <a:buFont typeface="Arial"/>
              <a:buAutoNum type="arabicPeriod"/>
            </a:pPr>
            <a:r>
              <a:rPr lang="en-US">
                <a:solidFill>
                  <a:srgbClr val="310000"/>
                </a:solidFill>
                <a:latin typeface="Times New Roman"/>
                <a:ea typeface="Times New Roman"/>
                <a:cs typeface="Times New Roman"/>
                <a:sym typeface="Times New Roman"/>
              </a:rPr>
              <a:t>Model validations</a:t>
            </a:r>
            <a:endParaRPr/>
          </a:p>
          <a:p>
            <a:pPr indent="-228600" lvl="0" marL="457200" rtl="0" algn="l">
              <a:lnSpc>
                <a:spcPct val="115000"/>
              </a:lnSpc>
              <a:spcBef>
                <a:spcPts val="0"/>
              </a:spcBef>
              <a:spcAft>
                <a:spcPts val="0"/>
              </a:spcAft>
              <a:buClr>
                <a:srgbClr val="310000"/>
              </a:buClr>
              <a:buSzPts val="1800"/>
              <a:buFont typeface="Arial"/>
              <a:buNone/>
            </a:pPr>
            <a:r>
              <a:t/>
            </a:r>
            <a:endParaRPr>
              <a:solidFill>
                <a:srgbClr val="310000"/>
              </a:solidFill>
            </a:endParaRPr>
          </a:p>
          <a:p>
            <a:pPr indent="-228600" lvl="0" marL="457200" rtl="0" algn="l">
              <a:lnSpc>
                <a:spcPct val="115000"/>
              </a:lnSpc>
              <a:spcBef>
                <a:spcPts val="0"/>
              </a:spcBef>
              <a:spcAft>
                <a:spcPts val="0"/>
              </a:spcAft>
              <a:buSzPts val="1800"/>
              <a:buNone/>
            </a:pPr>
            <a:r>
              <a:t/>
            </a:r>
            <a:endParaRPr>
              <a:solidFill>
                <a:srgbClr val="31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t>ADABOOST REGRESSION</a:t>
            </a:r>
            <a:endParaRPr u="sng"/>
          </a:p>
        </p:txBody>
      </p:sp>
      <p:sp>
        <p:nvSpPr>
          <p:cNvPr id="207" name="Google Shape;20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R</a:t>
            </a:r>
            <a:endParaRPr/>
          </a:p>
        </p:txBody>
      </p:sp>
      <p:pic>
        <p:nvPicPr>
          <p:cNvPr id="208" name="Google Shape;208;p20"/>
          <p:cNvPicPr preferRelativeResize="0"/>
          <p:nvPr/>
        </p:nvPicPr>
        <p:blipFill rotWithShape="1">
          <a:blip r:embed="rId3">
            <a:alphaModFix/>
          </a:blip>
          <a:srcRect b="0" l="0" r="0" t="0"/>
          <a:stretch/>
        </p:blipFill>
        <p:spPr>
          <a:xfrm>
            <a:off x="616826" y="1226754"/>
            <a:ext cx="952500" cy="209550"/>
          </a:xfrm>
          <a:prstGeom prst="rect">
            <a:avLst/>
          </a:prstGeom>
          <a:noFill/>
          <a:ln>
            <a:noFill/>
          </a:ln>
        </p:spPr>
      </p:pic>
      <p:pic>
        <p:nvPicPr>
          <p:cNvPr id="209" name="Google Shape;209;p20"/>
          <p:cNvPicPr preferRelativeResize="0"/>
          <p:nvPr/>
        </p:nvPicPr>
        <p:blipFill rotWithShape="1">
          <a:blip r:embed="rId4">
            <a:alphaModFix/>
          </a:blip>
          <a:srcRect b="0" l="0" r="0" t="0"/>
          <a:stretch/>
        </p:blipFill>
        <p:spPr>
          <a:xfrm>
            <a:off x="1696600" y="1209675"/>
            <a:ext cx="1609725" cy="285750"/>
          </a:xfrm>
          <a:prstGeom prst="rect">
            <a:avLst/>
          </a:prstGeom>
          <a:noFill/>
          <a:ln>
            <a:noFill/>
          </a:ln>
        </p:spPr>
      </p:pic>
      <p:pic>
        <p:nvPicPr>
          <p:cNvPr id="210" name="Google Shape;210;p20"/>
          <p:cNvPicPr preferRelativeResize="0"/>
          <p:nvPr/>
        </p:nvPicPr>
        <p:blipFill rotWithShape="1">
          <a:blip r:embed="rId5">
            <a:alphaModFix/>
          </a:blip>
          <a:srcRect b="0" l="0" r="0" t="0"/>
          <a:stretch/>
        </p:blipFill>
        <p:spPr>
          <a:xfrm>
            <a:off x="666257" y="1783802"/>
            <a:ext cx="790575" cy="209550"/>
          </a:xfrm>
          <a:prstGeom prst="rect">
            <a:avLst/>
          </a:prstGeom>
          <a:noFill/>
          <a:ln>
            <a:noFill/>
          </a:ln>
        </p:spPr>
      </p:pic>
      <p:pic>
        <p:nvPicPr>
          <p:cNvPr id="211" name="Google Shape;211;p20"/>
          <p:cNvPicPr preferRelativeResize="0"/>
          <p:nvPr/>
        </p:nvPicPr>
        <p:blipFill rotWithShape="1">
          <a:blip r:embed="rId6">
            <a:alphaModFix/>
          </a:blip>
          <a:srcRect b="0" l="0" r="0" t="0"/>
          <a:stretch/>
        </p:blipFill>
        <p:spPr>
          <a:xfrm>
            <a:off x="3928078" y="1156466"/>
            <a:ext cx="4314825" cy="3524250"/>
          </a:xfrm>
          <a:prstGeom prst="rect">
            <a:avLst/>
          </a:prstGeom>
          <a:noFill/>
          <a:ln>
            <a:noFill/>
          </a:ln>
        </p:spPr>
      </p:pic>
      <p:pic>
        <p:nvPicPr>
          <p:cNvPr id="212" name="Google Shape;212;p20"/>
          <p:cNvPicPr preferRelativeResize="0"/>
          <p:nvPr/>
        </p:nvPicPr>
        <p:blipFill rotWithShape="1">
          <a:blip r:embed="rId7">
            <a:alphaModFix/>
          </a:blip>
          <a:srcRect b="0" l="0" r="0" t="0"/>
          <a:stretch/>
        </p:blipFill>
        <p:spPr>
          <a:xfrm>
            <a:off x="1626969" y="1754243"/>
            <a:ext cx="1685925" cy="247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XGBoost Regressor and validation</a:t>
            </a:r>
            <a:endParaRPr/>
          </a:p>
        </p:txBody>
      </p:sp>
      <p:sp>
        <p:nvSpPr>
          <p:cNvPr id="218" name="Google Shape;218;p21"/>
          <p:cNvSpPr txBox="1"/>
          <p:nvPr>
            <p:ph idx="1" type="body"/>
          </p:nvPr>
        </p:nvSpPr>
        <p:spPr>
          <a:xfrm>
            <a:off x="311700" y="1152475"/>
            <a:ext cx="8770828" cy="3937696"/>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219" name="Google Shape;219;p21"/>
          <p:cNvPicPr preferRelativeResize="0"/>
          <p:nvPr/>
        </p:nvPicPr>
        <p:blipFill rotWithShape="1">
          <a:blip r:embed="rId3">
            <a:alphaModFix/>
          </a:blip>
          <a:srcRect b="0" l="0" r="0" t="0"/>
          <a:stretch/>
        </p:blipFill>
        <p:spPr>
          <a:xfrm>
            <a:off x="825062" y="1381618"/>
            <a:ext cx="914400" cy="257175"/>
          </a:xfrm>
          <a:prstGeom prst="rect">
            <a:avLst/>
          </a:prstGeom>
          <a:noFill/>
          <a:ln>
            <a:noFill/>
          </a:ln>
        </p:spPr>
      </p:pic>
      <p:pic>
        <p:nvPicPr>
          <p:cNvPr id="220" name="Google Shape;220;p21"/>
          <p:cNvPicPr preferRelativeResize="0"/>
          <p:nvPr/>
        </p:nvPicPr>
        <p:blipFill rotWithShape="1">
          <a:blip r:embed="rId4">
            <a:alphaModFix/>
          </a:blip>
          <a:srcRect b="0" l="0" r="0" t="0"/>
          <a:stretch/>
        </p:blipFill>
        <p:spPr>
          <a:xfrm>
            <a:off x="1956566" y="1388351"/>
            <a:ext cx="1657350" cy="285750"/>
          </a:xfrm>
          <a:prstGeom prst="rect">
            <a:avLst/>
          </a:prstGeom>
          <a:noFill/>
          <a:ln>
            <a:noFill/>
          </a:ln>
        </p:spPr>
      </p:pic>
      <p:pic>
        <p:nvPicPr>
          <p:cNvPr id="221" name="Google Shape;221;p21"/>
          <p:cNvPicPr preferRelativeResize="0"/>
          <p:nvPr/>
        </p:nvPicPr>
        <p:blipFill rotWithShape="1">
          <a:blip r:embed="rId5">
            <a:alphaModFix/>
          </a:blip>
          <a:srcRect b="0" l="0" r="0" t="0"/>
          <a:stretch/>
        </p:blipFill>
        <p:spPr>
          <a:xfrm>
            <a:off x="887961" y="1902373"/>
            <a:ext cx="809625" cy="266700"/>
          </a:xfrm>
          <a:prstGeom prst="rect">
            <a:avLst/>
          </a:prstGeom>
          <a:noFill/>
          <a:ln>
            <a:noFill/>
          </a:ln>
        </p:spPr>
      </p:pic>
      <p:pic>
        <p:nvPicPr>
          <p:cNvPr id="222" name="Google Shape;222;p21"/>
          <p:cNvPicPr preferRelativeResize="0"/>
          <p:nvPr/>
        </p:nvPicPr>
        <p:blipFill rotWithShape="1">
          <a:blip r:embed="rId6">
            <a:alphaModFix/>
          </a:blip>
          <a:srcRect b="0" l="0" r="0" t="0"/>
          <a:stretch/>
        </p:blipFill>
        <p:spPr>
          <a:xfrm>
            <a:off x="1955418" y="1935711"/>
            <a:ext cx="1533525" cy="200025"/>
          </a:xfrm>
          <a:prstGeom prst="rect">
            <a:avLst/>
          </a:prstGeom>
          <a:noFill/>
          <a:ln>
            <a:noFill/>
          </a:ln>
        </p:spPr>
      </p:pic>
      <p:pic>
        <p:nvPicPr>
          <p:cNvPr id="223" name="Google Shape;223;p21"/>
          <p:cNvPicPr preferRelativeResize="0"/>
          <p:nvPr/>
        </p:nvPicPr>
        <p:blipFill rotWithShape="1">
          <a:blip r:embed="rId7">
            <a:alphaModFix/>
          </a:blip>
          <a:srcRect b="0" l="0" r="0" t="0"/>
          <a:stretch/>
        </p:blipFill>
        <p:spPr>
          <a:xfrm>
            <a:off x="4374439" y="1262555"/>
            <a:ext cx="4410075" cy="3543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r>
              <a:rPr lang="en-US" u="sng"/>
              <a:t>Model Performance Assessment</a:t>
            </a:r>
            <a:r>
              <a:rPr lang="en-US"/>
              <a:t>*</a:t>
            </a:r>
            <a:endParaRPr/>
          </a:p>
        </p:txBody>
      </p:sp>
      <p:sp>
        <p:nvSpPr>
          <p:cNvPr id="229" name="Google Shape;229;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230" name="Google Shape;230;p22"/>
          <p:cNvPicPr preferRelativeResize="0"/>
          <p:nvPr/>
        </p:nvPicPr>
        <p:blipFill rotWithShape="1">
          <a:blip r:embed="rId3">
            <a:alphaModFix/>
          </a:blip>
          <a:srcRect b="0" l="0" r="0" t="0"/>
          <a:stretch/>
        </p:blipFill>
        <p:spPr>
          <a:xfrm>
            <a:off x="757238" y="1600200"/>
            <a:ext cx="7629525" cy="1943100"/>
          </a:xfrm>
          <a:prstGeom prst="rect">
            <a:avLst/>
          </a:prstGeom>
          <a:noFill/>
          <a:ln>
            <a:noFill/>
          </a:ln>
        </p:spPr>
      </p:pic>
      <p:pic>
        <p:nvPicPr>
          <p:cNvPr id="231" name="Google Shape;231;p22"/>
          <p:cNvPicPr preferRelativeResize="0"/>
          <p:nvPr/>
        </p:nvPicPr>
        <p:blipFill rotWithShape="1">
          <a:blip r:embed="rId4">
            <a:alphaModFix/>
          </a:blip>
          <a:srcRect b="0" l="0" r="0" t="0"/>
          <a:stretch/>
        </p:blipFill>
        <p:spPr>
          <a:xfrm>
            <a:off x="589400" y="3620814"/>
            <a:ext cx="8165717" cy="571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t>PARAMETER TUNING</a:t>
            </a:r>
            <a:endParaRPr u="sng"/>
          </a:p>
        </p:txBody>
      </p:sp>
      <p:sp>
        <p:nvSpPr>
          <p:cNvPr id="237" name="Google Shape;237;p23"/>
          <p:cNvSpPr txBox="1"/>
          <p:nvPr>
            <p:ph idx="1" type="body"/>
          </p:nvPr>
        </p:nvSpPr>
        <p:spPr>
          <a:xfrm>
            <a:off x="311700" y="1152475"/>
            <a:ext cx="8520600" cy="3629732"/>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238" name="Google Shape;238;p23"/>
          <p:cNvPicPr preferRelativeResize="0"/>
          <p:nvPr/>
        </p:nvPicPr>
        <p:blipFill rotWithShape="1">
          <a:blip r:embed="rId3">
            <a:alphaModFix/>
          </a:blip>
          <a:srcRect b="0" l="0" r="0" t="0"/>
          <a:stretch/>
        </p:blipFill>
        <p:spPr>
          <a:xfrm>
            <a:off x="659032" y="1376363"/>
            <a:ext cx="2276475" cy="561975"/>
          </a:xfrm>
          <a:prstGeom prst="rect">
            <a:avLst/>
          </a:prstGeom>
          <a:noFill/>
          <a:ln>
            <a:noFill/>
          </a:ln>
        </p:spPr>
      </p:pic>
      <p:pic>
        <p:nvPicPr>
          <p:cNvPr id="239" name="Google Shape;239;p23"/>
          <p:cNvPicPr preferRelativeResize="0"/>
          <p:nvPr/>
        </p:nvPicPr>
        <p:blipFill rotWithShape="1">
          <a:blip r:embed="rId4">
            <a:alphaModFix/>
          </a:blip>
          <a:srcRect b="0" l="0" r="0" t="0"/>
          <a:stretch/>
        </p:blipFill>
        <p:spPr>
          <a:xfrm>
            <a:off x="615840" y="2279596"/>
            <a:ext cx="933450" cy="142875"/>
          </a:xfrm>
          <a:prstGeom prst="rect">
            <a:avLst/>
          </a:prstGeom>
          <a:noFill/>
          <a:ln>
            <a:noFill/>
          </a:ln>
        </p:spPr>
      </p:pic>
      <p:pic>
        <p:nvPicPr>
          <p:cNvPr id="240" name="Google Shape;240;p23"/>
          <p:cNvPicPr preferRelativeResize="0"/>
          <p:nvPr/>
        </p:nvPicPr>
        <p:blipFill rotWithShape="1">
          <a:blip r:embed="rId5">
            <a:alphaModFix/>
          </a:blip>
          <a:srcRect b="0" l="0" r="0" t="0"/>
          <a:stretch/>
        </p:blipFill>
        <p:spPr>
          <a:xfrm>
            <a:off x="1809258" y="2183360"/>
            <a:ext cx="1552575" cy="314325"/>
          </a:xfrm>
          <a:prstGeom prst="rect">
            <a:avLst/>
          </a:prstGeom>
          <a:noFill/>
          <a:ln>
            <a:noFill/>
          </a:ln>
        </p:spPr>
      </p:pic>
      <p:pic>
        <p:nvPicPr>
          <p:cNvPr id="241" name="Google Shape;241;p23"/>
          <p:cNvPicPr preferRelativeResize="0"/>
          <p:nvPr/>
        </p:nvPicPr>
        <p:blipFill rotWithShape="1">
          <a:blip r:embed="rId6">
            <a:alphaModFix/>
          </a:blip>
          <a:srcRect b="0" l="0" r="0" t="0"/>
          <a:stretch/>
        </p:blipFill>
        <p:spPr>
          <a:xfrm>
            <a:off x="596626" y="2406870"/>
            <a:ext cx="866775" cy="393646"/>
          </a:xfrm>
          <a:prstGeom prst="rect">
            <a:avLst/>
          </a:prstGeom>
          <a:noFill/>
          <a:ln>
            <a:noFill/>
          </a:ln>
        </p:spPr>
      </p:pic>
      <p:pic>
        <p:nvPicPr>
          <p:cNvPr id="242" name="Google Shape;242;p23"/>
          <p:cNvPicPr preferRelativeResize="0"/>
          <p:nvPr/>
        </p:nvPicPr>
        <p:blipFill rotWithShape="1">
          <a:blip r:embed="rId7">
            <a:alphaModFix/>
          </a:blip>
          <a:srcRect b="0" l="0" r="0" t="0"/>
          <a:stretch/>
        </p:blipFill>
        <p:spPr>
          <a:xfrm>
            <a:off x="1721398" y="2582589"/>
            <a:ext cx="1581150" cy="209550"/>
          </a:xfrm>
          <a:prstGeom prst="rect">
            <a:avLst/>
          </a:prstGeom>
          <a:noFill/>
          <a:ln>
            <a:noFill/>
          </a:ln>
        </p:spPr>
      </p:pic>
      <p:pic>
        <p:nvPicPr>
          <p:cNvPr id="243" name="Google Shape;243;p23"/>
          <p:cNvPicPr preferRelativeResize="0"/>
          <p:nvPr/>
        </p:nvPicPr>
        <p:blipFill rotWithShape="1">
          <a:blip r:embed="rId8">
            <a:alphaModFix/>
          </a:blip>
          <a:srcRect b="0" l="0" r="0" t="0"/>
          <a:stretch/>
        </p:blipFill>
        <p:spPr>
          <a:xfrm>
            <a:off x="4582018" y="1206391"/>
            <a:ext cx="3952875" cy="3676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a:t>
            </a:r>
            <a:endParaRPr/>
          </a:p>
        </p:txBody>
      </p:sp>
      <p:sp>
        <p:nvSpPr>
          <p:cNvPr id="249" name="Google Shape;249;p24"/>
          <p:cNvSpPr txBox="1"/>
          <p:nvPr>
            <p:ph idx="1" type="body"/>
          </p:nvPr>
        </p:nvSpPr>
        <p:spPr>
          <a:xfrm>
            <a:off x="311700" y="1017726"/>
            <a:ext cx="8520600" cy="4007632"/>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Font typeface="Arial"/>
              <a:buChar char="•"/>
            </a:pPr>
            <a:r>
              <a:rPr lang="en-US" sz="1200">
                <a:solidFill>
                  <a:srgbClr val="002060"/>
                </a:solidFill>
              </a:rPr>
              <a:t>We got 1.4 million+ of data which contains outliers, we have removed the outliers and applied training for 1 Million on training and 25k for training to predict the trip duration</a:t>
            </a:r>
            <a:endParaRPr/>
          </a:p>
          <a:p>
            <a:pPr indent="-342900" lvl="0" marL="457200" rtl="0" algn="l">
              <a:lnSpc>
                <a:spcPct val="115000"/>
              </a:lnSpc>
              <a:spcBef>
                <a:spcPts val="0"/>
              </a:spcBef>
              <a:spcAft>
                <a:spcPts val="0"/>
              </a:spcAft>
              <a:buClr>
                <a:schemeClr val="accent2"/>
              </a:buClr>
              <a:buSzPts val="1800"/>
              <a:buFont typeface="Arial"/>
              <a:buChar char="•"/>
            </a:pPr>
            <a:r>
              <a:rPr lang="en-US" sz="1200">
                <a:solidFill>
                  <a:srgbClr val="002060"/>
                </a:solidFill>
              </a:rPr>
              <a:t>From the EDA, the pickup and drop-off of the trip is peak at 9AM-7PM and most of the trips are taken on FRIDAYS and SATURADAYS and least on MONDAYS</a:t>
            </a:r>
            <a:endParaRPr sz="1200">
              <a:solidFill>
                <a:srgbClr val="002060"/>
              </a:solidFill>
            </a:endParaRPr>
          </a:p>
          <a:p>
            <a:pPr indent="-342900" lvl="0" marL="457200" rtl="0" algn="l">
              <a:lnSpc>
                <a:spcPct val="115000"/>
              </a:lnSpc>
              <a:spcBef>
                <a:spcPts val="0"/>
              </a:spcBef>
              <a:spcAft>
                <a:spcPts val="0"/>
              </a:spcAft>
              <a:buClr>
                <a:schemeClr val="accent2"/>
              </a:buClr>
              <a:buSzPts val="1800"/>
              <a:buFont typeface="Arial"/>
              <a:buChar char="•"/>
            </a:pPr>
            <a:r>
              <a:rPr lang="en-US" sz="1200">
                <a:solidFill>
                  <a:srgbClr val="002060"/>
                </a:solidFill>
              </a:rPr>
              <a:t>We applied Linear regression model to our training and testing data, where the R2 score result is 47% which is not good for predicting and it doesn’t show any sign of homoscedasticity.</a:t>
            </a:r>
            <a:endParaRPr/>
          </a:p>
          <a:p>
            <a:pPr indent="-342900" lvl="0" marL="457200" rtl="0" algn="l">
              <a:lnSpc>
                <a:spcPct val="115000"/>
              </a:lnSpc>
              <a:spcBef>
                <a:spcPts val="0"/>
              </a:spcBef>
              <a:spcAft>
                <a:spcPts val="0"/>
              </a:spcAft>
              <a:buClr>
                <a:schemeClr val="accent2"/>
              </a:buClr>
              <a:buSzPts val="1800"/>
              <a:buFont typeface="Arial"/>
              <a:buChar char="•"/>
            </a:pPr>
            <a:r>
              <a:rPr lang="en-US" sz="1200">
                <a:solidFill>
                  <a:srgbClr val="002060"/>
                </a:solidFill>
              </a:rPr>
              <a:t>We applied Ridge regression with lambda=0.01 and the model does not give the expected result </a:t>
            </a:r>
            <a:endParaRPr sz="1200">
              <a:solidFill>
                <a:srgbClr val="002060"/>
              </a:solidFill>
            </a:endParaRPr>
          </a:p>
          <a:p>
            <a:pPr indent="-342900" lvl="0" marL="457200" rtl="0" algn="l">
              <a:lnSpc>
                <a:spcPct val="115000"/>
              </a:lnSpc>
              <a:spcBef>
                <a:spcPts val="0"/>
              </a:spcBef>
              <a:spcAft>
                <a:spcPts val="0"/>
              </a:spcAft>
              <a:buClr>
                <a:schemeClr val="accent2"/>
              </a:buClr>
              <a:buSzPts val="1800"/>
              <a:buFont typeface="Arial"/>
              <a:buChar char="•"/>
            </a:pPr>
            <a:r>
              <a:rPr lang="en-US" sz="1200">
                <a:solidFill>
                  <a:srgbClr val="002060"/>
                </a:solidFill>
              </a:rPr>
              <a:t>Next, we applied Lasso regression with lambda=0.005 with maximum iteration of 3000 which yield unaccepted result</a:t>
            </a:r>
            <a:endParaRPr sz="1200">
              <a:solidFill>
                <a:srgbClr val="002060"/>
              </a:solidFill>
            </a:endParaRPr>
          </a:p>
          <a:p>
            <a:pPr indent="-342900" lvl="0" marL="457200" rtl="0" algn="l">
              <a:lnSpc>
                <a:spcPct val="115000"/>
              </a:lnSpc>
              <a:spcBef>
                <a:spcPts val="0"/>
              </a:spcBef>
              <a:spcAft>
                <a:spcPts val="0"/>
              </a:spcAft>
              <a:buClr>
                <a:schemeClr val="accent2"/>
              </a:buClr>
              <a:buSzPts val="1800"/>
              <a:buFont typeface="Arial"/>
              <a:buChar char="•"/>
            </a:pPr>
            <a:r>
              <a:rPr lang="en-US" sz="1200">
                <a:solidFill>
                  <a:srgbClr val="002060"/>
                </a:solidFill>
              </a:rPr>
              <a:t>Then we applied Decision tree regression model and got only 47% r2 score</a:t>
            </a:r>
            <a:endParaRPr sz="1200">
              <a:solidFill>
                <a:srgbClr val="002060"/>
              </a:solidFill>
            </a:endParaRPr>
          </a:p>
          <a:p>
            <a:pPr indent="-342900" lvl="0" marL="457200" rtl="0" algn="l">
              <a:lnSpc>
                <a:spcPct val="115000"/>
              </a:lnSpc>
              <a:spcBef>
                <a:spcPts val="0"/>
              </a:spcBef>
              <a:spcAft>
                <a:spcPts val="0"/>
              </a:spcAft>
              <a:buClr>
                <a:schemeClr val="accent2"/>
              </a:buClr>
              <a:buSzPts val="1800"/>
              <a:buFont typeface="Arial"/>
              <a:buChar char="•"/>
            </a:pPr>
            <a:r>
              <a:rPr lang="en-US" sz="1200">
                <a:solidFill>
                  <a:srgbClr val="002060"/>
                </a:solidFill>
              </a:rPr>
              <a:t> we applied ADAboost Regressor and this model gives 18% of R2 score, which is not acceptable at all</a:t>
            </a:r>
            <a:endParaRPr/>
          </a:p>
          <a:p>
            <a:pPr indent="-342900" lvl="0" marL="457200" rtl="0" algn="l">
              <a:lnSpc>
                <a:spcPct val="115000"/>
              </a:lnSpc>
              <a:spcBef>
                <a:spcPts val="0"/>
              </a:spcBef>
              <a:spcAft>
                <a:spcPts val="0"/>
              </a:spcAft>
              <a:buClr>
                <a:schemeClr val="accent2"/>
              </a:buClr>
              <a:buSzPts val="1800"/>
              <a:buFont typeface="Arial"/>
              <a:buChar char="•"/>
            </a:pPr>
            <a:r>
              <a:rPr lang="en-US" sz="1200">
                <a:solidFill>
                  <a:srgbClr val="002060"/>
                </a:solidFill>
              </a:rPr>
              <a:t>Then we applied XGboost regression model and it gave us tremendous result of r2 score of 52% . So we need to apply hyperparameter tuning in this model to get a better result</a:t>
            </a:r>
            <a:endParaRPr/>
          </a:p>
          <a:p>
            <a:pPr indent="-342900" lvl="0" marL="457200" rtl="0" algn="l">
              <a:lnSpc>
                <a:spcPct val="115000"/>
              </a:lnSpc>
              <a:spcBef>
                <a:spcPts val="0"/>
              </a:spcBef>
              <a:spcAft>
                <a:spcPts val="0"/>
              </a:spcAft>
              <a:buClr>
                <a:schemeClr val="accent2"/>
              </a:buClr>
              <a:buSzPts val="1800"/>
              <a:buFont typeface="Arial"/>
              <a:buChar char="•"/>
            </a:pPr>
            <a:r>
              <a:rPr lang="en-US" sz="1200">
                <a:solidFill>
                  <a:srgbClr val="002060"/>
                </a:solidFill>
              </a:rPr>
              <a:t>After finding the best fit parameters , we applied the parameters in the regression model and got a modified model which has an  excellent score of 54% approximately.</a:t>
            </a:r>
            <a:endParaRPr/>
          </a:p>
          <a:p>
            <a:pPr indent="-228600" lvl="0" marL="457200" rtl="0" algn="l">
              <a:lnSpc>
                <a:spcPct val="115000"/>
              </a:lnSpc>
              <a:spcBef>
                <a:spcPts val="0"/>
              </a:spcBef>
              <a:spcAft>
                <a:spcPts val="0"/>
              </a:spcAft>
              <a:buClr>
                <a:schemeClr val="accent2"/>
              </a:buClr>
              <a:buSzPts val="1800"/>
              <a:buFont typeface="Arial"/>
              <a:buNone/>
            </a:pPr>
            <a:r>
              <a:t/>
            </a:r>
            <a:endParaRPr sz="1200">
              <a:solidFill>
                <a:srgbClr val="002060"/>
              </a:solidFill>
            </a:endParaRPr>
          </a:p>
          <a:p>
            <a:pPr indent="-228600" lvl="0" marL="457200" rtl="0" algn="l">
              <a:lnSpc>
                <a:spcPct val="115000"/>
              </a:lnSpc>
              <a:spcBef>
                <a:spcPts val="0"/>
              </a:spcBef>
              <a:spcAft>
                <a:spcPts val="0"/>
              </a:spcAft>
              <a:buClr>
                <a:schemeClr val="accent2"/>
              </a:buClr>
              <a:buSzPts val="1800"/>
              <a:buFont typeface="Arial"/>
              <a:buNone/>
            </a:pPr>
            <a:r>
              <a:t/>
            </a:r>
            <a:endParaRPr sz="1200">
              <a:solidFill>
                <a:srgbClr val="002060"/>
              </a:solidFill>
            </a:endParaRPr>
          </a:p>
          <a:p>
            <a:pPr indent="-342900" lvl="0" marL="457200" rtl="0" algn="l">
              <a:lnSpc>
                <a:spcPct val="115000"/>
              </a:lnSpc>
              <a:spcBef>
                <a:spcPts val="0"/>
              </a:spcBef>
              <a:spcAft>
                <a:spcPts val="0"/>
              </a:spcAft>
              <a:buClr>
                <a:schemeClr val="accent2"/>
              </a:buClr>
              <a:buSzPts val="1800"/>
              <a:buNone/>
            </a:pPr>
            <a:r>
              <a:rPr lang="en-US" sz="1200">
                <a:solidFill>
                  <a:srgbClr val="002060"/>
                </a:solidFill>
              </a:rPr>
              <a:t>      </a:t>
            </a:r>
            <a:endParaRPr sz="1200">
              <a:solidFill>
                <a:srgbClr val="002060"/>
              </a:solidFill>
            </a:endParaRPr>
          </a:p>
          <a:p>
            <a:pPr indent="-228600" lvl="0" marL="457200" rtl="0" algn="l">
              <a:lnSpc>
                <a:spcPct val="115000"/>
              </a:lnSpc>
              <a:spcBef>
                <a:spcPts val="0"/>
              </a:spcBef>
              <a:spcAft>
                <a:spcPts val="0"/>
              </a:spcAft>
              <a:buClr>
                <a:schemeClr val="accent2"/>
              </a:buClr>
              <a:buSzPts val="1800"/>
              <a:buFont typeface="Arial"/>
              <a:buNone/>
            </a:pPr>
            <a:r>
              <a:t/>
            </a:r>
            <a:endParaRPr sz="1200">
              <a:solidFill>
                <a:srgbClr val="002060"/>
              </a:solidFill>
            </a:endParaRPr>
          </a:p>
          <a:p>
            <a:pPr indent="-228600" lvl="0" marL="457200" rtl="0" algn="l">
              <a:lnSpc>
                <a:spcPct val="115000"/>
              </a:lnSpc>
              <a:spcBef>
                <a:spcPts val="0"/>
              </a:spcBef>
              <a:spcAft>
                <a:spcPts val="0"/>
              </a:spcAft>
              <a:buClr>
                <a:schemeClr val="accent2"/>
              </a:buClr>
              <a:buSzPts val="1800"/>
              <a:buFont typeface="Arial"/>
              <a:buNone/>
            </a:pPr>
            <a:r>
              <a:t/>
            </a:r>
            <a:endParaRPr sz="1200">
              <a:solidFill>
                <a:srgbClr val="002060"/>
              </a:solidFill>
            </a:endParaRPr>
          </a:p>
          <a:p>
            <a:pPr indent="-228600" lvl="0" marL="457200" rtl="0" algn="l">
              <a:lnSpc>
                <a:spcPct val="115000"/>
              </a:lnSpc>
              <a:spcBef>
                <a:spcPts val="0"/>
              </a:spcBef>
              <a:spcAft>
                <a:spcPts val="0"/>
              </a:spcAft>
              <a:buClr>
                <a:schemeClr val="accent2"/>
              </a:buClr>
              <a:buSzPts val="1800"/>
              <a:buFont typeface="Arial"/>
              <a:buNone/>
            </a:pPr>
            <a:r>
              <a:t/>
            </a:r>
            <a:endParaRPr sz="120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Problem Statement</a:t>
            </a:r>
            <a:endParaRPr/>
          </a:p>
        </p:txBody>
      </p:sp>
      <p:sp>
        <p:nvSpPr>
          <p:cNvPr id="67" name="Google Shape;67;p3"/>
          <p:cNvSpPr txBox="1"/>
          <p:nvPr>
            <p:ph idx="1" type="body"/>
          </p:nvPr>
        </p:nvSpPr>
        <p:spPr>
          <a:xfrm>
            <a:off x="311700" y="1152474"/>
            <a:ext cx="8678619" cy="366541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0" i="0" lang="en-US">
                <a:solidFill>
                  <a:srgbClr val="292929"/>
                </a:solidFill>
                <a:latin typeface="Times New Roman"/>
                <a:ea typeface="Times New Roman"/>
                <a:cs typeface="Times New Roman"/>
                <a:sym typeface="Times New Roman"/>
              </a:rPr>
              <a:t>A typical taxi company faces a common problem of efficiently</a:t>
            </a:r>
            <a:endParaRPr/>
          </a:p>
          <a:p>
            <a:pPr indent="-342900" lvl="0" marL="457200" rtl="0" algn="l">
              <a:lnSpc>
                <a:spcPct val="115000"/>
              </a:lnSpc>
              <a:spcBef>
                <a:spcPts val="0"/>
              </a:spcBef>
              <a:spcAft>
                <a:spcPts val="0"/>
              </a:spcAft>
              <a:buSzPts val="1800"/>
              <a:buChar char="●"/>
            </a:pPr>
            <a:r>
              <a:rPr b="0" i="0" lang="en-US">
                <a:solidFill>
                  <a:srgbClr val="292929"/>
                </a:solidFill>
                <a:latin typeface="Times New Roman"/>
                <a:ea typeface="Times New Roman"/>
                <a:cs typeface="Times New Roman"/>
                <a:sym typeface="Times New Roman"/>
              </a:rPr>
              <a:t>assigning the cabs to passengers so that the service is smooth</a:t>
            </a:r>
            <a:endParaRPr>
              <a:solidFill>
                <a:srgbClr val="292929"/>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b="0" i="0" lang="en-US">
                <a:solidFill>
                  <a:srgbClr val="292929"/>
                </a:solidFill>
                <a:latin typeface="Times New Roman"/>
                <a:ea typeface="Times New Roman"/>
                <a:cs typeface="Times New Roman"/>
                <a:sym typeface="Times New Roman"/>
              </a:rPr>
              <a:t>and hassle free. One of main issue is determining the duration</a:t>
            </a:r>
            <a:endParaRPr/>
          </a:p>
          <a:p>
            <a:pPr indent="-342900" lvl="0" marL="457200" rtl="0" algn="l">
              <a:lnSpc>
                <a:spcPct val="115000"/>
              </a:lnSpc>
              <a:spcBef>
                <a:spcPts val="0"/>
              </a:spcBef>
              <a:spcAft>
                <a:spcPts val="0"/>
              </a:spcAft>
              <a:buSzPts val="1800"/>
              <a:buChar char="●"/>
            </a:pPr>
            <a:r>
              <a:rPr b="0" i="0" lang="en-US">
                <a:solidFill>
                  <a:srgbClr val="292929"/>
                </a:solidFill>
                <a:latin typeface="Times New Roman"/>
                <a:ea typeface="Times New Roman"/>
                <a:cs typeface="Times New Roman"/>
                <a:sym typeface="Times New Roman"/>
              </a:rPr>
              <a:t>of the current trip so it can predict when the cab will</a:t>
            </a:r>
            <a:endParaRPr/>
          </a:p>
          <a:p>
            <a:pPr indent="-342900" lvl="0" marL="457200" rtl="0" algn="l">
              <a:lnSpc>
                <a:spcPct val="115000"/>
              </a:lnSpc>
              <a:spcBef>
                <a:spcPts val="0"/>
              </a:spcBef>
              <a:spcAft>
                <a:spcPts val="0"/>
              </a:spcAft>
              <a:buSzPts val="1800"/>
              <a:buChar char="●"/>
            </a:pPr>
            <a:r>
              <a:rPr b="0" i="0" lang="en-US">
                <a:solidFill>
                  <a:srgbClr val="292929"/>
                </a:solidFill>
                <a:latin typeface="Times New Roman"/>
                <a:ea typeface="Times New Roman"/>
                <a:cs typeface="Times New Roman"/>
                <a:sym typeface="Times New Roman"/>
              </a:rPr>
              <a:t>be free for the next trip.</a:t>
            </a:r>
            <a:endParaRPr/>
          </a:p>
          <a:p>
            <a:pPr indent="-228600" lvl="0" marL="457200" rtl="0" algn="l">
              <a:lnSpc>
                <a:spcPct val="115000"/>
              </a:lnSpc>
              <a:spcBef>
                <a:spcPts val="0"/>
              </a:spcBef>
              <a:spcAft>
                <a:spcPts val="0"/>
              </a:spcAft>
              <a:buSzPts val="1800"/>
              <a:buNone/>
            </a:pPr>
            <a:r>
              <a:t/>
            </a:r>
            <a:endParaRPr>
              <a:solidFill>
                <a:srgbClr val="292929"/>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b="0" i="0" lang="en-US">
                <a:solidFill>
                  <a:srgbClr val="292929"/>
                </a:solidFill>
                <a:latin typeface="Times New Roman"/>
                <a:ea typeface="Times New Roman"/>
                <a:cs typeface="Times New Roman"/>
                <a:sym typeface="Times New Roman"/>
              </a:rPr>
              <a:t>The data set contains the data regarding several taxi trips and its duration in New York City. I will now try and apply different techniques of Data Analysis to get insights about the data and determine how different variables are dependent on the target variable </a:t>
            </a:r>
            <a:r>
              <a:rPr b="1" i="0" lang="en-US">
                <a:solidFill>
                  <a:srgbClr val="292929"/>
                </a:solidFill>
                <a:latin typeface="Times New Roman"/>
                <a:ea typeface="Times New Roman"/>
                <a:cs typeface="Times New Roman"/>
                <a:sym typeface="Times New Roman"/>
              </a:rPr>
              <a:t>Trip Duration.</a:t>
            </a:r>
            <a:endParaRPr b="0" i="0">
              <a:solidFill>
                <a:srgbClr val="292929"/>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p>
        </p:txBody>
      </p:sp>
      <p:pic>
        <p:nvPicPr>
          <p:cNvPr id="68" name="Google Shape;68;p3"/>
          <p:cNvPicPr preferRelativeResize="0"/>
          <p:nvPr/>
        </p:nvPicPr>
        <p:blipFill rotWithShape="1">
          <a:blip r:embed="rId3">
            <a:alphaModFix/>
          </a:blip>
          <a:srcRect b="0" l="0" r="0" t="0"/>
          <a:stretch/>
        </p:blipFill>
        <p:spPr>
          <a:xfrm>
            <a:off x="6700477" y="1236821"/>
            <a:ext cx="2235923" cy="16677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Pipeline</a:t>
            </a:r>
            <a:endParaRPr/>
          </a:p>
        </p:txBody>
      </p:sp>
      <p:sp>
        <p:nvSpPr>
          <p:cNvPr id="74" name="Google Shape;74;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u="sng">
                <a:solidFill>
                  <a:srgbClr val="310000"/>
                </a:solidFill>
                <a:latin typeface="Times New Roman"/>
                <a:ea typeface="Times New Roman"/>
                <a:cs typeface="Times New Roman"/>
                <a:sym typeface="Times New Roman"/>
              </a:rPr>
              <a:t>Data Preprocessing</a:t>
            </a:r>
            <a:r>
              <a:rPr lang="en-US">
                <a:solidFill>
                  <a:srgbClr val="310000"/>
                </a:solidFill>
                <a:latin typeface="Times New Roman"/>
                <a:ea typeface="Times New Roman"/>
                <a:cs typeface="Times New Roman"/>
                <a:sym typeface="Times New Roman"/>
              </a:rPr>
              <a:t>:- NYC Taxi Trip data contains outliers and we have removed the outliers in the first step. Then converting the categorical/object datatype variables to numerical representation and selecting features from numerical data which makes easier for the model to learn.</a:t>
            </a:r>
            <a:endParaRPr/>
          </a:p>
          <a:p>
            <a:pPr indent="0" lvl="0" marL="114300" rtl="0" algn="l">
              <a:lnSpc>
                <a:spcPct val="115000"/>
              </a:lnSpc>
              <a:spcBef>
                <a:spcPts val="0"/>
              </a:spcBef>
              <a:spcAft>
                <a:spcPts val="0"/>
              </a:spcAft>
              <a:buSzPts val="1800"/>
              <a:buNone/>
            </a:pPr>
            <a:r>
              <a:rPr b="1" lang="en-US" u="sng">
                <a:solidFill>
                  <a:srgbClr val="310000"/>
                </a:solidFill>
                <a:latin typeface="Times New Roman"/>
                <a:ea typeface="Times New Roman"/>
                <a:cs typeface="Times New Roman"/>
                <a:sym typeface="Times New Roman"/>
              </a:rPr>
              <a:t>EDA:- </a:t>
            </a:r>
            <a:r>
              <a:rPr lang="en-US">
                <a:solidFill>
                  <a:srgbClr val="310000"/>
                </a:solidFill>
                <a:latin typeface="Times New Roman"/>
                <a:ea typeface="Times New Roman"/>
                <a:cs typeface="Times New Roman"/>
                <a:sym typeface="Times New Roman"/>
              </a:rPr>
              <a:t>We did some Exploratory Data Analysis on the data to Analyze most of the information.</a:t>
            </a:r>
            <a:endParaRPr/>
          </a:p>
          <a:p>
            <a:pPr indent="0" lvl="0" marL="114300" rtl="0" algn="l">
              <a:lnSpc>
                <a:spcPct val="115000"/>
              </a:lnSpc>
              <a:spcBef>
                <a:spcPts val="0"/>
              </a:spcBef>
              <a:spcAft>
                <a:spcPts val="0"/>
              </a:spcAft>
              <a:buSzPts val="1800"/>
              <a:buNone/>
            </a:pPr>
            <a:r>
              <a:rPr b="1" lang="en-US" u="sng">
                <a:solidFill>
                  <a:srgbClr val="310000"/>
                </a:solidFill>
                <a:latin typeface="Times New Roman"/>
                <a:ea typeface="Times New Roman"/>
                <a:cs typeface="Times New Roman"/>
                <a:sym typeface="Times New Roman"/>
              </a:rPr>
              <a:t>Model Creation: </a:t>
            </a:r>
            <a:r>
              <a:rPr lang="en-US">
                <a:solidFill>
                  <a:srgbClr val="310000"/>
                </a:solidFill>
                <a:latin typeface="Times New Roman"/>
                <a:ea typeface="Times New Roman"/>
                <a:cs typeface="Times New Roman"/>
                <a:sym typeface="Times New Roman"/>
              </a:rPr>
              <a:t>Once we have analyzed the data, next will be building the model to predict the taxi trip duration. We will start from the simple model and apply different regression models to predict the same.	</a:t>
            </a:r>
            <a:endParaRPr b="1" u="sng">
              <a:solidFill>
                <a:srgbClr val="31000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310000"/>
              </a:solidFill>
            </a:endParaRPr>
          </a:p>
          <a:p>
            <a:pPr indent="0" lvl="0" marL="114300" rtl="0" algn="l">
              <a:lnSpc>
                <a:spcPct val="115000"/>
              </a:lnSpc>
              <a:spcBef>
                <a:spcPts val="0"/>
              </a:spcBef>
              <a:spcAft>
                <a:spcPts val="0"/>
              </a:spcAft>
              <a:buSzPts val="1800"/>
              <a:buNone/>
            </a:pPr>
            <a:r>
              <a:t/>
            </a:r>
            <a:endParaRPr b="1" u="sng">
              <a:solidFill>
                <a:srgbClr val="310000"/>
              </a:solidFill>
            </a:endParaRPr>
          </a:p>
          <a:p>
            <a:pPr indent="0" lvl="0" marL="114300" rtl="0" algn="l">
              <a:lnSpc>
                <a:spcPct val="115000"/>
              </a:lnSpc>
              <a:spcBef>
                <a:spcPts val="0"/>
              </a:spcBef>
              <a:spcAft>
                <a:spcPts val="0"/>
              </a:spcAft>
              <a:buSzPts val="1800"/>
              <a:buNone/>
            </a:pPr>
            <a:r>
              <a:t/>
            </a:r>
            <a:endParaRPr>
              <a:solidFill>
                <a:srgbClr val="31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Summary</a:t>
            </a:r>
            <a:endParaRPr/>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310000"/>
                </a:solidFill>
              </a:rPr>
              <a:t>Df_taxi:- This variable holds all the original data such as id,Vendor_id, </a:t>
            </a:r>
            <a:r>
              <a:rPr b="0" i="0" lang="en-US">
                <a:solidFill>
                  <a:srgbClr val="212121"/>
                </a:solidFill>
                <a:latin typeface="Roboto"/>
                <a:ea typeface="Roboto"/>
                <a:cs typeface="Roboto"/>
                <a:sym typeface="Roboto"/>
              </a:rPr>
              <a:t>pickup_datetime, dropoff_datetime</a:t>
            </a:r>
            <a:r>
              <a:rPr lang="en-US">
                <a:solidFill>
                  <a:srgbClr val="212121"/>
                </a:solidFill>
                <a:latin typeface="Roboto"/>
                <a:ea typeface="Roboto"/>
                <a:cs typeface="Roboto"/>
                <a:sym typeface="Roboto"/>
              </a:rPr>
              <a:t>, </a:t>
            </a:r>
            <a:r>
              <a:rPr b="0" i="0" lang="en-US">
                <a:solidFill>
                  <a:srgbClr val="212121"/>
                </a:solidFill>
                <a:latin typeface="Roboto"/>
                <a:ea typeface="Roboto"/>
                <a:cs typeface="Roboto"/>
                <a:sym typeface="Roboto"/>
              </a:rPr>
              <a:t>trip_duration,passenger counts , pickup longitude , pickup latitude,dropoff longitude , dropoff latitude</a:t>
            </a:r>
            <a:r>
              <a:rPr lang="en-US">
                <a:solidFill>
                  <a:srgbClr val="212121"/>
                </a:solidFill>
                <a:latin typeface="Roboto"/>
                <a:ea typeface="Roboto"/>
                <a:cs typeface="Roboto"/>
                <a:sym typeface="Roboto"/>
              </a:rPr>
              <a:t> and so on.</a:t>
            </a:r>
            <a:endParaRPr/>
          </a:p>
          <a:p>
            <a:pPr indent="0" lvl="0" marL="114300" rtl="0" algn="l">
              <a:lnSpc>
                <a:spcPct val="115000"/>
              </a:lnSpc>
              <a:spcBef>
                <a:spcPts val="0"/>
              </a:spcBef>
              <a:spcAft>
                <a:spcPts val="0"/>
              </a:spcAft>
              <a:buSzPts val="1800"/>
              <a:buNone/>
            </a:pPr>
            <a:r>
              <a:rPr lang="en-US">
                <a:solidFill>
                  <a:srgbClr val="212121"/>
                </a:solidFill>
                <a:latin typeface="Roboto"/>
                <a:ea typeface="Roboto"/>
                <a:cs typeface="Roboto"/>
                <a:sym typeface="Roboto"/>
              </a:rPr>
              <a:t> </a:t>
            </a:r>
            <a:endParaRPr/>
          </a:p>
          <a:p>
            <a:pPr indent="0" lvl="0" marL="114300" rtl="0" algn="l">
              <a:lnSpc>
                <a:spcPct val="115000"/>
              </a:lnSpc>
              <a:spcBef>
                <a:spcPts val="0"/>
              </a:spcBef>
              <a:spcAft>
                <a:spcPts val="0"/>
              </a:spcAft>
              <a:buSzPts val="1800"/>
              <a:buNone/>
            </a:pPr>
            <a:r>
              <a:rPr lang="en-US">
                <a:solidFill>
                  <a:srgbClr val="212121"/>
                </a:solidFill>
                <a:latin typeface="Roboto"/>
                <a:ea typeface="Roboto"/>
                <a:cs typeface="Roboto"/>
                <a:sym typeface="Roboto"/>
              </a:rPr>
              <a:t>This dataset holds 1.4+ Millions of rows</a:t>
            </a:r>
            <a:endParaRPr/>
          </a:p>
          <a:p>
            <a:pPr indent="0" lvl="0" marL="114300" rtl="0" algn="l">
              <a:lnSpc>
                <a:spcPct val="115000"/>
              </a:lnSpc>
              <a:spcBef>
                <a:spcPts val="0"/>
              </a:spcBef>
              <a:spcAft>
                <a:spcPts val="0"/>
              </a:spcAft>
              <a:buSzPts val="1800"/>
              <a:buNone/>
            </a:pPr>
            <a:r>
              <a:t/>
            </a:r>
            <a:endParaRPr b="0" i="0">
              <a:solidFill>
                <a:srgbClr val="212121"/>
              </a:solidFill>
              <a:latin typeface="Roboto"/>
              <a:ea typeface="Roboto"/>
              <a:cs typeface="Roboto"/>
              <a:sym typeface="Roboto"/>
            </a:endParaRPr>
          </a:p>
          <a:p>
            <a:pPr indent="0" lvl="0" marL="114300" rtl="0" algn="l">
              <a:lnSpc>
                <a:spcPct val="115000"/>
              </a:lnSpc>
              <a:spcBef>
                <a:spcPts val="0"/>
              </a:spcBef>
              <a:spcAft>
                <a:spcPts val="0"/>
              </a:spcAft>
              <a:buSzPts val="1800"/>
              <a:buNone/>
            </a:pPr>
            <a:r>
              <a:t/>
            </a:r>
            <a:endParaRPr>
              <a:solidFill>
                <a:srgbClr val="31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9722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 Univariate</a:t>
            </a:r>
            <a:endParaRPr/>
          </a:p>
        </p:txBody>
      </p:sp>
      <p:pic>
        <p:nvPicPr>
          <p:cNvPr id="86" name="Google Shape;86;p6"/>
          <p:cNvPicPr preferRelativeResize="0"/>
          <p:nvPr/>
        </p:nvPicPr>
        <p:blipFill rotWithShape="1">
          <a:blip r:embed="rId3">
            <a:alphaModFix/>
          </a:blip>
          <a:srcRect b="0" l="0" r="0" t="1524"/>
          <a:stretch/>
        </p:blipFill>
        <p:spPr>
          <a:xfrm>
            <a:off x="311700" y="1790379"/>
            <a:ext cx="3461161" cy="3165821"/>
          </a:xfrm>
          <a:prstGeom prst="rect">
            <a:avLst/>
          </a:prstGeom>
          <a:noFill/>
          <a:ln>
            <a:noFill/>
          </a:ln>
        </p:spPr>
      </p:pic>
      <p:pic>
        <p:nvPicPr>
          <p:cNvPr id="87" name="Google Shape;87;p6"/>
          <p:cNvPicPr preferRelativeResize="0"/>
          <p:nvPr/>
        </p:nvPicPr>
        <p:blipFill rotWithShape="1">
          <a:blip r:embed="rId4">
            <a:alphaModFix/>
          </a:blip>
          <a:srcRect b="0" l="0" r="0" t="1344"/>
          <a:stretch/>
        </p:blipFill>
        <p:spPr>
          <a:xfrm>
            <a:off x="3772861" y="1890271"/>
            <a:ext cx="4126327" cy="3065929"/>
          </a:xfrm>
          <a:prstGeom prst="rect">
            <a:avLst/>
          </a:prstGeom>
          <a:noFill/>
          <a:ln>
            <a:noFill/>
          </a:ln>
        </p:spPr>
      </p:pic>
      <p:sp>
        <p:nvSpPr>
          <p:cNvPr id="88" name="Google Shape;88;p6"/>
          <p:cNvSpPr/>
          <p:nvPr/>
        </p:nvSpPr>
        <p:spPr>
          <a:xfrm>
            <a:off x="514830" y="1069926"/>
            <a:ext cx="1598472" cy="683879"/>
          </a:xfrm>
          <a:prstGeom prst="dodecagon">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Before Applying Log10</a:t>
            </a:r>
            <a:endParaRPr b="0" i="0" sz="1400" u="none" cap="none" strike="noStrike">
              <a:solidFill>
                <a:schemeClr val="lt1"/>
              </a:solidFill>
              <a:latin typeface="Arial"/>
              <a:ea typeface="Arial"/>
              <a:cs typeface="Arial"/>
              <a:sym typeface="Arial"/>
            </a:endParaRPr>
          </a:p>
        </p:txBody>
      </p:sp>
      <p:cxnSp>
        <p:nvCxnSpPr>
          <p:cNvPr id="89" name="Google Shape;89;p6"/>
          <p:cNvCxnSpPr/>
          <p:nvPr/>
        </p:nvCxnSpPr>
        <p:spPr>
          <a:xfrm rot="10800000">
            <a:off x="2113302" y="1411865"/>
            <a:ext cx="1160096" cy="478406"/>
          </a:xfrm>
          <a:prstGeom prst="straightConnector1">
            <a:avLst/>
          </a:prstGeom>
          <a:noFill/>
          <a:ln cap="flat" cmpd="sng" w="9525">
            <a:solidFill>
              <a:srgbClr val="FDA739"/>
            </a:solidFill>
            <a:prstDash val="solid"/>
            <a:round/>
            <a:headEnd len="sm" w="sm" type="none"/>
            <a:tailEnd len="med" w="med" type="triangle"/>
          </a:ln>
        </p:spPr>
      </p:cxnSp>
      <p:sp>
        <p:nvSpPr>
          <p:cNvPr id="90" name="Google Shape;90;p6"/>
          <p:cNvSpPr txBox="1"/>
          <p:nvPr>
            <p:ph idx="1" type="body"/>
          </p:nvPr>
        </p:nvSpPr>
        <p:spPr>
          <a:xfrm>
            <a:off x="311700" y="1152474"/>
            <a:ext cx="8520600" cy="3903619"/>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p>
        </p:txBody>
      </p:sp>
      <p:sp>
        <p:nvSpPr>
          <p:cNvPr id="91" name="Google Shape;91;p6"/>
          <p:cNvSpPr/>
          <p:nvPr/>
        </p:nvSpPr>
        <p:spPr>
          <a:xfrm>
            <a:off x="4438027" y="1179499"/>
            <a:ext cx="1278894" cy="660826"/>
          </a:xfrm>
          <a:prstGeom prst="dodecagon">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After Applying Log10</a:t>
            </a:r>
            <a:endParaRPr b="0" i="0" sz="1400" u="none" cap="none" strike="noStrike">
              <a:solidFill>
                <a:schemeClr val="lt1"/>
              </a:solidFill>
              <a:latin typeface="Arial"/>
              <a:ea typeface="Arial"/>
              <a:cs typeface="Arial"/>
              <a:sym typeface="Arial"/>
            </a:endParaRPr>
          </a:p>
        </p:txBody>
      </p:sp>
      <p:cxnSp>
        <p:nvCxnSpPr>
          <p:cNvPr id="92" name="Google Shape;92;p6"/>
          <p:cNvCxnSpPr/>
          <p:nvPr/>
        </p:nvCxnSpPr>
        <p:spPr>
          <a:xfrm rot="10800000">
            <a:off x="5716921" y="1552175"/>
            <a:ext cx="875980" cy="338096"/>
          </a:xfrm>
          <a:prstGeom prst="straightConnector1">
            <a:avLst/>
          </a:prstGeom>
          <a:noFill/>
          <a:ln cap="flat" cmpd="sng" w="9525">
            <a:solidFill>
              <a:srgbClr val="FDA739"/>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t>DISTRIBUTION OF PICKUPS</a:t>
            </a:r>
            <a:endParaRPr u="sng"/>
          </a:p>
        </p:txBody>
      </p:sp>
      <p:sp>
        <p:nvSpPr>
          <p:cNvPr id="98" name="Google Shape;98;p7"/>
          <p:cNvSpPr txBox="1"/>
          <p:nvPr>
            <p:ph idx="1" type="body"/>
          </p:nvPr>
        </p:nvSpPr>
        <p:spPr>
          <a:xfrm>
            <a:off x="623400" y="1120944"/>
            <a:ext cx="8079166" cy="3051663"/>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a</a:t>
            </a:r>
            <a:endParaRPr/>
          </a:p>
        </p:txBody>
      </p:sp>
      <p:pic>
        <p:nvPicPr>
          <p:cNvPr id="99" name="Google Shape;99;p7"/>
          <p:cNvPicPr preferRelativeResize="0"/>
          <p:nvPr/>
        </p:nvPicPr>
        <p:blipFill rotWithShape="1">
          <a:blip r:embed="rId3">
            <a:alphaModFix/>
          </a:blip>
          <a:srcRect b="0" l="0" r="0" t="0"/>
          <a:stretch/>
        </p:blipFill>
        <p:spPr>
          <a:xfrm>
            <a:off x="0" y="1241423"/>
            <a:ext cx="8667750" cy="2657475"/>
          </a:xfrm>
          <a:prstGeom prst="rect">
            <a:avLst/>
          </a:prstGeom>
          <a:noFill/>
          <a:ln>
            <a:noFill/>
          </a:ln>
        </p:spPr>
      </p:pic>
      <p:sp>
        <p:nvSpPr>
          <p:cNvPr id="100" name="Google Shape;100;p7"/>
          <p:cNvSpPr/>
          <p:nvPr/>
        </p:nvSpPr>
        <p:spPr>
          <a:xfrm>
            <a:off x="2286000" y="4403018"/>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We can see most trips were taken on Friday &amp; least trips were taken on Monday.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8"/>
          <p:cNvPicPr preferRelativeResize="0"/>
          <p:nvPr/>
        </p:nvPicPr>
        <p:blipFill rotWithShape="1">
          <a:blip r:embed="rId3">
            <a:alphaModFix/>
          </a:blip>
          <a:srcRect b="0" l="0" r="0" t="4693"/>
          <a:stretch/>
        </p:blipFill>
        <p:spPr>
          <a:xfrm>
            <a:off x="74639" y="737667"/>
            <a:ext cx="3137287" cy="2028585"/>
          </a:xfrm>
          <a:prstGeom prst="rect">
            <a:avLst/>
          </a:prstGeom>
          <a:noFill/>
          <a:ln>
            <a:noFill/>
          </a:ln>
        </p:spPr>
      </p:pic>
      <p:pic>
        <p:nvPicPr>
          <p:cNvPr id="106" name="Google Shape;106;p8"/>
          <p:cNvPicPr preferRelativeResize="0"/>
          <p:nvPr/>
        </p:nvPicPr>
        <p:blipFill rotWithShape="1">
          <a:blip r:embed="rId4">
            <a:alphaModFix/>
          </a:blip>
          <a:srcRect b="0" l="0" r="0" t="7367"/>
          <a:stretch/>
        </p:blipFill>
        <p:spPr>
          <a:xfrm>
            <a:off x="3211926" y="737667"/>
            <a:ext cx="2958353" cy="2113109"/>
          </a:xfrm>
          <a:prstGeom prst="rect">
            <a:avLst/>
          </a:prstGeom>
          <a:noFill/>
          <a:ln>
            <a:noFill/>
          </a:ln>
        </p:spPr>
      </p:pic>
      <p:pic>
        <p:nvPicPr>
          <p:cNvPr id="107" name="Google Shape;107;p8"/>
          <p:cNvPicPr preferRelativeResize="0"/>
          <p:nvPr/>
        </p:nvPicPr>
        <p:blipFill rotWithShape="1">
          <a:blip r:embed="rId5">
            <a:alphaModFix/>
          </a:blip>
          <a:srcRect b="0" l="0" r="0" t="0"/>
          <a:stretch/>
        </p:blipFill>
        <p:spPr>
          <a:xfrm>
            <a:off x="6111008" y="673794"/>
            <a:ext cx="2958353" cy="2213001"/>
          </a:xfrm>
          <a:prstGeom prst="rect">
            <a:avLst/>
          </a:prstGeom>
          <a:noFill/>
          <a:ln>
            <a:noFill/>
          </a:ln>
        </p:spPr>
      </p:pic>
      <p:pic>
        <p:nvPicPr>
          <p:cNvPr id="108" name="Google Shape;108;p8"/>
          <p:cNvPicPr preferRelativeResize="0"/>
          <p:nvPr/>
        </p:nvPicPr>
        <p:blipFill rotWithShape="1">
          <a:blip r:embed="rId6">
            <a:alphaModFix/>
          </a:blip>
          <a:srcRect b="2744" l="2470" r="2469" t="5439"/>
          <a:stretch/>
        </p:blipFill>
        <p:spPr>
          <a:xfrm>
            <a:off x="169048" y="3019824"/>
            <a:ext cx="3042878" cy="2043953"/>
          </a:xfrm>
          <a:prstGeom prst="rect">
            <a:avLst/>
          </a:prstGeom>
          <a:noFill/>
          <a:ln>
            <a:noFill/>
          </a:ln>
        </p:spPr>
      </p:pic>
      <p:pic>
        <p:nvPicPr>
          <p:cNvPr id="109" name="Google Shape;109;p8"/>
          <p:cNvPicPr preferRelativeResize="0"/>
          <p:nvPr/>
        </p:nvPicPr>
        <p:blipFill rotWithShape="1">
          <a:blip r:embed="rId7">
            <a:alphaModFix/>
          </a:blip>
          <a:srcRect b="0" l="3016" r="5874" t="1479"/>
          <a:stretch/>
        </p:blipFill>
        <p:spPr>
          <a:xfrm>
            <a:off x="3119717" y="3019824"/>
            <a:ext cx="3142769" cy="2128477"/>
          </a:xfrm>
          <a:prstGeom prst="rect">
            <a:avLst/>
          </a:prstGeom>
          <a:noFill/>
          <a:ln>
            <a:noFill/>
          </a:ln>
        </p:spPr>
      </p:pic>
      <p:pic>
        <p:nvPicPr>
          <p:cNvPr id="110" name="Google Shape;110;p8"/>
          <p:cNvPicPr preferRelativeResize="0"/>
          <p:nvPr/>
        </p:nvPicPr>
        <p:blipFill rotWithShape="1">
          <a:blip r:embed="rId8">
            <a:alphaModFix/>
          </a:blip>
          <a:srcRect b="1550" l="1918" r="2290" t="5229"/>
          <a:stretch/>
        </p:blipFill>
        <p:spPr>
          <a:xfrm>
            <a:off x="6262486" y="3019824"/>
            <a:ext cx="2806874" cy="2043953"/>
          </a:xfrm>
          <a:prstGeom prst="rect">
            <a:avLst/>
          </a:prstGeom>
          <a:noFill/>
          <a:ln>
            <a:noFill/>
          </a:ln>
        </p:spPr>
      </p:pic>
      <p:sp>
        <p:nvSpPr>
          <p:cNvPr id="111" name="Google Shape;111;p8"/>
          <p:cNvSpPr txBox="1"/>
          <p:nvPr/>
        </p:nvSpPr>
        <p:spPr>
          <a:xfrm>
            <a:off x="1439917" y="126124"/>
            <a:ext cx="585426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sng" cap="none" strike="noStrike">
                <a:solidFill>
                  <a:srgbClr val="000000"/>
                </a:solidFill>
                <a:latin typeface="Arial"/>
                <a:ea typeface="Arial"/>
                <a:cs typeface="Arial"/>
                <a:sym typeface="Arial"/>
              </a:rPr>
              <a:t>DISTRIBUTION OF ALL THE INDEPENDENT VARIABLES</a:t>
            </a:r>
            <a:endParaRPr b="0" i="0" sz="1600" u="sng"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u="sng"/>
              <a:t>TRAFFIC SCENARIO(PICKUPS)</a:t>
            </a:r>
            <a:endParaRPr u="sng"/>
          </a:p>
        </p:txBody>
      </p:sp>
      <p:sp>
        <p:nvSpPr>
          <p:cNvPr id="117" name="Google Shape;11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18" name="Google Shape;118;p9"/>
          <p:cNvPicPr preferRelativeResize="0"/>
          <p:nvPr/>
        </p:nvPicPr>
        <p:blipFill rotWithShape="1">
          <a:blip r:embed="rId3">
            <a:alphaModFix/>
          </a:blip>
          <a:srcRect b="0" l="0" r="0" t="0"/>
          <a:stretch/>
        </p:blipFill>
        <p:spPr>
          <a:xfrm>
            <a:off x="272448" y="1107528"/>
            <a:ext cx="8620125" cy="339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