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2" r:id="rId3"/>
    <p:sldId id="257" r:id="rId4"/>
    <p:sldId id="259" r:id="rId5"/>
    <p:sldId id="260" r:id="rId6"/>
    <p:sldId id="261" r:id="rId7"/>
    <p:sldId id="263" r:id="rId8"/>
    <p:sldId id="279" r:id="rId9"/>
    <p:sldId id="280" r:id="rId10"/>
    <p:sldId id="264" r:id="rId11"/>
    <p:sldId id="282" r:id="rId12"/>
    <p:sldId id="281" r:id="rId13"/>
    <p:sldId id="283" r:id="rId14"/>
    <p:sldId id="265" r:id="rId15"/>
    <p:sldId id="266" r:id="rId16"/>
    <p:sldId id="267" r:id="rId17"/>
    <p:sldId id="268" r:id="rId18"/>
    <p:sldId id="269" r:id="rId19"/>
    <p:sldId id="273" r:id="rId20"/>
    <p:sldId id="274" r:id="rId21"/>
    <p:sldId id="270" r:id="rId22"/>
    <p:sldId id="271" r:id="rId23"/>
    <p:sldId id="272" r:id="rId24"/>
    <p:sldId id="275" r:id="rId25"/>
    <p:sldId id="276" r:id="rId26"/>
    <p:sldId id="277" r:id="rId27"/>
    <p:sldId id="278" r:id="rId28"/>
    <p:sldId id="285" r:id="rId29"/>
    <p:sldId id="287" r:id="rId30"/>
    <p:sldId id="284"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864"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FB81D9-5CB6-401F-80D0-EFC1C558542B}" type="datetimeFigureOut">
              <a:rPr lang="en-IN" smtClean="0"/>
              <a:t>20-05-2024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0BC83F-924E-4A61-83D5-7E05F0FD18AF}" type="slidenum">
              <a:rPr lang="en-IN" smtClean="0"/>
              <a:t>‹#›</a:t>
            </a:fld>
            <a:endParaRPr lang="en-IN"/>
          </a:p>
        </p:txBody>
      </p:sp>
    </p:spTree>
    <p:extLst>
      <p:ext uri="{BB962C8B-B14F-4D97-AF65-F5344CB8AC3E}">
        <p14:creationId xmlns:p14="http://schemas.microsoft.com/office/powerpoint/2010/main" val="195537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0BC83F-924E-4A61-83D5-7E05F0FD18AF}" type="slidenum">
              <a:rPr lang="en-IN" smtClean="0"/>
              <a:t>1</a:t>
            </a:fld>
            <a:endParaRPr lang="en-IN"/>
          </a:p>
        </p:txBody>
      </p:sp>
    </p:spTree>
    <p:extLst>
      <p:ext uri="{BB962C8B-B14F-4D97-AF65-F5344CB8AC3E}">
        <p14:creationId xmlns:p14="http://schemas.microsoft.com/office/powerpoint/2010/main" val="302556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E43D6-18ED-E5A8-FBF8-8CAFBF742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0C8EDA8-74E8-2A09-A851-9695329A5B5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C1CA326-04F1-0A67-18B6-089B9FCAC5FD}"/>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333EE48E-5711-385A-8C3E-C0D061A0AE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A2519F3-C9B9-8098-07E2-D682105E5B3C}"/>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327851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314BF1-ABDA-73D9-38BC-04819106322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E8854B-6C2B-22E6-9754-D98BC826C4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7FA639-E782-8C3E-E413-4DB86437D733}"/>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8FFFBD4E-8B26-0D53-73C5-5036673D50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D86835-18F7-28C0-9CAE-7F0D9AD58446}"/>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22681520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A2109C-271A-A8AA-0254-8C807040440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23A067-A24A-DE27-A13A-A5D51EBACAE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CDB8FBA-A1FC-FBA3-3544-FD60366E1149}"/>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0FFCF260-DF40-7263-A639-F7294F4CB4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4776CCF-3D8A-B8E4-CBCD-472A4FEC55D4}"/>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139823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E9A9A2-1927-D317-8F2B-5B5C971502A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E6B4752-16AE-4D0C-55AA-9CA485324C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63B9C84-65DF-BE0F-FBE5-75B094CB8EF5}"/>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664D3278-0018-E1F7-30AF-6D52D2ED3E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B55A93-CA3D-A51E-1B86-D38453AF7A74}"/>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13088782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40E51-466B-17A3-4EE3-0BAD17DB7D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D3B00F9-862F-499C-ED5C-B7F66E4564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E835333-B21D-BBD6-6C31-AAA5B2DDE84D}"/>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B61F185B-9587-0B6D-F891-D6580560108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40FDAD-04B5-9D71-B2AE-4C547338B614}"/>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2910085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90703-EA88-3E01-39BC-8BB03EC12E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3529353-C280-0599-0556-C68062B64CC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4BBF79-3BB6-FF22-4518-A6B5646FFCE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96482E-DFB9-38EA-21EF-D0754817CF26}"/>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6" name="Footer Placeholder 5">
            <a:extLst>
              <a:ext uri="{FF2B5EF4-FFF2-40B4-BE49-F238E27FC236}">
                <a16:creationId xmlns:a16="http://schemas.microsoft.com/office/drawing/2014/main" id="{12B9E058-552A-5ED3-56CC-1C664A23ED7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0B5FF99-26F6-E209-FBB6-FFC62A0E836D}"/>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939016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52F70-E978-0488-595F-77661112ED6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BDF2A5-45D7-86B7-76EC-4A6B231F7F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AD2025-1F1D-9B0A-FE7B-5341D5FB60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170D9BF-B7DF-037E-52CD-EF39DF9319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571C91-5989-EF46-192D-AB3C58A108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A381B1-A550-40A1-A8B3-26FF45397BEB}"/>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8" name="Footer Placeholder 7">
            <a:extLst>
              <a:ext uri="{FF2B5EF4-FFF2-40B4-BE49-F238E27FC236}">
                <a16:creationId xmlns:a16="http://schemas.microsoft.com/office/drawing/2014/main" id="{05AB4CEC-10E1-BE87-9CC2-5D224EC9C23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A74FFA9-21CD-14DD-FFD5-F5CCFDBB08CB}"/>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3700820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F220C-ED25-DE84-FF83-9F5BE5FF04D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7F5E363E-4842-A24D-3152-0EBA9377AFF7}"/>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4" name="Footer Placeholder 3">
            <a:extLst>
              <a:ext uri="{FF2B5EF4-FFF2-40B4-BE49-F238E27FC236}">
                <a16:creationId xmlns:a16="http://schemas.microsoft.com/office/drawing/2014/main" id="{D2AF7A50-B5AD-20A9-3345-A928AC9964B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58698B1-F8BE-405E-1593-ED959B4DDDFC}"/>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1656337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58863A-8D85-4590-6CDC-630A6C6CB7B2}"/>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3" name="Footer Placeholder 2">
            <a:extLst>
              <a:ext uri="{FF2B5EF4-FFF2-40B4-BE49-F238E27FC236}">
                <a16:creationId xmlns:a16="http://schemas.microsoft.com/office/drawing/2014/main" id="{CC583533-F74E-6893-2425-70D3F9C03A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D257E1F-E908-4A99-1068-2920B700D20C}"/>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2947778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A89577-FE9F-52F7-E10A-73BDE1AE3EC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FF4C7D0-3490-5DD9-C663-8BA99ED484B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41BABA0-EAD6-E4B1-86FD-87F013AE0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DE075-99C2-EABC-0024-06EB37008EAE}"/>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6" name="Footer Placeholder 5">
            <a:extLst>
              <a:ext uri="{FF2B5EF4-FFF2-40B4-BE49-F238E27FC236}">
                <a16:creationId xmlns:a16="http://schemas.microsoft.com/office/drawing/2014/main" id="{1C5C3984-4285-D5EA-4B6D-5768F1CB87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A16AC22-E470-0FD8-6020-75E7B8F3ECA9}"/>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3367748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C9F85-3389-6FAF-8477-B071F3EE78A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ED4F775-8D16-2132-86DC-DFA4F3306A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8F5B4A7-A6A4-837E-AD4B-988705D01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E4472E-732C-1712-CB39-723F89D56C12}"/>
              </a:ext>
            </a:extLst>
          </p:cNvPr>
          <p:cNvSpPr>
            <a:spLocks noGrp="1"/>
          </p:cNvSpPr>
          <p:nvPr>
            <p:ph type="dt" sz="half" idx="10"/>
          </p:nvPr>
        </p:nvSpPr>
        <p:spPr/>
        <p:txBody>
          <a:bodyPr/>
          <a:lstStyle/>
          <a:p>
            <a:fld id="{880B07FD-013F-479D-AFF1-0E135C4D75D6}" type="datetimeFigureOut">
              <a:rPr lang="en-IN" smtClean="0"/>
              <a:t>20-05-2024</a:t>
            </a:fld>
            <a:endParaRPr lang="en-IN"/>
          </a:p>
        </p:txBody>
      </p:sp>
      <p:sp>
        <p:nvSpPr>
          <p:cNvPr id="6" name="Footer Placeholder 5">
            <a:extLst>
              <a:ext uri="{FF2B5EF4-FFF2-40B4-BE49-F238E27FC236}">
                <a16:creationId xmlns:a16="http://schemas.microsoft.com/office/drawing/2014/main" id="{6AF27901-6191-F426-9B42-D36045D9596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39F11BC-5959-CCAF-064B-D3ECCCCE0E9E}"/>
              </a:ext>
            </a:extLst>
          </p:cNvPr>
          <p:cNvSpPr>
            <a:spLocks noGrp="1"/>
          </p:cNvSpPr>
          <p:nvPr>
            <p:ph type="sldNum" sz="quarter" idx="12"/>
          </p:nvPr>
        </p:nvSpPr>
        <p:spPr/>
        <p:txBody>
          <a:bodyPr/>
          <a:lstStyle/>
          <a:p>
            <a:fld id="{CDD2E6F7-B198-4106-ABB9-F91F3E5B51F4}" type="slidenum">
              <a:rPr lang="en-IN" smtClean="0"/>
              <a:t>‹#›</a:t>
            </a:fld>
            <a:endParaRPr lang="en-IN"/>
          </a:p>
        </p:txBody>
      </p:sp>
    </p:spTree>
    <p:extLst>
      <p:ext uri="{BB962C8B-B14F-4D97-AF65-F5344CB8AC3E}">
        <p14:creationId xmlns:p14="http://schemas.microsoft.com/office/powerpoint/2010/main" val="34152585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CF8ADA4-D400-B24B-8F46-4FDF7D321E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5BDF42-0B33-3EA3-405D-4A456AA661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DB87E4-4AC0-61D3-954B-7D47CB7A7B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0B07FD-013F-479D-AFF1-0E135C4D75D6}" type="datetimeFigureOut">
              <a:rPr lang="en-IN" smtClean="0"/>
              <a:t>20-05-2024</a:t>
            </a:fld>
            <a:endParaRPr lang="en-IN"/>
          </a:p>
        </p:txBody>
      </p:sp>
      <p:sp>
        <p:nvSpPr>
          <p:cNvPr id="5" name="Footer Placeholder 4">
            <a:extLst>
              <a:ext uri="{FF2B5EF4-FFF2-40B4-BE49-F238E27FC236}">
                <a16:creationId xmlns:a16="http://schemas.microsoft.com/office/drawing/2014/main" id="{CF1F2AD3-6A66-E885-7E4F-5D71857CD81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5FE885C-5935-C183-99D3-33CC321CCD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DD2E6F7-B198-4106-ABB9-F91F3E5B51F4}" type="slidenum">
              <a:rPr lang="en-IN" smtClean="0"/>
              <a:t>‹#›</a:t>
            </a:fld>
            <a:endParaRPr lang="en-IN"/>
          </a:p>
        </p:txBody>
      </p:sp>
    </p:spTree>
    <p:extLst>
      <p:ext uri="{BB962C8B-B14F-4D97-AF65-F5344CB8AC3E}">
        <p14:creationId xmlns:p14="http://schemas.microsoft.com/office/powerpoint/2010/main" val="3646208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labconco.com/category/biological-safety-cabinets-enclosures" TargetMode="Externa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www.labconco.com/category/class-ii-type-a2"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www.labconco.com/category/class-ii-type-b2-total-exhaust" TargetMode="External"/><Relationship Id="rId1" Type="http://schemas.openxmlformats.org/officeDocument/2006/relationships/slideLayout" Target="../slideLayouts/slideLayout2.xml"/><Relationship Id="rId4" Type="http://schemas.openxmlformats.org/officeDocument/2006/relationships/image" Target="../media/image1.jpg"/></Relationships>
</file>

<file path=ppt/slides/_rels/slide2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hyperlink" Target="https://www.dhs.gov/science-and-technology/nbacc-positive-pressure-ppe" TargetMode="Externa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hyperlink" Target="mailto:trilokc@rvce.edu.in" TargetMode="External"/><Relationship Id="rId7" Type="http://schemas.openxmlformats.org/officeDocument/2006/relationships/image" Target="../media/image5.png"/><Relationship Id="rId2" Type="http://schemas.openxmlformats.org/officeDocument/2006/relationships/hyperlink" Target="mailto:vijayakg@rvce.edu.in" TargetMode="Externa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hyperlink" Target="https://www.aftermath.com/services/biohazard-cleanup/" TargetMode="External"/><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abtestsonline.org/understanding/analytes/peritoneal/tab/tes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46B0E-0FB0-F193-B2BC-22A9FA21A6F0}"/>
              </a:ext>
            </a:extLst>
          </p:cNvPr>
          <p:cNvSpPr>
            <a:spLocks noGrp="1"/>
          </p:cNvSpPr>
          <p:nvPr>
            <p:ph type="ctrTitle"/>
          </p:nvPr>
        </p:nvSpPr>
        <p:spPr>
          <a:xfrm>
            <a:off x="1524000" y="1896086"/>
            <a:ext cx="9144000" cy="2387600"/>
          </a:xfrm>
        </p:spPr>
        <p:txBody>
          <a:bodyPr>
            <a:normAutofit fontScale="90000"/>
          </a:bodyPr>
          <a:lstStyle/>
          <a:p>
            <a:br>
              <a:rPr lang="en-US" dirty="0"/>
            </a:br>
            <a:br>
              <a:rPr lang="en-US" dirty="0"/>
            </a:br>
            <a:br>
              <a:rPr lang="en-US" dirty="0"/>
            </a:br>
            <a:br>
              <a:rPr lang="en-US" dirty="0"/>
            </a:br>
            <a:br>
              <a:rPr lang="en-US" dirty="0"/>
            </a:br>
            <a:r>
              <a:rPr lang="en-US" b="1" dirty="0">
                <a:latin typeface="Times New Roman" panose="02020603050405020304" pitchFamily="18" charset="0"/>
                <a:cs typeface="Times New Roman" panose="02020603050405020304" pitchFamily="18" charset="0"/>
              </a:rPr>
              <a:t>BIO SAFETY STANDARDS AND ETHICS  </a:t>
            </a:r>
            <a:r>
              <a:rPr lang="en-US" dirty="0"/>
              <a:t>(</a:t>
            </a:r>
            <a:r>
              <a:rPr lang="en-IN" dirty="0"/>
              <a:t>BT242AT)</a:t>
            </a:r>
            <a:br>
              <a:rPr lang="en-IN" dirty="0"/>
            </a:br>
            <a:br>
              <a:rPr lang="en-IN" dirty="0"/>
            </a:br>
            <a:r>
              <a:rPr lang="en-IN" sz="4000" i="1" dirty="0">
                <a:latin typeface="Times New Roman" panose="02020603050405020304" pitchFamily="18" charset="0"/>
                <a:cs typeface="Times New Roman" panose="02020603050405020304" pitchFamily="18" charset="0"/>
              </a:rPr>
              <a:t>IV SEMESTER B E </a:t>
            </a:r>
            <a:br>
              <a:rPr lang="en-IN" sz="4000" i="1" dirty="0">
                <a:latin typeface="Times New Roman" panose="02020603050405020304" pitchFamily="18" charset="0"/>
                <a:cs typeface="Times New Roman" panose="02020603050405020304" pitchFamily="18" charset="0"/>
              </a:rPr>
            </a:br>
            <a:r>
              <a:rPr lang="en-IN" sz="4000" i="1" dirty="0">
                <a:latin typeface="Times New Roman" panose="02020603050405020304" pitchFamily="18" charset="0"/>
                <a:cs typeface="Times New Roman" panose="02020603050405020304" pitchFamily="18" charset="0"/>
              </a:rPr>
              <a:t>BASKET COURSE</a:t>
            </a:r>
          </a:p>
        </p:txBody>
      </p:sp>
      <p:sp>
        <p:nvSpPr>
          <p:cNvPr id="5" name="TextBox 4">
            <a:extLst>
              <a:ext uri="{FF2B5EF4-FFF2-40B4-BE49-F238E27FC236}">
                <a16:creationId xmlns:a16="http://schemas.microsoft.com/office/drawing/2014/main" id="{B0F0A1E3-D2F6-DE98-16D6-D6B1338334AE}"/>
              </a:ext>
            </a:extLst>
          </p:cNvPr>
          <p:cNvSpPr txBox="1"/>
          <p:nvPr/>
        </p:nvSpPr>
        <p:spPr>
          <a:xfrm>
            <a:off x="1524000" y="4408436"/>
            <a:ext cx="9903656" cy="1938992"/>
          </a:xfrm>
          <a:prstGeom prst="rect">
            <a:avLst/>
          </a:prstGeom>
          <a:noFill/>
        </p:spPr>
        <p:txBody>
          <a:bodyPr wrap="square">
            <a:spAutoFit/>
          </a:bodyPr>
          <a:lstStyle/>
          <a:p>
            <a:r>
              <a:rPr lang="en-IN" sz="2400" b="1" dirty="0">
                <a:latin typeface="Times New Roman" panose="02020603050405020304" pitchFamily="18" charset="0"/>
                <a:cs typeface="Times New Roman" panose="02020603050405020304" pitchFamily="18" charset="0"/>
              </a:rPr>
              <a:t>Dr G Vijayakumar                                               </a:t>
            </a:r>
            <a:r>
              <a:rPr lang="en-US" sz="2400" b="1" dirty="0">
                <a:latin typeface="Times New Roman" panose="02020603050405020304" pitchFamily="18" charset="0"/>
                <a:cs typeface="Times New Roman" panose="02020603050405020304" pitchFamily="18" charset="0"/>
              </a:rPr>
              <a:t>Dr </a:t>
            </a:r>
            <a:r>
              <a:rPr lang="en-US" sz="2400" b="1" dirty="0" err="1">
                <a:latin typeface="Times New Roman" panose="02020603050405020304" pitchFamily="18" charset="0"/>
                <a:cs typeface="Times New Roman" panose="02020603050405020304" pitchFamily="18" charset="0"/>
              </a:rPr>
              <a:t>PraveenKumar</a:t>
            </a:r>
            <a:r>
              <a:rPr lang="en-US" sz="2400" b="1" dirty="0">
                <a:latin typeface="Times New Roman" panose="02020603050405020304" pitchFamily="18" charset="0"/>
                <a:cs typeface="Times New Roman" panose="02020603050405020304" pitchFamily="18" charset="0"/>
              </a:rPr>
              <a:t> Gupta</a:t>
            </a:r>
            <a:endParaRPr lang="en-IN" sz="2400"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Dr Trilok Chandran                                             Dr A H </a:t>
            </a:r>
            <a:r>
              <a:rPr lang="en-IN" sz="2400" b="1" dirty="0" err="1">
                <a:latin typeface="Times New Roman" panose="02020603050405020304" pitchFamily="18" charset="0"/>
                <a:cs typeface="Times New Roman" panose="02020603050405020304" pitchFamily="18" charset="0"/>
              </a:rPr>
              <a:t>Manjunatha</a:t>
            </a:r>
            <a:r>
              <a:rPr lang="en-IN" sz="2400" b="1" dirty="0">
                <a:latin typeface="Times New Roman" panose="02020603050405020304" pitchFamily="18" charset="0"/>
                <a:cs typeface="Times New Roman" panose="02020603050405020304" pitchFamily="18" charset="0"/>
              </a:rPr>
              <a:t> Reddy</a:t>
            </a:r>
          </a:p>
          <a:p>
            <a:r>
              <a:rPr lang="en-IN" sz="2400" b="1" dirty="0">
                <a:latin typeface="Times New Roman" panose="02020603050405020304" pitchFamily="18" charset="0"/>
                <a:cs typeface="Times New Roman" panose="02020603050405020304" pitchFamily="18" charset="0"/>
              </a:rPr>
              <a:t>Dr </a:t>
            </a:r>
            <a:r>
              <a:rPr lang="en-IN" sz="2400" b="1" dirty="0" err="1">
                <a:latin typeface="Times New Roman" panose="02020603050405020304" pitchFamily="18" charset="0"/>
                <a:cs typeface="Times New Roman" panose="02020603050405020304" pitchFamily="18" charset="0"/>
              </a:rPr>
              <a:t>Lingayya</a:t>
            </a:r>
            <a:r>
              <a:rPr lang="en-IN" sz="2400" b="1" dirty="0">
                <a:latin typeface="Times New Roman" panose="02020603050405020304" pitchFamily="18" charset="0"/>
                <a:cs typeface="Times New Roman" panose="02020603050405020304" pitchFamily="18" charset="0"/>
              </a:rPr>
              <a:t> Hiremath                                        Dr Narendra Kumar Sura </a:t>
            </a:r>
          </a:p>
          <a:p>
            <a:r>
              <a:rPr lang="en-IN" sz="2400" b="1" dirty="0">
                <a:latin typeface="Times New Roman" panose="02020603050405020304" pitchFamily="18" charset="0"/>
                <a:cs typeface="Times New Roman" panose="02020603050405020304" pitchFamily="18" charset="0"/>
              </a:rPr>
              <a:t>Dr Ajeet Kumar </a:t>
            </a:r>
            <a:r>
              <a:rPr lang="en-IN" sz="2400" b="1" dirty="0" err="1">
                <a:latin typeface="Times New Roman" panose="02020603050405020304" pitchFamily="18" charset="0"/>
                <a:cs typeface="Times New Roman" panose="02020603050405020304" pitchFamily="18" charset="0"/>
              </a:rPr>
              <a:t>Sreevastava</a:t>
            </a:r>
            <a:r>
              <a:rPr lang="en-IN" sz="2400" b="1" dirty="0">
                <a:latin typeface="Times New Roman" panose="02020603050405020304" pitchFamily="18" charset="0"/>
                <a:cs typeface="Times New Roman" panose="02020603050405020304" pitchFamily="18" charset="0"/>
              </a:rPr>
              <a:t>                              Dr H G Ashok Kumar</a:t>
            </a:r>
          </a:p>
          <a:p>
            <a:r>
              <a:rPr lang="en-IN" sz="2400" b="1" dirty="0">
                <a:latin typeface="Times New Roman" panose="02020603050405020304" pitchFamily="18" charset="0"/>
                <a:cs typeface="Times New Roman" panose="02020603050405020304" pitchFamily="18" charset="0"/>
              </a:rPr>
              <a:t>Dr H Raju                                                             Dr M Rajeswari  </a:t>
            </a:r>
          </a:p>
        </p:txBody>
      </p:sp>
    </p:spTree>
    <p:extLst>
      <p:ext uri="{BB962C8B-B14F-4D97-AF65-F5344CB8AC3E}">
        <p14:creationId xmlns:p14="http://schemas.microsoft.com/office/powerpoint/2010/main" val="314408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D7FA0-43A1-2306-C7A6-E4785BDCFE70}"/>
              </a:ext>
            </a:extLst>
          </p:cNvPr>
          <p:cNvSpPr>
            <a:spLocks noGrp="1"/>
          </p:cNvSpPr>
          <p:nvPr>
            <p:ph type="title"/>
          </p:nvPr>
        </p:nvSpPr>
        <p:spPr/>
        <p:txBody>
          <a:bodyPr/>
          <a:lstStyle/>
          <a:p>
            <a:pPr algn="ctr"/>
            <a:r>
              <a:rPr lang="en-US" dirty="0"/>
              <a:t>How body is effected</a:t>
            </a:r>
            <a:endParaRPr lang="en-IN" dirty="0"/>
          </a:p>
        </p:txBody>
      </p:sp>
      <p:sp>
        <p:nvSpPr>
          <p:cNvPr id="3" name="Content Placeholder 2">
            <a:extLst>
              <a:ext uri="{FF2B5EF4-FFF2-40B4-BE49-F238E27FC236}">
                <a16:creationId xmlns:a16="http://schemas.microsoft.com/office/drawing/2014/main" id="{E3385990-1356-91CE-8BED-0E2348588AA8}"/>
              </a:ext>
            </a:extLst>
          </p:cNvPr>
          <p:cNvSpPr>
            <a:spLocks noGrp="1"/>
          </p:cNvSpPr>
          <p:nvPr>
            <p:ph idx="1"/>
          </p:nvPr>
        </p:nvSpPr>
        <p:spPr/>
        <p:txBody>
          <a:bodyPr/>
          <a:lstStyle/>
          <a:p>
            <a:pPr algn="just"/>
            <a:r>
              <a:rPr lang="en-US" dirty="0"/>
              <a:t>Most biological hazards can cause disease in humans, from the common cold to life-threatening diseases. They can also cause other effects, such as poisonings, or provoke an allergic response.</a:t>
            </a:r>
          </a:p>
          <a:p>
            <a:pPr algn="just">
              <a:buFont typeface="Arial" panose="020B0604020202020204" pitchFamily="34" charset="0"/>
              <a:buChar char="•"/>
            </a:pPr>
            <a:r>
              <a:rPr lang="en-US" dirty="0"/>
              <a:t>Chronic health conditions are long-term conditions and diseases lasting 3 months or longer. They may not have a cure.</a:t>
            </a:r>
          </a:p>
          <a:p>
            <a:pPr algn="just">
              <a:buFont typeface="Arial" panose="020B0604020202020204" pitchFamily="34" charset="0"/>
              <a:buChar char="•"/>
            </a:pPr>
            <a:r>
              <a:rPr lang="en-US" dirty="0"/>
              <a:t>Acute conditions - sometimes called poisonings - are adverse effects from either a single dose of a substance, multiple doses given within 24 hours or an inhalation exposure of 4 hours.</a:t>
            </a:r>
          </a:p>
          <a:p>
            <a:endParaRPr lang="en-IN" dirty="0"/>
          </a:p>
        </p:txBody>
      </p:sp>
      <p:pic>
        <p:nvPicPr>
          <p:cNvPr id="4" name="Picture 3" descr="A black biohazard symbol&#10;&#10;Description automatically generated">
            <a:extLst>
              <a:ext uri="{FF2B5EF4-FFF2-40B4-BE49-F238E27FC236}">
                <a16:creationId xmlns:a16="http://schemas.microsoft.com/office/drawing/2014/main" id="{37718674-60FF-CB8B-D581-22FF770803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3577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A65-A0B1-5D1E-D3C0-5370006A4793}"/>
              </a:ext>
            </a:extLst>
          </p:cNvPr>
          <p:cNvSpPr>
            <a:spLocks noGrp="1"/>
          </p:cNvSpPr>
          <p:nvPr>
            <p:ph type="title"/>
          </p:nvPr>
        </p:nvSpPr>
        <p:spPr/>
        <p:txBody>
          <a:bodyPr/>
          <a:lstStyle/>
          <a:p>
            <a:r>
              <a:rPr lang="en-US" dirty="0"/>
              <a:t>Introduction to Bacteria and virus in human body</a:t>
            </a:r>
            <a:endParaRPr lang="en-IN" dirty="0"/>
          </a:p>
        </p:txBody>
      </p:sp>
      <p:sp>
        <p:nvSpPr>
          <p:cNvPr id="3" name="Content Placeholder 2">
            <a:extLst>
              <a:ext uri="{FF2B5EF4-FFF2-40B4-BE49-F238E27FC236}">
                <a16:creationId xmlns:a16="http://schemas.microsoft.com/office/drawing/2014/main" id="{8C7896FD-3F87-7515-75FE-4F932AC90A5E}"/>
              </a:ext>
            </a:extLst>
          </p:cNvPr>
          <p:cNvSpPr>
            <a:spLocks noGrp="1"/>
          </p:cNvSpPr>
          <p:nvPr>
            <p:ph idx="1"/>
          </p:nvPr>
        </p:nvSpPr>
        <p:spPr/>
        <p:txBody>
          <a:bodyPr>
            <a:normAutofit fontScale="62500" lnSpcReduction="20000"/>
          </a:bodyPr>
          <a:lstStyle/>
          <a:p>
            <a:pPr algn="just"/>
            <a:r>
              <a:rPr lang="en-US" dirty="0"/>
              <a:t>The human body is made of about 100 trillion cells. These cells are quite complex. Most have a nucleus</a:t>
            </a:r>
          </a:p>
          <a:p>
            <a:pPr marL="0" indent="0" algn="just">
              <a:buNone/>
            </a:pPr>
            <a:r>
              <a:rPr lang="en-US" dirty="0"/>
              <a:t>      and many special parts.</a:t>
            </a:r>
          </a:p>
          <a:p>
            <a:pPr algn="just"/>
            <a:r>
              <a:rPr lang="en-US" dirty="0"/>
              <a:t>Bacteria are much simpler. A bacterium is made of only one cell but has no nucleus. Bacteria are small;</a:t>
            </a:r>
          </a:p>
          <a:p>
            <a:pPr marL="0" indent="0" algn="just">
              <a:buNone/>
            </a:pPr>
            <a:r>
              <a:rPr lang="en-US" dirty="0"/>
              <a:t>     each is about 1/100th the size of a human cell.</a:t>
            </a:r>
          </a:p>
          <a:p>
            <a:pPr algn="just"/>
            <a:r>
              <a:rPr lang="en-US" dirty="0"/>
              <a:t>Bacteria are like fish swimming in the ocean of your body. As they swim around, they eat and reproduce</a:t>
            </a:r>
          </a:p>
          <a:p>
            <a:pPr marL="0" indent="0" algn="just">
              <a:buNone/>
            </a:pPr>
            <a:r>
              <a:rPr lang="en-US" dirty="0"/>
              <a:t>     rapidly. One bacterium can become millions of bacterium in just a few hours.</a:t>
            </a:r>
          </a:p>
          <a:p>
            <a:pPr algn="just"/>
            <a:r>
              <a:rPr lang="en-US" dirty="0"/>
              <a:t>Viruses are completely different. A virus is a particle of DNA or RNA with a special cover over it. When a</a:t>
            </a:r>
          </a:p>
          <a:p>
            <a:pPr marL="0" indent="0" algn="just">
              <a:buNone/>
            </a:pPr>
            <a:r>
              <a:rPr lang="en-US" dirty="0"/>
              <a:t>     virus comes in contact with a living cell, it attaches to it. The virus injects its DNA or RNA into the cell.</a:t>
            </a:r>
          </a:p>
          <a:p>
            <a:pPr algn="just"/>
            <a:r>
              <a:rPr lang="en-US" dirty="0"/>
              <a:t>The virus DNA or RNA takes over and uses the cell to make more viruses.</a:t>
            </a:r>
          </a:p>
          <a:p>
            <a:pPr marL="0" indent="0" algn="just">
              <a:buNone/>
            </a:pPr>
            <a:r>
              <a:rPr lang="en-US" dirty="0"/>
              <a:t>     Eventually the cell dies and bursts open spewing millions of new viruses into the body of its victim. Each</a:t>
            </a:r>
          </a:p>
          <a:p>
            <a:pPr marL="0" indent="0" algn="just">
              <a:buNone/>
            </a:pPr>
            <a:r>
              <a:rPr lang="en-US" dirty="0"/>
              <a:t>  new virus particle can infect another cell</a:t>
            </a:r>
            <a:endParaRPr lang="en-IN" dirty="0"/>
          </a:p>
        </p:txBody>
      </p:sp>
    </p:spTree>
    <p:extLst>
      <p:ext uri="{BB962C8B-B14F-4D97-AF65-F5344CB8AC3E}">
        <p14:creationId xmlns:p14="http://schemas.microsoft.com/office/powerpoint/2010/main" val="4281939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99182-09F5-8AF3-1215-25C9666C115F}"/>
              </a:ext>
            </a:extLst>
          </p:cNvPr>
          <p:cNvSpPr>
            <a:spLocks noGrp="1"/>
          </p:cNvSpPr>
          <p:nvPr>
            <p:ph type="title"/>
          </p:nvPr>
        </p:nvSpPr>
        <p:spPr/>
        <p:txBody>
          <a:bodyPr/>
          <a:lstStyle/>
          <a:p>
            <a:r>
              <a:rPr lang="en-US" dirty="0"/>
              <a:t>Bacteria </a:t>
            </a:r>
            <a:endParaRPr lang="en-IN" dirty="0"/>
          </a:p>
        </p:txBody>
      </p:sp>
      <p:sp>
        <p:nvSpPr>
          <p:cNvPr id="3" name="Content Placeholder 2">
            <a:extLst>
              <a:ext uri="{FF2B5EF4-FFF2-40B4-BE49-F238E27FC236}">
                <a16:creationId xmlns:a16="http://schemas.microsoft.com/office/drawing/2014/main" id="{1D5D6EF8-F7C3-115C-5028-7930335B7F12}"/>
              </a:ext>
            </a:extLst>
          </p:cNvPr>
          <p:cNvSpPr>
            <a:spLocks noGrp="1"/>
          </p:cNvSpPr>
          <p:nvPr>
            <p:ph idx="1"/>
          </p:nvPr>
        </p:nvSpPr>
        <p:spPr/>
        <p:txBody>
          <a:bodyPr>
            <a:normAutofit fontScale="62500" lnSpcReduction="20000"/>
          </a:bodyPr>
          <a:lstStyle/>
          <a:p>
            <a:pPr algn="just"/>
            <a:r>
              <a:rPr lang="en-US" dirty="0"/>
              <a:t>Bacteria are microscopic, single-celled organisms that can live anywhere. They are classified as prokaryotes, a simple internal structure that lacks a nucleus. They contain DNA that either floats freely in a twisted, thread-like mass called the nucleoid, or in separate, circular pieces called plasmids. Not all bacteria are harmful, some are necessary for healthy body function.</a:t>
            </a:r>
          </a:p>
          <a:p>
            <a:pPr algn="just"/>
            <a:r>
              <a:rPr lang="en-US" dirty="0"/>
              <a:t>Bacteria are classified according to a range of criteria including the nature of their cell walls (i.e. gram positive or negative), their shape (i.e. round, cylindrical or spiral), or by differences in their genetic makeup.</a:t>
            </a:r>
          </a:p>
          <a:p>
            <a:pPr algn="just"/>
            <a:r>
              <a:rPr lang="en-US" dirty="0"/>
              <a:t>Most bacteria multiply by a process called binary fission – a single bacterial cell makes a copy of its DNA, doubles its cellular content, and then splits apart pushing the duplicated material out creating two identical ‘daughter’ cells. Bacteria can introduce variation into themselves by integrating additional DNA, often from their surroundings, into their genome.</a:t>
            </a:r>
          </a:p>
          <a:p>
            <a:pPr algn="just"/>
            <a:r>
              <a:rPr lang="en-US" dirty="0"/>
              <a:t>Bacteria can cause harm by directly invading and damaging tissue, others produce powerful chemicals known as toxins, which damage cells. Antibiotics are commonly used to treat bacterial infections, but some strains of</a:t>
            </a:r>
          </a:p>
          <a:p>
            <a:pPr algn="just"/>
            <a:r>
              <a:rPr lang="en-US" dirty="0"/>
              <a:t>Bacteria have become resistant to antibiotics, making them difficult to treat. Antibiotic resistance can be transferred between bacterial strains through conjugation</a:t>
            </a:r>
          </a:p>
          <a:p>
            <a:pPr algn="just"/>
            <a:r>
              <a:rPr lang="en-IN" b="1" dirty="0"/>
              <a:t>Bacteria size will varies from 0.05–0.2 </a:t>
            </a:r>
            <a:r>
              <a:rPr lang="en-IN" b="1" dirty="0" err="1"/>
              <a:t>μm</a:t>
            </a:r>
            <a:endParaRPr lang="en-IN" dirty="0"/>
          </a:p>
        </p:txBody>
      </p:sp>
    </p:spTree>
    <p:extLst>
      <p:ext uri="{BB962C8B-B14F-4D97-AF65-F5344CB8AC3E}">
        <p14:creationId xmlns:p14="http://schemas.microsoft.com/office/powerpoint/2010/main" val="32321877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A3BF6-E200-D063-AA76-96D3C3D7D1C5}"/>
              </a:ext>
            </a:extLst>
          </p:cNvPr>
          <p:cNvSpPr>
            <a:spLocks noGrp="1"/>
          </p:cNvSpPr>
          <p:nvPr>
            <p:ph type="title"/>
          </p:nvPr>
        </p:nvSpPr>
        <p:spPr/>
        <p:txBody>
          <a:bodyPr/>
          <a:lstStyle/>
          <a:p>
            <a:endParaRPr lang="en-IN"/>
          </a:p>
        </p:txBody>
      </p:sp>
      <p:pic>
        <p:nvPicPr>
          <p:cNvPr id="5" name="Content Placeholder 4" descr="A diagram of different types of cells&#10;&#10;Description automatically generated">
            <a:extLst>
              <a:ext uri="{FF2B5EF4-FFF2-40B4-BE49-F238E27FC236}">
                <a16:creationId xmlns:a16="http://schemas.microsoft.com/office/drawing/2014/main" id="{F5C9F645-C463-C7EE-AFB6-B43213B7A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40547" y="370703"/>
            <a:ext cx="10987161" cy="6339016"/>
          </a:xfrm>
        </p:spPr>
      </p:pic>
    </p:spTree>
    <p:extLst>
      <p:ext uri="{BB962C8B-B14F-4D97-AF65-F5344CB8AC3E}">
        <p14:creationId xmlns:p14="http://schemas.microsoft.com/office/powerpoint/2010/main" val="448648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B6866-7173-125A-D51D-674EF07D03CC}"/>
              </a:ext>
            </a:extLst>
          </p:cNvPr>
          <p:cNvSpPr>
            <a:spLocks noGrp="1"/>
          </p:cNvSpPr>
          <p:nvPr>
            <p:ph type="title"/>
          </p:nvPr>
        </p:nvSpPr>
        <p:spPr>
          <a:xfrm>
            <a:off x="838200" y="39856"/>
            <a:ext cx="10515600" cy="682815"/>
          </a:xfrm>
        </p:spPr>
        <p:txBody>
          <a:bodyPr>
            <a:normAutofit fontScale="90000"/>
          </a:bodyPr>
          <a:lstStyle/>
          <a:p>
            <a:pPr algn="ctr"/>
            <a:r>
              <a:rPr lang="en-US" dirty="0"/>
              <a:t>Bacteria</a:t>
            </a:r>
            <a:endParaRPr lang="en-IN" dirty="0"/>
          </a:p>
        </p:txBody>
      </p:sp>
      <p:sp>
        <p:nvSpPr>
          <p:cNvPr id="5" name="Rectangle 1">
            <a:extLst>
              <a:ext uri="{FF2B5EF4-FFF2-40B4-BE49-F238E27FC236}">
                <a16:creationId xmlns:a16="http://schemas.microsoft.com/office/drawing/2014/main" id="{4B6B3FE9-3087-53E7-5CED-E6BB64D2DF40}"/>
              </a:ext>
            </a:extLst>
          </p:cNvPr>
          <p:cNvSpPr>
            <a:spLocks noChangeArrowheads="1"/>
          </p:cNvSpPr>
          <p:nvPr/>
        </p:nvSpPr>
        <p:spPr bwMode="auto">
          <a:xfrm>
            <a:off x="771832" y="4517395"/>
            <a:ext cx="10648335"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This is a common microscopic organism, which can multiply rapidly and build-up, causing infection.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Most bacteria are harmless. Many types grow naturally on the human body and mucus membranes.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Bacteria can be found on all workplace surfaces, in the soil and growing in various substances used by workers.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Bacteria needs certain conditions to replicate, such as: Warmth, (5 to 60C), Moisture, Food (Nutrients, including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foodstuffs, biological metalworking fluids and more), pH (7), Time (20 minutes).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aphicFrame>
        <p:nvGraphicFramePr>
          <p:cNvPr id="8" name="Table 7">
            <a:extLst>
              <a:ext uri="{FF2B5EF4-FFF2-40B4-BE49-F238E27FC236}">
                <a16:creationId xmlns:a16="http://schemas.microsoft.com/office/drawing/2014/main" id="{A49CFE3C-D82A-77EF-7344-35AC04E985EA}"/>
              </a:ext>
            </a:extLst>
          </p:cNvPr>
          <p:cNvGraphicFramePr>
            <a:graphicFrameLocks noGrp="1"/>
          </p:cNvGraphicFramePr>
          <p:nvPr>
            <p:extLst>
              <p:ext uri="{D42A27DB-BD31-4B8C-83A1-F6EECF244321}">
                <p14:modId xmlns:p14="http://schemas.microsoft.com/office/powerpoint/2010/main" val="3047076669"/>
              </p:ext>
            </p:extLst>
          </p:nvPr>
        </p:nvGraphicFramePr>
        <p:xfrm>
          <a:off x="1398637" y="859795"/>
          <a:ext cx="10515600" cy="3657600"/>
        </p:xfrm>
        <a:graphic>
          <a:graphicData uri="http://schemas.openxmlformats.org/drawingml/2006/table">
            <a:tbl>
              <a:tblPr/>
              <a:tblGrid>
                <a:gridCol w="5257800">
                  <a:extLst>
                    <a:ext uri="{9D8B030D-6E8A-4147-A177-3AD203B41FA5}">
                      <a16:colId xmlns:a16="http://schemas.microsoft.com/office/drawing/2014/main" val="2416841590"/>
                    </a:ext>
                  </a:extLst>
                </a:gridCol>
                <a:gridCol w="5257800">
                  <a:extLst>
                    <a:ext uri="{9D8B030D-6E8A-4147-A177-3AD203B41FA5}">
                      <a16:colId xmlns:a16="http://schemas.microsoft.com/office/drawing/2014/main" val="3757282157"/>
                    </a:ext>
                  </a:extLst>
                </a:gridCol>
              </a:tblGrid>
              <a:tr h="200025">
                <a:tc>
                  <a:txBody>
                    <a:bodyPr/>
                    <a:lstStyle/>
                    <a:p>
                      <a:r>
                        <a:rPr lang="en-IN" b="1" dirty="0">
                          <a:effectLst/>
                        </a:rPr>
                        <a:t>Bacteria</a:t>
                      </a:r>
                    </a:p>
                  </a:txBody>
                  <a:tcPr anchor="ctr">
                    <a:lnL>
                      <a:noFill/>
                    </a:lnL>
                    <a:lnR>
                      <a:noFill/>
                    </a:lnR>
                    <a:lnT>
                      <a:noFill/>
                    </a:lnT>
                    <a:lnB>
                      <a:noFill/>
                    </a:lnB>
                  </a:tcPr>
                </a:tc>
                <a:tc>
                  <a:txBody>
                    <a:bodyPr/>
                    <a:lstStyle/>
                    <a:p>
                      <a:r>
                        <a:rPr lang="en-US" b="1" dirty="0">
                          <a:effectLst/>
                        </a:rPr>
                        <a:t>Name of infection or illness</a:t>
                      </a:r>
                    </a:p>
                  </a:txBody>
                  <a:tcPr anchor="ctr">
                    <a:lnL>
                      <a:noFill/>
                    </a:lnL>
                    <a:lnR>
                      <a:noFill/>
                    </a:lnR>
                    <a:lnT>
                      <a:noFill/>
                    </a:lnT>
                    <a:lnB>
                      <a:noFill/>
                    </a:lnB>
                  </a:tcPr>
                </a:tc>
                <a:extLst>
                  <a:ext uri="{0D108BD9-81ED-4DB2-BD59-A6C34878D82A}">
                    <a16:rowId xmlns:a16="http://schemas.microsoft.com/office/drawing/2014/main" val="2202496775"/>
                  </a:ext>
                </a:extLst>
              </a:tr>
              <a:tr h="200025">
                <a:tc>
                  <a:txBody>
                    <a:bodyPr/>
                    <a:lstStyle/>
                    <a:p>
                      <a:r>
                        <a:rPr lang="en-IN" i="1" dirty="0">
                          <a:effectLst/>
                        </a:rPr>
                        <a:t>Salmonella </a:t>
                      </a:r>
                      <a:r>
                        <a:rPr lang="en-IN" i="1" dirty="0" err="1">
                          <a:effectLst/>
                        </a:rPr>
                        <a:t>enterica</a:t>
                      </a:r>
                      <a:endParaRPr lang="en-IN" i="1" dirty="0">
                        <a:effectLst/>
                      </a:endParaRPr>
                    </a:p>
                  </a:txBody>
                  <a:tcPr anchor="ctr">
                    <a:lnL>
                      <a:noFill/>
                    </a:lnL>
                    <a:lnR>
                      <a:noFill/>
                    </a:lnR>
                    <a:lnT>
                      <a:noFill/>
                    </a:lnT>
                    <a:lnB>
                      <a:noFill/>
                    </a:lnB>
                  </a:tcPr>
                </a:tc>
                <a:tc>
                  <a:txBody>
                    <a:bodyPr/>
                    <a:lstStyle/>
                    <a:p>
                      <a:r>
                        <a:rPr lang="en-IN">
                          <a:effectLst/>
                        </a:rPr>
                        <a:t>Diarrheal illness </a:t>
                      </a:r>
                    </a:p>
                  </a:txBody>
                  <a:tcPr anchor="ctr">
                    <a:lnL>
                      <a:noFill/>
                    </a:lnL>
                    <a:lnR>
                      <a:noFill/>
                    </a:lnR>
                    <a:lnT>
                      <a:noFill/>
                    </a:lnT>
                    <a:lnB>
                      <a:noFill/>
                    </a:lnB>
                  </a:tcPr>
                </a:tc>
                <a:extLst>
                  <a:ext uri="{0D108BD9-81ED-4DB2-BD59-A6C34878D82A}">
                    <a16:rowId xmlns:a16="http://schemas.microsoft.com/office/drawing/2014/main" val="368369753"/>
                  </a:ext>
                </a:extLst>
              </a:tr>
              <a:tr h="200025">
                <a:tc>
                  <a:txBody>
                    <a:bodyPr/>
                    <a:lstStyle/>
                    <a:p>
                      <a:r>
                        <a:rPr lang="en-IN" i="1" dirty="0">
                          <a:effectLst/>
                        </a:rPr>
                        <a:t>Vibrio </a:t>
                      </a:r>
                      <a:r>
                        <a:rPr lang="en-IN" i="1" dirty="0" err="1">
                          <a:effectLst/>
                        </a:rPr>
                        <a:t>cholerae</a:t>
                      </a:r>
                      <a:r>
                        <a:rPr lang="en-IN" i="1" dirty="0">
                          <a:effectLst/>
                        </a:rPr>
                        <a:t> </a:t>
                      </a:r>
                    </a:p>
                  </a:txBody>
                  <a:tcPr anchor="ctr">
                    <a:lnL>
                      <a:noFill/>
                    </a:lnL>
                    <a:lnR>
                      <a:noFill/>
                    </a:lnR>
                    <a:lnT>
                      <a:noFill/>
                    </a:lnT>
                    <a:lnB>
                      <a:noFill/>
                    </a:lnB>
                  </a:tcPr>
                </a:tc>
                <a:tc>
                  <a:txBody>
                    <a:bodyPr/>
                    <a:lstStyle/>
                    <a:p>
                      <a:r>
                        <a:rPr lang="en-IN">
                          <a:effectLst/>
                        </a:rPr>
                        <a:t>Cholera </a:t>
                      </a:r>
                    </a:p>
                  </a:txBody>
                  <a:tcPr anchor="ctr">
                    <a:lnL>
                      <a:noFill/>
                    </a:lnL>
                    <a:lnR>
                      <a:noFill/>
                    </a:lnR>
                    <a:lnT>
                      <a:noFill/>
                    </a:lnT>
                    <a:lnB>
                      <a:noFill/>
                    </a:lnB>
                  </a:tcPr>
                </a:tc>
                <a:extLst>
                  <a:ext uri="{0D108BD9-81ED-4DB2-BD59-A6C34878D82A}">
                    <a16:rowId xmlns:a16="http://schemas.microsoft.com/office/drawing/2014/main" val="3863868780"/>
                  </a:ext>
                </a:extLst>
              </a:tr>
              <a:tr h="200025">
                <a:tc>
                  <a:txBody>
                    <a:bodyPr/>
                    <a:lstStyle/>
                    <a:p>
                      <a:r>
                        <a:rPr lang="en-IN" i="1" dirty="0" err="1">
                          <a:effectLst/>
                        </a:rPr>
                        <a:t>Shigella</a:t>
                      </a:r>
                      <a:r>
                        <a:rPr lang="en-IN" i="1" dirty="0">
                          <a:effectLst/>
                        </a:rPr>
                        <a:t> </a:t>
                      </a:r>
                      <a:r>
                        <a:rPr lang="en-IN" i="1" dirty="0" err="1">
                          <a:effectLst/>
                        </a:rPr>
                        <a:t>dysenteriae</a:t>
                      </a:r>
                      <a:r>
                        <a:rPr lang="en-IN" i="1" dirty="0">
                          <a:effectLst/>
                        </a:rPr>
                        <a:t> </a:t>
                      </a:r>
                    </a:p>
                  </a:txBody>
                  <a:tcPr anchor="ctr">
                    <a:lnL>
                      <a:noFill/>
                    </a:lnL>
                    <a:lnR>
                      <a:noFill/>
                    </a:lnR>
                    <a:lnT>
                      <a:noFill/>
                    </a:lnT>
                    <a:lnB>
                      <a:noFill/>
                    </a:lnB>
                  </a:tcPr>
                </a:tc>
                <a:tc>
                  <a:txBody>
                    <a:bodyPr/>
                    <a:lstStyle/>
                    <a:p>
                      <a:r>
                        <a:rPr lang="en-IN">
                          <a:effectLst/>
                        </a:rPr>
                        <a:t>Dysentery </a:t>
                      </a:r>
                    </a:p>
                  </a:txBody>
                  <a:tcPr anchor="ctr">
                    <a:lnL>
                      <a:noFill/>
                    </a:lnL>
                    <a:lnR>
                      <a:noFill/>
                    </a:lnR>
                    <a:lnT>
                      <a:noFill/>
                    </a:lnT>
                    <a:lnB>
                      <a:noFill/>
                    </a:lnB>
                  </a:tcPr>
                </a:tc>
                <a:extLst>
                  <a:ext uri="{0D108BD9-81ED-4DB2-BD59-A6C34878D82A}">
                    <a16:rowId xmlns:a16="http://schemas.microsoft.com/office/drawing/2014/main" val="1952088885"/>
                  </a:ext>
                </a:extLst>
              </a:tr>
              <a:tr h="200025">
                <a:tc>
                  <a:txBody>
                    <a:bodyPr/>
                    <a:lstStyle/>
                    <a:p>
                      <a:r>
                        <a:rPr lang="en-IN" i="1" dirty="0">
                          <a:effectLst/>
                        </a:rPr>
                        <a:t>Mycobacterium tuberculosis </a:t>
                      </a:r>
                    </a:p>
                  </a:txBody>
                  <a:tcPr anchor="ctr">
                    <a:lnL>
                      <a:noFill/>
                    </a:lnL>
                    <a:lnR>
                      <a:noFill/>
                    </a:lnR>
                    <a:lnT>
                      <a:noFill/>
                    </a:lnT>
                    <a:lnB>
                      <a:noFill/>
                    </a:lnB>
                  </a:tcPr>
                </a:tc>
                <a:tc>
                  <a:txBody>
                    <a:bodyPr/>
                    <a:lstStyle/>
                    <a:p>
                      <a:r>
                        <a:rPr lang="en-IN" dirty="0">
                          <a:effectLst/>
                        </a:rPr>
                        <a:t>Tuberculosis (TB) </a:t>
                      </a:r>
                    </a:p>
                  </a:txBody>
                  <a:tcPr anchor="ctr">
                    <a:lnL>
                      <a:noFill/>
                    </a:lnL>
                    <a:lnR>
                      <a:noFill/>
                    </a:lnR>
                    <a:lnT>
                      <a:noFill/>
                    </a:lnT>
                    <a:lnB>
                      <a:noFill/>
                    </a:lnB>
                  </a:tcPr>
                </a:tc>
                <a:extLst>
                  <a:ext uri="{0D108BD9-81ED-4DB2-BD59-A6C34878D82A}">
                    <a16:rowId xmlns:a16="http://schemas.microsoft.com/office/drawing/2014/main" val="1205632234"/>
                  </a:ext>
                </a:extLst>
              </a:tr>
              <a:tr h="200025">
                <a:tc>
                  <a:txBody>
                    <a:bodyPr/>
                    <a:lstStyle/>
                    <a:p>
                      <a:r>
                        <a:rPr lang="en-IN" i="1" dirty="0">
                          <a:effectLst/>
                        </a:rPr>
                        <a:t>Pseudomonas </a:t>
                      </a:r>
                      <a:r>
                        <a:rPr lang="en-IN" i="1" dirty="0" err="1">
                          <a:effectLst/>
                        </a:rPr>
                        <a:t>aeruginosa</a:t>
                      </a:r>
                      <a:r>
                        <a:rPr lang="en-IN" i="1" dirty="0">
                          <a:effectLst/>
                        </a:rPr>
                        <a:t> and </a:t>
                      </a:r>
                      <a:r>
                        <a:rPr lang="en-IN" i="1" dirty="0" err="1">
                          <a:effectLst/>
                        </a:rPr>
                        <a:t>Burkholderia</a:t>
                      </a:r>
                      <a:r>
                        <a:rPr lang="en-IN" i="1" dirty="0">
                          <a:effectLst/>
                        </a:rPr>
                        <a:t> </a:t>
                      </a:r>
                      <a:r>
                        <a:rPr lang="en-IN" i="1" dirty="0" err="1">
                          <a:effectLst/>
                        </a:rPr>
                        <a:t>cepacia</a:t>
                      </a:r>
                      <a:r>
                        <a:rPr lang="en-IN" i="1" dirty="0">
                          <a:effectLst/>
                        </a:rPr>
                        <a:t> </a:t>
                      </a:r>
                    </a:p>
                  </a:txBody>
                  <a:tcPr anchor="ctr">
                    <a:lnL>
                      <a:noFill/>
                    </a:lnL>
                    <a:lnR>
                      <a:noFill/>
                    </a:lnR>
                    <a:lnT>
                      <a:noFill/>
                    </a:lnT>
                    <a:lnB>
                      <a:noFill/>
                    </a:lnB>
                  </a:tcPr>
                </a:tc>
                <a:tc>
                  <a:txBody>
                    <a:bodyPr/>
                    <a:lstStyle/>
                    <a:p>
                      <a:r>
                        <a:rPr lang="en-IN">
                          <a:effectLst/>
                        </a:rPr>
                        <a:t>Pneumonia </a:t>
                      </a:r>
                    </a:p>
                  </a:txBody>
                  <a:tcPr anchor="ctr">
                    <a:lnL>
                      <a:noFill/>
                    </a:lnL>
                    <a:lnR>
                      <a:noFill/>
                    </a:lnR>
                    <a:lnT>
                      <a:noFill/>
                    </a:lnT>
                    <a:lnB>
                      <a:noFill/>
                    </a:lnB>
                  </a:tcPr>
                </a:tc>
                <a:extLst>
                  <a:ext uri="{0D108BD9-81ED-4DB2-BD59-A6C34878D82A}">
                    <a16:rowId xmlns:a16="http://schemas.microsoft.com/office/drawing/2014/main" val="1447622275"/>
                  </a:ext>
                </a:extLst>
              </a:tr>
              <a:tr h="200025">
                <a:tc>
                  <a:txBody>
                    <a:bodyPr/>
                    <a:lstStyle/>
                    <a:p>
                      <a:r>
                        <a:rPr lang="en-IN" i="1" dirty="0">
                          <a:effectLst/>
                        </a:rPr>
                        <a:t>Legionella pneumophila </a:t>
                      </a:r>
                    </a:p>
                  </a:txBody>
                  <a:tcPr anchor="ctr">
                    <a:lnL>
                      <a:noFill/>
                    </a:lnL>
                    <a:lnR>
                      <a:noFill/>
                    </a:lnR>
                    <a:lnT>
                      <a:noFill/>
                    </a:lnT>
                    <a:lnB>
                      <a:noFill/>
                    </a:lnB>
                  </a:tcPr>
                </a:tc>
                <a:tc>
                  <a:txBody>
                    <a:bodyPr/>
                    <a:lstStyle/>
                    <a:p>
                      <a:r>
                        <a:rPr lang="en-IN">
                          <a:effectLst/>
                        </a:rPr>
                        <a:t>Legionnaire’s disease</a:t>
                      </a:r>
                    </a:p>
                  </a:txBody>
                  <a:tcPr anchor="ctr">
                    <a:lnL>
                      <a:noFill/>
                    </a:lnL>
                    <a:lnR>
                      <a:noFill/>
                    </a:lnR>
                    <a:lnT>
                      <a:noFill/>
                    </a:lnT>
                    <a:lnB>
                      <a:noFill/>
                    </a:lnB>
                  </a:tcPr>
                </a:tc>
                <a:extLst>
                  <a:ext uri="{0D108BD9-81ED-4DB2-BD59-A6C34878D82A}">
                    <a16:rowId xmlns:a16="http://schemas.microsoft.com/office/drawing/2014/main" val="3016388916"/>
                  </a:ext>
                </a:extLst>
              </a:tr>
              <a:tr h="200025">
                <a:tc>
                  <a:txBody>
                    <a:bodyPr/>
                    <a:lstStyle/>
                    <a:p>
                      <a:r>
                        <a:rPr lang="en-IN" i="1" dirty="0">
                          <a:effectLst/>
                        </a:rPr>
                        <a:t>Chlamydia </a:t>
                      </a:r>
                      <a:r>
                        <a:rPr lang="en-IN" i="1" dirty="0" err="1">
                          <a:effectLst/>
                        </a:rPr>
                        <a:t>psittaci</a:t>
                      </a:r>
                      <a:r>
                        <a:rPr lang="en-IN" i="1" dirty="0">
                          <a:effectLst/>
                        </a:rPr>
                        <a:t> </a:t>
                      </a:r>
                    </a:p>
                  </a:txBody>
                  <a:tcPr anchor="ctr">
                    <a:lnL>
                      <a:noFill/>
                    </a:lnL>
                    <a:lnR>
                      <a:noFill/>
                    </a:lnR>
                    <a:lnT>
                      <a:noFill/>
                    </a:lnT>
                    <a:lnB>
                      <a:noFill/>
                    </a:lnB>
                  </a:tcPr>
                </a:tc>
                <a:tc>
                  <a:txBody>
                    <a:bodyPr/>
                    <a:lstStyle/>
                    <a:p>
                      <a:r>
                        <a:rPr lang="en-IN">
                          <a:effectLst/>
                        </a:rPr>
                        <a:t>Psittacosis</a:t>
                      </a:r>
                    </a:p>
                  </a:txBody>
                  <a:tcPr anchor="ctr">
                    <a:lnL>
                      <a:noFill/>
                    </a:lnL>
                    <a:lnR>
                      <a:noFill/>
                    </a:lnR>
                    <a:lnT>
                      <a:noFill/>
                    </a:lnT>
                    <a:lnB>
                      <a:noFill/>
                    </a:lnB>
                  </a:tcPr>
                </a:tc>
                <a:extLst>
                  <a:ext uri="{0D108BD9-81ED-4DB2-BD59-A6C34878D82A}">
                    <a16:rowId xmlns:a16="http://schemas.microsoft.com/office/drawing/2014/main" val="3587642707"/>
                  </a:ext>
                </a:extLst>
              </a:tr>
              <a:tr h="200025">
                <a:tc>
                  <a:txBody>
                    <a:bodyPr/>
                    <a:lstStyle/>
                    <a:p>
                      <a:r>
                        <a:rPr lang="en-IN" i="1" dirty="0">
                          <a:effectLst/>
                        </a:rPr>
                        <a:t>Staphylococcus </a:t>
                      </a:r>
                      <a:r>
                        <a:rPr lang="en-IN" i="1" dirty="0" err="1">
                          <a:effectLst/>
                        </a:rPr>
                        <a:t>aureus</a:t>
                      </a:r>
                      <a:r>
                        <a:rPr lang="en-IN" i="1" dirty="0">
                          <a:effectLst/>
                        </a:rPr>
                        <a:t> </a:t>
                      </a:r>
                    </a:p>
                  </a:txBody>
                  <a:tcPr anchor="ctr">
                    <a:lnL>
                      <a:noFill/>
                    </a:lnL>
                    <a:lnR>
                      <a:noFill/>
                    </a:lnR>
                    <a:lnT>
                      <a:noFill/>
                    </a:lnT>
                    <a:lnB>
                      <a:noFill/>
                    </a:lnB>
                  </a:tcPr>
                </a:tc>
                <a:tc>
                  <a:txBody>
                    <a:bodyPr/>
                    <a:lstStyle/>
                    <a:p>
                      <a:r>
                        <a:rPr lang="en-IN">
                          <a:effectLst/>
                        </a:rPr>
                        <a:t>Skin infections, endocarditis and osteomyelitis</a:t>
                      </a:r>
                    </a:p>
                  </a:txBody>
                  <a:tcPr anchor="ctr">
                    <a:lnL>
                      <a:noFill/>
                    </a:lnL>
                    <a:lnR>
                      <a:noFill/>
                    </a:lnR>
                    <a:lnT>
                      <a:noFill/>
                    </a:lnT>
                    <a:lnB>
                      <a:noFill/>
                    </a:lnB>
                  </a:tcPr>
                </a:tc>
                <a:extLst>
                  <a:ext uri="{0D108BD9-81ED-4DB2-BD59-A6C34878D82A}">
                    <a16:rowId xmlns:a16="http://schemas.microsoft.com/office/drawing/2014/main" val="1223373635"/>
                  </a:ext>
                </a:extLst>
              </a:tr>
              <a:tr h="200025">
                <a:tc>
                  <a:txBody>
                    <a:bodyPr/>
                    <a:lstStyle/>
                    <a:p>
                      <a:r>
                        <a:rPr lang="en-IN" i="1" dirty="0">
                          <a:effectLst/>
                        </a:rPr>
                        <a:t>Leptospira </a:t>
                      </a:r>
                    </a:p>
                  </a:txBody>
                  <a:tcPr anchor="ctr">
                    <a:lnL>
                      <a:noFill/>
                    </a:lnL>
                    <a:lnR>
                      <a:noFill/>
                    </a:lnR>
                    <a:lnT>
                      <a:noFill/>
                    </a:lnT>
                    <a:lnB>
                      <a:noFill/>
                    </a:lnB>
                  </a:tcPr>
                </a:tc>
                <a:tc>
                  <a:txBody>
                    <a:bodyPr/>
                    <a:lstStyle/>
                    <a:p>
                      <a:r>
                        <a:rPr lang="en-US" dirty="0">
                          <a:effectLst/>
                        </a:rPr>
                        <a:t>Leptospirosis, also called Weil's disease</a:t>
                      </a:r>
                    </a:p>
                  </a:txBody>
                  <a:tcPr anchor="ctr">
                    <a:lnL>
                      <a:noFill/>
                    </a:lnL>
                    <a:lnR>
                      <a:noFill/>
                    </a:lnR>
                    <a:lnT>
                      <a:noFill/>
                    </a:lnT>
                    <a:lnB>
                      <a:noFill/>
                    </a:lnB>
                  </a:tcPr>
                </a:tc>
                <a:extLst>
                  <a:ext uri="{0D108BD9-81ED-4DB2-BD59-A6C34878D82A}">
                    <a16:rowId xmlns:a16="http://schemas.microsoft.com/office/drawing/2014/main" val="444422211"/>
                  </a:ext>
                </a:extLst>
              </a:tr>
            </a:tbl>
          </a:graphicData>
        </a:graphic>
      </p:graphicFrame>
      <p:pic>
        <p:nvPicPr>
          <p:cNvPr id="9" name="Picture 8" descr="A black biohazard symbol&#10;&#10;Description automatically generated">
            <a:extLst>
              <a:ext uri="{FF2B5EF4-FFF2-40B4-BE49-F238E27FC236}">
                <a16:creationId xmlns:a16="http://schemas.microsoft.com/office/drawing/2014/main" id="{7E5F89F5-5706-09DC-B3CD-7ADC2D35B15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846122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642E-CE9C-C13B-3956-D7ADAAE7560D}"/>
              </a:ext>
            </a:extLst>
          </p:cNvPr>
          <p:cNvSpPr>
            <a:spLocks noGrp="1"/>
          </p:cNvSpPr>
          <p:nvPr>
            <p:ph type="title"/>
          </p:nvPr>
        </p:nvSpPr>
        <p:spPr>
          <a:xfrm>
            <a:off x="3573194" y="251655"/>
            <a:ext cx="3770141" cy="858764"/>
          </a:xfrm>
        </p:spPr>
        <p:txBody>
          <a:bodyPr/>
          <a:lstStyle/>
          <a:p>
            <a:pPr algn="ctr"/>
            <a:r>
              <a:rPr lang="en-US" dirty="0"/>
              <a:t>Viruses</a:t>
            </a:r>
            <a:endParaRPr lang="en-IN" dirty="0"/>
          </a:p>
        </p:txBody>
      </p:sp>
      <p:sp>
        <p:nvSpPr>
          <p:cNvPr id="3" name="Content Placeholder 2">
            <a:extLst>
              <a:ext uri="{FF2B5EF4-FFF2-40B4-BE49-F238E27FC236}">
                <a16:creationId xmlns:a16="http://schemas.microsoft.com/office/drawing/2014/main" id="{B55EB864-412D-341A-D05E-4A164003350B}"/>
              </a:ext>
            </a:extLst>
          </p:cNvPr>
          <p:cNvSpPr>
            <a:spLocks noGrp="1"/>
          </p:cNvSpPr>
          <p:nvPr>
            <p:ph idx="1"/>
          </p:nvPr>
        </p:nvSpPr>
        <p:spPr>
          <a:xfrm>
            <a:off x="838200" y="1743465"/>
            <a:ext cx="10515600" cy="4351338"/>
          </a:xfrm>
        </p:spPr>
        <p:txBody>
          <a:bodyPr>
            <a:normAutofit fontScale="77500" lnSpcReduction="20000"/>
          </a:bodyPr>
          <a:lstStyle/>
          <a:p>
            <a:pPr algn="just"/>
            <a:r>
              <a:rPr lang="en-US" dirty="0"/>
              <a:t>Viruses are different to bacteria as they are the smallest microbes.  </a:t>
            </a:r>
          </a:p>
          <a:p>
            <a:pPr algn="just"/>
            <a:r>
              <a:rPr lang="en-IN" dirty="0"/>
              <a:t>Size of the viruses ranges from 20nm to 400 nm</a:t>
            </a:r>
            <a:endParaRPr lang="en-US" dirty="0"/>
          </a:p>
          <a:p>
            <a:pPr algn="just"/>
            <a:r>
              <a:rPr lang="en-US" dirty="0"/>
              <a:t>A virus is a core genetic material, either Deoxyribonucleic acid (DNA) or Ribonucleic acid (RNA), covered by a protective coat of protein.</a:t>
            </a:r>
          </a:p>
          <a:p>
            <a:pPr algn="just"/>
            <a:r>
              <a:rPr lang="en-US" dirty="0"/>
              <a:t> Viruses replicate inside other living cells, they can latch on to host cells, taking over their functions. The infected cell can infect new cells when stimulated.</a:t>
            </a:r>
          </a:p>
          <a:p>
            <a:pPr algn="just"/>
            <a:r>
              <a:rPr lang="en-US" dirty="0"/>
              <a:t>Viruses are different to bacteria as they are the smallest microbes. A virus is a core genetic material, either Deoxyribonucleic acid (DNA) or Ribonucleic acid (RNA), covered by a protective coat of protein. </a:t>
            </a:r>
          </a:p>
          <a:p>
            <a:pPr algn="just"/>
            <a:r>
              <a:rPr lang="en-US" dirty="0"/>
              <a:t>Viruses replicate inside other living cells, they can latch on to host cells, taking over their functions. The infected cell can infect new cells when stimulated.</a:t>
            </a:r>
          </a:p>
          <a:p>
            <a:r>
              <a:rPr lang="en-IN" dirty="0"/>
              <a:t>Viruses can cause several diseases in more advanced cell structures. Examples include:</a:t>
            </a:r>
          </a:p>
          <a:p>
            <a:pPr>
              <a:buFont typeface="Arial" panose="020B0604020202020204" pitchFamily="34" charset="0"/>
              <a:buChar char="•"/>
            </a:pPr>
            <a:r>
              <a:rPr lang="en-IN" dirty="0"/>
              <a:t>chicken pox, cold, COVID 19, </a:t>
            </a:r>
            <a:r>
              <a:rPr lang="en-IN" dirty="0" err="1"/>
              <a:t>ebola</a:t>
            </a:r>
            <a:r>
              <a:rPr lang="en-IN" dirty="0"/>
              <a:t>, flu, hepatitis, herpes simplex virus (HSV), measles, mumps, polio, rabies, rubella, smallpox.</a:t>
            </a:r>
          </a:p>
          <a:p>
            <a:pPr algn="just"/>
            <a:endParaRPr lang="en-IN" dirty="0"/>
          </a:p>
        </p:txBody>
      </p:sp>
      <p:pic>
        <p:nvPicPr>
          <p:cNvPr id="4" name="Picture 3" descr="A black biohazard symbol&#10;&#10;Description automatically generated">
            <a:extLst>
              <a:ext uri="{FF2B5EF4-FFF2-40B4-BE49-F238E27FC236}">
                <a16:creationId xmlns:a16="http://schemas.microsoft.com/office/drawing/2014/main" id="{EA1039C4-3373-B667-4F87-61929CAD841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674984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06394-C940-38E0-3518-C3CB804C0AB2}"/>
              </a:ext>
            </a:extLst>
          </p:cNvPr>
          <p:cNvSpPr>
            <a:spLocks noGrp="1"/>
          </p:cNvSpPr>
          <p:nvPr>
            <p:ph type="title"/>
          </p:nvPr>
        </p:nvSpPr>
        <p:spPr/>
        <p:txBody>
          <a:bodyPr/>
          <a:lstStyle/>
          <a:p>
            <a:r>
              <a:rPr lang="en-US" b="1" dirty="0"/>
              <a:t>Toxins from biological sources</a:t>
            </a:r>
            <a:br>
              <a:rPr lang="en-US" b="1" dirty="0"/>
            </a:br>
            <a:endParaRPr lang="en-IN" dirty="0"/>
          </a:p>
        </p:txBody>
      </p:sp>
      <p:sp>
        <p:nvSpPr>
          <p:cNvPr id="3" name="Content Placeholder 2">
            <a:extLst>
              <a:ext uri="{FF2B5EF4-FFF2-40B4-BE49-F238E27FC236}">
                <a16:creationId xmlns:a16="http://schemas.microsoft.com/office/drawing/2014/main" id="{DDEE437C-6EAF-5760-068E-27B7A971BE9E}"/>
              </a:ext>
            </a:extLst>
          </p:cNvPr>
          <p:cNvSpPr>
            <a:spLocks noGrp="1"/>
          </p:cNvSpPr>
          <p:nvPr>
            <p:ph idx="1"/>
          </p:nvPr>
        </p:nvSpPr>
        <p:spPr/>
        <p:txBody>
          <a:bodyPr>
            <a:normAutofit fontScale="70000" lnSpcReduction="20000"/>
          </a:bodyPr>
          <a:lstStyle/>
          <a:p>
            <a:r>
              <a:rPr lang="en-US" dirty="0"/>
              <a:t>Toxins are a subset of poison produced by living organisms. Poisons are any substance that can cause harm to an organism if enough has been absorbed, this can be either through ingestion, inhalation, or direct contact.</a:t>
            </a:r>
          </a:p>
          <a:p>
            <a:r>
              <a:rPr lang="en-US" dirty="0"/>
              <a:t>Many organisms produce toxins either as a </a:t>
            </a:r>
            <a:r>
              <a:rPr lang="en-US" dirty="0" err="1"/>
              <a:t>defence</a:t>
            </a:r>
            <a:r>
              <a:rPr lang="en-US" dirty="0"/>
              <a:t> mechanism or for predation, they tend to be produced by bacteria, fungi, plants, insect, and animals.</a:t>
            </a:r>
          </a:p>
          <a:p>
            <a:pPr marL="0" indent="0" algn="ctr">
              <a:buNone/>
            </a:pPr>
            <a:r>
              <a:rPr lang="en-US" dirty="0"/>
              <a:t>The five most deadly toxins are:</a:t>
            </a:r>
          </a:p>
          <a:p>
            <a:pPr>
              <a:buFont typeface="Arial" panose="020B0604020202020204" pitchFamily="34" charset="0"/>
              <a:buChar char="•"/>
            </a:pPr>
            <a:r>
              <a:rPr lang="en-US" dirty="0"/>
              <a:t>botulinum toxin A, from the bacteria clostridium botulinum</a:t>
            </a:r>
          </a:p>
          <a:p>
            <a:pPr>
              <a:buFont typeface="Arial" panose="020B0604020202020204" pitchFamily="34" charset="0"/>
              <a:buChar char="•"/>
            </a:pPr>
            <a:r>
              <a:rPr lang="en-US" dirty="0"/>
              <a:t>tetanus toxin A, from the bacteria </a:t>
            </a:r>
            <a:r>
              <a:rPr lang="en-US" dirty="0" err="1"/>
              <a:t>clostrifium</a:t>
            </a:r>
            <a:r>
              <a:rPr lang="en-US" dirty="0"/>
              <a:t> tetani</a:t>
            </a:r>
          </a:p>
          <a:p>
            <a:pPr>
              <a:buFont typeface="Arial" panose="020B0604020202020204" pitchFamily="34" charset="0"/>
              <a:buChar char="•"/>
            </a:pPr>
            <a:r>
              <a:rPr lang="en-US" dirty="0"/>
              <a:t>diphtheria toxin, from the bacteria corynebacterium diphtheriae</a:t>
            </a:r>
          </a:p>
          <a:p>
            <a:pPr>
              <a:buFont typeface="Arial" panose="020B0604020202020204" pitchFamily="34" charset="0"/>
              <a:buChar char="•"/>
            </a:pPr>
            <a:r>
              <a:rPr lang="en-US" dirty="0"/>
              <a:t>muscarine, from the mushroom amanita muscaria</a:t>
            </a:r>
          </a:p>
          <a:p>
            <a:pPr>
              <a:buFont typeface="Arial" panose="020B0604020202020204" pitchFamily="34" charset="0"/>
              <a:buChar char="•"/>
            </a:pPr>
            <a:r>
              <a:rPr lang="en-US" dirty="0"/>
              <a:t>bufotoxin, from the common toad genus bufo.</a:t>
            </a:r>
          </a:p>
          <a:p>
            <a:r>
              <a:rPr lang="en-US" dirty="0"/>
              <a:t>Toxins can present in a variety of workplace settings. Venomous insects such as bees and wasps can nest in any number of workplace buildings and can potentially sting workers. In many countries, snakes and spiders are highly venomous, so can be a threat to workers.</a:t>
            </a:r>
          </a:p>
          <a:p>
            <a:endParaRPr lang="en-IN" dirty="0"/>
          </a:p>
        </p:txBody>
      </p:sp>
      <p:pic>
        <p:nvPicPr>
          <p:cNvPr id="4" name="Picture 3" descr="A black biohazard symbol&#10;&#10;Description automatically generated">
            <a:extLst>
              <a:ext uri="{FF2B5EF4-FFF2-40B4-BE49-F238E27FC236}">
                <a16:creationId xmlns:a16="http://schemas.microsoft.com/office/drawing/2014/main" id="{20187252-5EB0-4789-A90B-A3412D5736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590343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E7F12-4B5D-7C3F-830B-F579FC864F29}"/>
              </a:ext>
            </a:extLst>
          </p:cNvPr>
          <p:cNvSpPr>
            <a:spLocks noGrp="1"/>
          </p:cNvSpPr>
          <p:nvPr>
            <p:ph type="title"/>
          </p:nvPr>
        </p:nvSpPr>
        <p:spPr/>
        <p:txBody>
          <a:bodyPr/>
          <a:lstStyle/>
          <a:p>
            <a:pPr algn="ctr"/>
            <a:r>
              <a:rPr lang="en-US" b="1" dirty="0"/>
              <a:t>Anaphylaxis</a:t>
            </a:r>
            <a:br>
              <a:rPr lang="en-US" b="1" dirty="0"/>
            </a:br>
            <a:endParaRPr lang="en-IN" dirty="0"/>
          </a:p>
        </p:txBody>
      </p:sp>
      <p:sp>
        <p:nvSpPr>
          <p:cNvPr id="3" name="Content Placeholder 2">
            <a:extLst>
              <a:ext uri="{FF2B5EF4-FFF2-40B4-BE49-F238E27FC236}">
                <a16:creationId xmlns:a16="http://schemas.microsoft.com/office/drawing/2014/main" id="{D762C9A1-D9F4-DA33-0780-B0ABC2AF67A5}"/>
              </a:ext>
            </a:extLst>
          </p:cNvPr>
          <p:cNvSpPr>
            <a:spLocks noGrp="1"/>
          </p:cNvSpPr>
          <p:nvPr>
            <p:ph idx="1"/>
          </p:nvPr>
        </p:nvSpPr>
        <p:spPr/>
        <p:txBody>
          <a:bodyPr>
            <a:normAutofit fontScale="92500"/>
          </a:bodyPr>
          <a:lstStyle/>
          <a:p>
            <a:pPr marL="0" indent="0">
              <a:buNone/>
            </a:pPr>
            <a:r>
              <a:rPr lang="en-US" dirty="0"/>
              <a:t>A severe allergic reaction which can be fatal. This usually occurs in response to almost any foreign substance. Common triggers include:</a:t>
            </a:r>
          </a:p>
          <a:p>
            <a:pPr>
              <a:buFont typeface="Arial" panose="020B0604020202020204" pitchFamily="34" charset="0"/>
              <a:buChar char="•"/>
            </a:pPr>
            <a:r>
              <a:rPr lang="en-US" dirty="0"/>
              <a:t>toxins from insect bites</a:t>
            </a:r>
          </a:p>
          <a:p>
            <a:pPr>
              <a:buFont typeface="Arial" panose="020B0604020202020204" pitchFamily="34" charset="0"/>
              <a:buChar char="•"/>
            </a:pPr>
            <a:r>
              <a:rPr lang="en-US" dirty="0"/>
              <a:t>Stings </a:t>
            </a:r>
          </a:p>
          <a:p>
            <a:pPr>
              <a:buFont typeface="Arial" panose="020B0604020202020204" pitchFamily="34" charset="0"/>
              <a:buChar char="•"/>
            </a:pPr>
            <a:r>
              <a:rPr lang="en-US" dirty="0"/>
              <a:t>Food </a:t>
            </a:r>
          </a:p>
          <a:p>
            <a:pPr>
              <a:buFont typeface="Arial" panose="020B0604020202020204" pitchFamily="34" charset="0"/>
              <a:buChar char="•"/>
            </a:pPr>
            <a:r>
              <a:rPr lang="en-US" dirty="0"/>
              <a:t>Medicines.</a:t>
            </a:r>
          </a:p>
          <a:p>
            <a:pPr marL="0" indent="0">
              <a:buNone/>
            </a:pPr>
            <a:r>
              <a:rPr lang="en-US" i="1" dirty="0"/>
              <a:t>Anaphylaxis is a common medical emergency and a life-threatening acute hypersensitivity reaction. It can be defined as a rapidly evolving, generalized, multi-system allergic reaction. Without treatment, anaphylaxis is often fatal due to its rapid progression to respiratory collapse.</a:t>
            </a:r>
            <a:endParaRPr lang="en-IN" i="1" dirty="0"/>
          </a:p>
        </p:txBody>
      </p:sp>
      <p:pic>
        <p:nvPicPr>
          <p:cNvPr id="4" name="Picture 3" descr="A black biohazard symbol&#10;&#10;Description automatically generated">
            <a:extLst>
              <a:ext uri="{FF2B5EF4-FFF2-40B4-BE49-F238E27FC236}">
                <a16:creationId xmlns:a16="http://schemas.microsoft.com/office/drawing/2014/main" id="{CEA6FA3A-751C-2013-3DFA-E0E831DB4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66822"/>
            <a:ext cx="1529395" cy="1456566"/>
          </a:xfrm>
          <a:prstGeom prst="rect">
            <a:avLst/>
          </a:prstGeom>
        </p:spPr>
      </p:pic>
    </p:spTree>
    <p:extLst>
      <p:ext uri="{BB962C8B-B14F-4D97-AF65-F5344CB8AC3E}">
        <p14:creationId xmlns:p14="http://schemas.microsoft.com/office/powerpoint/2010/main" val="25875400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13C401A-5DD9-9955-CE5E-74FFA3C77993}"/>
              </a:ext>
            </a:extLst>
          </p:cNvPr>
          <p:cNvSpPr>
            <a:spLocks noGrp="1"/>
          </p:cNvSpPr>
          <p:nvPr>
            <p:ph idx="1"/>
          </p:nvPr>
        </p:nvSpPr>
        <p:spPr>
          <a:xfrm>
            <a:off x="542779" y="109363"/>
            <a:ext cx="10515600" cy="6643130"/>
          </a:xfrm>
        </p:spPr>
        <p:txBody>
          <a:bodyPr>
            <a:normAutofit fontScale="25000" lnSpcReduction="20000"/>
          </a:bodyPr>
          <a:lstStyle/>
          <a:p>
            <a:r>
              <a:rPr lang="en-US" sz="6400" b="1" dirty="0"/>
              <a:t>Long-term diseases, also called chronic diseases</a:t>
            </a:r>
          </a:p>
          <a:p>
            <a:r>
              <a:rPr lang="en-US" sz="6400" dirty="0"/>
              <a:t>Local diseases target one part (Lungs) of the body. An example of a local disease is hepatitis B (HBV). This can be transmitted into the body through contact with infectious body fluids such as blood, vaginal secretions or semen.</a:t>
            </a:r>
          </a:p>
          <a:p>
            <a:r>
              <a:rPr lang="en-US" sz="6400" dirty="0"/>
              <a:t>Systemic diseases affect many parts of the body or the whole body. They can start as a local disease and progress to systemic disease. For example, pneumonia may begin in one lung or both lungs but then spread throughout the body into a potentially life-threatening condition.</a:t>
            </a:r>
          </a:p>
          <a:p>
            <a:r>
              <a:rPr lang="en-US" sz="6400" dirty="0"/>
              <a:t>Parasitic diseases are infectious diseases caused or transmitted by a parasite. A common example of parasitic disease is toxoplasmosis. Infection usually occurs from:</a:t>
            </a:r>
          </a:p>
          <a:p>
            <a:pPr>
              <a:buFont typeface="Arial" panose="020B0604020202020204" pitchFamily="34" charset="0"/>
              <a:buChar char="•"/>
            </a:pPr>
            <a:r>
              <a:rPr lang="en-US" sz="6400" dirty="0"/>
              <a:t>eating undercooked contaminated meat, exposure to infected cat poo, or mother-to-child transmission in pregnancy.</a:t>
            </a:r>
          </a:p>
          <a:p>
            <a:r>
              <a:rPr lang="en-US" sz="6400" b="1" dirty="0"/>
              <a:t>Cancer</a:t>
            </a:r>
          </a:p>
          <a:p>
            <a:r>
              <a:rPr lang="en-US" sz="6400" dirty="0"/>
              <a:t>Carcinogens are substances that can cause cancer. Cancer is an uncontrolled growth of abnormal cells in the body. Some new cases of cancer could be attributed to agents such as human papillomavirus (HPV), helicobacter pylori, hepatitis B and C viruses.</a:t>
            </a:r>
          </a:p>
          <a:p>
            <a:r>
              <a:rPr lang="en-US" sz="6400" b="1" dirty="0"/>
              <a:t>Psychological conditions</a:t>
            </a:r>
          </a:p>
          <a:p>
            <a:r>
              <a:rPr lang="en-US" sz="6400" dirty="0"/>
              <a:t>There is a possible connection between infections and the development of disorders such as schizophrenia, depression and bipolar disorder. A theory is that infection may influence the brain with infective agents, altering the central nervous system.</a:t>
            </a:r>
          </a:p>
          <a:p>
            <a:r>
              <a:rPr lang="en-US" sz="6400" b="1" dirty="0"/>
              <a:t>Toxins (long-term)</a:t>
            </a:r>
          </a:p>
          <a:p>
            <a:r>
              <a:rPr lang="en-US" sz="6400" dirty="0"/>
              <a:t>Some toxins can have long-term effects. They affect people in different ways, from mild illness to death. For example, there are several types of toxins produced by harmful algae, which in large quantities can form toxic blooms. These can be responsible for causing:</a:t>
            </a:r>
          </a:p>
          <a:p>
            <a:pPr>
              <a:buFont typeface="Arial" panose="020B0604020202020204" pitchFamily="34" charset="0"/>
              <a:buChar char="•"/>
            </a:pPr>
            <a:r>
              <a:rPr lang="en-US" sz="6400" dirty="0"/>
              <a:t>respiratory irritation and distress, </a:t>
            </a:r>
            <a:r>
              <a:rPr lang="en-US" sz="6400" dirty="0" err="1"/>
              <a:t>diarrhoea</a:t>
            </a:r>
            <a:r>
              <a:rPr lang="en-US" sz="6400" dirty="0"/>
              <a:t>, vomiting, numbness, dizziness, paralysis, death.</a:t>
            </a:r>
          </a:p>
          <a:p>
            <a:r>
              <a:rPr lang="en-US" sz="6400" b="1" dirty="0"/>
              <a:t>Allergies</a:t>
            </a:r>
          </a:p>
          <a:p>
            <a:r>
              <a:rPr lang="en-US" sz="6400" dirty="0"/>
              <a:t>Allergies are long-term conditions that are not life threatening but cause </a:t>
            </a:r>
            <a:r>
              <a:rPr lang="en-US" sz="6400" dirty="0" err="1"/>
              <a:t>localised</a:t>
            </a:r>
            <a:r>
              <a:rPr lang="en-US" sz="6400" dirty="0"/>
              <a:t> tissue inflammation. Some biological hazards can cause hypersensitivity, which is an over reaction by the immune system to an allergen. Examples include:</a:t>
            </a:r>
          </a:p>
          <a:p>
            <a:pPr>
              <a:buFont typeface="Arial" panose="020B0604020202020204" pitchFamily="34" charset="0"/>
              <a:buChar char="•"/>
            </a:pPr>
            <a:r>
              <a:rPr lang="en-US" sz="6400" dirty="0"/>
              <a:t>pollens from plants, viruses, bacteria, animals and birds.</a:t>
            </a:r>
          </a:p>
          <a:p>
            <a:endParaRPr lang="en-IN" dirty="0"/>
          </a:p>
        </p:txBody>
      </p:sp>
      <p:pic>
        <p:nvPicPr>
          <p:cNvPr id="4" name="Picture 3" descr="A black biohazard symbol&#10;&#10;Description automatically generated">
            <a:extLst>
              <a:ext uri="{FF2B5EF4-FFF2-40B4-BE49-F238E27FC236}">
                <a16:creationId xmlns:a16="http://schemas.microsoft.com/office/drawing/2014/main" id="{535A7EE4-D276-B2CB-E632-E8CC5C5043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273751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4EA08-07B9-0F47-C7C5-B062546536DE}"/>
              </a:ext>
            </a:extLst>
          </p:cNvPr>
          <p:cNvSpPr>
            <a:spLocks noGrp="1"/>
          </p:cNvSpPr>
          <p:nvPr>
            <p:ph type="title"/>
          </p:nvPr>
        </p:nvSpPr>
        <p:spPr>
          <a:xfrm>
            <a:off x="838200" y="18255"/>
            <a:ext cx="10515600" cy="1325563"/>
          </a:xfrm>
        </p:spPr>
        <p:txBody>
          <a:bodyPr/>
          <a:lstStyle/>
          <a:p>
            <a:pPr algn="ctr"/>
            <a:r>
              <a:rPr lang="en-US" dirty="0"/>
              <a:t>Biosafety levels</a:t>
            </a:r>
            <a:endParaRPr lang="en-IN" dirty="0"/>
          </a:p>
        </p:txBody>
      </p:sp>
      <p:sp>
        <p:nvSpPr>
          <p:cNvPr id="3" name="Content Placeholder 2">
            <a:extLst>
              <a:ext uri="{FF2B5EF4-FFF2-40B4-BE49-F238E27FC236}">
                <a16:creationId xmlns:a16="http://schemas.microsoft.com/office/drawing/2014/main" id="{393AE251-2BE5-4571-7DBC-3168C680EBA6}"/>
              </a:ext>
            </a:extLst>
          </p:cNvPr>
          <p:cNvSpPr>
            <a:spLocks noGrp="1"/>
          </p:cNvSpPr>
          <p:nvPr>
            <p:ph idx="1"/>
          </p:nvPr>
        </p:nvSpPr>
        <p:spPr>
          <a:xfrm>
            <a:off x="838200" y="1308295"/>
            <a:ext cx="10515600" cy="4868668"/>
          </a:xfrm>
        </p:spPr>
        <p:txBody>
          <a:bodyPr>
            <a:normAutofit fontScale="85000" lnSpcReduction="20000"/>
          </a:bodyPr>
          <a:lstStyle/>
          <a:p>
            <a:r>
              <a:rPr lang="en-US" b="1" dirty="0"/>
              <a:t>What Are Biosafety Levels?</a:t>
            </a:r>
          </a:p>
          <a:p>
            <a:pPr algn="just"/>
            <a:r>
              <a:rPr lang="en-US" dirty="0"/>
              <a:t>Biological safety levels — are a series of protections specific to autoclave related activities that take place in biological labs. Biosafety levels are individual safeguards designed to protect laboratory personnel, as well as the surrounding environment and community.</a:t>
            </a:r>
          </a:p>
          <a:p>
            <a:r>
              <a:rPr lang="en-US" dirty="0"/>
              <a:t>Each biosafety level — BSL-1 to BSL-4 — is defined based on the following:</a:t>
            </a:r>
          </a:p>
          <a:p>
            <a:pPr>
              <a:buFont typeface="Arial" panose="020B0604020202020204" pitchFamily="34" charset="0"/>
              <a:buChar char="•"/>
            </a:pPr>
            <a:r>
              <a:rPr lang="en-US" dirty="0"/>
              <a:t>Risks related to containment</a:t>
            </a:r>
          </a:p>
          <a:p>
            <a:pPr>
              <a:buFont typeface="Arial" panose="020B0604020202020204" pitchFamily="34" charset="0"/>
              <a:buChar char="•"/>
            </a:pPr>
            <a:r>
              <a:rPr lang="en-US" dirty="0"/>
              <a:t>Severity of infection</a:t>
            </a:r>
          </a:p>
          <a:p>
            <a:pPr>
              <a:buFont typeface="Arial" panose="020B0604020202020204" pitchFamily="34" charset="0"/>
              <a:buChar char="•"/>
            </a:pPr>
            <a:r>
              <a:rPr lang="en-US" dirty="0"/>
              <a:t>Transmissibility</a:t>
            </a:r>
          </a:p>
          <a:p>
            <a:pPr>
              <a:buFont typeface="Arial" panose="020B0604020202020204" pitchFamily="34" charset="0"/>
              <a:buChar char="•"/>
            </a:pPr>
            <a:r>
              <a:rPr lang="en-US" dirty="0"/>
              <a:t>Nature of the work conducted within the lab</a:t>
            </a:r>
          </a:p>
          <a:p>
            <a:pPr>
              <a:buFont typeface="Arial" panose="020B0604020202020204" pitchFamily="34" charset="0"/>
              <a:buChar char="•"/>
            </a:pPr>
            <a:r>
              <a:rPr lang="en-US" dirty="0"/>
              <a:t>Origin of the microbe</a:t>
            </a:r>
          </a:p>
          <a:p>
            <a:pPr>
              <a:buFont typeface="Arial" panose="020B0604020202020204" pitchFamily="34" charset="0"/>
              <a:buChar char="•"/>
            </a:pPr>
            <a:r>
              <a:rPr lang="en-US" dirty="0"/>
              <a:t>Agent in question</a:t>
            </a:r>
          </a:p>
          <a:p>
            <a:pPr>
              <a:buFont typeface="Arial" panose="020B0604020202020204" pitchFamily="34" charset="0"/>
              <a:buChar char="•"/>
            </a:pPr>
            <a:r>
              <a:rPr lang="en-US" dirty="0"/>
              <a:t>Route of exposure</a:t>
            </a:r>
          </a:p>
          <a:p>
            <a:pPr algn="just"/>
            <a:endParaRPr lang="en-US" dirty="0"/>
          </a:p>
          <a:p>
            <a:endParaRPr lang="en-IN" dirty="0"/>
          </a:p>
        </p:txBody>
      </p:sp>
      <p:pic>
        <p:nvPicPr>
          <p:cNvPr id="4" name="Picture 3" descr="A black biohazard symbol&#10;&#10;Description automatically generated">
            <a:extLst>
              <a:ext uri="{FF2B5EF4-FFF2-40B4-BE49-F238E27FC236}">
                <a16:creationId xmlns:a16="http://schemas.microsoft.com/office/drawing/2014/main" id="{F36B846C-B1A4-DF57-C2B3-387583141B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2692921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A1CD7C-84D2-289C-B940-338F1AA2DC47}"/>
              </a:ext>
            </a:extLst>
          </p:cNvPr>
          <p:cNvSpPr>
            <a:spLocks noGrp="1"/>
          </p:cNvSpPr>
          <p:nvPr>
            <p:ph type="title"/>
          </p:nvPr>
        </p:nvSpPr>
        <p:spPr/>
        <p:txBody>
          <a:bodyPr/>
          <a:lstStyle/>
          <a:p>
            <a:pPr algn="ctr"/>
            <a:r>
              <a:rPr lang="en-US" dirty="0"/>
              <a:t>Introduction </a:t>
            </a:r>
            <a:endParaRPr lang="en-IN" dirty="0"/>
          </a:p>
        </p:txBody>
      </p:sp>
      <p:sp>
        <p:nvSpPr>
          <p:cNvPr id="3" name="Content Placeholder 2">
            <a:extLst>
              <a:ext uri="{FF2B5EF4-FFF2-40B4-BE49-F238E27FC236}">
                <a16:creationId xmlns:a16="http://schemas.microsoft.com/office/drawing/2014/main" id="{54A947ED-BF18-C909-23F2-F6A11D234FD4}"/>
              </a:ext>
            </a:extLst>
          </p:cNvPr>
          <p:cNvSpPr>
            <a:spLocks noGrp="1"/>
          </p:cNvSpPr>
          <p:nvPr>
            <p:ph idx="1"/>
          </p:nvPr>
        </p:nvSpPr>
        <p:spPr>
          <a:xfrm>
            <a:off x="838200" y="1825624"/>
            <a:ext cx="10515600" cy="4125009"/>
          </a:xfrm>
        </p:spPr>
        <p:txBody>
          <a:bodyPr/>
          <a:lstStyle/>
          <a:p>
            <a:pPr marL="0" indent="0" algn="just">
              <a:buNone/>
            </a:pPr>
            <a:r>
              <a:rPr lang="en-US" dirty="0"/>
              <a:t>After Covid – 19, we have improved our quality of living when compared to earlier.</a:t>
            </a:r>
          </a:p>
          <a:p>
            <a:pPr algn="just"/>
            <a:r>
              <a:rPr lang="en-US" dirty="0"/>
              <a:t>Importance of hygiene</a:t>
            </a:r>
          </a:p>
          <a:p>
            <a:pPr algn="just"/>
            <a:r>
              <a:rPr lang="en-US" dirty="0"/>
              <a:t>Personal healthcare</a:t>
            </a:r>
          </a:p>
          <a:p>
            <a:pPr algn="just"/>
            <a:r>
              <a:rPr lang="en-US" dirty="0"/>
              <a:t>Food Habits and hygiene</a:t>
            </a:r>
          </a:p>
          <a:p>
            <a:pPr marL="0" indent="0" algn="just">
              <a:buNone/>
            </a:pPr>
            <a:r>
              <a:rPr lang="en-US" dirty="0"/>
              <a:t>Keeping these 3 as basic points we have designed the course on Bio safety standard and ethics. As an Engineer of any branch should know about Biosafety levels, Food safety and Bio ethics </a:t>
            </a:r>
          </a:p>
          <a:p>
            <a:pPr marL="0" indent="0">
              <a:buNone/>
            </a:pPr>
            <a:endParaRPr lang="en-IN" dirty="0"/>
          </a:p>
        </p:txBody>
      </p:sp>
      <p:pic>
        <p:nvPicPr>
          <p:cNvPr id="4" name="Picture 3" descr="A black biohazard symbol&#10;&#10;Description automatically generated">
            <a:extLst>
              <a:ext uri="{FF2B5EF4-FFF2-40B4-BE49-F238E27FC236}">
                <a16:creationId xmlns:a16="http://schemas.microsoft.com/office/drawing/2014/main" id="{2CD0A2B6-7CB1-289F-498A-131CC0257E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775995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diagram of a virus&#10;&#10;Description automatically generated">
            <a:extLst>
              <a:ext uri="{FF2B5EF4-FFF2-40B4-BE49-F238E27FC236}">
                <a16:creationId xmlns:a16="http://schemas.microsoft.com/office/drawing/2014/main" id="{13DA05C6-A950-6599-AA1C-F08C8B89D85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2998" y="947612"/>
            <a:ext cx="10626003" cy="4962776"/>
          </a:xfrm>
        </p:spPr>
      </p:pic>
      <p:pic>
        <p:nvPicPr>
          <p:cNvPr id="2" name="Picture 1" descr="A black biohazard symbol&#10;&#10;Description automatically generated">
            <a:extLst>
              <a:ext uri="{FF2B5EF4-FFF2-40B4-BE49-F238E27FC236}">
                <a16:creationId xmlns:a16="http://schemas.microsoft.com/office/drawing/2014/main" id="{48FB6511-2C45-23D7-2C46-1DE1D9E09B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71608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1F5F-C66B-B34F-62E4-510BC6E325FB}"/>
              </a:ext>
            </a:extLst>
          </p:cNvPr>
          <p:cNvSpPr>
            <a:spLocks noGrp="1"/>
          </p:cNvSpPr>
          <p:nvPr>
            <p:ph type="title"/>
          </p:nvPr>
        </p:nvSpPr>
        <p:spPr/>
        <p:txBody>
          <a:bodyPr/>
          <a:lstStyle/>
          <a:p>
            <a:pPr algn="ctr"/>
            <a:r>
              <a:rPr lang="en-IN" dirty="0"/>
              <a:t>Biological safety cabinets (BSCs)</a:t>
            </a:r>
          </a:p>
        </p:txBody>
      </p:sp>
      <p:sp>
        <p:nvSpPr>
          <p:cNvPr id="3" name="Content Placeholder 2">
            <a:extLst>
              <a:ext uri="{FF2B5EF4-FFF2-40B4-BE49-F238E27FC236}">
                <a16:creationId xmlns:a16="http://schemas.microsoft.com/office/drawing/2014/main" id="{DC276825-35F7-4C91-D56B-2313EDFAC8F9}"/>
              </a:ext>
            </a:extLst>
          </p:cNvPr>
          <p:cNvSpPr>
            <a:spLocks noGrp="1"/>
          </p:cNvSpPr>
          <p:nvPr>
            <p:ph idx="1"/>
          </p:nvPr>
        </p:nvSpPr>
        <p:spPr/>
        <p:txBody>
          <a:bodyPr>
            <a:normAutofit/>
          </a:bodyPr>
          <a:lstStyle/>
          <a:p>
            <a:pPr algn="just"/>
            <a:r>
              <a:rPr lang="en-IN" dirty="0"/>
              <a:t>Biological safety cabinets (BSCs) are </a:t>
            </a:r>
            <a:r>
              <a:rPr lang="en-IN" b="1" dirty="0"/>
              <a:t>used to protect personnel, products and the environment from exposure to biohazards and cross contamination during routine procedures</a:t>
            </a:r>
            <a:r>
              <a:rPr lang="en-IN" dirty="0"/>
              <a:t>.</a:t>
            </a:r>
          </a:p>
          <a:p>
            <a:pPr algn="just"/>
            <a:r>
              <a:rPr lang="en-US" dirty="0"/>
              <a:t>BSCs are designed to handle hazardous pathogenic materials, among other biohazards, and are used regularly in various types of laboratories ranging from basic research to high containment. </a:t>
            </a:r>
          </a:p>
          <a:p>
            <a:pPr algn="just"/>
            <a:r>
              <a:rPr lang="en-US" dirty="0"/>
              <a:t>Every BSC is categorized by a specific biosafety class: Class I, Class II or Class III. </a:t>
            </a:r>
            <a:endParaRPr lang="en-IN" dirty="0"/>
          </a:p>
        </p:txBody>
      </p:sp>
      <p:pic>
        <p:nvPicPr>
          <p:cNvPr id="4" name="Picture 3" descr="A black biohazard symbol&#10;&#10;Description automatically generated">
            <a:extLst>
              <a:ext uri="{FF2B5EF4-FFF2-40B4-BE49-F238E27FC236}">
                <a16:creationId xmlns:a16="http://schemas.microsoft.com/office/drawing/2014/main" id="{6F799263-F4D8-6CBB-6C25-F060A837E6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pic>
        <p:nvPicPr>
          <p:cNvPr id="6" name="Picture 5" descr="A person in protective gear holding a magnifying glass&#10;&#10;Description automatically generated">
            <a:extLst>
              <a:ext uri="{FF2B5EF4-FFF2-40B4-BE49-F238E27FC236}">
                <a16:creationId xmlns:a16="http://schemas.microsoft.com/office/drawing/2014/main" id="{18032F5C-D35A-42D7-A7C4-3CCB887553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06000" y="5334000"/>
            <a:ext cx="2286000" cy="1524000"/>
          </a:xfrm>
          <a:prstGeom prst="rect">
            <a:avLst/>
          </a:prstGeom>
        </p:spPr>
      </p:pic>
    </p:spTree>
    <p:extLst>
      <p:ext uri="{BB962C8B-B14F-4D97-AF65-F5344CB8AC3E}">
        <p14:creationId xmlns:p14="http://schemas.microsoft.com/office/powerpoint/2010/main" val="3946433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6EF82-0410-43D6-0C07-95393615AB42}"/>
              </a:ext>
            </a:extLst>
          </p:cNvPr>
          <p:cNvSpPr>
            <a:spLocks noGrp="1"/>
          </p:cNvSpPr>
          <p:nvPr>
            <p:ph type="title"/>
          </p:nvPr>
        </p:nvSpPr>
        <p:spPr>
          <a:xfrm>
            <a:off x="838200" y="365126"/>
            <a:ext cx="10515600" cy="591478"/>
          </a:xfrm>
        </p:spPr>
        <p:txBody>
          <a:bodyPr>
            <a:normAutofit fontScale="90000"/>
          </a:bodyPr>
          <a:lstStyle/>
          <a:p>
            <a:pPr algn="ctr"/>
            <a:r>
              <a:rPr lang="en-US" b="1" dirty="0"/>
              <a:t>Biosafety Cabinet Class I</a:t>
            </a:r>
            <a:br>
              <a:rPr lang="en-US" b="1" dirty="0"/>
            </a:br>
            <a:endParaRPr lang="en-IN" dirty="0"/>
          </a:p>
        </p:txBody>
      </p:sp>
      <p:sp>
        <p:nvSpPr>
          <p:cNvPr id="3" name="Content Placeholder 2">
            <a:extLst>
              <a:ext uri="{FF2B5EF4-FFF2-40B4-BE49-F238E27FC236}">
                <a16:creationId xmlns:a16="http://schemas.microsoft.com/office/drawing/2014/main" id="{AF5E3920-2411-DEA8-3FB8-6FA5B771364F}"/>
              </a:ext>
            </a:extLst>
          </p:cNvPr>
          <p:cNvSpPr>
            <a:spLocks noGrp="1"/>
          </p:cNvSpPr>
          <p:nvPr>
            <p:ph idx="1"/>
          </p:nvPr>
        </p:nvSpPr>
        <p:spPr>
          <a:xfrm>
            <a:off x="4459457" y="1069144"/>
            <a:ext cx="7244863" cy="5423729"/>
          </a:xfrm>
        </p:spPr>
        <p:txBody>
          <a:bodyPr>
            <a:normAutofit fontScale="77500" lnSpcReduction="20000"/>
          </a:bodyPr>
          <a:lstStyle/>
          <a:p>
            <a:pPr algn="just"/>
            <a:r>
              <a:rPr lang="en-US" dirty="0"/>
              <a:t>The Class I Biosafety Cabinet (BSC) provides personnel and environmental protection, but no product protection. </a:t>
            </a:r>
          </a:p>
          <a:p>
            <a:pPr algn="just"/>
            <a:r>
              <a:rPr lang="en-US" dirty="0"/>
              <a:t>It is similar in air movement to a chemical fume hood but has a limited fixed work access opening, and the exhaust air must be HEPA filtered to protect the environment. </a:t>
            </a:r>
          </a:p>
          <a:p>
            <a:pPr algn="just"/>
            <a:r>
              <a:rPr lang="en-US" dirty="0"/>
              <a:t>However, to be classified as a Class I BSC, the inward flow of air must be maintained at a minimum inflow velocity of 75 linear feet per minute (FPM) (0.38 m/s) through the front access opening. </a:t>
            </a:r>
          </a:p>
          <a:p>
            <a:pPr algn="just"/>
            <a:r>
              <a:rPr lang="en-US" dirty="0"/>
              <a:t>The Class I BSC is designed for general microbiological research with low and moderate-risk agents or non-sterile hazardous drug compounding in the pharmacy. </a:t>
            </a:r>
          </a:p>
          <a:p>
            <a:pPr algn="just"/>
            <a:r>
              <a:rPr lang="en-US" dirty="0"/>
              <a:t>The Class I cabinet may be recirculated back into the laboratory environment if no volatile chemicals a present. </a:t>
            </a:r>
          </a:p>
          <a:p>
            <a:pPr algn="just"/>
            <a:r>
              <a:rPr lang="en-US" dirty="0"/>
              <a:t>A Class I CVE may be recirculated back into the pharmacy if exhausted air passes through redundant (two) HEPA filters as per USP 797 and USP 800. </a:t>
            </a:r>
          </a:p>
          <a:p>
            <a:pPr algn="just"/>
            <a:endParaRPr lang="en-US" dirty="0"/>
          </a:p>
          <a:p>
            <a:endParaRPr lang="en-IN" dirty="0"/>
          </a:p>
        </p:txBody>
      </p:sp>
      <p:pic>
        <p:nvPicPr>
          <p:cNvPr id="6" name="Picture 5" descr="Diagram of a room with air filter&#10;&#10;Description automatically generated with medium confidence">
            <a:extLst>
              <a:ext uri="{FF2B5EF4-FFF2-40B4-BE49-F238E27FC236}">
                <a16:creationId xmlns:a16="http://schemas.microsoft.com/office/drawing/2014/main" id="{29E82CD9-1CB0-03FE-9B3B-BD6E54D4410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492" t="19166" r="6255" b="4089"/>
          <a:stretch/>
        </p:blipFill>
        <p:spPr>
          <a:xfrm>
            <a:off x="239150" y="0"/>
            <a:ext cx="3280274" cy="2779529"/>
          </a:xfrm>
          <a:prstGeom prst="rect">
            <a:avLst/>
          </a:prstGeom>
        </p:spPr>
      </p:pic>
      <p:pic>
        <p:nvPicPr>
          <p:cNvPr id="8" name="Picture 7" descr="A diagram of a room air conditioner&#10;&#10;Description automatically generated">
            <a:extLst>
              <a:ext uri="{FF2B5EF4-FFF2-40B4-BE49-F238E27FC236}">
                <a16:creationId xmlns:a16="http://schemas.microsoft.com/office/drawing/2014/main" id="{18A4BEC1-455B-8D37-7E46-5FC5796850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941480"/>
            <a:ext cx="4072638" cy="3916520"/>
          </a:xfrm>
          <a:prstGeom prst="rect">
            <a:avLst/>
          </a:prstGeom>
        </p:spPr>
      </p:pic>
      <p:pic>
        <p:nvPicPr>
          <p:cNvPr id="4" name="Picture 3" descr="A black biohazard symbol&#10;&#10;Description automatically generated">
            <a:extLst>
              <a:ext uri="{FF2B5EF4-FFF2-40B4-BE49-F238E27FC236}">
                <a16:creationId xmlns:a16="http://schemas.microsoft.com/office/drawing/2014/main" id="{56D1B95B-7924-8695-7CD5-58910D39F22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2709391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57A763-90C8-4FFA-C062-7B779187A5C4}"/>
              </a:ext>
            </a:extLst>
          </p:cNvPr>
          <p:cNvSpPr>
            <a:spLocks noGrp="1"/>
          </p:cNvSpPr>
          <p:nvPr>
            <p:ph type="title"/>
          </p:nvPr>
        </p:nvSpPr>
        <p:spPr>
          <a:xfrm>
            <a:off x="1358705" y="0"/>
            <a:ext cx="10515600" cy="1325563"/>
          </a:xfrm>
        </p:spPr>
        <p:txBody>
          <a:bodyPr/>
          <a:lstStyle/>
          <a:p>
            <a:r>
              <a:rPr lang="en-US" dirty="0">
                <a:hlinkClick r:id="rId2"/>
              </a:rPr>
              <a:t>Class II cabinet</a:t>
            </a:r>
            <a:endParaRPr lang="en-IN" dirty="0"/>
          </a:p>
        </p:txBody>
      </p:sp>
      <p:sp>
        <p:nvSpPr>
          <p:cNvPr id="3" name="Content Placeholder 2">
            <a:extLst>
              <a:ext uri="{FF2B5EF4-FFF2-40B4-BE49-F238E27FC236}">
                <a16:creationId xmlns:a16="http://schemas.microsoft.com/office/drawing/2014/main" id="{AF79624C-A38D-CDA4-FF77-7C9689B1C842}"/>
              </a:ext>
            </a:extLst>
          </p:cNvPr>
          <p:cNvSpPr>
            <a:spLocks noGrp="1"/>
          </p:cNvSpPr>
          <p:nvPr>
            <p:ph idx="1"/>
          </p:nvPr>
        </p:nvSpPr>
        <p:spPr>
          <a:xfrm>
            <a:off x="936674" y="1253331"/>
            <a:ext cx="10515600" cy="4351338"/>
          </a:xfrm>
        </p:spPr>
        <p:txBody>
          <a:bodyPr>
            <a:normAutofit fontScale="77500" lnSpcReduction="20000"/>
          </a:bodyPr>
          <a:lstStyle/>
          <a:p>
            <a:pPr algn="just"/>
            <a:r>
              <a:rPr lang="en-US" dirty="0"/>
              <a:t>It is defined as a ventilated cabinet for personnel, product and environmental protection, often used for microbiological work or sterile pharmacy compounding. </a:t>
            </a:r>
          </a:p>
          <a:p>
            <a:pPr algn="just"/>
            <a:r>
              <a:rPr lang="en-US" dirty="0"/>
              <a:t>Class II BSCs are designed with an open front with inward airflow (personnel protection), downward HEPA-filtered laminar airflow (product protection) and HEPA-filtered exhaust air (environmental protection). </a:t>
            </a:r>
          </a:p>
          <a:p>
            <a:pPr algn="just"/>
            <a:r>
              <a:rPr lang="en-US" dirty="0"/>
              <a:t>These cabinets are further differentiated by types based on construction, airflow and how they interface with exhaust systems — A1, A2, B1, B2 and C1. </a:t>
            </a:r>
          </a:p>
          <a:p>
            <a:pPr algn="just"/>
            <a:r>
              <a:rPr lang="en-US" dirty="0"/>
              <a:t>All Class II BSCs require all biologically contaminated ducts and plenums to be under negative pressure or surrounded by negative pressure ducts and plenums. This provides a fail-to-safe feature that protects the user even in the event of a plenum failure. </a:t>
            </a:r>
          </a:p>
          <a:p>
            <a:pPr algn="just"/>
            <a:r>
              <a:rPr lang="en-US" dirty="0"/>
              <a:t>Type B2 cabinets take this a step further, requiring all biologically contaminated ducts and plenums to be under negative pressure or surrounded by directly exhausted negative pressure ducts and plenums. </a:t>
            </a:r>
          </a:p>
          <a:p>
            <a:pPr algn="just"/>
            <a:r>
              <a:rPr lang="en-US" dirty="0"/>
              <a:t>Type C1 cabinets provide even more protection by maintaining containment from biological and chemical hazards during building exhaust failures. </a:t>
            </a:r>
            <a:endParaRPr lang="en-IN" dirty="0"/>
          </a:p>
        </p:txBody>
      </p:sp>
      <p:pic>
        <p:nvPicPr>
          <p:cNvPr id="4" name="Picture 3" descr="A black biohazard symbol&#10;&#10;Description automatically generated">
            <a:extLst>
              <a:ext uri="{FF2B5EF4-FFF2-40B4-BE49-F238E27FC236}">
                <a16:creationId xmlns:a16="http://schemas.microsoft.com/office/drawing/2014/main" id="{78095A25-A1D8-9D9C-82DA-D6AC288A2E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681520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01A94E-87F0-8351-DF43-18215C8D7CF4}"/>
              </a:ext>
            </a:extLst>
          </p:cNvPr>
          <p:cNvSpPr>
            <a:spLocks noGrp="1"/>
          </p:cNvSpPr>
          <p:nvPr>
            <p:ph type="title"/>
          </p:nvPr>
        </p:nvSpPr>
        <p:spPr>
          <a:xfrm>
            <a:off x="838200" y="365125"/>
            <a:ext cx="10515600" cy="718087"/>
          </a:xfrm>
        </p:spPr>
        <p:txBody>
          <a:bodyPr>
            <a:normAutofit fontScale="90000"/>
          </a:bodyPr>
          <a:lstStyle/>
          <a:p>
            <a:pPr algn="ctr"/>
            <a:r>
              <a:rPr lang="en-US" dirty="0">
                <a:hlinkClick r:id="rId2"/>
              </a:rPr>
              <a:t>Class II, Type A2</a:t>
            </a:r>
            <a:br>
              <a:rPr lang="en-US" b="1" dirty="0"/>
            </a:br>
            <a:endParaRPr lang="en-IN" dirty="0"/>
          </a:p>
        </p:txBody>
      </p:sp>
      <p:sp>
        <p:nvSpPr>
          <p:cNvPr id="3" name="Content Placeholder 2">
            <a:extLst>
              <a:ext uri="{FF2B5EF4-FFF2-40B4-BE49-F238E27FC236}">
                <a16:creationId xmlns:a16="http://schemas.microsoft.com/office/drawing/2014/main" id="{240C5BBF-2399-2339-9A04-11AB1B890BE6}"/>
              </a:ext>
            </a:extLst>
          </p:cNvPr>
          <p:cNvSpPr>
            <a:spLocks noGrp="1"/>
          </p:cNvSpPr>
          <p:nvPr>
            <p:ph idx="1"/>
          </p:nvPr>
        </p:nvSpPr>
        <p:spPr>
          <a:xfrm>
            <a:off x="3092951" y="1083212"/>
            <a:ext cx="9099049" cy="5409663"/>
          </a:xfrm>
        </p:spPr>
        <p:txBody>
          <a:bodyPr>
            <a:normAutofit fontScale="70000" lnSpcReduction="20000"/>
          </a:bodyPr>
          <a:lstStyle/>
          <a:p>
            <a:r>
              <a:rPr lang="en-US" dirty="0"/>
              <a:t>A </a:t>
            </a:r>
            <a:r>
              <a:rPr lang="en-US" dirty="0">
                <a:hlinkClick r:id="rId2"/>
              </a:rPr>
              <a:t>Class II, Type A2</a:t>
            </a:r>
            <a:r>
              <a:rPr lang="en-US" dirty="0"/>
              <a:t> biosafety cabinets are the most common type of BSC used today. </a:t>
            </a:r>
          </a:p>
          <a:p>
            <a:r>
              <a:rPr lang="en-US" dirty="0"/>
              <a:t>Must maintain a minimum average inflow velocity of 100 fpm through the sash opening. </a:t>
            </a:r>
          </a:p>
          <a:p>
            <a:r>
              <a:rPr lang="en-US" dirty="0"/>
              <a:t>Approximately 60% to 70% of the contaminated air is recycled and pushed back into the workstation in the chamber through the downflow HEPA filter, while the remaining 30% to 40% is exhausted through the exhaust HEPA filter. </a:t>
            </a:r>
          </a:p>
          <a:p>
            <a:r>
              <a:rPr lang="en-US" dirty="0"/>
              <a:t>The recirculated, HEPA-filtered downflow air (Laminar flow) creates an ISO 5 environment within the work area that protects the samples from external contaminants. </a:t>
            </a:r>
          </a:p>
          <a:p>
            <a:r>
              <a:rPr lang="en-US" dirty="0"/>
              <a:t>When limited amounts of volatile chemicals are required, both NSF 49 and BMBL advise the unit shall be connected to an external exhaust system via a canopy style exhaust connection that will provide an audible and visual alarm within 15 seconds of an exhaust failure. </a:t>
            </a:r>
          </a:p>
          <a:p>
            <a:r>
              <a:rPr lang="en-US" dirty="0"/>
              <a:t>It’s advised to never use a direct-connect or hard ducted connection when working with hazardous chemicals. Canopy vented Type A2 cabinets may be used for work with limited amounts of volatile chemicals if deemed appropriate by a chemical risk assessment. </a:t>
            </a:r>
          </a:p>
          <a:p>
            <a:r>
              <a:rPr lang="en-US" dirty="0"/>
              <a:t>However, if hazardous, volatile chemicals are to be used within the cabinet, along with the microbiological work, exhaust must be released into the atmosphere through the direct duct system..</a:t>
            </a:r>
          </a:p>
          <a:p>
            <a:endParaRPr lang="en-IN" dirty="0"/>
          </a:p>
        </p:txBody>
      </p:sp>
      <p:pic>
        <p:nvPicPr>
          <p:cNvPr id="5" name="Picture 4" descr="A close-up of a ventilator&#10;&#10;Description automatically generated">
            <a:extLst>
              <a:ext uri="{FF2B5EF4-FFF2-40B4-BE49-F238E27FC236}">
                <a16:creationId xmlns:a16="http://schemas.microsoft.com/office/drawing/2014/main" id="{CCEE4DCF-D06A-E4DF-F30A-F072B43254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2880" y="724168"/>
            <a:ext cx="3275831" cy="5127993"/>
          </a:xfrm>
          <a:prstGeom prst="rect">
            <a:avLst/>
          </a:prstGeom>
        </p:spPr>
      </p:pic>
      <p:pic>
        <p:nvPicPr>
          <p:cNvPr id="4" name="Picture 3" descr="A black biohazard symbol&#10;&#10;Description automatically generated">
            <a:extLst>
              <a:ext uri="{FF2B5EF4-FFF2-40B4-BE49-F238E27FC236}">
                <a16:creationId xmlns:a16="http://schemas.microsoft.com/office/drawing/2014/main" id="{C54FE050-155A-75C0-21BB-927ACE1588C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9948569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B71B-A68D-5515-62FE-DAFC1A604EFB}"/>
              </a:ext>
            </a:extLst>
          </p:cNvPr>
          <p:cNvSpPr>
            <a:spLocks noGrp="1"/>
          </p:cNvSpPr>
          <p:nvPr>
            <p:ph type="title"/>
          </p:nvPr>
        </p:nvSpPr>
        <p:spPr>
          <a:xfrm>
            <a:off x="838200" y="0"/>
            <a:ext cx="10515600" cy="1325563"/>
          </a:xfrm>
        </p:spPr>
        <p:txBody>
          <a:bodyPr/>
          <a:lstStyle/>
          <a:p>
            <a:pPr algn="ctr"/>
            <a:r>
              <a:rPr lang="en-US" dirty="0"/>
              <a:t>Class II, Type B1</a:t>
            </a:r>
            <a:endParaRPr lang="en-IN" dirty="0"/>
          </a:p>
        </p:txBody>
      </p:sp>
      <p:sp>
        <p:nvSpPr>
          <p:cNvPr id="5" name="TextBox 4">
            <a:extLst>
              <a:ext uri="{FF2B5EF4-FFF2-40B4-BE49-F238E27FC236}">
                <a16:creationId xmlns:a16="http://schemas.microsoft.com/office/drawing/2014/main" id="{0AD0A4D0-5DBA-6330-A441-5E2296BC8400}"/>
              </a:ext>
            </a:extLst>
          </p:cNvPr>
          <p:cNvSpPr txBox="1"/>
          <p:nvPr/>
        </p:nvSpPr>
        <p:spPr>
          <a:xfrm>
            <a:off x="3554439" y="973912"/>
            <a:ext cx="8501574" cy="5262979"/>
          </a:xfrm>
          <a:prstGeom prst="rect">
            <a:avLst/>
          </a:prstGeom>
          <a:noFill/>
        </p:spPr>
        <p:txBody>
          <a:bodyPr wrap="square">
            <a:spAutoFit/>
          </a:bodyPr>
          <a:lstStyle/>
          <a:p>
            <a:pPr marL="457200" indent="-457200" algn="just">
              <a:buFont typeface="Arial" panose="020B0604020202020204" pitchFamily="34" charset="0"/>
              <a:buChar char="•"/>
            </a:pPr>
            <a:r>
              <a:rPr lang="en-US" sz="2400" dirty="0"/>
              <a:t>Class II, Type B1 biosafety cabinets must maintain a minimum average inflow velocity of 100 fpm through the sash opening and must be connected to a building exhaust system. </a:t>
            </a:r>
          </a:p>
          <a:p>
            <a:pPr marL="457200" indent="-457200" algn="just">
              <a:buFont typeface="Arial" panose="020B0604020202020204" pitchFamily="34" charset="0"/>
              <a:buChar char="•"/>
            </a:pPr>
            <a:r>
              <a:rPr lang="en-US" sz="2400" dirty="0"/>
              <a:t>They have HEPA-filtered downflow air composed mostly of uncontaminated recirculated inflow air and exhaust most of the contaminated downflow air through a dedicated duct after passing through a HEPA filter. </a:t>
            </a:r>
          </a:p>
          <a:p>
            <a:pPr marL="457200" indent="-457200" algn="just">
              <a:buFont typeface="Arial" panose="020B0604020202020204" pitchFamily="34" charset="0"/>
              <a:buChar char="•"/>
            </a:pPr>
            <a:r>
              <a:rPr lang="en-US" sz="2400" dirty="0"/>
              <a:t>Type B1 cabinets are safe for work involving limited amounts of volatile chemicals and trace amounts of radionuclides, as long as the work is done in the rear portion of the cabinet behind the smoke split. </a:t>
            </a:r>
          </a:p>
          <a:p>
            <a:pPr marL="457200" indent="-457200" algn="just">
              <a:buFont typeface="Arial" panose="020B0604020202020204" pitchFamily="34" charset="0"/>
              <a:buChar char="•"/>
            </a:pPr>
            <a:r>
              <a:rPr lang="en-US" sz="2400" dirty="0"/>
              <a:t>The rear portion is not marked or well-defined, and is ever-changing as the BSC’s filters load, making this type of cabinet unsafe for all but the most well-trained users.</a:t>
            </a:r>
            <a:endParaRPr lang="en-IN" sz="2400" dirty="0"/>
          </a:p>
        </p:txBody>
      </p:sp>
      <p:pic>
        <p:nvPicPr>
          <p:cNvPr id="7" name="Picture 6" descr="Diagram of a diagram of air conditioning&#10;&#10;Description automatically generated">
            <a:extLst>
              <a:ext uri="{FF2B5EF4-FFF2-40B4-BE49-F238E27FC236}">
                <a16:creationId xmlns:a16="http://schemas.microsoft.com/office/drawing/2014/main" id="{952D293C-9D52-828A-8EFA-168033BC8C1D}"/>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22632" r="7008" b="3672"/>
          <a:stretch/>
        </p:blipFill>
        <p:spPr>
          <a:xfrm>
            <a:off x="0" y="662781"/>
            <a:ext cx="3554438" cy="4866393"/>
          </a:xfrm>
          <a:prstGeom prst="rect">
            <a:avLst/>
          </a:prstGeom>
        </p:spPr>
      </p:pic>
      <p:pic>
        <p:nvPicPr>
          <p:cNvPr id="3" name="Picture 2" descr="A black biohazard symbol&#10;&#10;Description automatically generated">
            <a:extLst>
              <a:ext uri="{FF2B5EF4-FFF2-40B4-BE49-F238E27FC236}">
                <a16:creationId xmlns:a16="http://schemas.microsoft.com/office/drawing/2014/main" id="{816A7001-A0A3-5E97-26FB-207579CC66F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3751754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ADF66-F125-308C-7035-5F591AFECFBB}"/>
              </a:ext>
            </a:extLst>
          </p:cNvPr>
          <p:cNvSpPr>
            <a:spLocks noGrp="1"/>
          </p:cNvSpPr>
          <p:nvPr>
            <p:ph type="title"/>
          </p:nvPr>
        </p:nvSpPr>
        <p:spPr>
          <a:xfrm>
            <a:off x="838200" y="18256"/>
            <a:ext cx="10515600" cy="1233770"/>
          </a:xfrm>
        </p:spPr>
        <p:txBody>
          <a:bodyPr/>
          <a:lstStyle/>
          <a:p>
            <a:pPr algn="ctr"/>
            <a:r>
              <a:rPr lang="en-US" dirty="0">
                <a:hlinkClick r:id="rId2"/>
              </a:rPr>
              <a:t>Class II, Type B2</a:t>
            </a:r>
            <a:endParaRPr lang="en-IN" dirty="0"/>
          </a:p>
        </p:txBody>
      </p:sp>
      <p:sp>
        <p:nvSpPr>
          <p:cNvPr id="3" name="Content Placeholder 2">
            <a:extLst>
              <a:ext uri="{FF2B5EF4-FFF2-40B4-BE49-F238E27FC236}">
                <a16:creationId xmlns:a16="http://schemas.microsoft.com/office/drawing/2014/main" id="{494196AA-0C2B-C3B0-8E0E-382C0A40BE6B}"/>
              </a:ext>
            </a:extLst>
          </p:cNvPr>
          <p:cNvSpPr>
            <a:spLocks noGrp="1"/>
          </p:cNvSpPr>
          <p:nvPr>
            <p:ph idx="1"/>
          </p:nvPr>
        </p:nvSpPr>
        <p:spPr>
          <a:xfrm>
            <a:off x="4115169" y="1252026"/>
            <a:ext cx="7898639" cy="4924937"/>
          </a:xfrm>
        </p:spPr>
        <p:txBody>
          <a:bodyPr>
            <a:normAutofit fontScale="47500" lnSpcReduction="20000"/>
          </a:bodyPr>
          <a:lstStyle/>
          <a:p>
            <a:pPr algn="just"/>
            <a:r>
              <a:rPr lang="en-US" sz="3800" dirty="0"/>
              <a:t>A </a:t>
            </a:r>
            <a:r>
              <a:rPr lang="en-US" sz="3800" dirty="0">
                <a:hlinkClick r:id="rId2"/>
              </a:rPr>
              <a:t>Class II, Type B2</a:t>
            </a:r>
            <a:r>
              <a:rPr lang="en-US" sz="3800" dirty="0"/>
              <a:t> cabinets must maintain a minimum average inflow velocity of 100 fpm through the sash opening and require a dedicated exhaust system and dedicated remote blower for each cabinet. </a:t>
            </a:r>
          </a:p>
          <a:p>
            <a:pPr algn="just"/>
            <a:r>
              <a:rPr lang="en-US" sz="3800" dirty="0"/>
              <a:t>All of the contaminated airflow (100%) in a Type B2 cabinet is externally exhausted which means the air drawn into the cabinet is 100% exhausted into the atmosphere. </a:t>
            </a:r>
          </a:p>
          <a:p>
            <a:pPr algn="just"/>
            <a:r>
              <a:rPr lang="en-US" sz="3800" dirty="0"/>
              <a:t>They have HEPA-filtered downflow air drawn from the laboratory (not recirculated from the cabinet exhaust) and exhaust all inflow and downflow air out to the atmosphere after filtration through a HEPA filter. </a:t>
            </a:r>
          </a:p>
          <a:p>
            <a:pPr algn="just"/>
            <a:r>
              <a:rPr lang="en-US" sz="3800" dirty="0"/>
              <a:t>Type B2 cabinets are suitable for work involving limited amounts of volatile chemicals and trace amounts of radionuclides as an adjunct to microbiology applications. </a:t>
            </a:r>
          </a:p>
          <a:p>
            <a:pPr algn="just"/>
            <a:r>
              <a:rPr lang="en-US" sz="3800" dirty="0"/>
              <a:t>Although Type B2 BSCs offer protection when using higher volumes of chemicals within the cabinet, they require complicated exhaust configurations and consume large amounts of air to function. </a:t>
            </a:r>
          </a:p>
          <a:p>
            <a:pPr algn="just"/>
            <a:r>
              <a:rPr lang="en-US" sz="3800" dirty="0"/>
              <a:t>As a result, Type B2 cabinets have the highest installation and operational costs of any Class II BSC.</a:t>
            </a:r>
          </a:p>
          <a:p>
            <a:pPr marL="0" indent="0">
              <a:buNone/>
            </a:pPr>
            <a:br>
              <a:rPr lang="en-US" dirty="0"/>
            </a:br>
            <a:r>
              <a:rPr lang="en-US" dirty="0"/>
              <a:t> </a:t>
            </a:r>
          </a:p>
          <a:p>
            <a:endParaRPr lang="en-IN" dirty="0"/>
          </a:p>
        </p:txBody>
      </p:sp>
      <p:pic>
        <p:nvPicPr>
          <p:cNvPr id="7" name="Picture 6" descr="A close-up of a machine&#10;&#10;Description automatically generated">
            <a:extLst>
              <a:ext uri="{FF2B5EF4-FFF2-40B4-BE49-F238E27FC236}">
                <a16:creationId xmlns:a16="http://schemas.microsoft.com/office/drawing/2014/main" id="{D10C9DA1-A43F-3938-9F75-AED0F1500A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558" y="1445297"/>
            <a:ext cx="3627611" cy="4731666"/>
          </a:xfrm>
          <a:prstGeom prst="rect">
            <a:avLst/>
          </a:prstGeom>
        </p:spPr>
      </p:pic>
      <p:pic>
        <p:nvPicPr>
          <p:cNvPr id="4" name="Picture 3" descr="A black biohazard symbol&#10;&#10;Description automatically generated">
            <a:extLst>
              <a:ext uri="{FF2B5EF4-FFF2-40B4-BE49-F238E27FC236}">
                <a16:creationId xmlns:a16="http://schemas.microsoft.com/office/drawing/2014/main" id="{5BCB4084-256C-9AAA-304F-DAB93721B7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890576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4CF-019C-883E-663E-A78D042B7F20}"/>
              </a:ext>
            </a:extLst>
          </p:cNvPr>
          <p:cNvSpPr>
            <a:spLocks noGrp="1"/>
          </p:cNvSpPr>
          <p:nvPr>
            <p:ph type="title"/>
          </p:nvPr>
        </p:nvSpPr>
        <p:spPr/>
        <p:txBody>
          <a:bodyPr/>
          <a:lstStyle/>
          <a:p>
            <a:pPr algn="ctr"/>
            <a:r>
              <a:rPr lang="en-US" b="1" dirty="0"/>
              <a:t>Class III</a:t>
            </a:r>
            <a:br>
              <a:rPr lang="en-US" b="1" dirty="0"/>
            </a:br>
            <a:endParaRPr lang="en-IN" dirty="0"/>
          </a:p>
        </p:txBody>
      </p:sp>
      <p:sp>
        <p:nvSpPr>
          <p:cNvPr id="3" name="Content Placeholder 2">
            <a:extLst>
              <a:ext uri="{FF2B5EF4-FFF2-40B4-BE49-F238E27FC236}">
                <a16:creationId xmlns:a16="http://schemas.microsoft.com/office/drawing/2014/main" id="{4D0B52D6-5406-4101-62B5-17AE422D696C}"/>
              </a:ext>
            </a:extLst>
          </p:cNvPr>
          <p:cNvSpPr>
            <a:spLocks noGrp="1"/>
          </p:cNvSpPr>
          <p:nvPr>
            <p:ph idx="1"/>
          </p:nvPr>
        </p:nvSpPr>
        <p:spPr/>
        <p:txBody>
          <a:bodyPr>
            <a:normAutofit fontScale="92500" lnSpcReduction="20000"/>
          </a:bodyPr>
          <a:lstStyle/>
          <a:p>
            <a:pPr algn="just"/>
            <a:r>
              <a:rPr lang="en-US" dirty="0"/>
              <a:t>A Class III cabinet is defined as a totally enclosed, ventilated cabinet with leak-tight construction and attached rubber gloves for performing operations in the cabinet.</a:t>
            </a:r>
          </a:p>
          <a:p>
            <a:pPr algn="just"/>
            <a:r>
              <a:rPr lang="en-US" dirty="0"/>
              <a:t>These cabinets have a transfer chamber with interlocked doors that allow for sterilization of materials before entering/exiting the glove box. Materials can also be taken in and out through a dunk tank filled with a disinfecting solution. </a:t>
            </a:r>
          </a:p>
          <a:p>
            <a:pPr algn="just"/>
            <a:r>
              <a:rPr lang="en-US" dirty="0"/>
              <a:t>The cabinet is maintained under negative pressure and supply air is drawn in through HEPA filters. The exhaust air is treated with either double HEPA filtration or single HEPA filtration followed by air incineration and then exhausted outside. </a:t>
            </a:r>
          </a:p>
          <a:p>
            <a:pPr algn="just"/>
            <a:r>
              <a:rPr lang="en-US" dirty="0"/>
              <a:t>They are most commonly found in BSL 3 and BSL 4 laboratories, dubbed cabinet laboratories.</a:t>
            </a:r>
          </a:p>
          <a:p>
            <a:endParaRPr lang="en-IN" dirty="0"/>
          </a:p>
        </p:txBody>
      </p:sp>
      <p:pic>
        <p:nvPicPr>
          <p:cNvPr id="4" name="Picture 3" descr="A black biohazard symbol&#10;&#10;Description automatically generated">
            <a:extLst>
              <a:ext uri="{FF2B5EF4-FFF2-40B4-BE49-F238E27FC236}">
                <a16:creationId xmlns:a16="http://schemas.microsoft.com/office/drawing/2014/main" id="{91B46363-8D13-53EE-3E33-FBE926C03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0199154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4CF-019C-883E-663E-A78D042B7F20}"/>
              </a:ext>
            </a:extLst>
          </p:cNvPr>
          <p:cNvSpPr>
            <a:spLocks noGrp="1"/>
          </p:cNvSpPr>
          <p:nvPr>
            <p:ph type="title"/>
          </p:nvPr>
        </p:nvSpPr>
        <p:spPr/>
        <p:txBody>
          <a:bodyPr/>
          <a:lstStyle/>
          <a:p>
            <a:pPr algn="ctr"/>
            <a:r>
              <a:rPr lang="en-US" b="1" dirty="0"/>
              <a:t>Class IV</a:t>
            </a:r>
            <a:br>
              <a:rPr lang="en-US" b="1" dirty="0"/>
            </a:br>
            <a:endParaRPr lang="en-IN" dirty="0"/>
          </a:p>
        </p:txBody>
      </p:sp>
      <p:sp>
        <p:nvSpPr>
          <p:cNvPr id="3" name="Content Placeholder 2">
            <a:extLst>
              <a:ext uri="{FF2B5EF4-FFF2-40B4-BE49-F238E27FC236}">
                <a16:creationId xmlns:a16="http://schemas.microsoft.com/office/drawing/2014/main" id="{4D0B52D6-5406-4101-62B5-17AE422D696C}"/>
              </a:ext>
            </a:extLst>
          </p:cNvPr>
          <p:cNvSpPr>
            <a:spLocks noGrp="1"/>
          </p:cNvSpPr>
          <p:nvPr>
            <p:ph idx="1"/>
          </p:nvPr>
        </p:nvSpPr>
        <p:spPr>
          <a:xfrm>
            <a:off x="4815015" y="2145356"/>
            <a:ext cx="6538784" cy="3915677"/>
          </a:xfrm>
        </p:spPr>
        <p:txBody>
          <a:bodyPr>
            <a:normAutofit fontScale="92500" lnSpcReduction="10000"/>
          </a:bodyPr>
          <a:lstStyle/>
          <a:p>
            <a:pPr algn="just"/>
            <a:r>
              <a:rPr lang="en-US" dirty="0"/>
              <a:t>BSL-4. BSL-4 builds upon the containment requirements of BSL-3 and is the highest level of biological safety. There are a small number of BSL-4 labs in the United States and around the world. The microbes in a BSL-4 lab are dangerous and exotic, posing a high risk of aerosol-transmitted infections.</a:t>
            </a:r>
          </a:p>
          <a:p>
            <a:pPr algn="just"/>
            <a:r>
              <a:rPr lang="en-IN" dirty="0"/>
              <a:t>Biohazard Level 4 usually includes dangerous viruses like Ebola, Marburg virus, Lassa fever, Bolivian </a:t>
            </a:r>
            <a:r>
              <a:rPr lang="en-IN" dirty="0" err="1"/>
              <a:t>hemorrhagic</a:t>
            </a:r>
            <a:r>
              <a:rPr lang="en-IN" dirty="0"/>
              <a:t> fever, and many other </a:t>
            </a:r>
            <a:r>
              <a:rPr lang="en-IN" dirty="0" err="1"/>
              <a:t>hemorrhagic</a:t>
            </a:r>
            <a:r>
              <a:rPr lang="en-IN" dirty="0"/>
              <a:t> viruses found in the tropics.</a:t>
            </a:r>
          </a:p>
        </p:txBody>
      </p:sp>
      <p:pic>
        <p:nvPicPr>
          <p:cNvPr id="4" name="Picture 3" descr="A black biohazard symbol&#10;&#10;Description automatically generated">
            <a:extLst>
              <a:ext uri="{FF2B5EF4-FFF2-40B4-BE49-F238E27FC236}">
                <a16:creationId xmlns:a16="http://schemas.microsoft.com/office/drawing/2014/main" id="{91B46363-8D13-53EE-3E33-FBE926C033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263" y="2637973"/>
            <a:ext cx="3669536" cy="2845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149401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4A4CF-019C-883E-663E-A78D042B7F20}"/>
              </a:ext>
            </a:extLst>
          </p:cNvPr>
          <p:cNvSpPr>
            <a:spLocks noGrp="1"/>
          </p:cNvSpPr>
          <p:nvPr>
            <p:ph type="title"/>
          </p:nvPr>
        </p:nvSpPr>
        <p:spPr>
          <a:xfrm>
            <a:off x="838199" y="699127"/>
            <a:ext cx="10515600" cy="1325563"/>
          </a:xfrm>
        </p:spPr>
        <p:txBody>
          <a:bodyPr/>
          <a:lstStyle/>
          <a:p>
            <a:pPr algn="ctr"/>
            <a:r>
              <a:rPr lang="en-US" b="1" dirty="0"/>
              <a:t>Class IV</a:t>
            </a:r>
            <a:br>
              <a:rPr lang="en-US" b="1" dirty="0"/>
            </a:br>
            <a:endParaRPr lang="en-IN" dirty="0"/>
          </a:p>
        </p:txBody>
      </p:sp>
      <p:sp>
        <p:nvSpPr>
          <p:cNvPr id="3" name="Content Placeholder 2">
            <a:extLst>
              <a:ext uri="{FF2B5EF4-FFF2-40B4-BE49-F238E27FC236}">
                <a16:creationId xmlns:a16="http://schemas.microsoft.com/office/drawing/2014/main" id="{4D0B52D6-5406-4101-62B5-17AE422D696C}"/>
              </a:ext>
            </a:extLst>
          </p:cNvPr>
          <p:cNvSpPr>
            <a:spLocks noGrp="1"/>
          </p:cNvSpPr>
          <p:nvPr>
            <p:ph idx="1"/>
          </p:nvPr>
        </p:nvSpPr>
        <p:spPr>
          <a:xfrm>
            <a:off x="3855308" y="2145356"/>
            <a:ext cx="7498491" cy="3915677"/>
          </a:xfrm>
        </p:spPr>
        <p:txBody>
          <a:bodyPr>
            <a:normAutofit fontScale="70000" lnSpcReduction="20000"/>
          </a:bodyPr>
          <a:lstStyle/>
          <a:p>
            <a:pPr fontAlgn="base"/>
            <a:r>
              <a:rPr lang="en-US" dirty="0"/>
              <a:t>In addition to biosafety level 3 considerations, biosafety level 4 laboratories must follow these safety protocols:</a:t>
            </a:r>
          </a:p>
          <a:p>
            <a:pPr fontAlgn="base"/>
            <a:r>
              <a:rPr lang="en-US" dirty="0"/>
              <a:t>Personnel must change clothing before entering the facility and shower upon exiting</a:t>
            </a:r>
          </a:p>
          <a:p>
            <a:pPr fontAlgn="base"/>
            <a:r>
              <a:rPr lang="en-US" dirty="0"/>
              <a:t>All materials must be decontaminated before leaving the facility</a:t>
            </a:r>
          </a:p>
          <a:p>
            <a:pPr fontAlgn="base"/>
            <a:r>
              <a:rPr lang="en-US" dirty="0"/>
              <a:t>Personnel must wear the PPE from lower BSL levels, as well as a full-body, air-supplied, </a:t>
            </a:r>
            <a:r>
              <a:rPr lang="en-US" dirty="0">
                <a:hlinkClick r:id="rId2"/>
              </a:rPr>
              <a:t>positive pressure suit</a:t>
            </a:r>
            <a:endParaRPr lang="en-US" dirty="0"/>
          </a:p>
          <a:p>
            <a:pPr fontAlgn="base"/>
            <a:r>
              <a:rPr lang="en-US" dirty="0"/>
              <a:t>Access to a Class III biological safety cabinet</a:t>
            </a:r>
          </a:p>
          <a:p>
            <a:pPr fontAlgn="base"/>
            <a:r>
              <a:rPr lang="en-US" dirty="0"/>
              <a:t>BSL-4 labs are extremely isolated, often located in an isolated and restricted zone of a building or in a separate building entirely. </a:t>
            </a:r>
          </a:p>
          <a:p>
            <a:pPr fontAlgn="base"/>
            <a:r>
              <a:rPr lang="en-US" dirty="0"/>
              <a:t>BSL-4 labs also feature a dedicated supply of exhaust air, as well as vacuum lines and decontamination systems.</a:t>
            </a:r>
          </a:p>
        </p:txBody>
      </p:sp>
      <p:pic>
        <p:nvPicPr>
          <p:cNvPr id="4" name="Picture 3" descr="A black biohazard symbol&#10;&#10;Description automatically generated">
            <a:extLst>
              <a:ext uri="{FF2B5EF4-FFF2-40B4-BE49-F238E27FC236}">
                <a16:creationId xmlns:a16="http://schemas.microsoft.com/office/drawing/2014/main" id="{91B46363-8D13-53EE-3E33-FBE926C033E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15823" y="2024690"/>
            <a:ext cx="2225976" cy="269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11868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634A1-04EE-8D15-80BF-E1242600030A}"/>
              </a:ext>
            </a:extLst>
          </p:cNvPr>
          <p:cNvSpPr>
            <a:spLocks noGrp="1"/>
          </p:cNvSpPr>
          <p:nvPr>
            <p:ph type="title"/>
          </p:nvPr>
        </p:nvSpPr>
        <p:spPr/>
        <p:txBody>
          <a:bodyPr/>
          <a:lstStyle/>
          <a:p>
            <a:pPr algn="ctr"/>
            <a:r>
              <a:rPr lang="en-US" dirty="0"/>
              <a:t>Unit I &amp; II</a:t>
            </a:r>
            <a:endParaRPr lang="en-IN" dirty="0"/>
          </a:p>
        </p:txBody>
      </p:sp>
      <p:sp>
        <p:nvSpPr>
          <p:cNvPr id="3" name="Content Placeholder 2">
            <a:extLst>
              <a:ext uri="{FF2B5EF4-FFF2-40B4-BE49-F238E27FC236}">
                <a16:creationId xmlns:a16="http://schemas.microsoft.com/office/drawing/2014/main" id="{9F65F0AF-7E64-3D5F-F1AF-16835C67E74E}"/>
              </a:ext>
            </a:extLst>
          </p:cNvPr>
          <p:cNvSpPr>
            <a:spLocks noGrp="1"/>
          </p:cNvSpPr>
          <p:nvPr>
            <p:ph idx="1"/>
          </p:nvPr>
        </p:nvSpPr>
        <p:spPr/>
        <p:txBody>
          <a:bodyPr>
            <a:normAutofit lnSpcReduction="10000"/>
          </a:bodyPr>
          <a:lstStyle/>
          <a:p>
            <a:pPr algn="just"/>
            <a:r>
              <a:rPr lang="en-US" dirty="0"/>
              <a:t>Biohazards, Bio safety levels and Bio safety cabinets and their types.  </a:t>
            </a:r>
          </a:p>
          <a:p>
            <a:pPr algn="just"/>
            <a:r>
              <a:rPr lang="en-US" dirty="0"/>
              <a:t>Various parameters considered for design of Biosafety cabinets</a:t>
            </a:r>
          </a:p>
          <a:p>
            <a:pPr algn="just"/>
            <a:r>
              <a:rPr lang="en-US" dirty="0"/>
              <a:t>Biosafety guidelines of Government of India, GMOs (Genetically Modified Organisms) , LMOs (Living modified organisms) </a:t>
            </a:r>
          </a:p>
          <a:p>
            <a:pPr algn="just"/>
            <a:r>
              <a:rPr lang="en-US" dirty="0"/>
              <a:t>Roles of Institutional Biosafety Committee, RCGM (Review committee on Genetic manipulation)</a:t>
            </a:r>
          </a:p>
          <a:p>
            <a:pPr algn="just"/>
            <a:r>
              <a:rPr lang="en-US" dirty="0"/>
              <a:t>GEAC (Genetic </a:t>
            </a:r>
            <a:r>
              <a:rPr lang="en-US" dirty="0" err="1"/>
              <a:t>Engg</a:t>
            </a:r>
            <a:r>
              <a:rPr lang="en-US" dirty="0"/>
              <a:t>. Approval Committee) for GMO applications in food and agriculture. </a:t>
            </a:r>
          </a:p>
          <a:p>
            <a:pPr algn="just"/>
            <a:r>
              <a:rPr lang="en-US" dirty="0"/>
              <a:t>Overview of National Regulations and relevant International Agreements including Cartagena Protocol.</a:t>
            </a:r>
            <a:endParaRPr lang="en-IN" dirty="0"/>
          </a:p>
          <a:p>
            <a:endParaRPr lang="en-US" dirty="0"/>
          </a:p>
          <a:p>
            <a:endParaRPr lang="en-IN" dirty="0"/>
          </a:p>
        </p:txBody>
      </p:sp>
      <p:pic>
        <p:nvPicPr>
          <p:cNvPr id="4" name="Picture 3" descr="A black biohazard symbol&#10;&#10;Description automatically generated">
            <a:extLst>
              <a:ext uri="{FF2B5EF4-FFF2-40B4-BE49-F238E27FC236}">
                <a16:creationId xmlns:a16="http://schemas.microsoft.com/office/drawing/2014/main" id="{ECE3D570-0182-1042-C60D-A2CC99BD09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3128989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23317" y="433082"/>
            <a:ext cx="9551773" cy="6070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235960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CC3DD-6D11-48FB-4FC9-6794B2E3FCF8}"/>
              </a:ext>
            </a:extLst>
          </p:cNvPr>
          <p:cNvSpPr>
            <a:spLocks noGrp="1"/>
          </p:cNvSpPr>
          <p:nvPr>
            <p:ph type="title"/>
          </p:nvPr>
        </p:nvSpPr>
        <p:spPr>
          <a:xfrm>
            <a:off x="838200" y="1"/>
            <a:ext cx="10515600" cy="815926"/>
          </a:xfrm>
        </p:spPr>
        <p:txBody>
          <a:bodyPr/>
          <a:lstStyle/>
          <a:p>
            <a:pPr algn="ctr"/>
            <a:r>
              <a:rPr lang="en-US" dirty="0"/>
              <a:t>Unit III </a:t>
            </a:r>
            <a:endParaRPr lang="en-IN" dirty="0"/>
          </a:p>
        </p:txBody>
      </p:sp>
      <p:sp>
        <p:nvSpPr>
          <p:cNvPr id="3" name="Content Placeholder 2">
            <a:extLst>
              <a:ext uri="{FF2B5EF4-FFF2-40B4-BE49-F238E27FC236}">
                <a16:creationId xmlns:a16="http://schemas.microsoft.com/office/drawing/2014/main" id="{2E70B98F-7115-1C27-BA88-A3A1C16A2F1B}"/>
              </a:ext>
            </a:extLst>
          </p:cNvPr>
          <p:cNvSpPr>
            <a:spLocks noGrp="1"/>
          </p:cNvSpPr>
          <p:nvPr>
            <p:ph idx="1"/>
          </p:nvPr>
        </p:nvSpPr>
        <p:spPr>
          <a:xfrm>
            <a:off x="349347" y="1308296"/>
            <a:ext cx="11493305" cy="5205047"/>
          </a:xfrm>
        </p:spPr>
        <p:txBody>
          <a:bodyPr>
            <a:normAutofit/>
          </a:bodyPr>
          <a:lstStyle/>
          <a:p>
            <a:pPr algn="just"/>
            <a:r>
              <a:rPr lang="en-US" dirty="0"/>
              <a:t>FSSAI (Food Safety and Standards Authority of India), Functions, License and rules.</a:t>
            </a:r>
          </a:p>
          <a:p>
            <a:r>
              <a:rPr lang="en-US" dirty="0"/>
              <a:t>Food Hygiene: General principles of food microbiology and overview of foodborne pathogens</a:t>
            </a:r>
          </a:p>
          <a:p>
            <a:r>
              <a:rPr lang="en-US" dirty="0"/>
              <a:t>sources of microorganisms in the food chain, Quality of foods, Microbial food spoilage and Foodborne diseases</a:t>
            </a:r>
          </a:p>
          <a:p>
            <a:r>
              <a:rPr lang="en-US" dirty="0"/>
              <a:t>Overview of beneficial microorganisms and their role in food processing and human nutrition, Food Analysis and Testing</a:t>
            </a:r>
          </a:p>
          <a:p>
            <a:r>
              <a:rPr lang="en-US" dirty="0"/>
              <a:t>General principles of food safety management systems, Hazard Analysis Critical Control Point (HACCP).</a:t>
            </a:r>
            <a:endParaRPr lang="en-IN" dirty="0"/>
          </a:p>
        </p:txBody>
      </p:sp>
      <p:pic>
        <p:nvPicPr>
          <p:cNvPr id="4" name="Picture 3" descr="A black biohazard symbol&#10;&#10;Description automatically generated">
            <a:extLst>
              <a:ext uri="{FF2B5EF4-FFF2-40B4-BE49-F238E27FC236}">
                <a16:creationId xmlns:a16="http://schemas.microsoft.com/office/drawing/2014/main" id="{BE1D3FF4-8E0D-F742-84E4-CFC32D7B84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1066078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13705-38B6-257D-FD62-6680A4F9706B}"/>
              </a:ext>
            </a:extLst>
          </p:cNvPr>
          <p:cNvSpPr>
            <a:spLocks noGrp="1"/>
          </p:cNvSpPr>
          <p:nvPr>
            <p:ph type="title"/>
          </p:nvPr>
        </p:nvSpPr>
        <p:spPr/>
        <p:txBody>
          <a:bodyPr/>
          <a:lstStyle/>
          <a:p>
            <a:pPr algn="ctr"/>
            <a:r>
              <a:rPr lang="en-US" dirty="0"/>
              <a:t>Unit IV &amp; V </a:t>
            </a:r>
            <a:endParaRPr lang="en-IN" dirty="0"/>
          </a:p>
        </p:txBody>
      </p:sp>
      <p:sp>
        <p:nvSpPr>
          <p:cNvPr id="3" name="Content Placeholder 2">
            <a:extLst>
              <a:ext uri="{FF2B5EF4-FFF2-40B4-BE49-F238E27FC236}">
                <a16:creationId xmlns:a16="http://schemas.microsoft.com/office/drawing/2014/main" id="{0681EFDD-11FC-4F4C-81EC-7E1EC4CB326E}"/>
              </a:ext>
            </a:extLst>
          </p:cNvPr>
          <p:cNvSpPr>
            <a:spLocks noGrp="1"/>
          </p:cNvSpPr>
          <p:nvPr>
            <p:ph idx="1"/>
          </p:nvPr>
        </p:nvSpPr>
        <p:spPr/>
        <p:txBody>
          <a:bodyPr>
            <a:normAutofit fontScale="92500" lnSpcReduction="20000"/>
          </a:bodyPr>
          <a:lstStyle/>
          <a:p>
            <a:pPr algn="just"/>
            <a:r>
              <a:rPr lang="en-US" dirty="0"/>
              <a:t>Food preservations, Processing, and Packaging.</a:t>
            </a:r>
          </a:p>
          <a:p>
            <a:pPr algn="just"/>
            <a:r>
              <a:rPr lang="en-US" dirty="0"/>
              <a:t>Food Processing Operations, Principles, Good Manufacturing Practices</a:t>
            </a:r>
          </a:p>
          <a:p>
            <a:pPr algn="just"/>
            <a:r>
              <a:rPr lang="en-US" dirty="0"/>
              <a:t>Overview of food preservation methods and their underlying principles including novel and emerging methods/principles and novel packaging materials</a:t>
            </a:r>
          </a:p>
          <a:p>
            <a:pPr algn="just"/>
            <a:r>
              <a:rPr lang="en-US" dirty="0"/>
              <a:t>Food safety: Food Hazards, Food Additives, Food Allergens Drugs, Hormones, and Antibiotics in</a:t>
            </a:r>
          </a:p>
          <a:p>
            <a:pPr algn="just"/>
            <a:r>
              <a:rPr lang="en-US" dirty="0"/>
              <a:t>Animals. Factors That Contribute to Foodborne Illness, Consumer Lifestyles and Demand, Food</a:t>
            </a:r>
          </a:p>
          <a:p>
            <a:pPr algn="just"/>
            <a:r>
              <a:rPr lang="en-US" dirty="0"/>
              <a:t>Production and Economics, History of Food Safety, The Role of Food Preservation in Food Safety.</a:t>
            </a:r>
          </a:p>
          <a:p>
            <a:pPr algn="just"/>
            <a:r>
              <a:rPr lang="en-US" dirty="0"/>
              <a:t>Ethics: Clinical ethics, Health Policy, Research ethics, ethics on Animals.</a:t>
            </a:r>
            <a:endParaRPr lang="en-IN" dirty="0"/>
          </a:p>
          <a:p>
            <a:endParaRPr lang="en-IN" dirty="0"/>
          </a:p>
        </p:txBody>
      </p:sp>
      <p:pic>
        <p:nvPicPr>
          <p:cNvPr id="4" name="Picture 3" descr="A black biohazard symbol&#10;&#10;Description automatically generated">
            <a:extLst>
              <a:ext uri="{FF2B5EF4-FFF2-40B4-BE49-F238E27FC236}">
                <a16:creationId xmlns:a16="http://schemas.microsoft.com/office/drawing/2014/main" id="{5CD80B32-2377-E62E-1A18-9F93C5B462E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828756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99195-380B-F2C7-DD90-DA7B6BC2874A}"/>
              </a:ext>
            </a:extLst>
          </p:cNvPr>
          <p:cNvSpPr>
            <a:spLocks noGrp="1"/>
          </p:cNvSpPr>
          <p:nvPr>
            <p:ph type="title"/>
          </p:nvPr>
        </p:nvSpPr>
        <p:spPr>
          <a:xfrm>
            <a:off x="1105486" y="2447143"/>
            <a:ext cx="10515600" cy="1325563"/>
          </a:xfrm>
        </p:spPr>
        <p:txBody>
          <a:bodyPr>
            <a:noAutofit/>
          </a:bodyPr>
          <a:lstStyle/>
          <a:p>
            <a:pPr algn="ctr"/>
            <a:r>
              <a:rPr lang="en-US" sz="2800" dirty="0"/>
              <a:t>Thank you</a:t>
            </a:r>
            <a:br>
              <a:rPr lang="en-US" sz="2800" dirty="0"/>
            </a:br>
            <a:br>
              <a:rPr lang="en-US" sz="2800" dirty="0"/>
            </a:br>
            <a:r>
              <a:rPr lang="en-US" sz="2800" dirty="0"/>
              <a:t>for any queries pl contact</a:t>
            </a:r>
            <a:br>
              <a:rPr lang="en-US" sz="2800" dirty="0"/>
            </a:br>
            <a:r>
              <a:rPr lang="en-US" sz="2800" dirty="0">
                <a:hlinkClick r:id="rId2"/>
              </a:rPr>
              <a:t>vijayakg@rvce.edu.in</a:t>
            </a:r>
            <a:r>
              <a:rPr lang="en-US" sz="2800" dirty="0"/>
              <a:t> mobile no 9886272998</a:t>
            </a:r>
            <a:br>
              <a:rPr lang="en-US" sz="2800" dirty="0"/>
            </a:br>
            <a:r>
              <a:rPr lang="en-US" sz="2800" dirty="0">
                <a:hlinkClick r:id="rId3"/>
              </a:rPr>
              <a:t>trilokc@rvce.edu.in</a:t>
            </a:r>
            <a:r>
              <a:rPr lang="en-US" sz="2800" dirty="0"/>
              <a:t> mobile no 9591519849</a:t>
            </a:r>
            <a:endParaRPr lang="en-IN" sz="2800" dirty="0"/>
          </a:p>
        </p:txBody>
      </p:sp>
      <p:pic>
        <p:nvPicPr>
          <p:cNvPr id="5" name="Picture 4">
            <a:extLst>
              <a:ext uri="{FF2B5EF4-FFF2-40B4-BE49-F238E27FC236}">
                <a16:creationId xmlns:a16="http://schemas.microsoft.com/office/drawing/2014/main" id="{4F2F5FF6-8193-6BC8-83A3-AD4F67F82E69}"/>
              </a:ext>
            </a:extLst>
          </p:cNvPr>
          <p:cNvPicPr>
            <a:picLocks noChangeAspect="1"/>
          </p:cNvPicPr>
          <p:nvPr/>
        </p:nvPicPr>
        <p:blipFill>
          <a:blip r:embed="rId4"/>
          <a:stretch>
            <a:fillRect/>
          </a:stretch>
        </p:blipFill>
        <p:spPr>
          <a:xfrm>
            <a:off x="572998" y="567615"/>
            <a:ext cx="3989801" cy="1731644"/>
          </a:xfrm>
          <a:prstGeom prst="rect">
            <a:avLst/>
          </a:prstGeom>
        </p:spPr>
      </p:pic>
      <p:pic>
        <p:nvPicPr>
          <p:cNvPr id="6" name="Picture 5">
            <a:extLst>
              <a:ext uri="{FF2B5EF4-FFF2-40B4-BE49-F238E27FC236}">
                <a16:creationId xmlns:a16="http://schemas.microsoft.com/office/drawing/2014/main" id="{C4E5CDB8-86C5-4094-D4FC-7D440FADC852}"/>
              </a:ext>
            </a:extLst>
          </p:cNvPr>
          <p:cNvPicPr>
            <a:picLocks noChangeAspect="1"/>
          </p:cNvPicPr>
          <p:nvPr/>
        </p:nvPicPr>
        <p:blipFill>
          <a:blip r:embed="rId5"/>
          <a:stretch>
            <a:fillRect/>
          </a:stretch>
        </p:blipFill>
        <p:spPr>
          <a:xfrm>
            <a:off x="761926" y="4081561"/>
            <a:ext cx="2143125" cy="2143125"/>
          </a:xfrm>
          <a:prstGeom prst="rect">
            <a:avLst/>
          </a:prstGeom>
        </p:spPr>
      </p:pic>
      <p:pic>
        <p:nvPicPr>
          <p:cNvPr id="7" name="Picture 6">
            <a:extLst>
              <a:ext uri="{FF2B5EF4-FFF2-40B4-BE49-F238E27FC236}">
                <a16:creationId xmlns:a16="http://schemas.microsoft.com/office/drawing/2014/main" id="{CD2F636C-415E-0E14-4145-D4D1337E774D}"/>
              </a:ext>
            </a:extLst>
          </p:cNvPr>
          <p:cNvPicPr>
            <a:picLocks noChangeAspect="1"/>
          </p:cNvPicPr>
          <p:nvPr/>
        </p:nvPicPr>
        <p:blipFill>
          <a:blip r:embed="rId6"/>
          <a:stretch>
            <a:fillRect/>
          </a:stretch>
        </p:blipFill>
        <p:spPr>
          <a:xfrm>
            <a:off x="8562315" y="4376836"/>
            <a:ext cx="2466975" cy="1847850"/>
          </a:xfrm>
          <a:prstGeom prst="rect">
            <a:avLst/>
          </a:prstGeom>
        </p:spPr>
      </p:pic>
      <p:pic>
        <p:nvPicPr>
          <p:cNvPr id="8" name="Picture 7">
            <a:extLst>
              <a:ext uri="{FF2B5EF4-FFF2-40B4-BE49-F238E27FC236}">
                <a16:creationId xmlns:a16="http://schemas.microsoft.com/office/drawing/2014/main" id="{46AAECAC-4413-BE05-BAD8-F2E9E8C49657}"/>
              </a:ext>
            </a:extLst>
          </p:cNvPr>
          <p:cNvPicPr>
            <a:picLocks noChangeAspect="1"/>
          </p:cNvPicPr>
          <p:nvPr/>
        </p:nvPicPr>
        <p:blipFill>
          <a:blip r:embed="rId7"/>
          <a:stretch>
            <a:fillRect/>
          </a:stretch>
        </p:blipFill>
        <p:spPr>
          <a:xfrm>
            <a:off x="4562799" y="4491136"/>
            <a:ext cx="2628900" cy="1733550"/>
          </a:xfrm>
          <a:prstGeom prst="rect">
            <a:avLst/>
          </a:prstGeom>
        </p:spPr>
      </p:pic>
      <p:pic>
        <p:nvPicPr>
          <p:cNvPr id="3" name="Picture 2" descr="A black biohazard symbol&#10;&#10;Description automatically generated">
            <a:extLst>
              <a:ext uri="{FF2B5EF4-FFF2-40B4-BE49-F238E27FC236}">
                <a16:creationId xmlns:a16="http://schemas.microsoft.com/office/drawing/2014/main" id="{24BEDA89-8471-6C59-F0C7-BAA75DBF57F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Tree>
    <p:extLst>
      <p:ext uri="{BB962C8B-B14F-4D97-AF65-F5344CB8AC3E}">
        <p14:creationId xmlns:p14="http://schemas.microsoft.com/office/powerpoint/2010/main" val="28106297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D871-5DBB-09FE-B285-18904916C5B6}"/>
              </a:ext>
            </a:extLst>
          </p:cNvPr>
          <p:cNvSpPr>
            <a:spLocks noGrp="1"/>
          </p:cNvSpPr>
          <p:nvPr>
            <p:ph type="title"/>
          </p:nvPr>
        </p:nvSpPr>
        <p:spPr/>
        <p:txBody>
          <a:bodyPr/>
          <a:lstStyle/>
          <a:p>
            <a:pPr algn="ctr"/>
            <a:r>
              <a:rPr lang="en-US" dirty="0"/>
              <a:t>Biological hazards</a:t>
            </a:r>
            <a:endParaRPr lang="en-IN" dirty="0"/>
          </a:p>
        </p:txBody>
      </p:sp>
      <p:sp>
        <p:nvSpPr>
          <p:cNvPr id="3" name="Content Placeholder 2">
            <a:extLst>
              <a:ext uri="{FF2B5EF4-FFF2-40B4-BE49-F238E27FC236}">
                <a16:creationId xmlns:a16="http://schemas.microsoft.com/office/drawing/2014/main" id="{55EE96AA-BF5B-F761-D8EF-3D4085C01D04}"/>
              </a:ext>
            </a:extLst>
          </p:cNvPr>
          <p:cNvSpPr>
            <a:spLocks noGrp="1"/>
          </p:cNvSpPr>
          <p:nvPr>
            <p:ph idx="1"/>
          </p:nvPr>
        </p:nvSpPr>
        <p:spPr/>
        <p:txBody>
          <a:bodyPr/>
          <a:lstStyle/>
          <a:p>
            <a:pPr algn="just"/>
            <a:r>
              <a:rPr lang="en-US" dirty="0"/>
              <a:t>Biological hazards, also known as biohazards, refer to biological materials (microorganisms, plants, animals, or their byproducts) that pose a threat to the health of living organisms, primarily that of humans. </a:t>
            </a:r>
          </a:p>
          <a:p>
            <a:pPr algn="just"/>
            <a:r>
              <a:rPr lang="en-US" dirty="0"/>
              <a:t>This can include medical waste or samples of a microorganism, viruses, or toxins (from a biological source) that can affect human health. </a:t>
            </a:r>
          </a:p>
        </p:txBody>
      </p:sp>
      <p:pic>
        <p:nvPicPr>
          <p:cNvPr id="5" name="Picture 4" descr="A black biohazard symbol&#10;&#10;Description automatically generated">
            <a:extLst>
              <a:ext uri="{FF2B5EF4-FFF2-40B4-BE49-F238E27FC236}">
                <a16:creationId xmlns:a16="http://schemas.microsoft.com/office/drawing/2014/main" id="{8C198D74-98A2-493E-BCA1-A30EF84B53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9102" y="80890"/>
            <a:ext cx="1529395" cy="1456566"/>
          </a:xfrm>
          <a:prstGeom prst="rect">
            <a:avLst/>
          </a:prstGeom>
        </p:spPr>
      </p:pic>
      <p:sp>
        <p:nvSpPr>
          <p:cNvPr id="8" name="TextBox 7">
            <a:extLst>
              <a:ext uri="{FF2B5EF4-FFF2-40B4-BE49-F238E27FC236}">
                <a16:creationId xmlns:a16="http://schemas.microsoft.com/office/drawing/2014/main" id="{DB45B3D7-BDC7-A7F4-8F58-F98B738F4B21}"/>
              </a:ext>
            </a:extLst>
          </p:cNvPr>
          <p:cNvSpPr txBox="1"/>
          <p:nvPr/>
        </p:nvSpPr>
        <p:spPr>
          <a:xfrm>
            <a:off x="967153" y="5850235"/>
            <a:ext cx="11151344" cy="646331"/>
          </a:xfrm>
          <a:prstGeom prst="rect">
            <a:avLst/>
          </a:prstGeom>
          <a:noFill/>
        </p:spPr>
        <p:txBody>
          <a:bodyPr wrap="square">
            <a:spAutoFit/>
          </a:bodyPr>
          <a:lstStyle/>
          <a:p>
            <a:r>
              <a:rPr lang="en-US" dirty="0">
                <a:solidFill>
                  <a:srgbClr val="FF0000"/>
                </a:solidFill>
                <a:hlinkClick r:id="rId3">
                  <a:extLst>
                    <a:ext uri="{A12FA001-AC4F-418D-AE19-62706E023703}">
                      <ahyp:hlinkClr xmlns:ahyp="http://schemas.microsoft.com/office/drawing/2018/hyperlinkcolor" val="tx"/>
                    </a:ext>
                  </a:extLst>
                </a:hlinkClick>
              </a:rPr>
              <a:t>Potential biohazards</a:t>
            </a:r>
            <a:r>
              <a:rPr lang="en-US" dirty="0">
                <a:solidFill>
                  <a:srgbClr val="FF0000"/>
                </a:solidFill>
              </a:rPr>
              <a:t> can be found anywhere – at your job, in your doctor’s office, in your children’s classrooms – and should be handled with extreme caution. </a:t>
            </a:r>
          </a:p>
        </p:txBody>
      </p:sp>
    </p:spTree>
    <p:extLst>
      <p:ext uri="{BB962C8B-B14F-4D97-AF65-F5344CB8AC3E}">
        <p14:creationId xmlns:p14="http://schemas.microsoft.com/office/powerpoint/2010/main" val="2814208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3062C-A646-4BBC-1F98-0A61A2BA473A}"/>
              </a:ext>
            </a:extLst>
          </p:cNvPr>
          <p:cNvSpPr>
            <a:spLocks noGrp="1"/>
          </p:cNvSpPr>
          <p:nvPr>
            <p:ph type="title"/>
          </p:nvPr>
        </p:nvSpPr>
        <p:spPr/>
        <p:txBody>
          <a:bodyPr/>
          <a:lstStyle/>
          <a:p>
            <a:pPr algn="ctr"/>
            <a:r>
              <a:rPr lang="en-IN" b="1" dirty="0"/>
              <a:t>Types of biological hazards</a:t>
            </a:r>
            <a:br>
              <a:rPr lang="en-IN" dirty="0"/>
            </a:br>
            <a:endParaRPr lang="en-IN" dirty="0"/>
          </a:p>
        </p:txBody>
      </p:sp>
      <p:sp>
        <p:nvSpPr>
          <p:cNvPr id="3" name="Content Placeholder 2">
            <a:extLst>
              <a:ext uri="{FF2B5EF4-FFF2-40B4-BE49-F238E27FC236}">
                <a16:creationId xmlns:a16="http://schemas.microsoft.com/office/drawing/2014/main" id="{618E6D53-B21B-A36F-A982-02BD335919EC}"/>
              </a:ext>
            </a:extLst>
          </p:cNvPr>
          <p:cNvSpPr>
            <a:spLocks noGrp="1"/>
          </p:cNvSpPr>
          <p:nvPr>
            <p:ph idx="1"/>
          </p:nvPr>
        </p:nvSpPr>
        <p:spPr/>
        <p:txBody>
          <a:bodyPr/>
          <a:lstStyle/>
          <a:p>
            <a:pPr>
              <a:buFont typeface="Arial" panose="020B0604020202020204" pitchFamily="34" charset="0"/>
              <a:buChar char="•"/>
            </a:pPr>
            <a:r>
              <a:rPr lang="en-IN" dirty="0"/>
              <a:t>Viruses, such as Coronavirus (COVID-19) and Japanese encephalitis.</a:t>
            </a:r>
          </a:p>
          <a:p>
            <a:pPr>
              <a:buFont typeface="Arial" panose="020B0604020202020204" pitchFamily="34" charset="0"/>
              <a:buChar char="•"/>
            </a:pPr>
            <a:r>
              <a:rPr lang="en-IN" dirty="0"/>
              <a:t>Toxins from biological sources.</a:t>
            </a:r>
          </a:p>
          <a:p>
            <a:pPr>
              <a:buFont typeface="Arial" panose="020B0604020202020204" pitchFamily="34" charset="0"/>
              <a:buChar char="•"/>
            </a:pPr>
            <a:r>
              <a:rPr lang="en-IN" dirty="0"/>
              <a:t>Spores.</a:t>
            </a:r>
          </a:p>
          <a:p>
            <a:pPr>
              <a:buFont typeface="Arial" panose="020B0604020202020204" pitchFamily="34" charset="0"/>
              <a:buChar char="•"/>
            </a:pPr>
            <a:r>
              <a:rPr lang="en-IN" dirty="0"/>
              <a:t>Fungi.</a:t>
            </a:r>
          </a:p>
          <a:p>
            <a:pPr>
              <a:buFont typeface="Arial" panose="020B0604020202020204" pitchFamily="34" charset="0"/>
              <a:buChar char="•"/>
            </a:pPr>
            <a:r>
              <a:rPr lang="en-IN" dirty="0"/>
              <a:t>Pathogenic micro-organisms.</a:t>
            </a:r>
          </a:p>
          <a:p>
            <a:pPr>
              <a:buFont typeface="Arial" panose="020B0604020202020204" pitchFamily="34" charset="0"/>
              <a:buChar char="•"/>
            </a:pPr>
            <a:r>
              <a:rPr lang="en-IN" dirty="0"/>
              <a:t>Bio-active substances</a:t>
            </a:r>
          </a:p>
          <a:p>
            <a:endParaRPr lang="en-IN" dirty="0"/>
          </a:p>
        </p:txBody>
      </p:sp>
    </p:spTree>
    <p:extLst>
      <p:ext uri="{BB962C8B-B14F-4D97-AF65-F5344CB8AC3E}">
        <p14:creationId xmlns:p14="http://schemas.microsoft.com/office/powerpoint/2010/main" val="35254668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87DFD0-1CB0-F8E2-8B1A-3201F0BFA599}"/>
              </a:ext>
            </a:extLst>
          </p:cNvPr>
          <p:cNvSpPr>
            <a:spLocks noGrp="1"/>
          </p:cNvSpPr>
          <p:nvPr>
            <p:ph type="title"/>
          </p:nvPr>
        </p:nvSpPr>
        <p:spPr/>
        <p:txBody>
          <a:bodyPr/>
          <a:lstStyle/>
          <a:p>
            <a:pPr algn="ctr"/>
            <a:r>
              <a:rPr lang="en-US" b="1" i="1" dirty="0"/>
              <a:t>What are some biohazard examples?</a:t>
            </a:r>
            <a:br>
              <a:rPr lang="en-US" b="1" dirty="0"/>
            </a:br>
            <a:endParaRPr lang="en-IN" dirty="0"/>
          </a:p>
        </p:txBody>
      </p:sp>
      <p:sp>
        <p:nvSpPr>
          <p:cNvPr id="3" name="Content Placeholder 2">
            <a:extLst>
              <a:ext uri="{FF2B5EF4-FFF2-40B4-BE49-F238E27FC236}">
                <a16:creationId xmlns:a16="http://schemas.microsoft.com/office/drawing/2014/main" id="{7A662139-6FBC-1FFB-A967-C4FF248385F5}"/>
              </a:ext>
            </a:extLst>
          </p:cNvPr>
          <p:cNvSpPr>
            <a:spLocks noGrp="1"/>
          </p:cNvSpPr>
          <p:nvPr>
            <p:ph idx="1"/>
          </p:nvPr>
        </p:nvSpPr>
        <p:spPr>
          <a:xfrm>
            <a:off x="838200" y="1181686"/>
            <a:ext cx="10515600" cy="5444197"/>
          </a:xfrm>
        </p:spPr>
        <p:txBody>
          <a:bodyPr>
            <a:normAutofit fontScale="92500" lnSpcReduction="10000"/>
          </a:bodyPr>
          <a:lstStyle/>
          <a:p>
            <a:pPr algn="just">
              <a:buFont typeface="Arial" panose="020B0604020202020204" pitchFamily="34" charset="0"/>
              <a:buChar char="•"/>
            </a:pPr>
            <a:r>
              <a:rPr lang="en-US" b="1" dirty="0"/>
              <a:t>Human blood and blood products.</a:t>
            </a:r>
            <a:r>
              <a:rPr lang="en-US" dirty="0"/>
              <a:t> This includes items that have been affected by blood and other body fluids or tissues that contain visible blood.</a:t>
            </a:r>
          </a:p>
          <a:p>
            <a:pPr algn="just">
              <a:buFont typeface="Arial" panose="020B0604020202020204" pitchFamily="34" charset="0"/>
              <a:buChar char="•"/>
            </a:pPr>
            <a:r>
              <a:rPr lang="en-US" b="1" dirty="0"/>
              <a:t>Animal waste. </a:t>
            </a:r>
            <a:r>
              <a:rPr lang="en-US" dirty="0"/>
              <a:t>Animal carcasses and body parts, or any bedding material used by animals that are known to be infected with pathogenic organisms.</a:t>
            </a:r>
          </a:p>
          <a:p>
            <a:pPr algn="just">
              <a:buFont typeface="Arial" panose="020B0604020202020204" pitchFamily="34" charset="0"/>
              <a:buChar char="•"/>
            </a:pPr>
            <a:r>
              <a:rPr lang="en-US" b="1" dirty="0"/>
              <a:t>Human body fluids. </a:t>
            </a:r>
            <a:r>
              <a:rPr lang="en-US" dirty="0"/>
              <a:t>Semen, cerebrospinal fluid, pleural fluid, vaginal secretions, pericardial fluid, amniotic fluid, saliva, and </a:t>
            </a:r>
            <a:r>
              <a:rPr lang="en-US" dirty="0">
                <a:hlinkClick r:id="rId2"/>
              </a:rPr>
              <a:t>peritoneal fluid.</a:t>
            </a:r>
            <a:endParaRPr lang="en-US" dirty="0"/>
          </a:p>
          <a:p>
            <a:pPr algn="just">
              <a:buFont typeface="Arial" panose="020B0604020202020204" pitchFamily="34" charset="0"/>
              <a:buChar char="•"/>
            </a:pPr>
            <a:r>
              <a:rPr lang="en-US" b="1" dirty="0"/>
              <a:t>Microbiological wastes. </a:t>
            </a:r>
            <a:r>
              <a:rPr lang="en-US" dirty="0"/>
              <a:t>Common in laboratory settings, examples of microbiological wastes include specimen cultures, disposable culture dishes, discarded viruses, and devices used to transfer or mix cultures.</a:t>
            </a:r>
          </a:p>
          <a:p>
            <a:pPr algn="just">
              <a:buFont typeface="Arial" panose="020B0604020202020204" pitchFamily="34" charset="0"/>
              <a:buChar char="•"/>
            </a:pPr>
            <a:r>
              <a:rPr lang="en-US" b="1" dirty="0"/>
              <a:t>Pathological waste. </a:t>
            </a:r>
            <a:r>
              <a:rPr lang="en-US" dirty="0"/>
              <a:t>Unfixed human tissue (excluding skin), waste biopsy materials, and anatomical parts from medical procedures or autopsies.</a:t>
            </a:r>
          </a:p>
          <a:p>
            <a:pPr algn="just">
              <a:buFont typeface="Arial" panose="020B0604020202020204" pitchFamily="34" charset="0"/>
              <a:buChar char="•"/>
            </a:pPr>
            <a:r>
              <a:rPr lang="en-US" b="1" dirty="0"/>
              <a:t>Sharps waste. </a:t>
            </a:r>
            <a:r>
              <a:rPr lang="en-US" dirty="0"/>
              <a:t>Needles, glass slides and cover slips, scalpels, and IV tubing that has the needle attached.</a:t>
            </a:r>
          </a:p>
          <a:p>
            <a:endParaRPr lang="en-IN" dirty="0"/>
          </a:p>
        </p:txBody>
      </p:sp>
    </p:spTree>
    <p:extLst>
      <p:ext uri="{BB962C8B-B14F-4D97-AF65-F5344CB8AC3E}">
        <p14:creationId xmlns:p14="http://schemas.microsoft.com/office/powerpoint/2010/main" val="18361973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591</TotalTime>
  <Words>3626</Words>
  <Application>Microsoft Office PowerPoint</Application>
  <PresentationFormat>Widescreen</PresentationFormat>
  <Paragraphs>210</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Times New Roman</vt:lpstr>
      <vt:lpstr>Office Theme</vt:lpstr>
      <vt:lpstr>     BIO SAFETY STANDARDS AND ETHICS  (BT242AT)  IV SEMESTER B E  BASKET COURSE</vt:lpstr>
      <vt:lpstr>Introduction </vt:lpstr>
      <vt:lpstr>Unit I &amp; II</vt:lpstr>
      <vt:lpstr>Unit III </vt:lpstr>
      <vt:lpstr>Unit IV &amp; V </vt:lpstr>
      <vt:lpstr>Thank you  for any queries pl contact vijayakg@rvce.edu.in mobile no 9886272998 trilokc@rvce.edu.in mobile no 9591519849</vt:lpstr>
      <vt:lpstr>Biological hazards</vt:lpstr>
      <vt:lpstr>Types of biological hazards </vt:lpstr>
      <vt:lpstr>What are some biohazard examples? </vt:lpstr>
      <vt:lpstr>How body is effected</vt:lpstr>
      <vt:lpstr>Introduction to Bacteria and virus in human body</vt:lpstr>
      <vt:lpstr>Bacteria </vt:lpstr>
      <vt:lpstr>PowerPoint Presentation</vt:lpstr>
      <vt:lpstr>Bacteria</vt:lpstr>
      <vt:lpstr>Viruses</vt:lpstr>
      <vt:lpstr>Toxins from biological sources </vt:lpstr>
      <vt:lpstr>Anaphylaxis </vt:lpstr>
      <vt:lpstr>PowerPoint Presentation</vt:lpstr>
      <vt:lpstr>Biosafety levels</vt:lpstr>
      <vt:lpstr>PowerPoint Presentation</vt:lpstr>
      <vt:lpstr>Biological safety cabinets (BSCs)</vt:lpstr>
      <vt:lpstr>Biosafety Cabinet Class I </vt:lpstr>
      <vt:lpstr>Class II cabinet</vt:lpstr>
      <vt:lpstr>Class II, Type A2 </vt:lpstr>
      <vt:lpstr>Class II, Type B1</vt:lpstr>
      <vt:lpstr>Class II, Type B2</vt:lpstr>
      <vt:lpstr>Class III </vt:lpstr>
      <vt:lpstr>Class IV </vt:lpstr>
      <vt:lpstr>Class IV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 SAFETY STANDARDS AND ETHICS</dc:title>
  <dc:creator>Vijaya Kumar G.</dc:creator>
  <cp:lastModifiedBy>BIOTECHNOLOGY RVCE</cp:lastModifiedBy>
  <cp:revision>22</cp:revision>
  <cp:lastPrinted>2024-05-20T04:08:21Z</cp:lastPrinted>
  <dcterms:created xsi:type="dcterms:W3CDTF">2023-12-05T08:25:26Z</dcterms:created>
  <dcterms:modified xsi:type="dcterms:W3CDTF">2024-05-20T04:13:39Z</dcterms:modified>
</cp:coreProperties>
</file>