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8" r:id="rId4"/>
    <p:sldId id="260" r:id="rId5"/>
    <p:sldId id="259" r:id="rId6"/>
    <p:sldId id="275" r:id="rId7"/>
    <p:sldId id="266" r:id="rId8"/>
    <p:sldId id="267" r:id="rId9"/>
    <p:sldId id="269" r:id="rId10"/>
    <p:sldId id="265" r:id="rId11"/>
    <p:sldId id="262" r:id="rId12"/>
    <p:sldId id="270" r:id="rId13"/>
    <p:sldId id="277" r:id="rId14"/>
    <p:sldId id="276" r:id="rId15"/>
    <p:sldId id="258" r:id="rId16"/>
    <p:sldId id="271" r:id="rId17"/>
    <p:sldId id="278" r:id="rId18"/>
    <p:sldId id="263" r:id="rId19"/>
    <p:sldId id="272" r:id="rId20"/>
    <p:sldId id="274"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18F6C-F1E8-7A12-333A-469F8A8FB3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560D40A-A570-F49B-D371-5662DDD977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CE6F28-5E42-BE2B-E78B-E928BFD9BE84}"/>
              </a:ext>
            </a:extLst>
          </p:cNvPr>
          <p:cNvSpPr>
            <a:spLocks noGrp="1"/>
          </p:cNvSpPr>
          <p:nvPr>
            <p:ph type="dt" sz="half" idx="10"/>
          </p:nvPr>
        </p:nvSpPr>
        <p:spPr/>
        <p:txBody>
          <a:bodyPr/>
          <a:lstStyle/>
          <a:p>
            <a:fld id="{C38BE185-7278-4AA6-AFBD-13A1B8A5EBB3}" type="datetimeFigureOut">
              <a:rPr lang="en-IN" smtClean="0"/>
              <a:t>28-05-2024</a:t>
            </a:fld>
            <a:endParaRPr lang="en-IN"/>
          </a:p>
        </p:txBody>
      </p:sp>
      <p:sp>
        <p:nvSpPr>
          <p:cNvPr id="5" name="Footer Placeholder 4">
            <a:extLst>
              <a:ext uri="{FF2B5EF4-FFF2-40B4-BE49-F238E27FC236}">
                <a16:creationId xmlns:a16="http://schemas.microsoft.com/office/drawing/2014/main" id="{2E5D2CF3-2BBC-0884-9896-52D6223784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8E9F2F-9567-CE70-6432-456AA86916D5}"/>
              </a:ext>
            </a:extLst>
          </p:cNvPr>
          <p:cNvSpPr>
            <a:spLocks noGrp="1"/>
          </p:cNvSpPr>
          <p:nvPr>
            <p:ph type="sldNum" sz="quarter" idx="12"/>
          </p:nvPr>
        </p:nvSpPr>
        <p:spPr/>
        <p:txBody>
          <a:bodyPr/>
          <a:lstStyle/>
          <a:p>
            <a:fld id="{A3666A89-230F-4113-B85E-D8866C23C964}" type="slidenum">
              <a:rPr lang="en-IN" smtClean="0"/>
              <a:t>‹#›</a:t>
            </a:fld>
            <a:endParaRPr lang="en-IN"/>
          </a:p>
        </p:txBody>
      </p:sp>
    </p:spTree>
    <p:extLst>
      <p:ext uri="{BB962C8B-B14F-4D97-AF65-F5344CB8AC3E}">
        <p14:creationId xmlns:p14="http://schemas.microsoft.com/office/powerpoint/2010/main" val="675205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2B4D7-ACDC-A580-6969-6F4047FFE4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FD5B03-9DC6-E422-E913-95A419A679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946536-93E3-CACA-DA4D-3985DDDE199B}"/>
              </a:ext>
            </a:extLst>
          </p:cNvPr>
          <p:cNvSpPr>
            <a:spLocks noGrp="1"/>
          </p:cNvSpPr>
          <p:nvPr>
            <p:ph type="dt" sz="half" idx="10"/>
          </p:nvPr>
        </p:nvSpPr>
        <p:spPr/>
        <p:txBody>
          <a:bodyPr/>
          <a:lstStyle/>
          <a:p>
            <a:fld id="{C38BE185-7278-4AA6-AFBD-13A1B8A5EBB3}" type="datetimeFigureOut">
              <a:rPr lang="en-IN" smtClean="0"/>
              <a:t>28-05-2024</a:t>
            </a:fld>
            <a:endParaRPr lang="en-IN"/>
          </a:p>
        </p:txBody>
      </p:sp>
      <p:sp>
        <p:nvSpPr>
          <p:cNvPr id="5" name="Footer Placeholder 4">
            <a:extLst>
              <a:ext uri="{FF2B5EF4-FFF2-40B4-BE49-F238E27FC236}">
                <a16:creationId xmlns:a16="http://schemas.microsoft.com/office/drawing/2014/main" id="{C8768734-4331-3222-00B6-4C29C2A1B8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97BCB0-BE7B-C268-5A67-BA04F847A805}"/>
              </a:ext>
            </a:extLst>
          </p:cNvPr>
          <p:cNvSpPr>
            <a:spLocks noGrp="1"/>
          </p:cNvSpPr>
          <p:nvPr>
            <p:ph type="sldNum" sz="quarter" idx="12"/>
          </p:nvPr>
        </p:nvSpPr>
        <p:spPr/>
        <p:txBody>
          <a:bodyPr/>
          <a:lstStyle/>
          <a:p>
            <a:fld id="{A3666A89-230F-4113-B85E-D8866C23C964}" type="slidenum">
              <a:rPr lang="en-IN" smtClean="0"/>
              <a:t>‹#›</a:t>
            </a:fld>
            <a:endParaRPr lang="en-IN"/>
          </a:p>
        </p:txBody>
      </p:sp>
    </p:spTree>
    <p:extLst>
      <p:ext uri="{BB962C8B-B14F-4D97-AF65-F5344CB8AC3E}">
        <p14:creationId xmlns:p14="http://schemas.microsoft.com/office/powerpoint/2010/main" val="2047827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40267-10A8-3295-DA28-369135B6F3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DF5B89-99F4-6129-CC91-C742FC5699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3964CC-B538-FE12-4AC9-798616D7C9FB}"/>
              </a:ext>
            </a:extLst>
          </p:cNvPr>
          <p:cNvSpPr>
            <a:spLocks noGrp="1"/>
          </p:cNvSpPr>
          <p:nvPr>
            <p:ph type="dt" sz="half" idx="10"/>
          </p:nvPr>
        </p:nvSpPr>
        <p:spPr/>
        <p:txBody>
          <a:bodyPr/>
          <a:lstStyle/>
          <a:p>
            <a:fld id="{C38BE185-7278-4AA6-AFBD-13A1B8A5EBB3}" type="datetimeFigureOut">
              <a:rPr lang="en-IN" smtClean="0"/>
              <a:t>28-05-2024</a:t>
            </a:fld>
            <a:endParaRPr lang="en-IN"/>
          </a:p>
        </p:txBody>
      </p:sp>
      <p:sp>
        <p:nvSpPr>
          <p:cNvPr id="5" name="Footer Placeholder 4">
            <a:extLst>
              <a:ext uri="{FF2B5EF4-FFF2-40B4-BE49-F238E27FC236}">
                <a16:creationId xmlns:a16="http://schemas.microsoft.com/office/drawing/2014/main" id="{68C4E8B0-1B94-FF77-3F69-9128E414B3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9EF989-0C4B-298F-68BF-49A53EF7E155}"/>
              </a:ext>
            </a:extLst>
          </p:cNvPr>
          <p:cNvSpPr>
            <a:spLocks noGrp="1"/>
          </p:cNvSpPr>
          <p:nvPr>
            <p:ph type="sldNum" sz="quarter" idx="12"/>
          </p:nvPr>
        </p:nvSpPr>
        <p:spPr/>
        <p:txBody>
          <a:bodyPr/>
          <a:lstStyle/>
          <a:p>
            <a:fld id="{A3666A89-230F-4113-B85E-D8866C23C964}" type="slidenum">
              <a:rPr lang="en-IN" smtClean="0"/>
              <a:t>‹#›</a:t>
            </a:fld>
            <a:endParaRPr lang="en-IN"/>
          </a:p>
        </p:txBody>
      </p:sp>
    </p:spTree>
    <p:extLst>
      <p:ext uri="{BB962C8B-B14F-4D97-AF65-F5344CB8AC3E}">
        <p14:creationId xmlns:p14="http://schemas.microsoft.com/office/powerpoint/2010/main" val="2670501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E80F2-EA70-05FD-36C2-8F6B46D6C2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8573BA-7703-4B3D-21CC-C16BA0E36D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F99891-292C-B187-3848-D68A121C688E}"/>
              </a:ext>
            </a:extLst>
          </p:cNvPr>
          <p:cNvSpPr>
            <a:spLocks noGrp="1"/>
          </p:cNvSpPr>
          <p:nvPr>
            <p:ph type="dt" sz="half" idx="10"/>
          </p:nvPr>
        </p:nvSpPr>
        <p:spPr/>
        <p:txBody>
          <a:bodyPr/>
          <a:lstStyle/>
          <a:p>
            <a:fld id="{C38BE185-7278-4AA6-AFBD-13A1B8A5EBB3}" type="datetimeFigureOut">
              <a:rPr lang="en-IN" smtClean="0"/>
              <a:t>28-05-2024</a:t>
            </a:fld>
            <a:endParaRPr lang="en-IN"/>
          </a:p>
        </p:txBody>
      </p:sp>
      <p:sp>
        <p:nvSpPr>
          <p:cNvPr id="5" name="Footer Placeholder 4">
            <a:extLst>
              <a:ext uri="{FF2B5EF4-FFF2-40B4-BE49-F238E27FC236}">
                <a16:creationId xmlns:a16="http://schemas.microsoft.com/office/drawing/2014/main" id="{147D1B19-ADE4-4B99-8949-3ECF1D694B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DD7D32-B6EF-63BD-5622-5EBF74E189DE}"/>
              </a:ext>
            </a:extLst>
          </p:cNvPr>
          <p:cNvSpPr>
            <a:spLocks noGrp="1"/>
          </p:cNvSpPr>
          <p:nvPr>
            <p:ph type="sldNum" sz="quarter" idx="12"/>
          </p:nvPr>
        </p:nvSpPr>
        <p:spPr/>
        <p:txBody>
          <a:bodyPr/>
          <a:lstStyle/>
          <a:p>
            <a:fld id="{A3666A89-230F-4113-B85E-D8866C23C964}" type="slidenum">
              <a:rPr lang="en-IN" smtClean="0"/>
              <a:t>‹#›</a:t>
            </a:fld>
            <a:endParaRPr lang="en-IN"/>
          </a:p>
        </p:txBody>
      </p:sp>
    </p:spTree>
    <p:extLst>
      <p:ext uri="{BB962C8B-B14F-4D97-AF65-F5344CB8AC3E}">
        <p14:creationId xmlns:p14="http://schemas.microsoft.com/office/powerpoint/2010/main" val="76108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4299-9CE4-B602-C695-9092AE7B35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08BD987-95B1-53B8-F2D2-6CB4CA884E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29EE5B-5C9F-1B77-6F2B-C483A72236E4}"/>
              </a:ext>
            </a:extLst>
          </p:cNvPr>
          <p:cNvSpPr>
            <a:spLocks noGrp="1"/>
          </p:cNvSpPr>
          <p:nvPr>
            <p:ph type="dt" sz="half" idx="10"/>
          </p:nvPr>
        </p:nvSpPr>
        <p:spPr/>
        <p:txBody>
          <a:bodyPr/>
          <a:lstStyle/>
          <a:p>
            <a:fld id="{C38BE185-7278-4AA6-AFBD-13A1B8A5EBB3}" type="datetimeFigureOut">
              <a:rPr lang="en-IN" smtClean="0"/>
              <a:t>28-05-2024</a:t>
            </a:fld>
            <a:endParaRPr lang="en-IN"/>
          </a:p>
        </p:txBody>
      </p:sp>
      <p:sp>
        <p:nvSpPr>
          <p:cNvPr id="5" name="Footer Placeholder 4">
            <a:extLst>
              <a:ext uri="{FF2B5EF4-FFF2-40B4-BE49-F238E27FC236}">
                <a16:creationId xmlns:a16="http://schemas.microsoft.com/office/drawing/2014/main" id="{7F00840F-8913-62A8-655A-E2D044BD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3ACF1E-EBAB-C805-89B5-3E10A6634FFE}"/>
              </a:ext>
            </a:extLst>
          </p:cNvPr>
          <p:cNvSpPr>
            <a:spLocks noGrp="1"/>
          </p:cNvSpPr>
          <p:nvPr>
            <p:ph type="sldNum" sz="quarter" idx="12"/>
          </p:nvPr>
        </p:nvSpPr>
        <p:spPr/>
        <p:txBody>
          <a:bodyPr/>
          <a:lstStyle/>
          <a:p>
            <a:fld id="{A3666A89-230F-4113-B85E-D8866C23C964}" type="slidenum">
              <a:rPr lang="en-IN" smtClean="0"/>
              <a:t>‹#›</a:t>
            </a:fld>
            <a:endParaRPr lang="en-IN"/>
          </a:p>
        </p:txBody>
      </p:sp>
    </p:spTree>
    <p:extLst>
      <p:ext uri="{BB962C8B-B14F-4D97-AF65-F5344CB8AC3E}">
        <p14:creationId xmlns:p14="http://schemas.microsoft.com/office/powerpoint/2010/main" val="1326203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7F802-3172-2E03-4DDA-B37BE40272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893BA5-4DD3-FC48-E19F-233926367E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4AF188F-ABB7-DAE3-7723-867575DC31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B479C4-A005-657F-8A8B-3F1870EBD548}"/>
              </a:ext>
            </a:extLst>
          </p:cNvPr>
          <p:cNvSpPr>
            <a:spLocks noGrp="1"/>
          </p:cNvSpPr>
          <p:nvPr>
            <p:ph type="dt" sz="half" idx="10"/>
          </p:nvPr>
        </p:nvSpPr>
        <p:spPr/>
        <p:txBody>
          <a:bodyPr/>
          <a:lstStyle/>
          <a:p>
            <a:fld id="{C38BE185-7278-4AA6-AFBD-13A1B8A5EBB3}" type="datetimeFigureOut">
              <a:rPr lang="en-IN" smtClean="0"/>
              <a:t>28-05-2024</a:t>
            </a:fld>
            <a:endParaRPr lang="en-IN"/>
          </a:p>
        </p:txBody>
      </p:sp>
      <p:sp>
        <p:nvSpPr>
          <p:cNvPr id="6" name="Footer Placeholder 5">
            <a:extLst>
              <a:ext uri="{FF2B5EF4-FFF2-40B4-BE49-F238E27FC236}">
                <a16:creationId xmlns:a16="http://schemas.microsoft.com/office/drawing/2014/main" id="{D01215CD-C3E3-B11B-9D3E-6E86F14302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4289A1-CA80-5A35-2970-1F89F6AD7A4E}"/>
              </a:ext>
            </a:extLst>
          </p:cNvPr>
          <p:cNvSpPr>
            <a:spLocks noGrp="1"/>
          </p:cNvSpPr>
          <p:nvPr>
            <p:ph type="sldNum" sz="quarter" idx="12"/>
          </p:nvPr>
        </p:nvSpPr>
        <p:spPr/>
        <p:txBody>
          <a:bodyPr/>
          <a:lstStyle/>
          <a:p>
            <a:fld id="{A3666A89-230F-4113-B85E-D8866C23C964}" type="slidenum">
              <a:rPr lang="en-IN" smtClean="0"/>
              <a:t>‹#›</a:t>
            </a:fld>
            <a:endParaRPr lang="en-IN"/>
          </a:p>
        </p:txBody>
      </p:sp>
    </p:spTree>
    <p:extLst>
      <p:ext uri="{BB962C8B-B14F-4D97-AF65-F5344CB8AC3E}">
        <p14:creationId xmlns:p14="http://schemas.microsoft.com/office/powerpoint/2010/main" val="2866277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99579-1C58-F47E-AB28-A8DDD1C02E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E355E1-683A-DB22-4E79-81B5B84D4A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BDBF19-839B-9485-52F7-033CED7856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642094F-083B-53DB-2B89-7E2A4BFCA4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CAC921-5149-2A43-D0A3-94A9B5A298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EFE1C2-B210-4724-717D-271BD29C9AA0}"/>
              </a:ext>
            </a:extLst>
          </p:cNvPr>
          <p:cNvSpPr>
            <a:spLocks noGrp="1"/>
          </p:cNvSpPr>
          <p:nvPr>
            <p:ph type="dt" sz="half" idx="10"/>
          </p:nvPr>
        </p:nvSpPr>
        <p:spPr/>
        <p:txBody>
          <a:bodyPr/>
          <a:lstStyle/>
          <a:p>
            <a:fld id="{C38BE185-7278-4AA6-AFBD-13A1B8A5EBB3}" type="datetimeFigureOut">
              <a:rPr lang="en-IN" smtClean="0"/>
              <a:t>28-05-2024</a:t>
            </a:fld>
            <a:endParaRPr lang="en-IN"/>
          </a:p>
        </p:txBody>
      </p:sp>
      <p:sp>
        <p:nvSpPr>
          <p:cNvPr id="8" name="Footer Placeholder 7">
            <a:extLst>
              <a:ext uri="{FF2B5EF4-FFF2-40B4-BE49-F238E27FC236}">
                <a16:creationId xmlns:a16="http://schemas.microsoft.com/office/drawing/2014/main" id="{58654F3B-9BD6-EA5E-BD58-E24F324F76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1542B4-38EA-A06E-73F1-8705609D9001}"/>
              </a:ext>
            </a:extLst>
          </p:cNvPr>
          <p:cNvSpPr>
            <a:spLocks noGrp="1"/>
          </p:cNvSpPr>
          <p:nvPr>
            <p:ph type="sldNum" sz="quarter" idx="12"/>
          </p:nvPr>
        </p:nvSpPr>
        <p:spPr/>
        <p:txBody>
          <a:bodyPr/>
          <a:lstStyle/>
          <a:p>
            <a:fld id="{A3666A89-230F-4113-B85E-D8866C23C964}" type="slidenum">
              <a:rPr lang="en-IN" smtClean="0"/>
              <a:t>‹#›</a:t>
            </a:fld>
            <a:endParaRPr lang="en-IN"/>
          </a:p>
        </p:txBody>
      </p:sp>
    </p:spTree>
    <p:extLst>
      <p:ext uri="{BB962C8B-B14F-4D97-AF65-F5344CB8AC3E}">
        <p14:creationId xmlns:p14="http://schemas.microsoft.com/office/powerpoint/2010/main" val="3241658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104AB-CCFC-155B-5CC7-21AE8E5E84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77BFCD-A0AC-D002-5308-53D0673F6A1A}"/>
              </a:ext>
            </a:extLst>
          </p:cNvPr>
          <p:cNvSpPr>
            <a:spLocks noGrp="1"/>
          </p:cNvSpPr>
          <p:nvPr>
            <p:ph type="dt" sz="half" idx="10"/>
          </p:nvPr>
        </p:nvSpPr>
        <p:spPr/>
        <p:txBody>
          <a:bodyPr/>
          <a:lstStyle/>
          <a:p>
            <a:fld id="{C38BE185-7278-4AA6-AFBD-13A1B8A5EBB3}" type="datetimeFigureOut">
              <a:rPr lang="en-IN" smtClean="0"/>
              <a:t>28-05-2024</a:t>
            </a:fld>
            <a:endParaRPr lang="en-IN"/>
          </a:p>
        </p:txBody>
      </p:sp>
      <p:sp>
        <p:nvSpPr>
          <p:cNvPr id="4" name="Footer Placeholder 3">
            <a:extLst>
              <a:ext uri="{FF2B5EF4-FFF2-40B4-BE49-F238E27FC236}">
                <a16:creationId xmlns:a16="http://schemas.microsoft.com/office/drawing/2014/main" id="{A7B5BD5B-2007-6879-B200-629FF49E139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4F7CDD9-B690-238A-8874-8099B704D90B}"/>
              </a:ext>
            </a:extLst>
          </p:cNvPr>
          <p:cNvSpPr>
            <a:spLocks noGrp="1"/>
          </p:cNvSpPr>
          <p:nvPr>
            <p:ph type="sldNum" sz="quarter" idx="12"/>
          </p:nvPr>
        </p:nvSpPr>
        <p:spPr/>
        <p:txBody>
          <a:bodyPr/>
          <a:lstStyle/>
          <a:p>
            <a:fld id="{A3666A89-230F-4113-B85E-D8866C23C964}" type="slidenum">
              <a:rPr lang="en-IN" smtClean="0"/>
              <a:t>‹#›</a:t>
            </a:fld>
            <a:endParaRPr lang="en-IN"/>
          </a:p>
        </p:txBody>
      </p:sp>
    </p:spTree>
    <p:extLst>
      <p:ext uri="{BB962C8B-B14F-4D97-AF65-F5344CB8AC3E}">
        <p14:creationId xmlns:p14="http://schemas.microsoft.com/office/powerpoint/2010/main" val="3933708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C8ECC1-463A-02ED-9639-EAD923038937}"/>
              </a:ext>
            </a:extLst>
          </p:cNvPr>
          <p:cNvSpPr>
            <a:spLocks noGrp="1"/>
          </p:cNvSpPr>
          <p:nvPr>
            <p:ph type="dt" sz="half" idx="10"/>
          </p:nvPr>
        </p:nvSpPr>
        <p:spPr/>
        <p:txBody>
          <a:bodyPr/>
          <a:lstStyle/>
          <a:p>
            <a:fld id="{C38BE185-7278-4AA6-AFBD-13A1B8A5EBB3}" type="datetimeFigureOut">
              <a:rPr lang="en-IN" smtClean="0"/>
              <a:t>28-05-2024</a:t>
            </a:fld>
            <a:endParaRPr lang="en-IN"/>
          </a:p>
        </p:txBody>
      </p:sp>
      <p:sp>
        <p:nvSpPr>
          <p:cNvPr id="3" name="Footer Placeholder 2">
            <a:extLst>
              <a:ext uri="{FF2B5EF4-FFF2-40B4-BE49-F238E27FC236}">
                <a16:creationId xmlns:a16="http://schemas.microsoft.com/office/drawing/2014/main" id="{261D37EF-7484-3829-3344-49CA8643B03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1933F73-7DFE-C3D4-5EC2-97B226A60411}"/>
              </a:ext>
            </a:extLst>
          </p:cNvPr>
          <p:cNvSpPr>
            <a:spLocks noGrp="1"/>
          </p:cNvSpPr>
          <p:nvPr>
            <p:ph type="sldNum" sz="quarter" idx="12"/>
          </p:nvPr>
        </p:nvSpPr>
        <p:spPr/>
        <p:txBody>
          <a:bodyPr/>
          <a:lstStyle/>
          <a:p>
            <a:fld id="{A3666A89-230F-4113-B85E-D8866C23C964}" type="slidenum">
              <a:rPr lang="en-IN" smtClean="0"/>
              <a:t>‹#›</a:t>
            </a:fld>
            <a:endParaRPr lang="en-IN"/>
          </a:p>
        </p:txBody>
      </p:sp>
    </p:spTree>
    <p:extLst>
      <p:ext uri="{BB962C8B-B14F-4D97-AF65-F5344CB8AC3E}">
        <p14:creationId xmlns:p14="http://schemas.microsoft.com/office/powerpoint/2010/main" val="2965570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EB22-41A9-7DDB-AC0A-0360095304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E4592B-B1C5-AC98-DBC2-13E41EFF38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CF8D96-935B-35EF-0C5F-2B4A28EEF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E21840-21F8-0693-2D98-B1DF5152E986}"/>
              </a:ext>
            </a:extLst>
          </p:cNvPr>
          <p:cNvSpPr>
            <a:spLocks noGrp="1"/>
          </p:cNvSpPr>
          <p:nvPr>
            <p:ph type="dt" sz="half" idx="10"/>
          </p:nvPr>
        </p:nvSpPr>
        <p:spPr/>
        <p:txBody>
          <a:bodyPr/>
          <a:lstStyle/>
          <a:p>
            <a:fld id="{C38BE185-7278-4AA6-AFBD-13A1B8A5EBB3}" type="datetimeFigureOut">
              <a:rPr lang="en-IN" smtClean="0"/>
              <a:t>28-05-2024</a:t>
            </a:fld>
            <a:endParaRPr lang="en-IN"/>
          </a:p>
        </p:txBody>
      </p:sp>
      <p:sp>
        <p:nvSpPr>
          <p:cNvPr id="6" name="Footer Placeholder 5">
            <a:extLst>
              <a:ext uri="{FF2B5EF4-FFF2-40B4-BE49-F238E27FC236}">
                <a16:creationId xmlns:a16="http://schemas.microsoft.com/office/drawing/2014/main" id="{F2430A86-ED26-4EB2-463C-EA2FACE630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D3DAA3-2241-354B-F791-B462CDC29D53}"/>
              </a:ext>
            </a:extLst>
          </p:cNvPr>
          <p:cNvSpPr>
            <a:spLocks noGrp="1"/>
          </p:cNvSpPr>
          <p:nvPr>
            <p:ph type="sldNum" sz="quarter" idx="12"/>
          </p:nvPr>
        </p:nvSpPr>
        <p:spPr/>
        <p:txBody>
          <a:bodyPr/>
          <a:lstStyle/>
          <a:p>
            <a:fld id="{A3666A89-230F-4113-B85E-D8866C23C964}" type="slidenum">
              <a:rPr lang="en-IN" smtClean="0"/>
              <a:t>‹#›</a:t>
            </a:fld>
            <a:endParaRPr lang="en-IN"/>
          </a:p>
        </p:txBody>
      </p:sp>
    </p:spTree>
    <p:extLst>
      <p:ext uri="{BB962C8B-B14F-4D97-AF65-F5344CB8AC3E}">
        <p14:creationId xmlns:p14="http://schemas.microsoft.com/office/powerpoint/2010/main" val="3961329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42863-44E9-AD0D-7678-93D94712B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C069E09-6CE8-877A-DFBC-B098E2133D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DFFB00-C410-8B5B-25D1-C7125C0C0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7A1C90-DE44-D315-3121-F123DFF08056}"/>
              </a:ext>
            </a:extLst>
          </p:cNvPr>
          <p:cNvSpPr>
            <a:spLocks noGrp="1"/>
          </p:cNvSpPr>
          <p:nvPr>
            <p:ph type="dt" sz="half" idx="10"/>
          </p:nvPr>
        </p:nvSpPr>
        <p:spPr/>
        <p:txBody>
          <a:bodyPr/>
          <a:lstStyle/>
          <a:p>
            <a:fld id="{C38BE185-7278-4AA6-AFBD-13A1B8A5EBB3}" type="datetimeFigureOut">
              <a:rPr lang="en-IN" smtClean="0"/>
              <a:t>28-05-2024</a:t>
            </a:fld>
            <a:endParaRPr lang="en-IN"/>
          </a:p>
        </p:txBody>
      </p:sp>
      <p:sp>
        <p:nvSpPr>
          <p:cNvPr id="6" name="Footer Placeholder 5">
            <a:extLst>
              <a:ext uri="{FF2B5EF4-FFF2-40B4-BE49-F238E27FC236}">
                <a16:creationId xmlns:a16="http://schemas.microsoft.com/office/drawing/2014/main" id="{E482B3B1-7033-0C14-4350-0CCD5CBB21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202B0D-C268-3DE5-5FEE-330DC04C772F}"/>
              </a:ext>
            </a:extLst>
          </p:cNvPr>
          <p:cNvSpPr>
            <a:spLocks noGrp="1"/>
          </p:cNvSpPr>
          <p:nvPr>
            <p:ph type="sldNum" sz="quarter" idx="12"/>
          </p:nvPr>
        </p:nvSpPr>
        <p:spPr/>
        <p:txBody>
          <a:bodyPr/>
          <a:lstStyle/>
          <a:p>
            <a:fld id="{A3666A89-230F-4113-B85E-D8866C23C964}" type="slidenum">
              <a:rPr lang="en-IN" smtClean="0"/>
              <a:t>‹#›</a:t>
            </a:fld>
            <a:endParaRPr lang="en-IN"/>
          </a:p>
        </p:txBody>
      </p:sp>
    </p:spTree>
    <p:extLst>
      <p:ext uri="{BB962C8B-B14F-4D97-AF65-F5344CB8AC3E}">
        <p14:creationId xmlns:p14="http://schemas.microsoft.com/office/powerpoint/2010/main" val="1277551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035318-651F-A2E6-BC7C-9C2015A0F7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97CE92-198A-1EFA-B854-6615906566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A8071C-52E4-EBC2-EDFE-DBD36947FE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8BE185-7278-4AA6-AFBD-13A1B8A5EBB3}" type="datetimeFigureOut">
              <a:rPr lang="en-IN" smtClean="0"/>
              <a:t>28-05-2024</a:t>
            </a:fld>
            <a:endParaRPr lang="en-IN"/>
          </a:p>
        </p:txBody>
      </p:sp>
      <p:sp>
        <p:nvSpPr>
          <p:cNvPr id="5" name="Footer Placeholder 4">
            <a:extLst>
              <a:ext uri="{FF2B5EF4-FFF2-40B4-BE49-F238E27FC236}">
                <a16:creationId xmlns:a16="http://schemas.microsoft.com/office/drawing/2014/main" id="{91C7BBC9-B1D5-2ECB-ED42-1397BE14FB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EDFD953-1AFE-5C58-E022-B40BA659A7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66A89-230F-4113-B85E-D8866C23C964}" type="slidenum">
              <a:rPr lang="en-IN" smtClean="0"/>
              <a:t>‹#›</a:t>
            </a:fld>
            <a:endParaRPr lang="en-IN"/>
          </a:p>
        </p:txBody>
      </p:sp>
    </p:spTree>
    <p:extLst>
      <p:ext uri="{BB962C8B-B14F-4D97-AF65-F5344CB8AC3E}">
        <p14:creationId xmlns:p14="http://schemas.microsoft.com/office/powerpoint/2010/main" val="4228840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slideshare.net/TapeshwarYadav1/biological-safety-cabinet-234128446#3" TargetMode="External"/><Relationship Id="rId2" Type="http://schemas.openxmlformats.org/officeDocument/2006/relationships/hyperlink" Target="https://www.slideshare.net/TapeshwarYadav1/biological-safety-cabinet-234128446#2"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lideshare.net/TapeshwarYadav1/biological-safety-cabinet-234128446#8"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slideshare.net/TapeshwarYadav1/biological-safety-cabinet-234128446#5" TargetMode="External"/><Relationship Id="rId2" Type="http://schemas.openxmlformats.org/officeDocument/2006/relationships/hyperlink" Target="https://www.slideshare.net/TapeshwarYadav1/biological-safety-cabinet-234128446#4"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slideshare.net/TapeshwarYadav1/biological-safety-cabinet-234128446#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slideshare.net/TapeshwarYadav1/biological-safety-cabinet-234128446#7"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736CE-7715-EB3B-0757-0D44D15B0328}"/>
              </a:ext>
            </a:extLst>
          </p:cNvPr>
          <p:cNvSpPr>
            <a:spLocks noGrp="1"/>
          </p:cNvSpPr>
          <p:nvPr>
            <p:ph type="ctrTitle"/>
          </p:nvPr>
        </p:nvSpPr>
        <p:spPr>
          <a:xfrm>
            <a:off x="1524000" y="207954"/>
            <a:ext cx="9144000" cy="762708"/>
          </a:xfrm>
        </p:spPr>
        <p:txBody>
          <a:bodyPr>
            <a:normAutofit fontScale="90000"/>
          </a:bodyPr>
          <a:lstStyle/>
          <a:p>
            <a:br>
              <a:rPr lang="en-IN" b="0" i="0" dirty="0">
                <a:solidFill>
                  <a:srgbClr val="000000"/>
                </a:solidFill>
                <a:effectLst/>
                <a:latin typeface="__Source_Sans_3_f93b20"/>
              </a:rPr>
            </a:br>
            <a:r>
              <a:rPr lang="en-IN" b="0" i="0" dirty="0">
                <a:solidFill>
                  <a:srgbClr val="000000"/>
                </a:solidFill>
                <a:effectLst/>
                <a:latin typeface="__Source_Sans_3_f93b20"/>
              </a:rPr>
              <a:t>Biological Safety Cabinet</a:t>
            </a:r>
            <a:endParaRPr lang="en-IN" dirty="0"/>
          </a:p>
        </p:txBody>
      </p:sp>
      <p:sp>
        <p:nvSpPr>
          <p:cNvPr id="3" name="Subtitle 2">
            <a:extLst>
              <a:ext uri="{FF2B5EF4-FFF2-40B4-BE49-F238E27FC236}">
                <a16:creationId xmlns:a16="http://schemas.microsoft.com/office/drawing/2014/main" id="{18F9CD83-F7F9-DA6A-32C1-042400C3074B}"/>
              </a:ext>
            </a:extLst>
          </p:cNvPr>
          <p:cNvSpPr>
            <a:spLocks noGrp="1"/>
          </p:cNvSpPr>
          <p:nvPr>
            <p:ph type="subTitle" idx="1"/>
          </p:nvPr>
        </p:nvSpPr>
        <p:spPr>
          <a:xfrm>
            <a:off x="211015" y="788499"/>
            <a:ext cx="11774659" cy="6069501"/>
          </a:xfrm>
        </p:spPr>
        <p:txBody>
          <a:bodyPr>
            <a:noAutofit/>
          </a:bodyPr>
          <a:lstStyle/>
          <a:p>
            <a:pPr algn="just"/>
            <a:r>
              <a:rPr lang="en-US" sz="2800" b="0" i="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US" sz="2600" b="1" i="0" u="none" strike="noStrike" dirty="0">
                <a:effectLst/>
                <a:highlight>
                  <a:srgbClr val="FFFFFF"/>
                </a:highlight>
                <a:latin typeface="Times New Roman" panose="02020603050405020304" pitchFamily="18" charset="0"/>
                <a:cs typeface="Times New Roman" panose="02020603050405020304" pitchFamily="18" charset="0"/>
                <a:hlinkClick r:id="rId2"/>
              </a:rPr>
              <a:t>Biosafety cabinets </a:t>
            </a:r>
            <a:r>
              <a:rPr lang="en-US" sz="2600" b="0" i="0" dirty="0">
                <a:solidFill>
                  <a:srgbClr val="000000"/>
                </a:solidFill>
                <a:effectLst/>
                <a:highlight>
                  <a:srgbClr val="FFFFFF"/>
                </a:highlight>
                <a:latin typeface="Times New Roman" panose="02020603050405020304" pitchFamily="18" charset="0"/>
                <a:cs typeface="Times New Roman" panose="02020603050405020304" pitchFamily="18" charset="0"/>
              </a:rPr>
              <a:t>are intended to protect a laboratory worker from aerosols and airborne particles. </a:t>
            </a:r>
          </a:p>
          <a:p>
            <a:pPr marL="457200" indent="-457200" algn="just">
              <a:buFont typeface="Arial" panose="020B0604020202020204" pitchFamily="34" charset="0"/>
              <a:buChar char="•"/>
            </a:pPr>
            <a:r>
              <a:rPr lang="en-US" sz="2600" b="0" i="0" dirty="0">
                <a:solidFill>
                  <a:srgbClr val="000000"/>
                </a:solidFill>
                <a:effectLst/>
                <a:highlight>
                  <a:srgbClr val="FFFFFF"/>
                </a:highlight>
                <a:latin typeface="Times New Roman" panose="02020603050405020304" pitchFamily="18" charset="0"/>
                <a:cs typeface="Times New Roman" panose="02020603050405020304" pitchFamily="18" charset="0"/>
              </a:rPr>
              <a:t>Aerosol particles of less than 5 µm in diameter and small droplets of 5–100 µm in diameter are not visible to the naked eye. </a:t>
            </a:r>
          </a:p>
          <a:p>
            <a:pPr marL="457200" indent="-457200" algn="just">
              <a:buFont typeface="Arial" panose="020B0604020202020204" pitchFamily="34" charset="0"/>
              <a:buChar char="•"/>
            </a:pPr>
            <a:r>
              <a:rPr lang="en-US" sz="2600" b="0" i="0" dirty="0">
                <a:solidFill>
                  <a:srgbClr val="000000"/>
                </a:solidFill>
                <a:effectLst/>
                <a:highlight>
                  <a:srgbClr val="FFFFFF"/>
                </a:highlight>
                <a:latin typeface="Times New Roman" panose="02020603050405020304" pitchFamily="18" charset="0"/>
                <a:cs typeface="Times New Roman" panose="02020603050405020304" pitchFamily="18" charset="0"/>
              </a:rPr>
              <a:t>The laboratory worker is generally not aware that such particles are being generated and may be inhaled or may cross contaminate work surface materials.  </a:t>
            </a:r>
          </a:p>
          <a:p>
            <a:pPr marL="457200" indent="-457200" algn="just">
              <a:buFont typeface="Arial" panose="020B0604020202020204" pitchFamily="34" charset="0"/>
              <a:buChar char="•"/>
            </a:pPr>
            <a:r>
              <a:rPr lang="en-US" sz="2600" b="1" i="0" u="none" strike="noStrike" dirty="0">
                <a:effectLst/>
                <a:highlight>
                  <a:srgbClr val="FFFFFF"/>
                </a:highlight>
                <a:latin typeface="Times New Roman" panose="02020603050405020304" pitchFamily="18" charset="0"/>
                <a:cs typeface="Times New Roman" panose="02020603050405020304" pitchFamily="18" charset="0"/>
                <a:hlinkClick r:id="rId3"/>
              </a:rPr>
              <a:t>BSCs,  </a:t>
            </a:r>
            <a:r>
              <a:rPr lang="en-US" sz="2600" b="1" i="0" u="none" strike="noStrike" dirty="0">
                <a:effectLst/>
                <a:highlight>
                  <a:srgbClr val="FFFFFF"/>
                </a:highlight>
                <a:latin typeface="Times New Roman" panose="02020603050405020304" pitchFamily="18" charset="0"/>
                <a:cs typeface="Times New Roman" panose="02020603050405020304" pitchFamily="18" charset="0"/>
              </a:rPr>
              <a:t> </a:t>
            </a:r>
            <a:r>
              <a:rPr lang="en-US" sz="2600" i="0" u="none" strike="noStrike" dirty="0">
                <a:effectLst/>
                <a:highlight>
                  <a:srgbClr val="FFFFFF"/>
                </a:highlight>
                <a:latin typeface="Times New Roman" panose="02020603050405020304" pitchFamily="18" charset="0"/>
                <a:cs typeface="Times New Roman" panose="02020603050405020304" pitchFamily="18" charset="0"/>
              </a:rPr>
              <a:t>when</a:t>
            </a:r>
            <a:r>
              <a:rPr lang="en-US" sz="2600" b="1" i="0" u="none" strike="noStrike" dirty="0">
                <a:effectLst/>
                <a:highlight>
                  <a:srgbClr val="FFFFFF"/>
                </a:highlight>
                <a:latin typeface="Times New Roman" panose="02020603050405020304" pitchFamily="18" charset="0"/>
                <a:cs typeface="Times New Roman" panose="02020603050405020304" pitchFamily="18" charset="0"/>
              </a:rPr>
              <a:t> </a:t>
            </a:r>
            <a:r>
              <a:rPr lang="en-US" sz="2600" b="0" i="0" dirty="0">
                <a:solidFill>
                  <a:srgbClr val="000000"/>
                </a:solidFill>
                <a:effectLst/>
                <a:highlight>
                  <a:srgbClr val="FFFFFF"/>
                </a:highlight>
                <a:latin typeface="Times New Roman" panose="02020603050405020304" pitchFamily="18" charset="0"/>
                <a:cs typeface="Times New Roman" panose="02020603050405020304" pitchFamily="18" charset="0"/>
              </a:rPr>
              <a:t>properly used, have been shown to be highly effective in reducing laboratory- acquired infections. BSCs also protect the environment.</a:t>
            </a:r>
          </a:p>
          <a:p>
            <a:pPr marL="457200" indent="-457200" algn="just">
              <a:buFont typeface="Arial" panose="020B0604020202020204" pitchFamily="34" charset="0"/>
              <a:buChar char="•"/>
            </a:pPr>
            <a:r>
              <a:rPr lang="en-US" sz="2600" b="0" i="0" dirty="0">
                <a:solidFill>
                  <a:srgbClr val="000000"/>
                </a:solidFill>
                <a:effectLst/>
                <a:highlight>
                  <a:srgbClr val="FFFFFF"/>
                </a:highlight>
                <a:latin typeface="Times New Roman" panose="02020603050405020304" pitchFamily="18" charset="0"/>
                <a:cs typeface="Times New Roman" panose="02020603050405020304" pitchFamily="18" charset="0"/>
              </a:rPr>
              <a:t> Most BSCs use high efficiency particulate air (HEPA) filters in the exhaust and supply systems. </a:t>
            </a:r>
          </a:p>
          <a:p>
            <a:pPr marL="457200" indent="-457200" algn="just">
              <a:buFont typeface="Arial" panose="020B0604020202020204" pitchFamily="34" charset="0"/>
              <a:buChar char="•"/>
            </a:pPr>
            <a:r>
              <a:rPr lang="en-US" sz="2600" b="0" i="0" dirty="0">
                <a:solidFill>
                  <a:srgbClr val="000000"/>
                </a:solidFill>
                <a:effectLst/>
                <a:highlight>
                  <a:srgbClr val="FFFFFF"/>
                </a:highlight>
                <a:latin typeface="Times New Roman" panose="02020603050405020304" pitchFamily="18" charset="0"/>
                <a:cs typeface="Times New Roman" panose="02020603050405020304" pitchFamily="18" charset="0"/>
              </a:rPr>
              <a:t>The exception is a Class I BSC, which does not have HEPA filtered supply air.</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3949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6AF464-1F80-9087-5949-7D790B299C76}"/>
              </a:ext>
            </a:extLst>
          </p:cNvPr>
          <p:cNvSpPr>
            <a:spLocks noGrp="1"/>
          </p:cNvSpPr>
          <p:nvPr>
            <p:ph idx="1"/>
          </p:nvPr>
        </p:nvSpPr>
        <p:spPr>
          <a:xfrm>
            <a:off x="838200" y="407963"/>
            <a:ext cx="10515600" cy="5769000"/>
          </a:xfrm>
        </p:spPr>
        <p:txBody>
          <a:bodyPr/>
          <a:lstStyle/>
          <a:p>
            <a:pPr marL="0" indent="0" algn="just">
              <a:buNone/>
            </a:pPr>
            <a:r>
              <a:rPr lang="en-US" b="1" i="0" u="none" strike="noStrike" dirty="0">
                <a:solidFill>
                  <a:srgbClr val="000000"/>
                </a:solidFill>
                <a:effectLst/>
                <a:latin typeface="Times New Roman" panose="02020603050405020304" pitchFamily="18" charset="0"/>
                <a:cs typeface="Times New Roman" panose="02020603050405020304" pitchFamily="18" charset="0"/>
                <a:hlinkClick r:id="rId2"/>
              </a:rPr>
              <a:t>2.Class II safety </a:t>
            </a:r>
            <a:r>
              <a:rPr lang="en-US" b="0" i="0" dirty="0">
                <a:solidFill>
                  <a:srgbClr val="000000"/>
                </a:solidFill>
                <a:effectLst/>
                <a:latin typeface="Times New Roman" panose="02020603050405020304" pitchFamily="18" charset="0"/>
                <a:cs typeface="Times New Roman" panose="02020603050405020304" pitchFamily="18" charset="0"/>
              </a:rPr>
              <a:t>cabinet: </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 In a Class II cabinet about 70% of the air is recirculated through filters so that the working area is bathed in clean (almost sterile) air. </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air flow carries along any aerosols produced in the course of the work and these are removed by the filters.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Some of the air (about 30%) is exhausted to atmosphere and is replaced by a ‘curtain’ of room air which enters at the working face. </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This prevents the escape of any particles </a:t>
            </a:r>
            <a:r>
              <a:rPr lang="en-US" b="0" i="0" dirty="0">
                <a:solidFill>
                  <a:srgbClr val="000000"/>
                </a:solidFill>
                <a:effectLst/>
                <a:highlight>
                  <a:srgbClr val="FFFFFF"/>
                </a:highlight>
                <a:latin typeface="__Source_Sans_3_f93b20"/>
              </a:rPr>
              <a:t>or aerosols released in the cabinet.</a:t>
            </a:r>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62887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A18F3-3386-3E28-8FC3-39254279055B}"/>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Fig: Class II safety cabinet</a:t>
            </a:r>
            <a:endParaRPr lang="en-IN" dirty="0"/>
          </a:p>
        </p:txBody>
      </p:sp>
      <p:pic>
        <p:nvPicPr>
          <p:cNvPr id="5" name="Content Placeholder 4">
            <a:extLst>
              <a:ext uri="{FF2B5EF4-FFF2-40B4-BE49-F238E27FC236}">
                <a16:creationId xmlns:a16="http://schemas.microsoft.com/office/drawing/2014/main" id="{B6669D57-1287-9011-68FE-9653DA63864E}"/>
              </a:ext>
            </a:extLst>
          </p:cNvPr>
          <p:cNvPicPr>
            <a:picLocks noGrp="1" noChangeAspect="1"/>
          </p:cNvPicPr>
          <p:nvPr>
            <p:ph idx="1"/>
          </p:nvPr>
        </p:nvPicPr>
        <p:blipFill>
          <a:blip r:embed="rId2"/>
          <a:stretch>
            <a:fillRect/>
          </a:stretch>
        </p:blipFill>
        <p:spPr>
          <a:xfrm>
            <a:off x="838200" y="1280160"/>
            <a:ext cx="10373751" cy="5212715"/>
          </a:xfrm>
        </p:spPr>
      </p:pic>
    </p:spTree>
    <p:extLst>
      <p:ext uri="{BB962C8B-B14F-4D97-AF65-F5344CB8AC3E}">
        <p14:creationId xmlns:p14="http://schemas.microsoft.com/office/powerpoint/2010/main" val="4063141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F269C48-C069-76D3-456E-AFE410E8EF45}"/>
              </a:ext>
            </a:extLst>
          </p:cNvPr>
          <p:cNvPicPr>
            <a:picLocks noGrp="1" noChangeAspect="1"/>
          </p:cNvPicPr>
          <p:nvPr>
            <p:ph idx="1"/>
          </p:nvPr>
        </p:nvPicPr>
        <p:blipFill>
          <a:blip r:embed="rId2"/>
          <a:stretch>
            <a:fillRect/>
          </a:stretch>
        </p:blipFill>
        <p:spPr>
          <a:xfrm>
            <a:off x="844062" y="337625"/>
            <a:ext cx="10663310" cy="5839338"/>
          </a:xfrm>
        </p:spPr>
      </p:pic>
    </p:spTree>
    <p:extLst>
      <p:ext uri="{BB962C8B-B14F-4D97-AF65-F5344CB8AC3E}">
        <p14:creationId xmlns:p14="http://schemas.microsoft.com/office/powerpoint/2010/main" val="2869622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52969CC-8DA8-4615-E76F-19F08FAE9AA6}"/>
              </a:ext>
            </a:extLst>
          </p:cNvPr>
          <p:cNvPicPr>
            <a:picLocks noGrp="1" noChangeAspect="1"/>
          </p:cNvPicPr>
          <p:nvPr>
            <p:ph idx="1"/>
          </p:nvPr>
        </p:nvPicPr>
        <p:blipFill>
          <a:blip r:embed="rId2"/>
          <a:stretch>
            <a:fillRect/>
          </a:stretch>
        </p:blipFill>
        <p:spPr>
          <a:xfrm>
            <a:off x="1139483" y="759655"/>
            <a:ext cx="9931791" cy="5417308"/>
          </a:xfrm>
        </p:spPr>
      </p:pic>
    </p:spTree>
    <p:extLst>
      <p:ext uri="{BB962C8B-B14F-4D97-AF65-F5344CB8AC3E}">
        <p14:creationId xmlns:p14="http://schemas.microsoft.com/office/powerpoint/2010/main" val="1659904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436025-9E41-C14A-9556-1BC052867F05}"/>
              </a:ext>
            </a:extLst>
          </p:cNvPr>
          <p:cNvSpPr>
            <a:spLocks noGrp="1"/>
          </p:cNvSpPr>
          <p:nvPr>
            <p:ph idx="1"/>
          </p:nvPr>
        </p:nvSpPr>
        <p:spPr/>
        <p:txBody>
          <a:bodyPr/>
          <a:lstStyle/>
          <a:p>
            <a:pPr marL="342900" lvl="0" indent="-342900">
              <a:lnSpc>
                <a:spcPct val="107000"/>
              </a:lnSpc>
              <a:spcAft>
                <a:spcPts val="800"/>
              </a:spcAft>
              <a:tabLst>
                <a:tab pos="457200" algn="l"/>
              </a:tabLst>
            </a:pPr>
            <a:r>
              <a:rPr lang="en-IN" sz="1800" dirty="0">
                <a:solidFill>
                  <a:srgbClr val="000000"/>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The three main features are: CLASS 2</a:t>
            </a:r>
            <a:endParaRPr lang="en-IN"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Product protection with downward HEPA-filtered unidirectional/laminar airflow</a:t>
            </a:r>
            <a:endParaRPr lang="en-IN"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Open front with careful regulated inward airflow for personnel protection</a:t>
            </a:r>
            <a:endParaRPr lang="en-IN"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highlight>
                  <a:srgbClr val="FFFFFF"/>
                </a:highlight>
                <a:latin typeface="Segoe UI" panose="020B0502040204020203" pitchFamily="34" charset="0"/>
                <a:ea typeface="Times New Roman" panose="02020603050405020304" pitchFamily="18" charset="0"/>
                <a:cs typeface="Times New Roman" panose="02020603050405020304" pitchFamily="18" charset="0"/>
              </a:rPr>
              <a:t>HEPA-filtered exhaust air is directed toward a room or a facility exhaust system for environmental protection.</a:t>
            </a:r>
            <a:endParaRPr lang="en-IN"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7691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E1CBCD-CA24-F597-0FB1-0231D3BA24D4}"/>
              </a:ext>
            </a:extLst>
          </p:cNvPr>
          <p:cNvSpPr>
            <a:spLocks noGrp="1"/>
          </p:cNvSpPr>
          <p:nvPr>
            <p:ph idx="1"/>
          </p:nvPr>
        </p:nvSpPr>
        <p:spPr>
          <a:xfrm>
            <a:off x="838200" y="379828"/>
            <a:ext cx="10515600" cy="6049107"/>
          </a:xfrm>
        </p:spPr>
        <p:txBody>
          <a:bodyPr>
            <a:normAutofit fontScale="85000" lnSpcReduction="10000"/>
          </a:bodyPr>
          <a:lstStyle/>
          <a:p>
            <a:pPr algn="just"/>
            <a:r>
              <a:rPr lang="en-US" sz="3400" dirty="0">
                <a:latin typeface="Times New Roman" panose="02020603050405020304" pitchFamily="18" charset="0"/>
                <a:cs typeface="Times New Roman" panose="02020603050405020304" pitchFamily="18" charset="0"/>
              </a:rPr>
              <a:t>3.</a:t>
            </a:r>
            <a:r>
              <a:rPr lang="en-US" sz="3400" b="1" dirty="0">
                <a:latin typeface="Times New Roman" panose="02020603050405020304" pitchFamily="18" charset="0"/>
                <a:cs typeface="Times New Roman" panose="02020603050405020304" pitchFamily="18" charset="0"/>
              </a:rPr>
              <a:t>Class III safety cabinet: </a:t>
            </a:r>
            <a:r>
              <a:rPr lang="en-US" sz="3400" dirty="0">
                <a:latin typeface="Times New Roman" panose="02020603050405020304" pitchFamily="18" charset="0"/>
                <a:cs typeface="Times New Roman" panose="02020603050405020304" pitchFamily="18" charset="0"/>
              </a:rPr>
              <a:t>for Risk Group 4 viruses </a:t>
            </a:r>
          </a:p>
          <a:p>
            <a:pPr algn="just"/>
            <a:r>
              <a:rPr lang="en-US" sz="3400" dirty="0">
                <a:latin typeface="Times New Roman" panose="02020603050405020304" pitchFamily="18" charset="0"/>
                <a:cs typeface="Times New Roman" panose="02020603050405020304" pitchFamily="18" charset="0"/>
              </a:rPr>
              <a:t>This type provides the highest level of personnel protection and is used for Risk Group 4 agents. </a:t>
            </a:r>
          </a:p>
          <a:p>
            <a:pPr algn="just"/>
            <a:r>
              <a:rPr lang="en-US" sz="3400" dirty="0">
                <a:latin typeface="Times New Roman" panose="02020603050405020304" pitchFamily="18" charset="0"/>
                <a:cs typeface="Times New Roman" panose="02020603050405020304" pitchFamily="18" charset="0"/>
              </a:rPr>
              <a:t>This type of cabinet is totally enclosed and is tested under pressure to ensure that no particles can leak from it into the room. The operator works with gloves which form part of the cabinet.</a:t>
            </a:r>
          </a:p>
          <a:p>
            <a:pPr algn="just"/>
            <a:r>
              <a:rPr lang="en-US" sz="3400" dirty="0">
                <a:latin typeface="Times New Roman" panose="02020603050405020304" pitchFamily="18" charset="0"/>
                <a:cs typeface="Times New Roman" panose="02020603050405020304" pitchFamily="18" charset="0"/>
              </a:rPr>
              <a:t>Air enters through a filter and is exhausted to atmosphere through one or two more filters. </a:t>
            </a:r>
          </a:p>
          <a:p>
            <a:pPr algn="just"/>
            <a:r>
              <a:rPr lang="en-US" sz="3400" dirty="0">
                <a:latin typeface="Times New Roman" panose="02020603050405020304" pitchFamily="18" charset="0"/>
                <a:cs typeface="Times New Roman" panose="02020603050405020304" pitchFamily="18" charset="0"/>
              </a:rPr>
              <a:t>The Class III cabinet may be connected to a double-door autoclave used to decontaminate all materials entering or exiting the cabinet. </a:t>
            </a:r>
          </a:p>
          <a:p>
            <a:pPr algn="just"/>
            <a:r>
              <a:rPr lang="en-US" sz="3400" dirty="0">
                <a:latin typeface="Times New Roman" panose="02020603050405020304" pitchFamily="18" charset="0"/>
                <a:cs typeface="Times New Roman" panose="02020603050405020304" pitchFamily="18" charset="0"/>
              </a:rPr>
              <a:t>Several glove boxes can be joined together to extend the work surface.</a:t>
            </a:r>
          </a:p>
          <a:p>
            <a:pPr algn="just"/>
            <a:r>
              <a:rPr lang="en-US" sz="3400" dirty="0">
                <a:latin typeface="Times New Roman" panose="02020603050405020304" pitchFamily="18" charset="0"/>
                <a:cs typeface="Times New Roman" panose="02020603050405020304" pitchFamily="18" charset="0"/>
              </a:rPr>
              <a:t>Class III BSCs are suitable for work in Biosafety Level 3 and 4 laboratories.</a:t>
            </a:r>
          </a:p>
          <a:p>
            <a:endParaRPr lang="en-IN" dirty="0"/>
          </a:p>
        </p:txBody>
      </p:sp>
    </p:spTree>
    <p:extLst>
      <p:ext uri="{BB962C8B-B14F-4D97-AF65-F5344CB8AC3E}">
        <p14:creationId xmlns:p14="http://schemas.microsoft.com/office/powerpoint/2010/main" val="29429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208BD49-D0B3-6CB0-3025-7B3A3A74CD94}"/>
              </a:ext>
            </a:extLst>
          </p:cNvPr>
          <p:cNvPicPr>
            <a:picLocks noGrp="1" noChangeAspect="1"/>
          </p:cNvPicPr>
          <p:nvPr>
            <p:ph idx="1"/>
          </p:nvPr>
        </p:nvPicPr>
        <p:blipFill>
          <a:blip r:embed="rId2"/>
          <a:stretch>
            <a:fillRect/>
          </a:stretch>
        </p:blipFill>
        <p:spPr>
          <a:xfrm>
            <a:off x="450166" y="422031"/>
            <a:ext cx="11563643" cy="5754932"/>
          </a:xfrm>
        </p:spPr>
      </p:pic>
    </p:spTree>
    <p:extLst>
      <p:ext uri="{BB962C8B-B14F-4D97-AF65-F5344CB8AC3E}">
        <p14:creationId xmlns:p14="http://schemas.microsoft.com/office/powerpoint/2010/main" val="836613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FEB0498-DC9A-0C97-A48A-3CBE8C533111}"/>
              </a:ext>
            </a:extLst>
          </p:cNvPr>
          <p:cNvPicPr>
            <a:picLocks noGrp="1" noChangeAspect="1"/>
          </p:cNvPicPr>
          <p:nvPr>
            <p:ph idx="1"/>
          </p:nvPr>
        </p:nvPicPr>
        <p:blipFill>
          <a:blip r:embed="rId2"/>
          <a:stretch>
            <a:fillRect/>
          </a:stretch>
        </p:blipFill>
        <p:spPr>
          <a:xfrm>
            <a:off x="970671" y="253218"/>
            <a:ext cx="10789920" cy="5923745"/>
          </a:xfrm>
        </p:spPr>
      </p:pic>
    </p:spTree>
    <p:extLst>
      <p:ext uri="{BB962C8B-B14F-4D97-AF65-F5344CB8AC3E}">
        <p14:creationId xmlns:p14="http://schemas.microsoft.com/office/powerpoint/2010/main" val="540742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211DD-012B-301B-0AED-A6212DB7E4F8}"/>
              </a:ext>
            </a:extLst>
          </p:cNvPr>
          <p:cNvSpPr>
            <a:spLocks noGrp="1"/>
          </p:cNvSpPr>
          <p:nvPr>
            <p:ph type="title"/>
          </p:nvPr>
        </p:nvSpPr>
        <p:spPr>
          <a:xfrm>
            <a:off x="838200" y="365126"/>
            <a:ext cx="10515600" cy="774358"/>
          </a:xfrm>
        </p:spPr>
        <p:txBody>
          <a:bodyPr/>
          <a:lstStyle/>
          <a:p>
            <a:r>
              <a:rPr lang="en-US" sz="4400" dirty="0">
                <a:latin typeface="Times New Roman" panose="02020603050405020304" pitchFamily="18" charset="0"/>
                <a:cs typeface="Times New Roman" panose="02020603050405020304" pitchFamily="18" charset="0"/>
              </a:rPr>
              <a:t>Use of safety cabinets</a:t>
            </a:r>
            <a:endParaRPr lang="en-IN" dirty="0"/>
          </a:p>
        </p:txBody>
      </p:sp>
      <p:sp>
        <p:nvSpPr>
          <p:cNvPr id="3" name="Content Placeholder 2">
            <a:extLst>
              <a:ext uri="{FF2B5EF4-FFF2-40B4-BE49-F238E27FC236}">
                <a16:creationId xmlns:a16="http://schemas.microsoft.com/office/drawing/2014/main" id="{2DD7475E-6BC5-E888-F0BF-E8B07EF21DDE}"/>
              </a:ext>
            </a:extLst>
          </p:cNvPr>
          <p:cNvSpPr>
            <a:spLocks noGrp="1"/>
          </p:cNvSpPr>
          <p:nvPr>
            <p:ph idx="1"/>
          </p:nvPr>
        </p:nvSpPr>
        <p:spPr>
          <a:xfrm>
            <a:off x="838200" y="1139484"/>
            <a:ext cx="10515600" cy="5556738"/>
          </a:xfrm>
        </p:spPr>
        <p:txBody>
          <a:bodyPr>
            <a:normAutofit fontScale="92500" lnSpcReduction="20000"/>
          </a:bodyPr>
          <a:lstStyle/>
          <a:p>
            <a:pPr marL="0" indent="0" algn="just">
              <a:buNone/>
            </a:pPr>
            <a:r>
              <a:rPr lang="en-US" sz="2800" dirty="0">
                <a:latin typeface="Times New Roman" panose="02020603050405020304" pitchFamily="18" charset="0"/>
                <a:cs typeface="Times New Roman" panose="02020603050405020304" pitchFamily="18" charset="0"/>
              </a:rPr>
              <a:t>A safety cabinet should not be loaded with unnecessary equipment or it will not carry out its job properly.</a:t>
            </a:r>
          </a:p>
          <a:p>
            <a:pPr marL="0" indent="0" algn="just">
              <a:buNone/>
            </a:pPr>
            <a:r>
              <a:rPr lang="en-US" sz="2800" dirty="0">
                <a:latin typeface="Times New Roman" panose="02020603050405020304" pitchFamily="18" charset="0"/>
                <a:cs typeface="Times New Roman" panose="02020603050405020304" pitchFamily="18" charset="0"/>
              </a:rPr>
              <a:t> Work should be done in the middle to rear of the cabinet, not near the </a:t>
            </a:r>
            <a:r>
              <a:rPr lang="en-US" sz="2800" dirty="0" err="1">
                <a:latin typeface="Times New Roman" panose="02020603050405020304" pitchFamily="18" charset="0"/>
                <a:cs typeface="Times New Roman" panose="02020603050405020304" pitchFamily="18" charset="0"/>
              </a:rPr>
              <a:t>front.The</a:t>
            </a:r>
            <a:r>
              <a:rPr lang="en-US" sz="2800" dirty="0">
                <a:latin typeface="Times New Roman" panose="02020603050405020304" pitchFamily="18" charset="0"/>
                <a:cs typeface="Times New Roman" panose="02020603050405020304" pitchFamily="18" charset="0"/>
              </a:rPr>
              <a:t> operator should avoid bringing the hands and arms out of the cabinet while working. After each set of manipulations and before withdrawing the hands, the operator should wait for 2–3 minutes to allow any aerosols to be swept into the filters.</a:t>
            </a:r>
          </a:p>
          <a:p>
            <a:pPr marL="0" indent="0" algn="just">
              <a:buNone/>
            </a:pPr>
            <a:r>
              <a:rPr lang="en-US" sz="2800" dirty="0">
                <a:latin typeface="Times New Roman" panose="02020603050405020304" pitchFamily="18" charset="0"/>
                <a:cs typeface="Times New Roman" panose="02020603050405020304" pitchFamily="18" charset="0"/>
              </a:rPr>
              <a:t> After finishing work in a safety cabinet, the hands and arms may be contaminated and should be washed immediately.</a:t>
            </a:r>
          </a:p>
          <a:p>
            <a:pPr algn="just"/>
            <a:r>
              <a:rPr lang="en-US" sz="2800" dirty="0">
                <a:latin typeface="Times New Roman" panose="02020603050405020304" pitchFamily="18" charset="0"/>
                <a:cs typeface="Times New Roman" panose="02020603050405020304" pitchFamily="18" charset="0"/>
              </a:rPr>
              <a:t>14. Sitting and maintenance of a safety cabinet</a:t>
            </a:r>
          </a:p>
          <a:p>
            <a:pPr algn="just"/>
            <a:r>
              <a:rPr lang="en-US" sz="2800" dirty="0">
                <a:latin typeface="Times New Roman" panose="02020603050405020304" pitchFamily="18" charset="0"/>
                <a:cs typeface="Times New Roman" panose="02020603050405020304" pitchFamily="18" charset="0"/>
              </a:rPr>
              <a:t>The efficient working of a safety cabinet depends on its correct sitting and proper maintenance. </a:t>
            </a:r>
          </a:p>
          <a:p>
            <a:pPr algn="just"/>
            <a:r>
              <a:rPr lang="en-US" sz="2800" dirty="0">
                <a:latin typeface="Times New Roman" panose="02020603050405020304" pitchFamily="18" charset="0"/>
                <a:cs typeface="Times New Roman" panose="02020603050405020304" pitchFamily="18" charset="0"/>
              </a:rPr>
              <a:t>The manufacturer’s instruction manual must be studied carefully. </a:t>
            </a:r>
          </a:p>
          <a:p>
            <a:pPr algn="just"/>
            <a:r>
              <a:rPr lang="en-US" sz="2800" dirty="0">
                <a:latin typeface="Times New Roman" panose="02020603050405020304" pitchFamily="18" charset="0"/>
                <a:cs typeface="Times New Roman" panose="02020603050405020304" pitchFamily="18" charset="0"/>
              </a:rPr>
              <a:t>Safety cabinets should be swabbed out with a suitable disinfectant after use and regularly decontaminated with formaldehyde.</a:t>
            </a:r>
          </a:p>
          <a:p>
            <a:pPr algn="just"/>
            <a:r>
              <a:rPr lang="en-US" sz="2800" dirty="0">
                <a:latin typeface="Times New Roman" panose="02020603050405020304" pitchFamily="18" charset="0"/>
                <a:cs typeface="Times New Roman" panose="02020603050405020304" pitchFamily="18" charset="0"/>
              </a:rPr>
              <a:t>Decontamination is essential before the filters are changed.</a:t>
            </a:r>
          </a:p>
          <a:p>
            <a:endParaRPr lang="en-IN" dirty="0"/>
          </a:p>
        </p:txBody>
      </p:sp>
    </p:spTree>
    <p:extLst>
      <p:ext uri="{BB962C8B-B14F-4D97-AF65-F5344CB8AC3E}">
        <p14:creationId xmlns:p14="http://schemas.microsoft.com/office/powerpoint/2010/main" val="1072440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E1E86DD-0CD5-082B-B70A-A159984CF722}"/>
              </a:ext>
            </a:extLst>
          </p:cNvPr>
          <p:cNvPicPr>
            <a:picLocks noGrp="1" noChangeAspect="1"/>
          </p:cNvPicPr>
          <p:nvPr>
            <p:ph idx="1"/>
          </p:nvPr>
        </p:nvPicPr>
        <p:blipFill>
          <a:blip r:embed="rId2"/>
          <a:stretch>
            <a:fillRect/>
          </a:stretch>
        </p:blipFill>
        <p:spPr>
          <a:xfrm>
            <a:off x="1336431" y="407964"/>
            <a:ext cx="9158067" cy="5626918"/>
          </a:xfrm>
        </p:spPr>
      </p:pic>
    </p:spTree>
    <p:extLst>
      <p:ext uri="{BB962C8B-B14F-4D97-AF65-F5344CB8AC3E}">
        <p14:creationId xmlns:p14="http://schemas.microsoft.com/office/powerpoint/2010/main" val="1134701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8CDFB1-17CB-2F5B-3B8F-05D068EA4ADD}"/>
              </a:ext>
            </a:extLst>
          </p:cNvPr>
          <p:cNvSpPr>
            <a:spLocks noGrp="1"/>
          </p:cNvSpPr>
          <p:nvPr>
            <p:ph idx="1"/>
          </p:nvPr>
        </p:nvSpPr>
        <p:spPr>
          <a:xfrm>
            <a:off x="838200" y="379828"/>
            <a:ext cx="10515600" cy="5797135"/>
          </a:xfrm>
        </p:spPr>
        <p:txBody>
          <a:bodyPr>
            <a:normAutofit fontScale="92500"/>
          </a:bodyPr>
          <a:lstStyle/>
          <a:p>
            <a:pPr marL="0" indent="0" algn="just">
              <a:buNone/>
            </a:pPr>
            <a:r>
              <a:rPr lang="en-US" sz="3200" b="1" i="0" u="none" strike="noStrike" dirty="0">
                <a:effectLst/>
                <a:highlight>
                  <a:srgbClr val="FFFFFF"/>
                </a:highlight>
                <a:latin typeface="Times New Roman" panose="02020603050405020304" pitchFamily="18" charset="0"/>
                <a:cs typeface="Times New Roman" panose="02020603050405020304" pitchFamily="18" charset="0"/>
                <a:hlinkClick r:id="rId2"/>
              </a:rPr>
              <a:t>The HEPA </a:t>
            </a:r>
            <a:r>
              <a:rPr lang="en-US" sz="3200" b="0" i="0" dirty="0">
                <a:solidFill>
                  <a:srgbClr val="000000"/>
                </a:solidFill>
                <a:effectLst/>
                <a:highlight>
                  <a:srgbClr val="FFFFFF"/>
                </a:highlight>
                <a:latin typeface="Times New Roman" panose="02020603050405020304" pitchFamily="18" charset="0"/>
                <a:cs typeface="Times New Roman" panose="02020603050405020304" pitchFamily="18" charset="0"/>
              </a:rPr>
              <a:t>filter traps 99.97% of particles of 0.3 µm in diameter and 99.99% of particles of greater or smaller size.</a:t>
            </a:r>
          </a:p>
          <a:p>
            <a:pPr algn="just"/>
            <a:r>
              <a:rPr lang="en-US" sz="3200" b="0" i="0" dirty="0">
                <a:solidFill>
                  <a:srgbClr val="000000"/>
                </a:solidFill>
                <a:effectLst/>
                <a:highlight>
                  <a:srgbClr val="FFFFFF"/>
                </a:highlight>
                <a:latin typeface="Times New Roman" panose="02020603050405020304" pitchFamily="18" charset="0"/>
                <a:cs typeface="Times New Roman" panose="02020603050405020304" pitchFamily="18" charset="0"/>
              </a:rPr>
              <a:t>This enables the HEPA filter to effectively trap all known infectious agents and ensure that only microbe-free exhaust air is discharged from the cabinet. </a:t>
            </a:r>
          </a:p>
          <a:p>
            <a:pPr marL="0" indent="0" algn="just">
              <a:buNone/>
            </a:pPr>
            <a:r>
              <a:rPr lang="en-US" sz="3200" b="1" i="0" u="none" strike="noStrike" dirty="0">
                <a:solidFill>
                  <a:srgbClr val="0563C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Types of Biosafety </a:t>
            </a:r>
            <a:r>
              <a:rPr lang="en-US" sz="3200" b="1" i="0" u="none" strike="noStrike" dirty="0" err="1">
                <a:solidFill>
                  <a:srgbClr val="0563C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cabintes</a:t>
            </a:r>
            <a:r>
              <a:rPr lang="en-US" sz="3200" b="1" i="0" u="none" strike="noStrike" dirty="0">
                <a:solidFill>
                  <a:srgbClr val="0563C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a:t>
            </a:r>
          </a:p>
          <a:p>
            <a:pPr marL="0" indent="0" algn="just">
              <a:buNone/>
            </a:pPr>
            <a:r>
              <a:rPr lang="en-US" sz="3200"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There are </a:t>
            </a:r>
            <a:r>
              <a:rPr lang="en-US" sz="3200" b="0" i="0" dirty="0">
                <a:solidFill>
                  <a:srgbClr val="000000"/>
                </a:solidFill>
                <a:effectLst/>
                <a:latin typeface="Times New Roman" panose="02020603050405020304" pitchFamily="18" charset="0"/>
                <a:cs typeface="Times New Roman" panose="02020603050405020304" pitchFamily="18" charset="0"/>
              </a:rPr>
              <a:t>three kinds of safety cabinet,</a:t>
            </a:r>
          </a:p>
          <a:p>
            <a:pPr marL="0" indent="0" algn="just">
              <a:buNone/>
            </a:pPr>
            <a:r>
              <a:rPr lang="en-US" sz="3200" b="0" i="0" dirty="0">
                <a:solidFill>
                  <a:srgbClr val="000000"/>
                </a:solidFill>
                <a:effectLst/>
                <a:latin typeface="Times New Roman" panose="02020603050405020304" pitchFamily="18" charset="0"/>
                <a:cs typeface="Times New Roman" panose="02020603050405020304" pitchFamily="18" charset="0"/>
              </a:rPr>
              <a:t> Classes I, II, and III. </a:t>
            </a:r>
          </a:p>
          <a:p>
            <a:pPr marL="0" indent="0" algn="just">
              <a:buNone/>
            </a:pPr>
            <a:r>
              <a:rPr lang="en-US" sz="3200" b="0" i="0" dirty="0">
                <a:solidFill>
                  <a:srgbClr val="000000"/>
                </a:solidFill>
                <a:effectLst/>
                <a:latin typeface="Times New Roman" panose="02020603050405020304" pitchFamily="18" charset="0"/>
                <a:cs typeface="Times New Roman" panose="02020603050405020304" pitchFamily="18" charset="0"/>
              </a:rPr>
              <a:t> Class I and Class II cabinets are used in diagnostic and containment laboratories for work with Risk Group 3 organisms. </a:t>
            </a:r>
          </a:p>
          <a:p>
            <a:pPr marL="0" indent="0" algn="just">
              <a:buNone/>
            </a:pPr>
            <a:r>
              <a:rPr lang="en-US" sz="3200" b="0" i="0" dirty="0">
                <a:solidFill>
                  <a:srgbClr val="000000"/>
                </a:solidFill>
                <a:effectLst/>
                <a:latin typeface="Times New Roman" panose="02020603050405020304" pitchFamily="18" charset="0"/>
                <a:cs typeface="Times New Roman" panose="02020603050405020304" pitchFamily="18" charset="0"/>
              </a:rPr>
              <a:t> Class III cabinets are used almost exclusively for Risk Group 4 organisms.</a:t>
            </a:r>
          </a:p>
          <a:p>
            <a:endParaRPr lang="en-IN" dirty="0"/>
          </a:p>
        </p:txBody>
      </p:sp>
    </p:spTree>
    <p:extLst>
      <p:ext uri="{BB962C8B-B14F-4D97-AF65-F5344CB8AC3E}">
        <p14:creationId xmlns:p14="http://schemas.microsoft.com/office/powerpoint/2010/main" val="3591270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37C7D13-8359-B767-6FCE-4515A553844D}"/>
              </a:ext>
            </a:extLst>
          </p:cNvPr>
          <p:cNvPicPr>
            <a:picLocks noGrp="1" noChangeAspect="1"/>
          </p:cNvPicPr>
          <p:nvPr>
            <p:ph idx="1"/>
          </p:nvPr>
        </p:nvPicPr>
        <p:blipFill>
          <a:blip r:embed="rId2"/>
          <a:stretch>
            <a:fillRect/>
          </a:stretch>
        </p:blipFill>
        <p:spPr>
          <a:xfrm>
            <a:off x="1491175" y="337625"/>
            <a:ext cx="9270609" cy="5839338"/>
          </a:xfrm>
        </p:spPr>
      </p:pic>
    </p:spTree>
    <p:extLst>
      <p:ext uri="{BB962C8B-B14F-4D97-AF65-F5344CB8AC3E}">
        <p14:creationId xmlns:p14="http://schemas.microsoft.com/office/powerpoint/2010/main" val="1156094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30423-9922-D2FE-3F2C-E840BE8AEFD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A93BE1B-9337-9B3C-309A-2A67D50FCAC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772850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D4357BD-F646-06D9-5917-580AAEF9E7A9}"/>
              </a:ext>
            </a:extLst>
          </p:cNvPr>
          <p:cNvPicPr>
            <a:picLocks noGrp="1" noChangeAspect="1"/>
          </p:cNvPicPr>
          <p:nvPr>
            <p:ph idx="1"/>
          </p:nvPr>
        </p:nvPicPr>
        <p:blipFill>
          <a:blip r:embed="rId2"/>
          <a:stretch>
            <a:fillRect/>
          </a:stretch>
        </p:blipFill>
        <p:spPr>
          <a:xfrm>
            <a:off x="1561514" y="267286"/>
            <a:ext cx="8707901" cy="5909677"/>
          </a:xfrm>
        </p:spPr>
      </p:pic>
    </p:spTree>
    <p:extLst>
      <p:ext uri="{BB962C8B-B14F-4D97-AF65-F5344CB8AC3E}">
        <p14:creationId xmlns:p14="http://schemas.microsoft.com/office/powerpoint/2010/main" val="1122181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E4292A-AAC3-343D-5589-B53EB5AAC5F9}"/>
              </a:ext>
            </a:extLst>
          </p:cNvPr>
          <p:cNvSpPr>
            <a:spLocks noGrp="1"/>
          </p:cNvSpPr>
          <p:nvPr>
            <p:ph idx="1"/>
          </p:nvPr>
        </p:nvSpPr>
        <p:spPr>
          <a:xfrm>
            <a:off x="323557" y="154744"/>
            <a:ext cx="11662117" cy="6358597"/>
          </a:xfrm>
        </p:spPr>
        <p:txBody>
          <a:bodyPr>
            <a:normAutofit/>
          </a:bodyPr>
          <a:lstStyle/>
          <a:p>
            <a:pPr algn="just">
              <a:buFont typeface="Arial" panose="020B0604020202020204" pitchFamily="34" charset="0"/>
              <a:buChar char="•"/>
            </a:pPr>
            <a:r>
              <a:rPr lang="en-US" b="1" i="0" u="none" strike="noStrike" dirty="0">
                <a:solidFill>
                  <a:srgbClr val="000000"/>
                </a:solidFill>
                <a:effectLst/>
                <a:latin typeface="Times New Roman" panose="02020603050405020304" pitchFamily="18" charset="0"/>
                <a:cs typeface="Times New Roman" panose="02020603050405020304" pitchFamily="18" charset="0"/>
                <a:hlinkClick r:id="rId2"/>
              </a:rPr>
              <a:t>1.Class I safety </a:t>
            </a:r>
            <a:r>
              <a:rPr lang="en-US" b="0" i="0" dirty="0">
                <a:solidFill>
                  <a:srgbClr val="000000"/>
                </a:solidFill>
                <a:effectLst/>
                <a:latin typeface="Times New Roman" panose="02020603050405020304" pitchFamily="18" charset="0"/>
                <a:cs typeface="Times New Roman" panose="02020603050405020304" pitchFamily="18" charset="0"/>
              </a:rPr>
              <a:t>cabinet: </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has a front opening. </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 The operator sits at the cabinet, looks through the glass screen, and works with the hands inside. </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Any aerosols released from cultures or other infectious materials are retained because a current of air passes in at the front of the cabinet and sweeps the aerosols up through a HEPA filter which removes all or most of the organisms. </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Clean air then passes through the fan, which maintains the air flow, and is exhausted (discharged) to atmosphere where any particles or organisms that have not been retained on the filter are so diluted that they are no longer likely to cause infection if inhaled.</a:t>
            </a:r>
          </a:p>
          <a:p>
            <a:pPr marL="0" indent="0" algn="just">
              <a:buNone/>
            </a:pPr>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88507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03F2F-3970-DBCB-C02A-86F33F35C008}"/>
              </a:ext>
            </a:extLst>
          </p:cNvPr>
          <p:cNvSpPr>
            <a:spLocks noGrp="1"/>
          </p:cNvSpPr>
          <p:nvPr>
            <p:ph type="title"/>
          </p:nvPr>
        </p:nvSpPr>
        <p:spPr/>
        <p:txBody>
          <a:bodyPr/>
          <a:lstStyle/>
          <a:p>
            <a:r>
              <a:rPr lang="en-US" b="1" i="0" u="none" strike="noStrike" dirty="0">
                <a:solidFill>
                  <a:srgbClr val="000000"/>
                </a:solidFill>
                <a:effectLst/>
                <a:latin typeface="Times New Roman" panose="02020603050405020304" pitchFamily="18" charset="0"/>
                <a:cs typeface="Times New Roman" panose="02020603050405020304" pitchFamily="18" charset="0"/>
                <a:hlinkClick r:id="rId2"/>
              </a:rPr>
              <a:t>Fig: Class I </a:t>
            </a:r>
            <a:r>
              <a:rPr lang="en-US" b="0" i="0" dirty="0">
                <a:solidFill>
                  <a:srgbClr val="000000"/>
                </a:solidFill>
                <a:effectLst/>
                <a:latin typeface="Times New Roman" panose="02020603050405020304" pitchFamily="18" charset="0"/>
                <a:cs typeface="Times New Roman" panose="02020603050405020304" pitchFamily="18" charset="0"/>
              </a:rPr>
              <a:t>safety cabinet</a:t>
            </a:r>
            <a:br>
              <a:rPr lang="en-US" b="0" i="0" dirty="0">
                <a:solidFill>
                  <a:srgbClr val="000000"/>
                </a:solidFill>
                <a:effectLst/>
                <a:latin typeface="Times New Roman" panose="02020603050405020304" pitchFamily="18"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BB2612E1-C48C-82F5-7BFC-796771B257B3}"/>
              </a:ext>
            </a:extLst>
          </p:cNvPr>
          <p:cNvPicPr>
            <a:picLocks noGrp="1" noChangeAspect="1"/>
          </p:cNvPicPr>
          <p:nvPr>
            <p:ph idx="1"/>
          </p:nvPr>
        </p:nvPicPr>
        <p:blipFill rotWithShape="1">
          <a:blip r:embed="rId3"/>
          <a:srcRect t="1" b="10693"/>
          <a:stretch/>
        </p:blipFill>
        <p:spPr>
          <a:xfrm>
            <a:off x="1871003" y="1167618"/>
            <a:ext cx="8707902" cy="4234376"/>
          </a:xfrm>
        </p:spPr>
      </p:pic>
      <p:pic>
        <p:nvPicPr>
          <p:cNvPr id="7" name="Picture 6">
            <a:extLst>
              <a:ext uri="{FF2B5EF4-FFF2-40B4-BE49-F238E27FC236}">
                <a16:creationId xmlns:a16="http://schemas.microsoft.com/office/drawing/2014/main" id="{601660D9-30C7-2283-17B6-BB1C52DBDCBF}"/>
              </a:ext>
            </a:extLst>
          </p:cNvPr>
          <p:cNvPicPr>
            <a:picLocks noChangeAspect="1"/>
          </p:cNvPicPr>
          <p:nvPr/>
        </p:nvPicPr>
        <p:blipFill>
          <a:blip r:embed="rId4"/>
          <a:stretch>
            <a:fillRect/>
          </a:stretch>
        </p:blipFill>
        <p:spPr>
          <a:xfrm>
            <a:off x="4657725" y="5542671"/>
            <a:ext cx="2657475" cy="932347"/>
          </a:xfrm>
          <a:prstGeom prst="rect">
            <a:avLst/>
          </a:prstGeom>
        </p:spPr>
      </p:pic>
    </p:spTree>
    <p:extLst>
      <p:ext uri="{BB962C8B-B14F-4D97-AF65-F5344CB8AC3E}">
        <p14:creationId xmlns:p14="http://schemas.microsoft.com/office/powerpoint/2010/main" val="2231149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88E6B2E-9198-B382-D292-2D25AF003966}"/>
              </a:ext>
            </a:extLst>
          </p:cNvPr>
          <p:cNvPicPr>
            <a:picLocks noGrp="1" noChangeAspect="1"/>
          </p:cNvPicPr>
          <p:nvPr>
            <p:ph idx="1"/>
          </p:nvPr>
        </p:nvPicPr>
        <p:blipFill>
          <a:blip r:embed="rId2"/>
          <a:stretch>
            <a:fillRect/>
          </a:stretch>
        </p:blipFill>
        <p:spPr>
          <a:xfrm>
            <a:off x="1744394" y="323557"/>
            <a:ext cx="9242473" cy="5853406"/>
          </a:xfrm>
        </p:spPr>
      </p:pic>
    </p:spTree>
    <p:extLst>
      <p:ext uri="{BB962C8B-B14F-4D97-AF65-F5344CB8AC3E}">
        <p14:creationId xmlns:p14="http://schemas.microsoft.com/office/powerpoint/2010/main" val="1308023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8155EDD-FE6A-C21C-17A1-EAA6B61BA78A}"/>
              </a:ext>
            </a:extLst>
          </p:cNvPr>
          <p:cNvPicPr>
            <a:picLocks noGrp="1" noChangeAspect="1"/>
          </p:cNvPicPr>
          <p:nvPr>
            <p:ph idx="1"/>
          </p:nvPr>
        </p:nvPicPr>
        <p:blipFill rotWithShape="1">
          <a:blip r:embed="rId2"/>
          <a:srcRect r="46942"/>
          <a:stretch/>
        </p:blipFill>
        <p:spPr>
          <a:xfrm>
            <a:off x="154746" y="225083"/>
            <a:ext cx="8918916" cy="6499274"/>
          </a:xfrm>
        </p:spPr>
      </p:pic>
    </p:spTree>
    <p:extLst>
      <p:ext uri="{BB962C8B-B14F-4D97-AF65-F5344CB8AC3E}">
        <p14:creationId xmlns:p14="http://schemas.microsoft.com/office/powerpoint/2010/main" val="2030763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EB4224E-D41D-4578-42BE-F4B0D6489B5B}"/>
              </a:ext>
            </a:extLst>
          </p:cNvPr>
          <p:cNvPicPr>
            <a:picLocks noGrp="1" noChangeAspect="1"/>
          </p:cNvPicPr>
          <p:nvPr>
            <p:ph idx="1"/>
          </p:nvPr>
        </p:nvPicPr>
        <p:blipFill>
          <a:blip r:embed="rId2"/>
          <a:stretch>
            <a:fillRect/>
          </a:stretch>
        </p:blipFill>
        <p:spPr>
          <a:xfrm>
            <a:off x="1069146" y="675249"/>
            <a:ext cx="8496886" cy="5824025"/>
          </a:xfrm>
        </p:spPr>
      </p:pic>
    </p:spTree>
    <p:extLst>
      <p:ext uri="{BB962C8B-B14F-4D97-AF65-F5344CB8AC3E}">
        <p14:creationId xmlns:p14="http://schemas.microsoft.com/office/powerpoint/2010/main" val="2735754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1C1AD49-FCAE-C9C2-B7D1-8FFCA969233A}"/>
              </a:ext>
            </a:extLst>
          </p:cNvPr>
          <p:cNvPicPr>
            <a:picLocks noGrp="1" noChangeAspect="1"/>
          </p:cNvPicPr>
          <p:nvPr>
            <p:ph idx="1"/>
          </p:nvPr>
        </p:nvPicPr>
        <p:blipFill>
          <a:blip r:embed="rId2"/>
          <a:stretch>
            <a:fillRect/>
          </a:stretch>
        </p:blipFill>
        <p:spPr>
          <a:xfrm>
            <a:off x="661183" y="689317"/>
            <a:ext cx="11155680" cy="5487646"/>
          </a:xfrm>
        </p:spPr>
      </p:pic>
    </p:spTree>
    <p:extLst>
      <p:ext uri="{BB962C8B-B14F-4D97-AF65-F5344CB8AC3E}">
        <p14:creationId xmlns:p14="http://schemas.microsoft.com/office/powerpoint/2010/main" val="1455609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829</Words>
  <Application>Microsoft Office PowerPoint</Application>
  <PresentationFormat>Widescreen</PresentationFormat>
  <Paragraphs>46</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__Source_Sans_3_f93b20</vt:lpstr>
      <vt:lpstr>Arial</vt:lpstr>
      <vt:lpstr>Calibri</vt:lpstr>
      <vt:lpstr>Calibri Light</vt:lpstr>
      <vt:lpstr>Segoe UI</vt:lpstr>
      <vt:lpstr>Symbol</vt:lpstr>
      <vt:lpstr>Times New Roman</vt:lpstr>
      <vt:lpstr>Office Theme</vt:lpstr>
      <vt:lpstr> Biological Safety Cabinet</vt:lpstr>
      <vt:lpstr>PowerPoint Presentation</vt:lpstr>
      <vt:lpstr>PowerPoint Presentation</vt:lpstr>
      <vt:lpstr>PowerPoint Presentation</vt:lpstr>
      <vt:lpstr>Fig: Class I safety cabinet </vt:lpstr>
      <vt:lpstr>PowerPoint Presentation</vt:lpstr>
      <vt:lpstr>PowerPoint Presentation</vt:lpstr>
      <vt:lpstr>PowerPoint Presentation</vt:lpstr>
      <vt:lpstr>PowerPoint Presentation</vt:lpstr>
      <vt:lpstr>PowerPoint Presentation</vt:lpstr>
      <vt:lpstr>Fig: Class II safety cabinet</vt:lpstr>
      <vt:lpstr>PowerPoint Presentation</vt:lpstr>
      <vt:lpstr>PowerPoint Presentation</vt:lpstr>
      <vt:lpstr>PowerPoint Presentation</vt:lpstr>
      <vt:lpstr>PowerPoint Presentation</vt:lpstr>
      <vt:lpstr>PowerPoint Presentation</vt:lpstr>
      <vt:lpstr>PowerPoint Presentation</vt:lpstr>
      <vt:lpstr>Use of safety cabinets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Biological Safety Cabinet</dc:title>
  <dc:creator>Rajeshwari M.</dc:creator>
  <cp:lastModifiedBy>Rajeshwari M.</cp:lastModifiedBy>
  <cp:revision>30</cp:revision>
  <dcterms:created xsi:type="dcterms:W3CDTF">2024-05-27T23:57:28Z</dcterms:created>
  <dcterms:modified xsi:type="dcterms:W3CDTF">2024-05-28T02:30:25Z</dcterms:modified>
</cp:coreProperties>
</file>