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20104100" cy="20104100"/>
  <p:notesSz cx="20104100" cy="20104100"/>
  <p:defaultTextStyle>
    <a:defPPr>
      <a:defRPr lang="kn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228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1008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1008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14AE1E-E636-44FC-85D4-CBBC2DA8071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2513013"/>
            <a:ext cx="6784975" cy="6784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09775" y="9675813"/>
            <a:ext cx="16084550" cy="79152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9096038"/>
            <a:ext cx="8712200" cy="1008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138" y="19096038"/>
            <a:ext cx="8712200" cy="1008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E1DBE-4699-4EBD-97DD-E5D924322B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226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E1DBE-4699-4EBD-97DD-E5D924322B1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052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6232271"/>
            <a:ext cx="17088486" cy="42218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11258296"/>
            <a:ext cx="14072870" cy="5026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4623943"/>
            <a:ext cx="8745284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4623943"/>
            <a:ext cx="8745284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250169" y="2723260"/>
            <a:ext cx="9727565" cy="16071850"/>
          </a:xfrm>
          <a:custGeom>
            <a:avLst/>
            <a:gdLst/>
            <a:ahLst/>
            <a:cxnLst/>
            <a:rect l="l" t="t" r="r" b="b"/>
            <a:pathLst>
              <a:path w="9727565" h="16071850">
                <a:moveTo>
                  <a:pt x="-259" y="249098"/>
                </a:moveTo>
                <a:lnTo>
                  <a:pt x="3804" y="204396"/>
                </a:lnTo>
                <a:lnTo>
                  <a:pt x="15234" y="162360"/>
                </a:lnTo>
                <a:lnTo>
                  <a:pt x="33649" y="123626"/>
                </a:lnTo>
                <a:lnTo>
                  <a:pt x="58159" y="88829"/>
                </a:lnTo>
                <a:lnTo>
                  <a:pt x="88130" y="58857"/>
                </a:lnTo>
                <a:lnTo>
                  <a:pt x="122927" y="34347"/>
                </a:lnTo>
                <a:lnTo>
                  <a:pt x="161661" y="15932"/>
                </a:lnTo>
                <a:lnTo>
                  <a:pt x="203697" y="4503"/>
                </a:lnTo>
                <a:lnTo>
                  <a:pt x="248400" y="439"/>
                </a:lnTo>
                <a:lnTo>
                  <a:pt x="9478146" y="439"/>
                </a:lnTo>
                <a:lnTo>
                  <a:pt x="9522849" y="4503"/>
                </a:lnTo>
                <a:lnTo>
                  <a:pt x="9564885" y="15932"/>
                </a:lnTo>
                <a:lnTo>
                  <a:pt x="9603619" y="34347"/>
                </a:lnTo>
                <a:lnTo>
                  <a:pt x="9638289" y="58857"/>
                </a:lnTo>
                <a:lnTo>
                  <a:pt x="9668260" y="88829"/>
                </a:lnTo>
                <a:lnTo>
                  <a:pt x="9692897" y="123626"/>
                </a:lnTo>
                <a:lnTo>
                  <a:pt x="9711185" y="162360"/>
                </a:lnTo>
                <a:lnTo>
                  <a:pt x="9722742" y="204396"/>
                </a:lnTo>
                <a:lnTo>
                  <a:pt x="9726806" y="249098"/>
                </a:lnTo>
                <a:lnTo>
                  <a:pt x="9726806" y="15822842"/>
                </a:lnTo>
                <a:lnTo>
                  <a:pt x="9722742" y="15867545"/>
                </a:lnTo>
                <a:lnTo>
                  <a:pt x="9711185" y="15909581"/>
                </a:lnTo>
                <a:lnTo>
                  <a:pt x="9692897" y="15948315"/>
                </a:lnTo>
                <a:lnTo>
                  <a:pt x="9668260" y="15983112"/>
                </a:lnTo>
                <a:lnTo>
                  <a:pt x="9638289" y="16012956"/>
                </a:lnTo>
                <a:lnTo>
                  <a:pt x="9603619" y="16037593"/>
                </a:lnTo>
                <a:lnTo>
                  <a:pt x="9564885" y="16055881"/>
                </a:lnTo>
                <a:lnTo>
                  <a:pt x="9522849" y="16067438"/>
                </a:lnTo>
                <a:lnTo>
                  <a:pt x="9478146" y="16071502"/>
                </a:lnTo>
                <a:lnTo>
                  <a:pt x="248400" y="16071502"/>
                </a:lnTo>
                <a:lnTo>
                  <a:pt x="203697" y="16067438"/>
                </a:lnTo>
                <a:lnTo>
                  <a:pt x="161661" y="16055881"/>
                </a:lnTo>
                <a:lnTo>
                  <a:pt x="122927" y="16037593"/>
                </a:lnTo>
                <a:lnTo>
                  <a:pt x="88130" y="16012956"/>
                </a:lnTo>
                <a:lnTo>
                  <a:pt x="58159" y="15983112"/>
                </a:lnTo>
                <a:lnTo>
                  <a:pt x="33649" y="15948315"/>
                </a:lnTo>
                <a:lnTo>
                  <a:pt x="15234" y="15909581"/>
                </a:lnTo>
                <a:lnTo>
                  <a:pt x="3804" y="15867545"/>
                </a:lnTo>
                <a:lnTo>
                  <a:pt x="-259" y="15822842"/>
                </a:lnTo>
                <a:lnTo>
                  <a:pt x="-259" y="249098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0581" y="18878829"/>
            <a:ext cx="9997440" cy="1102995"/>
          </a:xfrm>
          <a:custGeom>
            <a:avLst/>
            <a:gdLst/>
            <a:ahLst/>
            <a:cxnLst/>
            <a:rect l="l" t="t" r="r" b="b"/>
            <a:pathLst>
              <a:path w="9997440" h="1102994">
                <a:moveTo>
                  <a:pt x="-2" y="183846"/>
                </a:moveTo>
                <a:lnTo>
                  <a:pt x="6559" y="134977"/>
                </a:lnTo>
                <a:lnTo>
                  <a:pt x="25085" y="91062"/>
                </a:lnTo>
                <a:lnTo>
                  <a:pt x="53821" y="53864"/>
                </a:lnTo>
                <a:lnTo>
                  <a:pt x="91018" y="25125"/>
                </a:lnTo>
                <a:lnTo>
                  <a:pt x="134908" y="6596"/>
                </a:lnTo>
                <a:lnTo>
                  <a:pt x="183764" y="30"/>
                </a:lnTo>
                <a:lnTo>
                  <a:pt x="9813041" y="30"/>
                </a:lnTo>
                <a:lnTo>
                  <a:pt x="9861808" y="6596"/>
                </a:lnTo>
                <a:lnTo>
                  <a:pt x="9905749" y="25125"/>
                </a:lnTo>
                <a:lnTo>
                  <a:pt x="9942959" y="53864"/>
                </a:lnTo>
                <a:lnTo>
                  <a:pt x="9971660" y="91062"/>
                </a:lnTo>
                <a:lnTo>
                  <a:pt x="9990202" y="134977"/>
                </a:lnTo>
                <a:lnTo>
                  <a:pt x="9996806" y="183846"/>
                </a:lnTo>
                <a:lnTo>
                  <a:pt x="9996806" y="919055"/>
                </a:lnTo>
                <a:lnTo>
                  <a:pt x="9990202" y="967911"/>
                </a:lnTo>
                <a:lnTo>
                  <a:pt x="9971660" y="1011827"/>
                </a:lnTo>
                <a:lnTo>
                  <a:pt x="9942959" y="1049024"/>
                </a:lnTo>
                <a:lnTo>
                  <a:pt x="9905749" y="1077763"/>
                </a:lnTo>
                <a:lnTo>
                  <a:pt x="9861808" y="1096292"/>
                </a:lnTo>
                <a:lnTo>
                  <a:pt x="9813041" y="1102859"/>
                </a:lnTo>
                <a:lnTo>
                  <a:pt x="183764" y="1102859"/>
                </a:lnTo>
                <a:lnTo>
                  <a:pt x="134908" y="1096292"/>
                </a:lnTo>
                <a:lnTo>
                  <a:pt x="91018" y="1077763"/>
                </a:lnTo>
                <a:lnTo>
                  <a:pt x="53821" y="1049024"/>
                </a:lnTo>
                <a:lnTo>
                  <a:pt x="25085" y="1011827"/>
                </a:lnTo>
                <a:lnTo>
                  <a:pt x="6559" y="967911"/>
                </a:lnTo>
                <a:lnTo>
                  <a:pt x="-2" y="919055"/>
                </a:lnTo>
                <a:lnTo>
                  <a:pt x="-2" y="183846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0581" y="88392"/>
            <a:ext cx="19858990" cy="2386330"/>
          </a:xfrm>
          <a:custGeom>
            <a:avLst/>
            <a:gdLst/>
            <a:ahLst/>
            <a:cxnLst/>
            <a:rect l="l" t="t" r="r" b="b"/>
            <a:pathLst>
              <a:path w="19858990" h="2386330">
                <a:moveTo>
                  <a:pt x="-2" y="251451"/>
                </a:moveTo>
                <a:lnTo>
                  <a:pt x="4038" y="206240"/>
                </a:lnTo>
                <a:lnTo>
                  <a:pt x="15691" y="163823"/>
                </a:lnTo>
                <a:lnTo>
                  <a:pt x="34251" y="124708"/>
                </a:lnTo>
                <a:lnTo>
                  <a:pt x="58990" y="89784"/>
                </a:lnTo>
                <a:lnTo>
                  <a:pt x="89240" y="59559"/>
                </a:lnTo>
                <a:lnTo>
                  <a:pt x="124253" y="34794"/>
                </a:lnTo>
                <a:lnTo>
                  <a:pt x="163343" y="16253"/>
                </a:lnTo>
                <a:lnTo>
                  <a:pt x="205785" y="4569"/>
                </a:lnTo>
                <a:lnTo>
                  <a:pt x="250869" y="505"/>
                </a:lnTo>
                <a:lnTo>
                  <a:pt x="19607161" y="505"/>
                </a:lnTo>
                <a:lnTo>
                  <a:pt x="19652372" y="4569"/>
                </a:lnTo>
                <a:lnTo>
                  <a:pt x="19694789" y="16253"/>
                </a:lnTo>
                <a:lnTo>
                  <a:pt x="19733904" y="34794"/>
                </a:lnTo>
                <a:lnTo>
                  <a:pt x="19768828" y="59559"/>
                </a:lnTo>
                <a:lnTo>
                  <a:pt x="19799180" y="89784"/>
                </a:lnTo>
                <a:lnTo>
                  <a:pt x="19823944" y="124708"/>
                </a:lnTo>
                <a:lnTo>
                  <a:pt x="19842486" y="163823"/>
                </a:lnTo>
                <a:lnTo>
                  <a:pt x="19854043" y="206240"/>
                </a:lnTo>
                <a:lnTo>
                  <a:pt x="19858107" y="251451"/>
                </a:lnTo>
                <a:lnTo>
                  <a:pt x="19858107" y="2135829"/>
                </a:lnTo>
                <a:lnTo>
                  <a:pt x="19854043" y="2180913"/>
                </a:lnTo>
                <a:lnTo>
                  <a:pt x="19842486" y="2223330"/>
                </a:lnTo>
                <a:lnTo>
                  <a:pt x="19823944" y="2262445"/>
                </a:lnTo>
                <a:lnTo>
                  <a:pt x="19799180" y="2297369"/>
                </a:lnTo>
                <a:lnTo>
                  <a:pt x="19768828" y="2327722"/>
                </a:lnTo>
                <a:lnTo>
                  <a:pt x="19733904" y="2352359"/>
                </a:lnTo>
                <a:lnTo>
                  <a:pt x="19694789" y="2371027"/>
                </a:lnTo>
                <a:lnTo>
                  <a:pt x="19652372" y="2382584"/>
                </a:lnTo>
                <a:lnTo>
                  <a:pt x="19607161" y="2386648"/>
                </a:lnTo>
                <a:lnTo>
                  <a:pt x="250869" y="2386648"/>
                </a:lnTo>
                <a:lnTo>
                  <a:pt x="205785" y="2382584"/>
                </a:lnTo>
                <a:lnTo>
                  <a:pt x="163343" y="2371027"/>
                </a:lnTo>
                <a:lnTo>
                  <a:pt x="124253" y="2352359"/>
                </a:lnTo>
                <a:lnTo>
                  <a:pt x="89240" y="2327722"/>
                </a:lnTo>
                <a:lnTo>
                  <a:pt x="58990" y="2297369"/>
                </a:lnTo>
                <a:lnTo>
                  <a:pt x="34251" y="2262445"/>
                </a:lnTo>
                <a:lnTo>
                  <a:pt x="15691" y="2223330"/>
                </a:lnTo>
                <a:lnTo>
                  <a:pt x="4038" y="2180913"/>
                </a:lnTo>
                <a:lnTo>
                  <a:pt x="-2" y="2135829"/>
                </a:lnTo>
                <a:lnTo>
                  <a:pt x="-2" y="251451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8684" y="2558669"/>
            <a:ext cx="9997440" cy="16071850"/>
          </a:xfrm>
          <a:custGeom>
            <a:avLst/>
            <a:gdLst/>
            <a:ahLst/>
            <a:cxnLst/>
            <a:rect l="l" t="t" r="r" b="b"/>
            <a:pathLst>
              <a:path w="9997440" h="16071850">
                <a:moveTo>
                  <a:pt x="-3" y="255960"/>
                </a:moveTo>
                <a:lnTo>
                  <a:pt x="4111" y="209988"/>
                </a:lnTo>
                <a:lnTo>
                  <a:pt x="15985" y="166809"/>
                </a:lnTo>
                <a:lnTo>
                  <a:pt x="34882" y="126932"/>
                </a:lnTo>
                <a:lnTo>
                  <a:pt x="60091" y="91373"/>
                </a:lnTo>
                <a:lnTo>
                  <a:pt x="90888" y="60512"/>
                </a:lnTo>
                <a:lnTo>
                  <a:pt x="126536" y="35367"/>
                </a:lnTo>
                <a:lnTo>
                  <a:pt x="166349" y="16445"/>
                </a:lnTo>
                <a:lnTo>
                  <a:pt x="209579" y="4507"/>
                </a:lnTo>
                <a:lnTo>
                  <a:pt x="255501" y="443"/>
                </a:lnTo>
                <a:lnTo>
                  <a:pt x="9741158" y="443"/>
                </a:lnTo>
                <a:lnTo>
                  <a:pt x="9787131" y="4507"/>
                </a:lnTo>
                <a:lnTo>
                  <a:pt x="9830437" y="16445"/>
                </a:lnTo>
                <a:lnTo>
                  <a:pt x="9870187" y="35367"/>
                </a:lnTo>
                <a:lnTo>
                  <a:pt x="9905873" y="60512"/>
                </a:lnTo>
                <a:lnTo>
                  <a:pt x="9936606" y="91373"/>
                </a:lnTo>
                <a:lnTo>
                  <a:pt x="9961878" y="126932"/>
                </a:lnTo>
                <a:lnTo>
                  <a:pt x="9980801" y="166809"/>
                </a:lnTo>
                <a:lnTo>
                  <a:pt x="9992611" y="209988"/>
                </a:lnTo>
                <a:lnTo>
                  <a:pt x="9996802" y="255960"/>
                </a:lnTo>
                <a:lnTo>
                  <a:pt x="9996802" y="15815988"/>
                </a:lnTo>
                <a:lnTo>
                  <a:pt x="9992611" y="15861961"/>
                </a:lnTo>
                <a:lnTo>
                  <a:pt x="9980801" y="15905140"/>
                </a:lnTo>
                <a:lnTo>
                  <a:pt x="9961878" y="15944890"/>
                </a:lnTo>
                <a:lnTo>
                  <a:pt x="9936606" y="15980576"/>
                </a:lnTo>
                <a:lnTo>
                  <a:pt x="9905873" y="16011436"/>
                </a:lnTo>
                <a:lnTo>
                  <a:pt x="9870187" y="16036582"/>
                </a:lnTo>
                <a:lnTo>
                  <a:pt x="9830437" y="16055504"/>
                </a:lnTo>
                <a:lnTo>
                  <a:pt x="9787131" y="16067442"/>
                </a:lnTo>
                <a:lnTo>
                  <a:pt x="9741158" y="16071506"/>
                </a:lnTo>
                <a:lnTo>
                  <a:pt x="255501" y="16071506"/>
                </a:lnTo>
                <a:lnTo>
                  <a:pt x="209579" y="16067442"/>
                </a:lnTo>
                <a:lnTo>
                  <a:pt x="166349" y="16055504"/>
                </a:lnTo>
                <a:lnTo>
                  <a:pt x="126536" y="16036582"/>
                </a:lnTo>
                <a:lnTo>
                  <a:pt x="90888" y="16011436"/>
                </a:lnTo>
                <a:lnTo>
                  <a:pt x="60091" y="15980576"/>
                </a:lnTo>
                <a:lnTo>
                  <a:pt x="34882" y="15944890"/>
                </a:lnTo>
                <a:lnTo>
                  <a:pt x="15985" y="15905140"/>
                </a:lnTo>
                <a:lnTo>
                  <a:pt x="4111" y="15861961"/>
                </a:lnTo>
                <a:lnTo>
                  <a:pt x="-3" y="15815988"/>
                </a:lnTo>
                <a:lnTo>
                  <a:pt x="-3" y="25596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5205" y="804164"/>
            <a:ext cx="18093690" cy="32166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4623943"/>
            <a:ext cx="18093690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8696814"/>
            <a:ext cx="6433312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8696814"/>
            <a:ext cx="4623943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8696814"/>
            <a:ext cx="4623943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38753" y="67157"/>
            <a:ext cx="10104945" cy="2241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IN" sz="4000" b="1" dirty="0">
                <a:solidFill>
                  <a:srgbClr val="0000FF"/>
                </a:solidFill>
                <a:latin typeface="Times New Roman"/>
                <a:cs typeface="Times New Roman"/>
              </a:rPr>
              <a:t>Lay’s : American Style Cream and Onion Flavours in India</a:t>
            </a:r>
            <a:endParaRPr sz="4000" dirty="0">
              <a:latin typeface="Times New Roman"/>
              <a:cs typeface="Times New Roman"/>
            </a:endParaRPr>
          </a:p>
          <a:p>
            <a:pPr marL="16510" algn="ctr">
              <a:lnSpc>
                <a:spcPct val="100000"/>
              </a:lnSpc>
              <a:spcBef>
                <a:spcPts val="2405"/>
              </a:spcBef>
            </a:pPr>
            <a:r>
              <a:rPr sz="2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sz="22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Biotechnology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9885" algn="ctr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RV</a:t>
            </a:r>
            <a:r>
              <a:rPr sz="22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sz="22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2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Engineering,</a:t>
            </a:r>
            <a:r>
              <a:rPr sz="2200"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Bangalore</a:t>
            </a:r>
            <a:r>
              <a:rPr sz="2200" b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22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560059,</a:t>
            </a:r>
            <a:r>
              <a:rPr sz="2200" b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271675" y="18956097"/>
            <a:ext cx="9714594" cy="944749"/>
          </a:xfrm>
          <a:custGeom>
            <a:avLst/>
            <a:gdLst/>
            <a:ahLst/>
            <a:cxnLst/>
            <a:rect l="l" t="t" r="r" b="b"/>
            <a:pathLst>
              <a:path w="9469755" h="1080769">
                <a:moveTo>
                  <a:pt x="-265" y="180086"/>
                </a:moveTo>
                <a:lnTo>
                  <a:pt x="7354" y="132208"/>
                </a:lnTo>
                <a:lnTo>
                  <a:pt x="28690" y="89194"/>
                </a:lnTo>
                <a:lnTo>
                  <a:pt x="61963" y="52759"/>
                </a:lnTo>
                <a:lnTo>
                  <a:pt x="105015" y="24616"/>
                </a:lnTo>
                <a:lnTo>
                  <a:pt x="155813" y="6456"/>
                </a:lnTo>
                <a:lnTo>
                  <a:pt x="212200" y="30"/>
                </a:lnTo>
                <a:lnTo>
                  <a:pt x="9256403" y="30"/>
                </a:lnTo>
                <a:lnTo>
                  <a:pt x="9312917" y="6456"/>
                </a:lnTo>
                <a:lnTo>
                  <a:pt x="9363589" y="24616"/>
                </a:lnTo>
                <a:lnTo>
                  <a:pt x="9406641" y="52759"/>
                </a:lnTo>
                <a:lnTo>
                  <a:pt x="9439914" y="89194"/>
                </a:lnTo>
                <a:lnTo>
                  <a:pt x="9461376" y="132208"/>
                </a:lnTo>
                <a:lnTo>
                  <a:pt x="9468869" y="180086"/>
                </a:lnTo>
                <a:lnTo>
                  <a:pt x="9468869" y="900196"/>
                </a:lnTo>
                <a:lnTo>
                  <a:pt x="9461376" y="948061"/>
                </a:lnTo>
                <a:lnTo>
                  <a:pt x="9439914" y="991075"/>
                </a:lnTo>
                <a:lnTo>
                  <a:pt x="9406641" y="1027510"/>
                </a:lnTo>
                <a:lnTo>
                  <a:pt x="9363589" y="1055665"/>
                </a:lnTo>
                <a:lnTo>
                  <a:pt x="9312917" y="1073800"/>
                </a:lnTo>
                <a:lnTo>
                  <a:pt x="9256403" y="1080240"/>
                </a:lnTo>
                <a:lnTo>
                  <a:pt x="212200" y="1080240"/>
                </a:lnTo>
                <a:lnTo>
                  <a:pt x="155813" y="1073800"/>
                </a:lnTo>
                <a:lnTo>
                  <a:pt x="105015" y="1055665"/>
                </a:lnTo>
                <a:lnTo>
                  <a:pt x="61963" y="1027510"/>
                </a:lnTo>
                <a:lnTo>
                  <a:pt x="28690" y="991075"/>
                </a:lnTo>
                <a:lnTo>
                  <a:pt x="7354" y="948061"/>
                </a:lnTo>
                <a:lnTo>
                  <a:pt x="-265" y="900196"/>
                </a:lnTo>
                <a:lnTo>
                  <a:pt x="-265" y="180086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598897" y="18963972"/>
            <a:ext cx="9213416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omic Sans MS"/>
                <a:cs typeface="Comic Sans MS"/>
              </a:rPr>
              <a:t>Team</a:t>
            </a:r>
            <a:r>
              <a:rPr sz="2000" b="1" spc="-55" dirty="0">
                <a:latin typeface="Comic Sans MS"/>
                <a:cs typeface="Comic Sans MS"/>
              </a:rPr>
              <a:t> </a:t>
            </a:r>
            <a:r>
              <a:rPr sz="2000" b="1" spc="-5" dirty="0">
                <a:latin typeface="Comic Sans MS"/>
                <a:cs typeface="Comic Sans MS"/>
              </a:rPr>
              <a:t>Information:</a:t>
            </a:r>
            <a:endParaRPr sz="2000" dirty="0">
              <a:latin typeface="Comic Sans MS"/>
              <a:cs typeface="Comic Sans MS"/>
            </a:endParaRPr>
          </a:p>
          <a:p>
            <a:pPr marL="12700" marR="5080">
              <a:lnSpc>
                <a:spcPct val="100000"/>
              </a:lnSpc>
              <a:spcBef>
                <a:spcPts val="25"/>
              </a:spcBef>
            </a:pPr>
            <a:r>
              <a:rPr lang="en-IN" sz="2000" dirty="0">
                <a:latin typeface="Times New Roman"/>
                <a:cs typeface="Times New Roman"/>
              </a:rPr>
              <a:t>SANKALPA B R(1RV22CS178)           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lang="en-IN" sz="2000" spc="-484" dirty="0">
                <a:latin typeface="Times New Roman"/>
                <a:cs typeface="Times New Roman"/>
              </a:rPr>
              <a:t>	       </a:t>
            </a:r>
            <a:r>
              <a:rPr lang="en-IN" sz="2000" dirty="0">
                <a:latin typeface="Times New Roman"/>
                <a:cs typeface="Times New Roman"/>
              </a:rPr>
              <a:t>PRATHEEK RAO(1RV22CS147)</a:t>
            </a:r>
          </a:p>
          <a:p>
            <a:pPr marL="12700" marR="5080">
              <a:lnSpc>
                <a:spcPct val="100000"/>
              </a:lnSpc>
              <a:spcBef>
                <a:spcPts val="25"/>
              </a:spcBef>
            </a:pPr>
            <a:r>
              <a:rPr lang="en-US" sz="2000" dirty="0">
                <a:latin typeface="Times New Roman"/>
                <a:cs typeface="Times New Roman"/>
              </a:rPr>
              <a:t>NAGAPRASAD NAIK(1RV23CS410)         MANOJ KUMAR B V(1RV23CS407)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1787" y="18831117"/>
            <a:ext cx="8631555" cy="989502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2000" b="1" spc="-5" dirty="0">
                <a:latin typeface="Comic Sans MS"/>
                <a:cs typeface="Comic Sans MS"/>
              </a:rPr>
              <a:t>Acknowledgements</a:t>
            </a:r>
            <a:endParaRPr sz="2000" dirty="0">
              <a:latin typeface="Comic Sans MS"/>
              <a:cs typeface="Comic Sans MS"/>
            </a:endParaRPr>
          </a:p>
          <a:p>
            <a:pPr marL="17145" marR="5080">
              <a:lnSpc>
                <a:spcPct val="100600"/>
              </a:lnSpc>
              <a:spcBef>
                <a:spcPts val="655"/>
              </a:spcBef>
            </a:pPr>
            <a:r>
              <a:rPr sz="1550" b="1" spc="15" dirty="0">
                <a:solidFill>
                  <a:srgbClr val="003300"/>
                </a:solidFill>
                <a:latin typeface="Times New Roman"/>
                <a:cs typeface="Times New Roman"/>
              </a:rPr>
              <a:t>The</a:t>
            </a:r>
            <a:r>
              <a:rPr sz="1550" b="1" spc="-45" dirty="0">
                <a:solidFill>
                  <a:srgbClr val="003300"/>
                </a:solidFill>
                <a:latin typeface="Times New Roman"/>
                <a:cs typeface="Times New Roman"/>
              </a:rPr>
              <a:t> </a:t>
            </a:r>
            <a:r>
              <a:rPr sz="1550" b="1" spc="50" dirty="0">
                <a:solidFill>
                  <a:srgbClr val="003300"/>
                </a:solidFill>
                <a:latin typeface="Times New Roman"/>
                <a:cs typeface="Times New Roman"/>
              </a:rPr>
              <a:t>authors</a:t>
            </a:r>
            <a:r>
              <a:rPr sz="1550" b="1" spc="-50" dirty="0">
                <a:solidFill>
                  <a:srgbClr val="003300"/>
                </a:solidFill>
                <a:latin typeface="Times New Roman"/>
                <a:cs typeface="Times New Roman"/>
              </a:rPr>
              <a:t> </a:t>
            </a:r>
            <a:r>
              <a:rPr sz="1550" b="1" spc="50" dirty="0">
                <a:solidFill>
                  <a:srgbClr val="003300"/>
                </a:solidFill>
                <a:latin typeface="Times New Roman"/>
                <a:cs typeface="Times New Roman"/>
              </a:rPr>
              <a:t>thank</a:t>
            </a:r>
            <a:r>
              <a:rPr lang="en-IN" sz="1550" b="1" spc="50" dirty="0">
                <a:solidFill>
                  <a:srgbClr val="003300"/>
                </a:solidFill>
                <a:latin typeface="Times New Roman"/>
                <a:cs typeface="Times New Roman"/>
              </a:rPr>
              <a:t> H RAJU</a:t>
            </a:r>
            <a:r>
              <a:rPr sz="1550" b="1" spc="25" dirty="0">
                <a:solidFill>
                  <a:srgbClr val="003300"/>
                </a:solidFill>
                <a:latin typeface="Times New Roman"/>
                <a:cs typeface="Times New Roman"/>
              </a:rPr>
              <a:t>,</a:t>
            </a:r>
            <a:r>
              <a:rPr sz="1550" b="1" spc="-55" dirty="0">
                <a:solidFill>
                  <a:srgbClr val="003300"/>
                </a:solidFill>
                <a:latin typeface="Times New Roman"/>
                <a:cs typeface="Times New Roman"/>
              </a:rPr>
              <a:t> </a:t>
            </a:r>
            <a:r>
              <a:rPr sz="1550" b="1" spc="45" dirty="0">
                <a:solidFill>
                  <a:srgbClr val="003300"/>
                </a:solidFill>
                <a:latin typeface="Times New Roman"/>
                <a:cs typeface="Times New Roman"/>
              </a:rPr>
              <a:t>Department</a:t>
            </a:r>
            <a:r>
              <a:rPr sz="1550" b="1" spc="-65" dirty="0">
                <a:solidFill>
                  <a:srgbClr val="003300"/>
                </a:solidFill>
                <a:latin typeface="Times New Roman"/>
                <a:cs typeface="Times New Roman"/>
              </a:rPr>
              <a:t> </a:t>
            </a:r>
            <a:r>
              <a:rPr sz="1550" b="1" spc="20" dirty="0">
                <a:solidFill>
                  <a:srgbClr val="003300"/>
                </a:solidFill>
                <a:latin typeface="Times New Roman"/>
                <a:cs typeface="Times New Roman"/>
              </a:rPr>
              <a:t>of</a:t>
            </a:r>
            <a:r>
              <a:rPr sz="1550" b="1" spc="-25" dirty="0">
                <a:solidFill>
                  <a:srgbClr val="003300"/>
                </a:solidFill>
                <a:latin typeface="Times New Roman"/>
                <a:cs typeface="Times New Roman"/>
              </a:rPr>
              <a:t> </a:t>
            </a:r>
            <a:r>
              <a:rPr lang="en-IN" sz="1550" b="1" spc="50" dirty="0">
                <a:solidFill>
                  <a:srgbClr val="003300"/>
                </a:solidFill>
                <a:latin typeface="Times New Roman"/>
                <a:cs typeface="Times New Roman"/>
              </a:rPr>
              <a:t>Biotechnology, </a:t>
            </a:r>
            <a:r>
              <a:rPr sz="1550" b="1" spc="-5" dirty="0">
                <a:solidFill>
                  <a:srgbClr val="003300"/>
                </a:solidFill>
                <a:latin typeface="Times New Roman"/>
                <a:cs typeface="Times New Roman"/>
              </a:rPr>
              <a:t>RVCE</a:t>
            </a:r>
            <a:r>
              <a:rPr lang="en-IN" sz="1550" b="1" spc="-5" dirty="0">
                <a:solidFill>
                  <a:srgbClr val="003300"/>
                </a:solidFill>
                <a:latin typeface="Times New Roman"/>
                <a:cs typeface="Times New Roman"/>
              </a:rPr>
              <a:t>,</a:t>
            </a:r>
            <a:r>
              <a:rPr sz="1550" b="1" spc="-75" dirty="0">
                <a:solidFill>
                  <a:srgbClr val="003300"/>
                </a:solidFill>
                <a:latin typeface="Times New Roman"/>
                <a:cs typeface="Times New Roman"/>
              </a:rPr>
              <a:t> </a:t>
            </a:r>
            <a:r>
              <a:rPr sz="1550" b="1" spc="15" dirty="0">
                <a:solidFill>
                  <a:srgbClr val="003300"/>
                </a:solidFill>
                <a:latin typeface="Times New Roman"/>
                <a:cs typeface="Times New Roman"/>
              </a:rPr>
              <a:t>for</a:t>
            </a:r>
            <a:r>
              <a:rPr sz="1550" b="1" spc="-40" dirty="0">
                <a:solidFill>
                  <a:srgbClr val="003300"/>
                </a:solidFill>
                <a:latin typeface="Times New Roman"/>
                <a:cs typeface="Times New Roman"/>
              </a:rPr>
              <a:t> </a:t>
            </a:r>
            <a:r>
              <a:rPr sz="1550" b="1" spc="70" dirty="0">
                <a:solidFill>
                  <a:srgbClr val="003300"/>
                </a:solidFill>
                <a:latin typeface="Times New Roman"/>
                <a:cs typeface="Times New Roman"/>
              </a:rPr>
              <a:t>the</a:t>
            </a:r>
            <a:r>
              <a:rPr sz="1550" b="1" spc="-45" dirty="0">
                <a:solidFill>
                  <a:srgbClr val="003300"/>
                </a:solidFill>
                <a:latin typeface="Times New Roman"/>
                <a:cs typeface="Times New Roman"/>
              </a:rPr>
              <a:t> </a:t>
            </a:r>
            <a:r>
              <a:rPr sz="1550" b="1" spc="45" dirty="0">
                <a:solidFill>
                  <a:srgbClr val="003300"/>
                </a:solidFill>
                <a:latin typeface="Times New Roman"/>
                <a:cs typeface="Times New Roman"/>
              </a:rPr>
              <a:t>kind</a:t>
            </a:r>
            <a:r>
              <a:rPr sz="1550" b="1" spc="-55" dirty="0">
                <a:solidFill>
                  <a:srgbClr val="003300"/>
                </a:solidFill>
                <a:latin typeface="Times New Roman"/>
                <a:cs typeface="Times New Roman"/>
              </a:rPr>
              <a:t> </a:t>
            </a:r>
            <a:r>
              <a:rPr sz="1550" b="1" spc="45" dirty="0">
                <a:solidFill>
                  <a:srgbClr val="003300"/>
                </a:solidFill>
                <a:latin typeface="Times New Roman"/>
                <a:cs typeface="Times New Roman"/>
              </a:rPr>
              <a:t>support</a:t>
            </a:r>
            <a:r>
              <a:rPr sz="1550" b="1" spc="-40" dirty="0">
                <a:solidFill>
                  <a:srgbClr val="003300"/>
                </a:solidFill>
                <a:latin typeface="Times New Roman"/>
                <a:cs typeface="Times New Roman"/>
              </a:rPr>
              <a:t> </a:t>
            </a:r>
            <a:r>
              <a:rPr sz="1550" b="1" spc="50" dirty="0">
                <a:solidFill>
                  <a:srgbClr val="003300"/>
                </a:solidFill>
                <a:latin typeface="Times New Roman"/>
                <a:cs typeface="Times New Roman"/>
              </a:rPr>
              <a:t>received</a:t>
            </a:r>
            <a:r>
              <a:rPr sz="1550" b="1" spc="-35" dirty="0">
                <a:solidFill>
                  <a:srgbClr val="003300"/>
                </a:solidFill>
                <a:latin typeface="Times New Roman"/>
                <a:cs typeface="Times New Roman"/>
              </a:rPr>
              <a:t> </a:t>
            </a:r>
            <a:r>
              <a:rPr sz="1550" b="1" spc="15" dirty="0">
                <a:solidFill>
                  <a:srgbClr val="003300"/>
                </a:solidFill>
                <a:latin typeface="Times New Roman"/>
                <a:cs typeface="Times New Roman"/>
              </a:rPr>
              <a:t>for</a:t>
            </a:r>
            <a:r>
              <a:rPr sz="1550" b="1" spc="-40" dirty="0">
                <a:solidFill>
                  <a:srgbClr val="003300"/>
                </a:solidFill>
                <a:latin typeface="Times New Roman"/>
                <a:cs typeface="Times New Roman"/>
              </a:rPr>
              <a:t> </a:t>
            </a:r>
            <a:r>
              <a:rPr sz="1550" b="1" spc="70" dirty="0">
                <a:solidFill>
                  <a:srgbClr val="003300"/>
                </a:solidFill>
                <a:latin typeface="Times New Roman"/>
                <a:cs typeface="Times New Roman"/>
              </a:rPr>
              <a:t>the</a:t>
            </a:r>
            <a:r>
              <a:rPr sz="1550" b="1" spc="-40" dirty="0">
                <a:solidFill>
                  <a:srgbClr val="003300"/>
                </a:solidFill>
                <a:latin typeface="Times New Roman"/>
                <a:cs typeface="Times New Roman"/>
              </a:rPr>
              <a:t> </a:t>
            </a:r>
            <a:r>
              <a:rPr sz="1550" b="1" spc="50" dirty="0">
                <a:solidFill>
                  <a:srgbClr val="003300"/>
                </a:solidFill>
                <a:latin typeface="Times New Roman"/>
                <a:cs typeface="Times New Roman"/>
              </a:rPr>
              <a:t>completion</a:t>
            </a:r>
            <a:r>
              <a:rPr sz="1550" b="1" spc="-35" dirty="0">
                <a:solidFill>
                  <a:srgbClr val="003300"/>
                </a:solidFill>
                <a:latin typeface="Times New Roman"/>
                <a:cs typeface="Times New Roman"/>
              </a:rPr>
              <a:t> </a:t>
            </a:r>
            <a:r>
              <a:rPr sz="1550" b="1" spc="20" dirty="0">
                <a:solidFill>
                  <a:srgbClr val="003300"/>
                </a:solidFill>
                <a:latin typeface="Times New Roman"/>
                <a:cs typeface="Times New Roman"/>
              </a:rPr>
              <a:t>of</a:t>
            </a:r>
            <a:r>
              <a:rPr sz="1550" b="1" spc="-40" dirty="0">
                <a:solidFill>
                  <a:srgbClr val="003300"/>
                </a:solidFill>
                <a:latin typeface="Times New Roman"/>
                <a:cs typeface="Times New Roman"/>
              </a:rPr>
              <a:t> </a:t>
            </a:r>
            <a:r>
              <a:rPr sz="1550" b="1" spc="70" dirty="0">
                <a:solidFill>
                  <a:srgbClr val="003300"/>
                </a:solidFill>
                <a:latin typeface="Times New Roman"/>
                <a:cs typeface="Times New Roman"/>
              </a:rPr>
              <a:t>the</a:t>
            </a:r>
            <a:r>
              <a:rPr sz="1550" b="1" spc="-55" dirty="0">
                <a:solidFill>
                  <a:srgbClr val="003300"/>
                </a:solidFill>
                <a:latin typeface="Times New Roman"/>
                <a:cs typeface="Times New Roman"/>
              </a:rPr>
              <a:t> </a:t>
            </a:r>
            <a:r>
              <a:rPr sz="1550" b="1" spc="15" dirty="0">
                <a:solidFill>
                  <a:srgbClr val="003300"/>
                </a:solidFill>
                <a:latin typeface="Times New Roman"/>
                <a:cs typeface="Times New Roman"/>
              </a:rPr>
              <a:t>project.</a:t>
            </a:r>
            <a:endParaRPr sz="155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125476" y="261591"/>
            <a:ext cx="2498725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solidFill>
                  <a:srgbClr val="005692"/>
                </a:solidFill>
                <a:latin typeface="Times New Roman"/>
                <a:cs typeface="Times New Roman"/>
              </a:rPr>
              <a:t>Go,</a:t>
            </a:r>
            <a:r>
              <a:rPr sz="3200" i="1" spc="-50" dirty="0">
                <a:solidFill>
                  <a:srgbClr val="005692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5692"/>
                </a:solidFill>
                <a:latin typeface="Times New Roman"/>
                <a:cs typeface="Times New Roman"/>
              </a:rPr>
              <a:t>change</a:t>
            </a:r>
            <a:r>
              <a:rPr sz="3200" i="1" spc="-60" dirty="0">
                <a:solidFill>
                  <a:srgbClr val="005692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5692"/>
                </a:solidFill>
                <a:latin typeface="Times New Roman"/>
                <a:cs typeface="Times New Roman"/>
              </a:rPr>
              <a:t>the </a:t>
            </a:r>
            <a:r>
              <a:rPr sz="3200" i="1" spc="-785" dirty="0">
                <a:solidFill>
                  <a:srgbClr val="005692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5692"/>
                </a:solidFill>
                <a:latin typeface="Times New Roman"/>
                <a:cs typeface="Times New Roman"/>
              </a:rPr>
              <a:t>world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91924" y="140305"/>
            <a:ext cx="156527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1315" marR="201930" indent="-349250">
              <a:lnSpc>
                <a:spcPct val="120000"/>
              </a:lnSpc>
              <a:spcBef>
                <a:spcPts val="100"/>
              </a:spcBef>
            </a:pPr>
            <a:r>
              <a:rPr sz="2000" b="1">
                <a:solidFill>
                  <a:srgbClr val="FFFFFF"/>
                </a:solidFill>
                <a:latin typeface="Arial"/>
                <a:cs typeface="Arial"/>
              </a:rPr>
              <a:t>RV</a:t>
            </a:r>
            <a:r>
              <a:rPr sz="2000" b="1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>
                <a:solidFill>
                  <a:srgbClr val="FFFFFF"/>
                </a:solidFill>
                <a:latin typeface="Arial"/>
                <a:cs typeface="Arial"/>
              </a:rPr>
              <a:t>College </a:t>
            </a:r>
            <a:r>
              <a:rPr sz="2000" b="1" spc="-5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>
                <a:solidFill>
                  <a:srgbClr val="FFFFFF"/>
                </a:solidFill>
                <a:latin typeface="Arial"/>
                <a:cs typeface="Arial"/>
              </a:rPr>
              <a:t>of</a:t>
            </a:r>
            <a:endParaRPr sz="2000">
              <a:latin typeface="Arial"/>
              <a:cs typeface="Arial"/>
            </a:endParaRPr>
          </a:p>
          <a:p>
            <a:pPr marL="82550">
              <a:lnSpc>
                <a:spcPct val="100000"/>
              </a:lnSpc>
              <a:spcBef>
                <a:spcPts val="480"/>
              </a:spcBef>
            </a:pPr>
            <a:r>
              <a:rPr sz="2000" b="1">
                <a:solidFill>
                  <a:srgbClr val="FFFFFF"/>
                </a:solidFill>
                <a:latin typeface="Arial"/>
                <a:cs typeface="Arial"/>
              </a:rPr>
              <a:t>Eng</a:t>
            </a:r>
            <a:r>
              <a:rPr sz="2000" b="1" spc="-1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b="1">
                <a:solidFill>
                  <a:srgbClr val="FFFFFF"/>
                </a:solidFill>
                <a:latin typeface="Arial"/>
                <a:cs typeface="Arial"/>
              </a:rPr>
              <a:t>neering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3991" y="2727998"/>
            <a:ext cx="9423400" cy="3890809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algn="just">
              <a:spcBef>
                <a:spcPts val="100"/>
              </a:spcBef>
            </a:pPr>
            <a:r>
              <a:rPr sz="2400" b="1" u="sng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  <a:endParaRPr lang="en-US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300" dirty="0">
                <a:latin typeface="Times New Roman"/>
                <a:ea typeface="+mn-lt"/>
                <a:cs typeface="+mn-lt"/>
              </a:rPr>
              <a:t>	Lay's, a globally recognized brand of potato chips, is renowned for its diverse flavor offerings. Among these, the "American Style Cream &amp; Onion" flavor is particularly popular in India. This report delves into the material analysis of this specific flavor, focusing on its composition, packaging, and regulatory compliance within the Indian market.</a:t>
            </a:r>
            <a:endParaRPr lang="en-US" sz="2300" dirty="0">
              <a:latin typeface="Times New Roman"/>
            </a:endParaRPr>
          </a:p>
          <a:p>
            <a:pPr marL="12700" algn="just">
              <a:lnSpc>
                <a:spcPct val="150000"/>
              </a:lnSpc>
            </a:pPr>
            <a:r>
              <a:rPr lang="en-US" sz="2400" b="1" u="sng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Objectives:</a:t>
            </a:r>
          </a:p>
          <a:p>
            <a:pPr marL="342900" indent="-342900" algn="just">
              <a:buAutoNum type="arabicPeriod"/>
            </a:pPr>
            <a:r>
              <a:rPr lang="en-IN" sz="2400" dirty="0">
                <a:latin typeface="Times New Roman"/>
                <a:ea typeface="+mn-lt"/>
                <a:cs typeface="+mn-lt"/>
              </a:rPr>
              <a:t>Analyse the Composition</a:t>
            </a:r>
          </a:p>
          <a:p>
            <a:pPr algn="just"/>
            <a:r>
              <a:rPr lang="en-IN" sz="2000" dirty="0">
                <a:latin typeface="Times New Roman"/>
                <a:cs typeface="Times New Roman"/>
              </a:rPr>
              <a:t>2.  </a:t>
            </a:r>
            <a:r>
              <a:rPr lang="en-IN" sz="2400" dirty="0">
                <a:latin typeface="Times New Roman"/>
                <a:ea typeface="+mn-lt"/>
                <a:cs typeface="+mn-lt"/>
              </a:rPr>
              <a:t>Evaluate Packaging</a:t>
            </a:r>
          </a:p>
          <a:p>
            <a:pPr algn="just"/>
            <a:r>
              <a:rPr lang="en-US" sz="2000" dirty="0">
                <a:latin typeface="Times New Roman"/>
                <a:cs typeface="Times New Roman"/>
              </a:rPr>
              <a:t>3.  </a:t>
            </a:r>
            <a:r>
              <a:rPr lang="en-US" sz="2400" dirty="0">
                <a:latin typeface="Times New Roman"/>
                <a:ea typeface="+mn-lt"/>
                <a:cs typeface="+mn-lt"/>
              </a:rPr>
              <a:t>Review Regulatory Compliance</a:t>
            </a:r>
            <a:endParaRPr lang="en-IN" sz="24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4615" y="6704402"/>
            <a:ext cx="9692154" cy="4783361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algn="just"/>
            <a:r>
              <a:rPr lang="en-US" sz="2200" b="1" u="sng" dirty="0">
                <a:latin typeface="Times New Roman"/>
                <a:ea typeface="+mn-lt"/>
                <a:cs typeface="Times New Roman"/>
              </a:rPr>
              <a:t>RAW MATERIALS</a:t>
            </a:r>
            <a:r>
              <a:rPr lang="en-US" sz="2200" b="1" dirty="0">
                <a:latin typeface="Times New Roman"/>
                <a:ea typeface="+mn-lt"/>
                <a:cs typeface="Times New Roman"/>
              </a:rPr>
              <a:t>: </a:t>
            </a:r>
          </a:p>
          <a:p>
            <a:pPr algn="just"/>
            <a:r>
              <a:rPr lang="en-US" sz="2200" dirty="0">
                <a:ea typeface="+mn-lt"/>
                <a:cs typeface="+mn-lt"/>
              </a:rPr>
              <a:t>	Lay's, a flagship brand under PepsiCo, is a market leader in the Indian snack industry, renowned for its wide range of flavored potato chips. </a:t>
            </a:r>
          </a:p>
          <a:p>
            <a:pPr algn="just"/>
            <a:r>
              <a:rPr lang="en-US" sz="2200" b="1" u="sng" dirty="0">
                <a:ea typeface="+mn-lt"/>
                <a:cs typeface="+mn-lt"/>
              </a:rPr>
              <a:t>Potatoes</a:t>
            </a:r>
            <a:r>
              <a:rPr lang="en-US" sz="2200" b="1" dirty="0">
                <a:ea typeface="+mn-lt"/>
                <a:cs typeface="+mn-lt"/>
              </a:rPr>
              <a:t> :  </a:t>
            </a:r>
            <a:r>
              <a:rPr lang="en-US" sz="2200" dirty="0">
                <a:ea typeface="+mn-lt"/>
                <a:cs typeface="+mn-lt"/>
              </a:rPr>
              <a:t>Potatoes are the primary ingredient in Lay's chips, providing the base for the product.</a:t>
            </a:r>
            <a:endParaRPr lang="en-US" b="1" dirty="0">
              <a:ea typeface="Calibri"/>
              <a:cs typeface="Calibri"/>
            </a:endParaRPr>
          </a:p>
          <a:p>
            <a:pPr algn="just"/>
            <a:r>
              <a:rPr lang="en-US" sz="2200" b="1" u="sng" dirty="0">
                <a:latin typeface="Times New Roman"/>
                <a:ea typeface="+mn-lt"/>
                <a:cs typeface="+mn-lt"/>
              </a:rPr>
              <a:t>Onion Powder</a:t>
            </a:r>
            <a:r>
              <a:rPr lang="en-US" sz="2200" b="1" dirty="0">
                <a:latin typeface="Times New Roman"/>
                <a:ea typeface="+mn-lt"/>
                <a:cs typeface="+mn-lt"/>
              </a:rPr>
              <a:t> : </a:t>
            </a:r>
            <a:r>
              <a:rPr lang="en-US" sz="2200" dirty="0">
                <a:latin typeface="Times New Roman"/>
                <a:ea typeface="+mn-lt"/>
                <a:cs typeface="+mn-lt"/>
              </a:rPr>
              <a:t>Onion powder is a key ingredient, providing the distinct onion flavor that defines this chip variety.</a:t>
            </a:r>
            <a:endParaRPr lang="en-US" b="1" dirty="0">
              <a:latin typeface="Times New Roman"/>
              <a:cs typeface="Times New Roman"/>
            </a:endParaRPr>
          </a:p>
          <a:p>
            <a:pPr algn="just"/>
            <a:r>
              <a:rPr lang="en-US" sz="2200" b="1" u="sng" dirty="0">
                <a:latin typeface="Times New Roman"/>
                <a:ea typeface="+mn-lt"/>
                <a:cs typeface="Times New Roman"/>
              </a:rPr>
              <a:t>Cream Powder</a:t>
            </a:r>
            <a:r>
              <a:rPr lang="en-US" sz="2200" b="1" dirty="0">
                <a:latin typeface="Times New Roman"/>
                <a:ea typeface="+mn-lt"/>
                <a:cs typeface="Times New Roman"/>
              </a:rPr>
              <a:t> : </a:t>
            </a:r>
            <a:r>
              <a:rPr lang="en-US" sz="2200" dirty="0">
                <a:latin typeface="Times New Roman"/>
                <a:ea typeface="+mn-lt"/>
                <a:cs typeface="+mn-lt"/>
              </a:rPr>
              <a:t>Cream powder is essential for providing the creamy taste and texture that characterizes the "American Style Cream &amp; Onion" flavor.</a:t>
            </a:r>
            <a:endParaRPr lang="en-US" sz="2200" b="1" dirty="0">
              <a:latin typeface="Times New Roman"/>
              <a:cs typeface="Times New Roman"/>
            </a:endParaRPr>
          </a:p>
          <a:p>
            <a:pPr algn="just"/>
            <a:r>
              <a:rPr lang="en-US" sz="2200" b="1" u="sng" dirty="0">
                <a:latin typeface="Times New Roman"/>
                <a:ea typeface="+mn-lt"/>
                <a:cs typeface="+mn-lt"/>
              </a:rPr>
              <a:t>Vegetable Oils</a:t>
            </a:r>
            <a:r>
              <a:rPr lang="en-US" sz="2200" b="1" dirty="0">
                <a:latin typeface="Times New Roman"/>
                <a:ea typeface="+mn-lt"/>
                <a:cs typeface="+mn-lt"/>
              </a:rPr>
              <a:t> : </a:t>
            </a:r>
            <a:r>
              <a:rPr lang="en-US" sz="2200" dirty="0">
                <a:latin typeface="Times New Roman"/>
                <a:ea typeface="+mn-lt"/>
                <a:cs typeface="+mn-lt"/>
              </a:rPr>
              <a:t>Vegetable oils are used for frying the potato chips, contributing to their texture and flavor.</a:t>
            </a:r>
            <a:endParaRPr lang="en-US" b="1" dirty="0">
              <a:latin typeface="Times New Roman"/>
            </a:endParaRPr>
          </a:p>
          <a:p>
            <a:pPr algn="just"/>
            <a:r>
              <a:rPr lang="en-US" sz="2200" b="1" u="sng" dirty="0">
                <a:latin typeface="Times New Roman"/>
                <a:ea typeface="+mn-lt"/>
                <a:cs typeface="+mn-lt"/>
              </a:rPr>
              <a:t>Spices and Condiments</a:t>
            </a:r>
            <a:r>
              <a:rPr lang="en-US" sz="2200" b="1" dirty="0">
                <a:latin typeface="Times New Roman"/>
                <a:ea typeface="+mn-lt"/>
                <a:cs typeface="+mn-lt"/>
              </a:rPr>
              <a:t> : </a:t>
            </a:r>
            <a:r>
              <a:rPr lang="en-US" sz="2200" dirty="0">
                <a:latin typeface="Times New Roman"/>
                <a:ea typeface="+mn-lt"/>
                <a:cs typeface="+mn-lt"/>
              </a:rPr>
              <a:t>Spices and condiments, including garlic powder, salt, and sugar, are used to enhance the overall flavor profile.</a:t>
            </a:r>
            <a:endParaRPr lang="en-US" b="1" dirty="0">
              <a:latin typeface="Times New Roman"/>
            </a:endParaRPr>
          </a:p>
          <a:p>
            <a:pPr algn="just"/>
            <a:endParaRPr lang="en-US" sz="2400" b="1" dirty="0">
              <a:latin typeface="Times New Roman"/>
              <a:ea typeface="+mn-lt"/>
              <a:cs typeface="Times New Roman"/>
            </a:endParaRP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A58902F7-2F23-D0B7-6E67-5BD168924E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2678" y="193645"/>
            <a:ext cx="4361518" cy="1924204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TextBox 26"/>
          <p:cNvSpPr txBox="1"/>
          <p:nvPr/>
        </p:nvSpPr>
        <p:spPr>
          <a:xfrm>
            <a:off x="10266908" y="4480203"/>
            <a:ext cx="93445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Service Development of Lay’s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F311624-2141-8ECC-CE61-688D164590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9334" y="2792541"/>
            <a:ext cx="9356702" cy="166942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617C42E-89F2-6655-ABD2-D43B30FD73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6147" y="5071647"/>
            <a:ext cx="2466975" cy="367665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A270986-2C84-0BD9-5878-CB724AC4E5CE}"/>
              </a:ext>
            </a:extLst>
          </p:cNvPr>
          <p:cNvSpPr txBox="1"/>
          <p:nvPr/>
        </p:nvSpPr>
        <p:spPr>
          <a:xfrm>
            <a:off x="12894610" y="4994276"/>
            <a:ext cx="64944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 	Lays is known for its innovative approach to product development, constantly exploring new flavours and formulations to delight its customers. The service development team works closely with R&amp;D to identify emerging trends and translate them into exciting new chip offerings.</a:t>
            </a:r>
          </a:p>
          <a:p>
            <a:endParaRPr lang="en-IN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193B7C2-05D3-AC91-0232-6AC1A2BDBE44}"/>
              </a:ext>
            </a:extLst>
          </p:cNvPr>
          <p:cNvSpPr txBox="1"/>
          <p:nvPr/>
        </p:nvSpPr>
        <p:spPr>
          <a:xfrm>
            <a:off x="10326147" y="8779977"/>
            <a:ext cx="9285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Efficiency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172EB732-DFDF-F0DF-8F1F-0CE5224A88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90630" y="9303197"/>
            <a:ext cx="8898471" cy="85725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16020BB4-D001-71BF-83DC-A62571902A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01302" y="9922318"/>
            <a:ext cx="2832148" cy="3087176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674AC8C0-899A-96FA-D399-AE22A1869A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633450" y="9899125"/>
            <a:ext cx="2720911" cy="3133561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E13A9667-E8A1-EF52-A5AF-1EE8A84AF1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423275" y="9899125"/>
            <a:ext cx="2896911" cy="2882984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11F3047A-8166-0E72-48CF-6C8E5DC6507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75260" y="13061534"/>
            <a:ext cx="9136241" cy="2143125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7EF9C127-00F9-5F9F-3A84-B0011F265F0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398875" y="15379506"/>
            <a:ext cx="9285355" cy="29989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773F05-30C2-AD04-733A-8F88A5F53D30}"/>
              </a:ext>
            </a:extLst>
          </p:cNvPr>
          <p:cNvSpPr txBox="1"/>
          <p:nvPr/>
        </p:nvSpPr>
        <p:spPr>
          <a:xfrm>
            <a:off x="182678" y="15597879"/>
            <a:ext cx="9797249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 b="1" u="sng" dirty="0">
                <a:latin typeface="Times New Roman"/>
                <a:ea typeface="+mn-lt"/>
                <a:cs typeface="+mn-lt"/>
              </a:rPr>
              <a:t>PROCESS ANALYSIS:</a:t>
            </a:r>
          </a:p>
          <a:p>
            <a:pPr algn="just"/>
            <a:r>
              <a:rPr lang="en-US" sz="2200" b="1" dirty="0">
                <a:latin typeface="Times New Roman"/>
                <a:ea typeface="+mn-lt"/>
                <a:cs typeface="+mn-lt"/>
              </a:rPr>
              <a:t>Potato Sourcing and Preparation </a:t>
            </a:r>
            <a:r>
              <a:rPr lang="en-US" b="1" dirty="0">
                <a:latin typeface="Times New Roman"/>
                <a:ea typeface="+mn-lt"/>
                <a:cs typeface="+mn-lt"/>
              </a:rPr>
              <a:t>:</a:t>
            </a:r>
            <a:r>
              <a:rPr lang="en-US" sz="2000" b="1" dirty="0">
                <a:latin typeface="Times New Roman"/>
                <a:ea typeface="+mn-lt"/>
                <a:cs typeface="+mn-lt"/>
              </a:rPr>
              <a:t> </a:t>
            </a:r>
            <a:r>
              <a:rPr lang="en-US" sz="2200" dirty="0">
                <a:latin typeface="Times New Roman"/>
                <a:ea typeface="+mn-lt"/>
                <a:cs typeface="+mn-lt"/>
              </a:rPr>
              <a:t>Lay's sources high-quality potatoes from top growing regions, ensuring freshness and flavor.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</a:p>
          <a:p>
            <a:pPr algn="just"/>
            <a:r>
              <a:rPr lang="en-US" sz="2200" b="1" dirty="0">
                <a:latin typeface="Times New Roman"/>
                <a:ea typeface="+mn-lt"/>
                <a:cs typeface="+mn-lt"/>
              </a:rPr>
              <a:t>Frying and Seasoning Process : </a:t>
            </a:r>
            <a:r>
              <a:rPr lang="en-US" sz="2200" dirty="0">
                <a:latin typeface="Times New Roman"/>
                <a:ea typeface="+mn-lt"/>
                <a:cs typeface="+mn-lt"/>
              </a:rPr>
              <a:t>The chips are fried to a golden crisp using carefully controlled methods. </a:t>
            </a:r>
          </a:p>
          <a:p>
            <a:pPr algn="just"/>
            <a:r>
              <a:rPr lang="en-US" sz="2200" b="1" dirty="0">
                <a:latin typeface="Times New Roman"/>
                <a:ea typeface="+mn-lt"/>
                <a:cs typeface="+mn-lt"/>
              </a:rPr>
              <a:t>Packaging and  Distribution </a:t>
            </a:r>
            <a:r>
              <a:rPr lang="en-US" sz="2000" b="1" dirty="0">
                <a:latin typeface="Times New Roman"/>
                <a:ea typeface="+mn-lt"/>
                <a:cs typeface="+mn-lt"/>
              </a:rPr>
              <a:t>: </a:t>
            </a:r>
            <a:r>
              <a:rPr lang="en-US" sz="2200" dirty="0">
                <a:latin typeface="Times New Roman"/>
                <a:ea typeface="+mn-lt"/>
                <a:cs typeface="+mn-lt"/>
              </a:rPr>
              <a:t>The chips are packaged in airtight bags to preserve freshness. Lay’s distributes its products across India, making them accessible in grocery stores, shops, and vending machines. </a:t>
            </a:r>
            <a:endParaRPr lang="en-US" sz="2200" b="1" dirty="0">
              <a:latin typeface="Times New Roman"/>
              <a:ea typeface="Calibri"/>
              <a:cs typeface="Calibri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B586D9E-164E-1A23-6DB2-E0006BD7824E}"/>
              </a:ext>
            </a:extLst>
          </p:cNvPr>
          <p:cNvCxnSpPr/>
          <p:nvPr/>
        </p:nvCxnSpPr>
        <p:spPr>
          <a:xfrm>
            <a:off x="182678" y="6704402"/>
            <a:ext cx="9869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5D630A9-1565-D476-D669-D7D323264409}"/>
              </a:ext>
            </a:extLst>
          </p:cNvPr>
          <p:cNvCxnSpPr/>
          <p:nvPr/>
        </p:nvCxnSpPr>
        <p:spPr>
          <a:xfrm>
            <a:off x="10266908" y="8779977"/>
            <a:ext cx="96921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 descr="A diagram of different types of materials&#10;&#10;Description automatically generated">
            <a:extLst>
              <a:ext uri="{FF2B5EF4-FFF2-40B4-BE49-F238E27FC236}">
                <a16:creationId xmlns:a16="http://schemas.microsoft.com/office/drawing/2014/main" id="{677B513F-7B19-E09D-B942-879F1FF362C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9755" y="11159377"/>
            <a:ext cx="9691471" cy="3804313"/>
          </a:xfrm>
          <a:prstGeom prst="rect">
            <a:avLst/>
          </a:prstGeom>
        </p:spPr>
      </p:pic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43ACD93-7FC6-BE2D-ED84-3A77E486FA60}"/>
              </a:ext>
            </a:extLst>
          </p:cNvPr>
          <p:cNvCxnSpPr/>
          <p:nvPr/>
        </p:nvCxnSpPr>
        <p:spPr>
          <a:xfrm>
            <a:off x="182678" y="15573839"/>
            <a:ext cx="98740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</TotalTime>
  <Words>437</Words>
  <Application>Microsoft Office PowerPoint</Application>
  <PresentationFormat>Custom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Arial</vt:lpstr>
      <vt:lpstr>Calibri</vt:lpstr>
      <vt:lpstr>Comic Sans MS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KISHAN KUMAR S D</dc:creator>
  <cp:lastModifiedBy>Manoj Kumar B V</cp:lastModifiedBy>
  <cp:revision>11</cp:revision>
  <dcterms:created xsi:type="dcterms:W3CDTF">2024-03-21T05:23:53Z</dcterms:created>
  <dcterms:modified xsi:type="dcterms:W3CDTF">2024-09-02T12:58:30Z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2023-04-05T00:00:00Z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2024-03-21T00:00:00Z</vt:filetime>
  </property>
</Properties>
</file>