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fair Display"/>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hvr/Yi8jetTTjj8hs2oG+eaywf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473BFE-C0C3-4AA4-BBFB-FEA62AE2CCD6}">
  <a:tblStyle styleId="{4F473BFE-C0C3-4AA4-BBFB-FEA62AE2CC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EF8176F-6BA1-433C-884C-E67ECEB75B6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PlayfairDisplay-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layfairDisplay-bold.fntdata"/><Relationship Id="rId6" Type="http://schemas.openxmlformats.org/officeDocument/2006/relationships/notesMaster" Target="notesMasters/notesMaster1.xml"/><Relationship Id="rId18"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13"/>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4"/>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14"/>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2"/>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720700" y="263425"/>
            <a:ext cx="5814900" cy="232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Experiential Learning Phase -I :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0" lang="en-US" sz="2500" u="none" cap="none" strike="noStrike">
                <a:solidFill>
                  <a:schemeClr val="dk1"/>
                </a:solidFill>
                <a:latin typeface="Cambria"/>
                <a:ea typeface="Cambria"/>
                <a:cs typeface="Cambria"/>
                <a:sym typeface="Cambria"/>
              </a:rPr>
              <a:t> Network Traffic Classification using Machine Learning</a:t>
            </a:r>
            <a:endParaRPr b="1" i="0" sz="25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mbria"/>
                <a:ea typeface="Cambria"/>
                <a:cs typeface="Cambria"/>
                <a:sym typeface="Cambria"/>
              </a:rPr>
              <a:t>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764000" y="2010327"/>
            <a:ext cx="7728300" cy="3124200"/>
          </a:xfrm>
          <a:prstGeom prst="rect">
            <a:avLst/>
          </a:prstGeom>
          <a:noFill/>
          <a:ln>
            <a:noFill/>
          </a:ln>
        </p:spPr>
        <p:txBody>
          <a:bodyPr anchorCtr="0" anchor="t" bIns="0" lIns="0" spcFirstLastPara="1" rIns="0" wrap="square" tIns="5175">
            <a:spAutoFit/>
          </a:bodyPr>
          <a:lstStyle/>
          <a:p>
            <a:pPr indent="0" lvl="0" marL="12700" marR="0" rtl="0" algn="l">
              <a:lnSpc>
                <a:spcPct val="100000"/>
              </a:lnSpc>
              <a:spcBef>
                <a:spcPts val="0"/>
              </a:spcBef>
              <a:spcAft>
                <a:spcPts val="0"/>
              </a:spcAft>
              <a:buClr>
                <a:srgbClr val="000000"/>
              </a:buClr>
              <a:buSzPts val="2183"/>
              <a:buFont typeface="Arial"/>
              <a:buNone/>
            </a:pPr>
            <a:r>
              <a:rPr b="0" i="0" lang="en-US" sz="2183" u="none" cap="none" strike="noStrike">
                <a:solidFill>
                  <a:schemeClr val="dk1"/>
                </a:solidFill>
                <a:latin typeface="Times New Roman"/>
                <a:ea typeface="Times New Roman"/>
                <a:cs typeface="Times New Roman"/>
                <a:sym typeface="Times New Roman"/>
              </a:rPr>
              <a:t>BY:</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437"/>
              </a:spcBef>
              <a:spcAft>
                <a:spcPts val="0"/>
              </a:spcAft>
              <a:buClr>
                <a:srgbClr val="000000"/>
              </a:buClr>
              <a:buSzPts val="2183"/>
              <a:buFont typeface="Arial"/>
              <a:buNone/>
            </a:pPr>
            <a:r>
              <a:rPr b="0" i="0" lang="en-US" sz="2183" u="none" cap="none" strike="noStrike">
                <a:solidFill>
                  <a:schemeClr val="dk1"/>
                </a:solidFill>
                <a:latin typeface="Times New Roman"/>
                <a:ea typeface="Times New Roman"/>
                <a:cs typeface="Times New Roman"/>
                <a:sym typeface="Times New Roman"/>
              </a:rPr>
              <a:t>KUSHAL R U– 1RV22CS093</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Clr>
                <a:srgbClr val="000000"/>
              </a:buClr>
              <a:buSzPts val="2183"/>
              <a:buFont typeface="Arial"/>
              <a:buNone/>
            </a:pPr>
            <a:r>
              <a:rPr b="0" i="0" lang="en-US" sz="2183" u="none" cap="none" strike="noStrike">
                <a:solidFill>
                  <a:schemeClr val="dk1"/>
                </a:solidFill>
                <a:latin typeface="Times New Roman"/>
                <a:ea typeface="Times New Roman"/>
                <a:cs typeface="Times New Roman"/>
                <a:sym typeface="Times New Roman"/>
              </a:rPr>
              <a:t>MANOJ KUMAR B V– 1RV23CS407</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Clr>
                <a:srgbClr val="000000"/>
              </a:buClr>
              <a:buSzPts val="2183"/>
              <a:buFont typeface="Arial"/>
              <a:buNone/>
            </a:pPr>
            <a:r>
              <a:rPr b="0" i="0" lang="en-US" sz="2183" u="none" cap="none" strike="noStrike">
                <a:solidFill>
                  <a:schemeClr val="dk1"/>
                </a:solidFill>
                <a:latin typeface="Times New Roman"/>
                <a:ea typeface="Times New Roman"/>
                <a:cs typeface="Times New Roman"/>
                <a:sym typeface="Times New Roman"/>
              </a:rPr>
              <a:t>MOHAMMED ADNAN – 1RV23CS409</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Clr>
                <a:srgbClr val="000000"/>
              </a:buClr>
              <a:buSzPts val="2183"/>
              <a:buFont typeface="Arial"/>
              <a:buNone/>
            </a:pPr>
            <a:r>
              <a:rPr b="0" i="0" lang="en-US" sz="2183" u="none" cap="none" strike="noStrike">
                <a:solidFill>
                  <a:schemeClr val="dk1"/>
                </a:solidFill>
                <a:latin typeface="Times New Roman"/>
                <a:ea typeface="Times New Roman"/>
                <a:cs typeface="Times New Roman"/>
                <a:sym typeface="Times New Roman"/>
              </a:rPr>
              <a:t>NAGAPRASAD NAIK– 1RV23CS410</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Clr>
                <a:srgbClr val="000000"/>
              </a:buClr>
              <a:buSzPts val="2183"/>
              <a:buFont typeface="Arial"/>
              <a:buNone/>
            </a:pPr>
            <a:r>
              <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437"/>
              </a:spcBef>
              <a:spcAft>
                <a:spcPts val="0"/>
              </a:spcAft>
              <a:buClr>
                <a:srgbClr val="000000"/>
              </a:buClr>
              <a:buSzPts val="2183"/>
              <a:buFont typeface="Arial"/>
              <a:buNone/>
            </a:pPr>
            <a:r>
              <a:t/>
            </a:r>
            <a:endParaRPr b="0" i="0" sz="218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2467200" y="145475"/>
            <a:ext cx="4209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990"/>
              <a:buFont typeface="Arial"/>
              <a:buNone/>
            </a:pPr>
            <a:r>
              <a:rPr lang="en-US" sz="2020"/>
              <a:t>METHODOLOGY</a:t>
            </a:r>
            <a:endParaRPr sz="2020"/>
          </a:p>
          <a:p>
            <a:pPr indent="0" lvl="0" marL="0" rtl="0" algn="l">
              <a:lnSpc>
                <a:spcPct val="100000"/>
              </a:lnSpc>
              <a:spcBef>
                <a:spcPts val="0"/>
              </a:spcBef>
              <a:spcAft>
                <a:spcPts val="0"/>
              </a:spcAft>
              <a:buSzPts val="2800"/>
              <a:buNone/>
            </a:pPr>
            <a:r>
              <a:t/>
            </a:r>
            <a:endParaRPr/>
          </a:p>
        </p:txBody>
      </p:sp>
      <p:sp>
        <p:nvSpPr>
          <p:cNvPr id="109" name="Google Shape;109;p10"/>
          <p:cNvSpPr txBox="1"/>
          <p:nvPr>
            <p:ph idx="1" type="body"/>
          </p:nvPr>
        </p:nvSpPr>
        <p:spPr>
          <a:xfrm>
            <a:off x="311700" y="979125"/>
            <a:ext cx="8520600" cy="39840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just">
              <a:lnSpc>
                <a:spcPct val="115000"/>
              </a:lnSpc>
              <a:spcBef>
                <a:spcPts val="0"/>
              </a:spcBef>
              <a:spcAft>
                <a:spcPts val="0"/>
              </a:spcAft>
              <a:buClr>
                <a:schemeClr val="dk1"/>
              </a:buClr>
              <a:buSzPct val="68750"/>
              <a:buFont typeface="Arial"/>
              <a:buNone/>
            </a:pPr>
            <a:r>
              <a:rPr lang="en-US" sz="1600">
                <a:solidFill>
                  <a:schemeClr val="dk1"/>
                </a:solidFill>
              </a:rPr>
              <a:t>•</a:t>
            </a:r>
            <a:r>
              <a:rPr b="1" lang="en-US" sz="1825">
                <a:solidFill>
                  <a:schemeClr val="dk1"/>
                </a:solidFill>
              </a:rPr>
              <a:t>Data Preparation:</a:t>
            </a:r>
            <a:r>
              <a:rPr lang="en-US" sz="1625">
                <a:solidFill>
                  <a:schemeClr val="dk1"/>
                </a:solidFill>
              </a:rPr>
              <a:t> The captured network trace data is pre-processed to format it for machine learning models. This involves cleaning the data, extracting relevant features, and splitting it into training and testing sets.</a:t>
            </a:r>
            <a:endParaRPr sz="1625">
              <a:solidFill>
                <a:schemeClr val="dk1"/>
              </a:solidFill>
            </a:endParaRPr>
          </a:p>
          <a:p>
            <a:pPr indent="0" lvl="0" marL="0" rtl="0" algn="just">
              <a:lnSpc>
                <a:spcPct val="115000"/>
              </a:lnSpc>
              <a:spcBef>
                <a:spcPts val="0"/>
              </a:spcBef>
              <a:spcAft>
                <a:spcPts val="0"/>
              </a:spcAft>
              <a:buClr>
                <a:schemeClr val="dk1"/>
              </a:buClr>
              <a:buSzPct val="60248"/>
              <a:buFont typeface="Arial"/>
              <a:buNone/>
            </a:pPr>
            <a:r>
              <a:t/>
            </a:r>
            <a:endParaRPr sz="1825">
              <a:solidFill>
                <a:schemeClr val="dk1"/>
              </a:solidFill>
            </a:endParaRPr>
          </a:p>
          <a:p>
            <a:pPr indent="0" lvl="0" marL="0" rtl="0" algn="just">
              <a:lnSpc>
                <a:spcPct val="115000"/>
              </a:lnSpc>
              <a:spcBef>
                <a:spcPts val="0"/>
              </a:spcBef>
              <a:spcAft>
                <a:spcPts val="0"/>
              </a:spcAft>
              <a:buClr>
                <a:schemeClr val="dk1"/>
              </a:buClr>
              <a:buSzPct val="60248"/>
              <a:buFont typeface="Arial"/>
              <a:buNone/>
            </a:pPr>
            <a:r>
              <a:rPr lang="en-US" sz="1825">
                <a:solidFill>
                  <a:schemeClr val="dk1"/>
                </a:solidFill>
              </a:rPr>
              <a:t>•</a:t>
            </a:r>
            <a:r>
              <a:rPr b="1" lang="en-US" sz="1825">
                <a:solidFill>
                  <a:schemeClr val="dk1"/>
                </a:solidFill>
              </a:rPr>
              <a:t>Model Building:  </a:t>
            </a:r>
            <a:r>
              <a:rPr lang="en-US" sz="1625">
                <a:solidFill>
                  <a:schemeClr val="dk1"/>
                </a:solidFill>
              </a:rPr>
              <a:t>Machine learning algorithms are implemented using Python libraries such as scikit-learn or TensorFlow. The model is trained on the dataset to classify network protocols based on the features extracted from the traces. “Source, Destination, Time, Length”.</a:t>
            </a:r>
            <a:endParaRPr sz="1625">
              <a:solidFill>
                <a:schemeClr val="dk1"/>
              </a:solidFill>
            </a:endParaRPr>
          </a:p>
          <a:p>
            <a:pPr indent="0" lvl="0" marL="0" rtl="0" algn="just">
              <a:lnSpc>
                <a:spcPct val="115000"/>
              </a:lnSpc>
              <a:spcBef>
                <a:spcPts val="0"/>
              </a:spcBef>
              <a:spcAft>
                <a:spcPts val="0"/>
              </a:spcAft>
              <a:buClr>
                <a:schemeClr val="dk1"/>
              </a:buClr>
              <a:buSzPct val="60248"/>
              <a:buFont typeface="Arial"/>
              <a:buNone/>
            </a:pPr>
            <a:r>
              <a:t/>
            </a:r>
            <a:endParaRPr sz="1825">
              <a:solidFill>
                <a:schemeClr val="dk1"/>
              </a:solidFill>
            </a:endParaRPr>
          </a:p>
          <a:p>
            <a:pPr indent="0" lvl="0" marL="0" rtl="0" algn="just">
              <a:lnSpc>
                <a:spcPct val="115000"/>
              </a:lnSpc>
              <a:spcBef>
                <a:spcPts val="0"/>
              </a:spcBef>
              <a:spcAft>
                <a:spcPts val="0"/>
              </a:spcAft>
              <a:buClr>
                <a:schemeClr val="dk1"/>
              </a:buClr>
              <a:buSzPct val="60248"/>
              <a:buFont typeface="Arial"/>
              <a:buNone/>
            </a:pPr>
            <a:r>
              <a:rPr lang="en-US" sz="1825">
                <a:solidFill>
                  <a:schemeClr val="dk1"/>
                </a:solidFill>
              </a:rPr>
              <a:t>•</a:t>
            </a:r>
            <a:r>
              <a:rPr b="1" lang="en-US" sz="1825">
                <a:solidFill>
                  <a:schemeClr val="dk1"/>
                </a:solidFill>
              </a:rPr>
              <a:t>Evaluation: </a:t>
            </a:r>
            <a:r>
              <a:rPr lang="en-US" sz="1625">
                <a:solidFill>
                  <a:schemeClr val="dk1"/>
                </a:solidFill>
              </a:rPr>
              <a:t>The performance of the machine learning models is evaluated using metrics such as accuracy, precision, recall, and F1 score. The results are analyzed to determine the effectiveness of the protocol classification.</a:t>
            </a:r>
            <a:endParaRPr sz="1625">
              <a:solidFill>
                <a:schemeClr val="dk1"/>
              </a:solidFill>
            </a:endParaRPr>
          </a:p>
          <a:p>
            <a:pPr indent="0" lvl="0" marL="0" rtl="0" algn="just">
              <a:lnSpc>
                <a:spcPct val="115000"/>
              </a:lnSpc>
              <a:spcBef>
                <a:spcPts val="0"/>
              </a:spcBef>
              <a:spcAft>
                <a:spcPts val="0"/>
              </a:spcAft>
              <a:buClr>
                <a:schemeClr val="dk1"/>
              </a:buClr>
              <a:buSzPct val="60248"/>
              <a:buFont typeface="Arial"/>
              <a:buNone/>
            </a:pPr>
            <a:r>
              <a:t/>
            </a:r>
            <a:endParaRPr sz="1825">
              <a:solidFill>
                <a:schemeClr val="dk1"/>
              </a:solidFill>
            </a:endParaRPr>
          </a:p>
          <a:p>
            <a:pPr indent="0" lvl="0" marL="0" rtl="0" algn="just">
              <a:lnSpc>
                <a:spcPct val="115000"/>
              </a:lnSpc>
              <a:spcBef>
                <a:spcPts val="0"/>
              </a:spcBef>
              <a:spcAft>
                <a:spcPts val="0"/>
              </a:spcAft>
              <a:buClr>
                <a:schemeClr val="dk1"/>
              </a:buClr>
              <a:buSzPct val="60248"/>
              <a:buFont typeface="Arial"/>
              <a:buNone/>
            </a:pPr>
            <a:r>
              <a:rPr lang="en-US" sz="1825">
                <a:solidFill>
                  <a:schemeClr val="dk1"/>
                </a:solidFill>
              </a:rPr>
              <a:t>•</a:t>
            </a:r>
            <a:r>
              <a:rPr b="1" lang="en-US" sz="1825">
                <a:solidFill>
                  <a:schemeClr val="dk1"/>
                </a:solidFill>
              </a:rPr>
              <a:t>Classification Performance: </a:t>
            </a:r>
            <a:r>
              <a:rPr lang="en-US" sz="1625">
                <a:solidFill>
                  <a:schemeClr val="dk1"/>
                </a:solidFill>
              </a:rPr>
              <a:t>The results of the protocol classification are assessed to determine how well the machine learning models perform. This analysis helps in understanding the strengths and limitations of the models in identifying and classifying network protocols.</a:t>
            </a:r>
            <a:endParaRPr sz="1625">
              <a:solidFill>
                <a:schemeClr val="dk1"/>
              </a:solidFill>
            </a:endParaRPr>
          </a:p>
          <a:p>
            <a:pPr indent="0" lvl="0" marL="0" rtl="0" algn="just">
              <a:lnSpc>
                <a:spcPct val="115000"/>
              </a:lnSpc>
              <a:spcBef>
                <a:spcPts val="0"/>
              </a:spcBef>
              <a:spcAft>
                <a:spcPts val="0"/>
              </a:spcAft>
              <a:buClr>
                <a:schemeClr val="dk1"/>
              </a:buClr>
              <a:buSzPct val="60248"/>
              <a:buFont typeface="Arial"/>
              <a:buNone/>
            </a:pPr>
            <a:r>
              <a:t/>
            </a:r>
            <a:endParaRPr sz="1825">
              <a:solidFill>
                <a:schemeClr val="dk1"/>
              </a:solidFill>
            </a:endParaRPr>
          </a:p>
          <a:p>
            <a:pPr indent="0" lvl="0" marL="0" rtl="0" algn="just">
              <a:lnSpc>
                <a:spcPct val="115000"/>
              </a:lnSpc>
              <a:spcBef>
                <a:spcPts val="0"/>
              </a:spcBef>
              <a:spcAft>
                <a:spcPts val="0"/>
              </a:spcAft>
              <a:buSzPct val="127264"/>
              <a:buNone/>
            </a:pPr>
            <a:r>
              <a:rPr b="1" lang="en-US" sz="1825">
                <a:solidFill>
                  <a:schemeClr val="dk1"/>
                </a:solidFill>
              </a:rPr>
              <a:t>Optimization and Improvements: </a:t>
            </a:r>
            <a:r>
              <a:rPr lang="en-US" sz="1625">
                <a:solidFill>
                  <a:schemeClr val="dk1"/>
                </a:solidFill>
              </a:rPr>
              <a:t>Based on the evaluation, further refinements and optimizations may be applied to improve model performance and enhance the accuracy of protocol classification.</a:t>
            </a:r>
            <a:endParaRPr sz="20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2712950" y="369300"/>
            <a:ext cx="31137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sz="2111"/>
              <a:t>CONCLUSION</a:t>
            </a:r>
            <a:endParaRPr sz="2911"/>
          </a:p>
        </p:txBody>
      </p:sp>
      <p:sp>
        <p:nvSpPr>
          <p:cNvPr id="115" name="Google Shape;115;p11"/>
          <p:cNvSpPr txBox="1"/>
          <p:nvPr>
            <p:ph idx="1" type="body"/>
          </p:nvPr>
        </p:nvSpPr>
        <p:spPr>
          <a:xfrm>
            <a:off x="311700" y="1683400"/>
            <a:ext cx="8520600" cy="3416400"/>
          </a:xfrm>
          <a:prstGeom prst="rect">
            <a:avLst/>
          </a:prstGeom>
          <a:noFill/>
          <a:ln>
            <a:noFill/>
          </a:ln>
        </p:spPr>
        <p:txBody>
          <a:bodyPr anchorCtr="0" anchor="t" bIns="91425" lIns="91425" spcFirstLastPara="1" rIns="91425" wrap="square" tIns="91425">
            <a:normAutofit/>
          </a:bodyPr>
          <a:lstStyle/>
          <a:p>
            <a:pPr indent="342900" lvl="0" marL="114300" rtl="0" algn="just">
              <a:lnSpc>
                <a:spcPct val="150000"/>
              </a:lnSpc>
              <a:spcBef>
                <a:spcPts val="0"/>
              </a:spcBef>
              <a:spcAft>
                <a:spcPts val="0"/>
              </a:spcAft>
              <a:buSzPts val="1800"/>
              <a:buNone/>
            </a:pPr>
            <a:r>
              <a:rPr lang="en-US" sz="1600">
                <a:solidFill>
                  <a:schemeClr val="dk1"/>
                </a:solidFill>
              </a:rPr>
              <a:t>We focused on understanding the integration of network traffic classification with machine learning. This foundational phase involved researching various machine learning algorithms such as decision trees, random forests, and neural networks, to evaluate their effectiveness in classifying network traffic. Overall, this initial has established a solid groundwork for the project's future stages, where we will focus on applying and fine-tuning machine learning models to enhance network performance and security.</a:t>
            </a:r>
            <a:endParaRPr sz="1600">
              <a:solidFill>
                <a:schemeClr val="dk1"/>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297456" y="1150752"/>
            <a:ext cx="7645705" cy="305405"/>
          </a:xfrm>
          <a:prstGeom prst="rect">
            <a:avLst/>
          </a:prstGeom>
          <a:noFill/>
          <a:ln>
            <a:noFill/>
          </a:ln>
        </p:spPr>
        <p:txBody>
          <a:bodyPr anchorCtr="0" anchor="t" bIns="0" lIns="0" spcFirstLastPara="1" rIns="0" wrap="square" tIns="12050">
            <a:spAutoFit/>
          </a:bodyPr>
          <a:lstStyle/>
          <a:p>
            <a:pPr indent="-558800" lvl="0" marL="698500" marR="0" rtl="0" algn="l">
              <a:lnSpc>
                <a:spcPct val="101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1" name="Google Shape;61;p2"/>
          <p:cNvSpPr txBox="1"/>
          <p:nvPr/>
        </p:nvSpPr>
        <p:spPr>
          <a:xfrm>
            <a:off x="2979300" y="247000"/>
            <a:ext cx="3185400" cy="3201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PROBLEM STATEMENT</a:t>
            </a:r>
            <a:endParaRPr b="0" i="0" sz="4900" u="none" cap="none" strike="noStrike">
              <a:solidFill>
                <a:srgbClr val="005893"/>
              </a:solidFill>
              <a:latin typeface="Playfair Display"/>
              <a:ea typeface="Playfair Display"/>
              <a:cs typeface="Playfair Display"/>
              <a:sym typeface="Playfair Display"/>
            </a:endParaRPr>
          </a:p>
        </p:txBody>
      </p:sp>
      <p:sp>
        <p:nvSpPr>
          <p:cNvPr id="62" name="Google Shape;62;p2"/>
          <p:cNvSpPr txBox="1"/>
          <p:nvPr/>
        </p:nvSpPr>
        <p:spPr>
          <a:xfrm>
            <a:off x="433211" y="964905"/>
            <a:ext cx="8277600" cy="4354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800"/>
              </a:spcBef>
              <a:spcAft>
                <a:spcPts val="0"/>
              </a:spcAft>
              <a:buClr>
                <a:schemeClr val="dk1"/>
              </a:buClr>
              <a:buSzPts val="1100"/>
              <a:buFont typeface="Arial"/>
              <a:buNone/>
            </a:pPr>
            <a:r>
              <a:rPr b="0" i="0" lang="en-US" sz="25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The increasing complexity and volume of network traffic pose significant challenges for network management and security.</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800"/>
              </a:spcBef>
              <a:spcAft>
                <a:spcPts val="0"/>
              </a:spcAft>
              <a:buClr>
                <a:schemeClr val="dk1"/>
              </a:buClr>
              <a:buSzPts val="1100"/>
              <a:buFont typeface="Arial"/>
              <a:buNone/>
            </a:pPr>
            <a:r>
              <a:rPr b="0" i="0" lang="en-US" sz="2400" u="none" cap="none" strike="noStrike">
                <a:solidFill>
                  <a:schemeClr val="dk1"/>
                </a:solidFill>
                <a:latin typeface="Times New Roman"/>
                <a:ea typeface="Times New Roman"/>
                <a:cs typeface="Times New Roman"/>
                <a:sym typeface="Times New Roman"/>
              </a:rPr>
              <a:t>•Efficiently classifying network traffic is crucial for optimizing network performance, ensuring security, and managing bandwidth.</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800"/>
              </a:spcBef>
              <a:spcAft>
                <a:spcPts val="0"/>
              </a:spcAft>
              <a:buClr>
                <a:schemeClr val="dk1"/>
              </a:buClr>
              <a:buSzPts val="1100"/>
              <a:buFont typeface="Arial"/>
              <a:buNone/>
            </a:pPr>
            <a:r>
              <a:rPr b="0" i="0" lang="en-US" sz="2400" u="none" cap="none" strike="noStrike">
                <a:solidFill>
                  <a:schemeClr val="dk1"/>
                </a:solidFill>
                <a:latin typeface="Times New Roman"/>
                <a:ea typeface="Times New Roman"/>
                <a:cs typeface="Times New Roman"/>
                <a:sym typeface="Times New Roman"/>
              </a:rPr>
              <a:t>• Network Traffic Classification is the first step to analyze and identify different types of applications flowing in a network. Through this technique, internet service providers or network operators can manage the overall performance of a network.</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297456" y="1150752"/>
            <a:ext cx="7645800" cy="320100"/>
          </a:xfrm>
          <a:prstGeom prst="rect">
            <a:avLst/>
          </a:prstGeom>
          <a:noFill/>
          <a:ln>
            <a:noFill/>
          </a:ln>
        </p:spPr>
        <p:txBody>
          <a:bodyPr anchorCtr="0" anchor="t" bIns="0" lIns="0" spcFirstLastPara="1" rIns="0" wrap="square" tIns="12050">
            <a:spAutoFit/>
          </a:bodyPr>
          <a:lstStyle/>
          <a:p>
            <a:pPr indent="-558800" lvl="0" marL="698500" marR="0" rtl="0" algn="l">
              <a:lnSpc>
                <a:spcPct val="101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8" name="Google Shape;68;p3"/>
          <p:cNvSpPr txBox="1"/>
          <p:nvPr/>
        </p:nvSpPr>
        <p:spPr>
          <a:xfrm>
            <a:off x="2979300" y="247000"/>
            <a:ext cx="3185400" cy="3201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INTRODUCTION</a:t>
            </a:r>
            <a:endParaRPr b="0" i="0" sz="4900" u="none" cap="none" strike="noStrike">
              <a:solidFill>
                <a:srgbClr val="005893"/>
              </a:solidFill>
              <a:latin typeface="Playfair Display"/>
              <a:ea typeface="Playfair Display"/>
              <a:cs typeface="Playfair Display"/>
              <a:sym typeface="Playfair Display"/>
            </a:endParaRPr>
          </a:p>
        </p:txBody>
      </p:sp>
      <p:sp>
        <p:nvSpPr>
          <p:cNvPr id="69" name="Google Shape;69;p3"/>
          <p:cNvSpPr txBox="1"/>
          <p:nvPr/>
        </p:nvSpPr>
        <p:spPr>
          <a:xfrm>
            <a:off x="433211" y="964905"/>
            <a:ext cx="8277600" cy="3402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800"/>
              </a:spcBef>
              <a:spcAft>
                <a:spcPts val="0"/>
              </a:spcAft>
              <a:buClr>
                <a:schemeClr val="dk1"/>
              </a:buClr>
              <a:buSzPts val="1100"/>
              <a:buFont typeface="Arial"/>
              <a:buNone/>
            </a:pPr>
            <a:r>
              <a:rPr b="0" i="0" lang="en-US" sz="25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The  traditional technique to classify internet traffic like Port Based, and Payload Based.</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800"/>
              </a:spcBef>
              <a:spcAft>
                <a:spcPts val="0"/>
              </a:spcAft>
              <a:buClr>
                <a:schemeClr val="dk1"/>
              </a:buClr>
              <a:buSzPts val="1100"/>
              <a:buFont typeface="Arial"/>
              <a:buNone/>
            </a:pPr>
            <a:r>
              <a:rPr b="0" i="0" lang="en-US" sz="2400" u="none" cap="none" strike="noStrike">
                <a:solidFill>
                  <a:schemeClr val="dk1"/>
                </a:solidFill>
                <a:latin typeface="Times New Roman"/>
                <a:ea typeface="Times New Roman"/>
                <a:cs typeface="Times New Roman"/>
                <a:sym typeface="Times New Roman"/>
              </a:rPr>
              <a:t>•Network Traffic Classification plays a very vital role in network security and management, such as Intrusion Detection, Quality of Service (QoS). Through this technique, network operators can take some actions such as to block some flows and manage resources.</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idx="1" type="body"/>
          </p:nvPr>
        </p:nvSpPr>
        <p:spPr>
          <a:xfrm>
            <a:off x="0" y="863550"/>
            <a:ext cx="9144000" cy="427995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sz="1600">
                <a:solidFill>
                  <a:schemeClr val="dk1"/>
                </a:solidFill>
                <a:latin typeface="Times New Roman"/>
                <a:ea typeface="Times New Roman"/>
                <a:cs typeface="Times New Roman"/>
                <a:sym typeface="Times New Roman"/>
              </a:rPr>
              <a:t>Summary of Traffic Classification Approaches</a:t>
            </a:r>
            <a:endParaRPr/>
          </a:p>
          <a:p>
            <a:pPr indent="0" lvl="0" marL="11430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p:txBody>
      </p:sp>
      <p:graphicFrame>
        <p:nvGraphicFramePr>
          <p:cNvPr id="75" name="Google Shape;75;p4"/>
          <p:cNvGraphicFramePr/>
          <p:nvPr/>
        </p:nvGraphicFramePr>
        <p:xfrm>
          <a:off x="179940" y="1200675"/>
          <a:ext cx="3000000" cy="3000000"/>
        </p:xfrm>
        <a:graphic>
          <a:graphicData uri="http://schemas.openxmlformats.org/drawingml/2006/table">
            <a:tbl>
              <a:tblPr>
                <a:noFill/>
                <a:tableStyleId>{4F473BFE-C0C3-4AA4-BBFB-FEA62AE2CCD6}</a:tableStyleId>
              </a:tblPr>
              <a:tblGrid>
                <a:gridCol w="1692925"/>
                <a:gridCol w="2511850"/>
                <a:gridCol w="2518275"/>
                <a:gridCol w="2241025"/>
              </a:tblGrid>
              <a:tr h="35270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Description</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Advantages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Disadvantages</a:t>
                      </a:r>
                      <a:endParaRPr/>
                    </a:p>
                  </a:txBody>
                  <a:tcPr marT="45725" marB="45725" marR="91450" marL="91450"/>
                </a:tc>
              </a:tr>
              <a:tr h="634725">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Port-Based Methods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Classify Packets by port numbers</a:t>
                      </a:r>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Fast</a:t>
                      </a:r>
                      <a:endParaRPr/>
                    </a:p>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Low resource consuming</a:t>
                      </a:r>
                      <a:endParaRPr/>
                    </a:p>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High accuracy</a:t>
                      </a:r>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Does not implement the application layer payload, so it does not compromise the user’s privacy.</a:t>
                      </a:r>
                      <a:endParaRPr/>
                    </a:p>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Infeasible for hidden ports</a:t>
                      </a:r>
                      <a:endParaRPr sz="1400" u="none" cap="none" strike="noStrike">
                        <a:latin typeface="Times New Roman"/>
                        <a:ea typeface="Times New Roman"/>
                        <a:cs typeface="Times New Roman"/>
                        <a:sym typeface="Times New Roman"/>
                      </a:endParaRPr>
                    </a:p>
                  </a:txBody>
                  <a:tcPr marT="45725" marB="45725" marR="91450" marL="91450"/>
                </a:tc>
              </a:tr>
              <a:tr h="98685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Payload-Based</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Methods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Generally, use deep packet inspection to look into packet contents</a:t>
                      </a:r>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Handle services with dynamic ports</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High computational cost</a:t>
                      </a:r>
                      <a:endParaRPr/>
                    </a:p>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Inapplicable for encrypted data and privacy issues</a:t>
                      </a:r>
                      <a:endParaRPr/>
                    </a:p>
                  </a:txBody>
                  <a:tcPr marT="45725" marB="45725" marR="91450" marL="91450"/>
                </a:tc>
              </a:tr>
              <a:tr h="944725">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ML-Based Methods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Extract Features from packet payload or statistical characteristics with an ML Model</a:t>
                      </a:r>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Handle dynamic port and encrypted data</a:t>
                      </a:r>
                      <a:endParaRPr/>
                    </a:p>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Fast technique compared to Payload-based Methods</a:t>
                      </a:r>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US" sz="1400" u="none" cap="none" strike="noStrike">
                          <a:latin typeface="Times New Roman"/>
                          <a:ea typeface="Times New Roman"/>
                          <a:cs typeface="Times New Roman"/>
                          <a:sym typeface="Times New Roman"/>
                        </a:rPr>
                        <a:t>Longer classification time compared with port-based method</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800650" y="369300"/>
            <a:ext cx="354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US" sz="2020">
                <a:latin typeface="Times New Roman"/>
                <a:ea typeface="Times New Roman"/>
                <a:cs typeface="Times New Roman"/>
                <a:sym typeface="Times New Roman"/>
              </a:rPr>
              <a:t>OBJECTIVES</a:t>
            </a:r>
            <a:endParaRPr b="1" sz="2020">
              <a:latin typeface="Times New Roman"/>
              <a:ea typeface="Times New Roman"/>
              <a:cs typeface="Times New Roman"/>
              <a:sym typeface="Times New Roman"/>
            </a:endParaRPr>
          </a:p>
        </p:txBody>
      </p:sp>
      <p:sp>
        <p:nvSpPr>
          <p:cNvPr id="81" name="Google Shape;81;p5"/>
          <p:cNvSpPr txBox="1"/>
          <p:nvPr>
            <p:ph idx="1" type="body"/>
          </p:nvPr>
        </p:nvSpPr>
        <p:spPr>
          <a:xfrm>
            <a:off x="224350" y="942000"/>
            <a:ext cx="8520600" cy="42015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implement and evaluate multiple machine learning algorithms for network traffic classification.</a:t>
            </a:r>
            <a:endParaRPr sz="2800">
              <a:solidFill>
                <a:schemeClr val="dk1"/>
              </a:solidFill>
              <a:latin typeface="Times New Roman"/>
              <a:ea typeface="Times New Roman"/>
              <a:cs typeface="Times New Roman"/>
              <a:sym typeface="Times New Roman"/>
            </a:endParaRPr>
          </a:p>
          <a:p>
            <a:pPr indent="0" lvl="0" marL="0" rtl="0" algn="just">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compare the performance of these algorithms in terms of accuracy, precision, recall, and F1-score.</a:t>
            </a:r>
            <a:endParaRPr sz="2800">
              <a:solidFill>
                <a:schemeClr val="dk1"/>
              </a:solidFill>
              <a:latin typeface="Times New Roman"/>
              <a:ea typeface="Times New Roman"/>
              <a:cs typeface="Times New Roman"/>
              <a:sym typeface="Times New Roman"/>
            </a:endParaRPr>
          </a:p>
          <a:p>
            <a:pPr indent="0" lvl="0" marL="0" rtl="0" algn="just">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identify the most effective algorithm for classifying various types of network traffic.</a:t>
            </a:r>
            <a:endParaRPr sz="2800">
              <a:solidFill>
                <a:schemeClr val="dk1"/>
              </a:solidFill>
              <a:latin typeface="Times New Roman"/>
              <a:ea typeface="Times New Roman"/>
              <a:cs typeface="Times New Roman"/>
              <a:sym typeface="Times New Roman"/>
            </a:endParaRPr>
          </a:p>
          <a:p>
            <a:pPr indent="0" lvl="0" marL="0" rtl="0" algn="just">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analyze the importance of features and address class imbalance issues.</a:t>
            </a:r>
            <a:endParaRPr sz="2800">
              <a:solidFill>
                <a:schemeClr val="dk1"/>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t/>
            </a:r>
            <a:endParaRPr sz="2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2621550" y="369300"/>
            <a:ext cx="39009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US" sz="2020">
                <a:latin typeface="Times New Roman"/>
                <a:ea typeface="Times New Roman"/>
                <a:cs typeface="Times New Roman"/>
                <a:sym typeface="Times New Roman"/>
              </a:rPr>
              <a:t>LITERATURE REVIEW</a:t>
            </a:r>
            <a:endParaRPr b="1" sz="2020">
              <a:latin typeface="Times New Roman"/>
              <a:ea typeface="Times New Roman"/>
              <a:cs typeface="Times New Roman"/>
              <a:sym typeface="Times New Roman"/>
            </a:endParaRPr>
          </a:p>
        </p:txBody>
      </p:sp>
      <p:graphicFrame>
        <p:nvGraphicFramePr>
          <p:cNvPr id="87" name="Google Shape;87;p6"/>
          <p:cNvGraphicFramePr/>
          <p:nvPr/>
        </p:nvGraphicFramePr>
        <p:xfrm>
          <a:off x="0" y="942000"/>
          <a:ext cx="3000000" cy="3000000"/>
        </p:xfrm>
        <a:graphic>
          <a:graphicData uri="http://schemas.openxmlformats.org/drawingml/2006/table">
            <a:tbl>
              <a:tblPr>
                <a:noFill/>
                <a:tableStyleId>{4EF8176F-6BA1-433C-884C-E67ECEB75B65}</a:tableStyleId>
              </a:tblPr>
              <a:tblGrid>
                <a:gridCol w="1828800"/>
                <a:gridCol w="1828800"/>
                <a:gridCol w="1828800"/>
                <a:gridCol w="1828800"/>
                <a:gridCol w="1828800"/>
              </a:tblGrid>
              <a:tr h="553375">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Paper Title, Author &amp; Publication</a:t>
                      </a:r>
                      <a:endParaRPr b="1"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Summary</a:t>
                      </a:r>
                      <a:endParaRPr b="1"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Merits</a:t>
                      </a:r>
                      <a:endParaRPr b="1"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Demerits</a:t>
                      </a:r>
                      <a:endParaRPr b="1" sz="15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Methodology</a:t>
                      </a:r>
                      <a:endParaRPr b="1" sz="15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Network Traffic Classification Techniques and Comparative Analysis using Machine Learning Algorithms</a:t>
                      </a:r>
                      <a:endParaRPr b="1"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Muhammad Shafiq, Xiangzhan Yu, Asif Ali Laghari, Lu Yao, N abin Kumar Karn, F oudil </a:t>
                      </a:r>
                      <a:endParaRPr sz="13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2016, 2nd IEEE International Conference on Computer and Communications</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paper reviews network traffic classification techniques: Port-Based, Payload-Based, and Machine Learning-Based. It highlights the limitations of traditional methods and advocates for machine learning. A comparative analysis of C4.5, SVM, BayesNet, and Naive Bayes classifiers shows that C4.5 achieves the highest accuracy in classifying WWW, DNS, FTP, P2P, and Telnet traffic</a:t>
                      </a:r>
                      <a:r>
                        <a:rPr lang="en-US" sz="1100" u="none" cap="none" strike="noStrike">
                          <a:latin typeface="Times New Roman"/>
                          <a:ea typeface="Times New Roman"/>
                          <a:cs typeface="Times New Roman"/>
                          <a:sym typeface="Times New Roman"/>
                        </a:rPr>
                        <a:t>.</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Thorough analysis of multiple machine learning classifiers with real-world data. Demonstrates that C4.5 decision tree offers better accuracy than others.</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Limited to a small number of classifiers and network traffic types. The study does not address the impact of newer encryption methods on traffic classification.</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Data was captured using Wireshark and features were extracted using NetMate. Four machine learning classifiers were applied, and their performance was compared based on accuracy, recall, and precision. C4.5 was found to be the most accurate</a:t>
                      </a:r>
                      <a:endParaRPr sz="16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7"/>
          <p:cNvGraphicFramePr/>
          <p:nvPr/>
        </p:nvGraphicFramePr>
        <p:xfrm>
          <a:off x="0" y="845850"/>
          <a:ext cx="3000000" cy="3000000"/>
        </p:xfrm>
        <a:graphic>
          <a:graphicData uri="http://schemas.openxmlformats.org/drawingml/2006/table">
            <a:tbl>
              <a:tblPr>
                <a:noFill/>
                <a:tableStyleId>{4EF8176F-6BA1-433C-884C-E67ECEB75B65}</a:tableStyleId>
              </a:tblPr>
              <a:tblGrid>
                <a:gridCol w="1828800"/>
                <a:gridCol w="1828800"/>
                <a:gridCol w="1828800"/>
                <a:gridCol w="1828800"/>
                <a:gridCol w="1828800"/>
              </a:tblGrid>
              <a:tr h="3810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Times New Roman"/>
                          <a:ea typeface="Times New Roman"/>
                          <a:cs typeface="Times New Roman"/>
                          <a:sym typeface="Times New Roman"/>
                        </a:rPr>
                        <a:t>A Comparative Performance Analysis on Network Traffic Classification using Supervised Learning Algorithms</a:t>
                      </a:r>
                      <a:endParaRPr b="1" sz="15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1" sz="1100" u="none" cap="none" strike="noStrike">
                        <a:solidFill>
                          <a:schemeClr val="dk1"/>
                        </a:solidFill>
                      </a:endParaRPr>
                    </a:p>
                    <a:p>
                      <a:pPr indent="0" lvl="0" marL="0" marR="0" rtl="0" algn="just">
                        <a:lnSpc>
                          <a:spcPct val="100000"/>
                        </a:lnSpc>
                        <a:spcBef>
                          <a:spcPts val="0"/>
                        </a:spcBef>
                        <a:spcAft>
                          <a:spcPts val="0"/>
                        </a:spcAft>
                        <a:buClr>
                          <a:srgbClr val="000000"/>
                        </a:buClr>
                        <a:buSzPts val="1100"/>
                        <a:buFont typeface="Arial"/>
                        <a:buNone/>
                      </a:pPr>
                      <a:r>
                        <a:rPr i="1" lang="en-US" sz="1100" u="none" cap="none" strike="noStrike">
                          <a:solidFill>
                            <a:schemeClr val="dk1"/>
                          </a:solidFill>
                          <a:latin typeface="Times New Roman"/>
                          <a:ea typeface="Times New Roman"/>
                          <a:cs typeface="Times New Roman"/>
                          <a:sym typeface="Times New Roman"/>
                        </a:rPr>
                        <a:t>Archanaa R, T. Rajasundari, V. Athulya, Vamsee Krishna Kiran M</a:t>
                      </a:r>
                      <a:endParaRPr i="1" sz="1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t/>
                      </a:r>
                      <a:endParaRPr i="1" sz="1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chemeClr val="dk1"/>
                          </a:solidFill>
                          <a:latin typeface="Times New Roman"/>
                          <a:ea typeface="Times New Roman"/>
                          <a:cs typeface="Times New Roman"/>
                          <a:sym typeface="Times New Roman"/>
                        </a:rPr>
                        <a:t>International Conference on Advanced Computing and Communication Systems (ICACCS -2017)</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paper compares supervised learning algorithms—Ensemble methods, Trees, and Bayes classifiers—for network traffic classification. Using a wrapper method for feature selection, it finds the Decorate algorithm from the Ensemble methods performs best, evaluated by accuracy, precision, recall, and ROC area metrics.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Comprehensive comparison of different supervised learning algorithms. Decorate algorithm's superior performance is highlighted.</a:t>
                      </a:r>
                      <a:endParaRPr sz="16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ex: Bagging , Boosting, Stacking.</a:t>
                      </a:r>
                      <a:endParaRPr sz="16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The paper does not delve into deep learning methods or consider the effect of emerging network protocols.</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The study employed a wrapper method for feature selection and evaluated multiple supervised learning algorithms based on accuracy, precision, recall, and ROC area. Decorate algorithm showed the best performance.</a:t>
                      </a:r>
                      <a:endParaRPr sz="16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aphicFrame>
        <p:nvGraphicFramePr>
          <p:cNvPr id="97" name="Google Shape;97;p8"/>
          <p:cNvGraphicFramePr/>
          <p:nvPr/>
        </p:nvGraphicFramePr>
        <p:xfrm>
          <a:off x="0" y="845850"/>
          <a:ext cx="3000000" cy="3000000"/>
        </p:xfrm>
        <a:graphic>
          <a:graphicData uri="http://schemas.openxmlformats.org/drawingml/2006/table">
            <a:tbl>
              <a:tblPr>
                <a:noFill/>
                <a:tableStyleId>{4EF8176F-6BA1-433C-884C-E67ECEB75B65}</a:tableStyleId>
              </a:tblPr>
              <a:tblGrid>
                <a:gridCol w="1828800"/>
                <a:gridCol w="1828800"/>
                <a:gridCol w="1828800"/>
                <a:gridCol w="1828800"/>
                <a:gridCol w="1828800"/>
              </a:tblGrid>
              <a:tr h="3810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Times New Roman"/>
                          <a:ea typeface="Times New Roman"/>
                          <a:cs typeface="Times New Roman"/>
                          <a:sym typeface="Times New Roman"/>
                        </a:rPr>
                        <a:t>Network Traffic Classification using Deep Neural Networks</a:t>
                      </a:r>
                      <a:endParaRPr b="1" sz="15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t/>
                      </a:r>
                      <a:endParaRPr b="1" sz="1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i="1" lang="en-US" sz="1200" u="none" cap="none" strike="noStrike">
                          <a:solidFill>
                            <a:schemeClr val="dk1"/>
                          </a:solidFill>
                          <a:latin typeface="Times New Roman"/>
                          <a:ea typeface="Times New Roman"/>
                          <a:cs typeface="Times New Roman"/>
                          <a:sym typeface="Times New Roman"/>
                        </a:rPr>
                        <a:t>Muhammad Shaheem Raza, Kamran Aziz Bhatti, Fahad Mumtaz Malik and Shahzad Amin Sheikh</a:t>
                      </a:r>
                      <a:endParaRPr i="1"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i="1"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Times New Roman"/>
                          <a:ea typeface="Times New Roman"/>
                          <a:cs typeface="Times New Roman"/>
                          <a:sym typeface="Times New Roman"/>
                        </a:rPr>
                        <a:t>International Conference on Frontiers of Information Technology (FIT)</a:t>
                      </a:r>
                      <a:endParaRPr sz="12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paper explores deep neural networks (DNNs) for network traffic classification, focusing on CNN, RNN, and hybrid approaches. It highlights DNNs' effectiveness in handling encrypted traffic and achieving high accuracy. The study finds that a CNN-LSTM-NN combination performs best, with 96% accuracy on the RedIRIS dataset.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High accuracy in classifying encrypted network traffic using DNNs. Evaluation of multiple DNN architectures for traffic classification.</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The study is limited to neural network methods, with no comparison to traditional machine learning algorithms.</a:t>
                      </a:r>
                      <a:endParaRPr sz="16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The authors evaluated CNN, RNN, and hybrid architectures on the RedIRIS dataset. The CNN-LSTM-NN combination was identified as the most effective, achieving 96% accuracy. The study focused on handling encrypted traffic.</a:t>
                      </a:r>
                      <a:endParaRPr sz="16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2610750" y="217175"/>
            <a:ext cx="39225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US" sz="2020"/>
              <a:t>METHODOLOGY</a:t>
            </a:r>
            <a:endParaRPr sz="2020"/>
          </a:p>
        </p:txBody>
      </p:sp>
      <p:pic>
        <p:nvPicPr>
          <p:cNvPr id="103" name="Google Shape;103;p9"/>
          <p:cNvPicPr preferRelativeResize="0"/>
          <p:nvPr/>
        </p:nvPicPr>
        <p:blipFill rotWithShape="1">
          <a:blip r:embed="rId3">
            <a:alphaModFix/>
          </a:blip>
          <a:srcRect b="0" l="0" r="0" t="0"/>
          <a:stretch/>
        </p:blipFill>
        <p:spPr>
          <a:xfrm>
            <a:off x="316250" y="993475"/>
            <a:ext cx="8370046" cy="4048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