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257" r:id="rId3"/>
    <p:sldId id="272" r:id="rId4"/>
    <p:sldId id="266" r:id="rId5"/>
    <p:sldId id="269" r:id="rId6"/>
    <p:sldId id="267" r:id="rId7"/>
    <p:sldId id="273" r:id="rId8"/>
    <p:sldId id="268" r:id="rId9"/>
    <p:sldId id="270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413BCF-F5CF-4F80-9ACD-7102A4EC1C38}" v="1" dt="2024-07-14T06:08:51.1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8" autoAdjust="0"/>
  </p:normalViewPr>
  <p:slideViewPr>
    <p:cSldViewPr snapToGrid="0">
      <p:cViewPr varScale="1">
        <p:scale>
          <a:sx n="83" d="100"/>
          <a:sy n="83" d="100"/>
        </p:scale>
        <p:origin x="80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SHAN KUMAR S D" userId="0e3697cdcce3cb36" providerId="LiveId" clId="{5B413BCF-F5CF-4F80-9ACD-7102A4EC1C38}"/>
    <pc:docChg chg="custSel addSld delSld modSld sldOrd">
      <pc:chgData name="KISHAN KUMAR S D" userId="0e3697cdcce3cb36" providerId="LiveId" clId="{5B413BCF-F5CF-4F80-9ACD-7102A4EC1C38}" dt="2024-07-14T06:10:01.491" v="248"/>
      <pc:docMkLst>
        <pc:docMk/>
      </pc:docMkLst>
      <pc:sldChg chg="modSp mod">
        <pc:chgData name="KISHAN KUMAR S D" userId="0e3697cdcce3cb36" providerId="LiveId" clId="{5B413BCF-F5CF-4F80-9ACD-7102A4EC1C38}" dt="2024-07-14T06:05:42.989" v="113" actId="20577"/>
        <pc:sldMkLst>
          <pc:docMk/>
          <pc:sldMk cId="0" sldId="256"/>
        </pc:sldMkLst>
        <pc:spChg chg="mod">
          <ac:chgData name="KISHAN KUMAR S D" userId="0e3697cdcce3cb36" providerId="LiveId" clId="{5B413BCF-F5CF-4F80-9ACD-7102A4EC1C38}" dt="2024-07-14T06:05:42.989" v="113" actId="20577"/>
          <ac:spMkLst>
            <pc:docMk/>
            <pc:sldMk cId="0" sldId="256"/>
            <ac:spMk id="2" creationId="{52F5642A-CBAD-6EE0-2796-D807106F41AE}"/>
          </ac:spMkLst>
        </pc:spChg>
        <pc:spChg chg="mod">
          <ac:chgData name="KISHAN KUMAR S D" userId="0e3697cdcce3cb36" providerId="LiveId" clId="{5B413BCF-F5CF-4F80-9ACD-7102A4EC1C38}" dt="2024-07-14T06:02:46.180" v="41" actId="20577"/>
          <ac:spMkLst>
            <pc:docMk/>
            <pc:sldMk cId="0" sldId="256"/>
            <ac:spMk id="4" creationId="{60C1A9E8-6E16-E2D0-7D46-FE5CC88DA4CD}"/>
          </ac:spMkLst>
        </pc:spChg>
      </pc:sldChg>
      <pc:sldChg chg="modSp mod">
        <pc:chgData name="KISHAN KUMAR S D" userId="0e3697cdcce3cb36" providerId="LiveId" clId="{5B413BCF-F5CF-4F80-9ACD-7102A4EC1C38}" dt="2024-07-14T06:05:35.189" v="109" actId="20577"/>
        <pc:sldMkLst>
          <pc:docMk/>
          <pc:sldMk cId="0" sldId="257"/>
        </pc:sldMkLst>
        <pc:spChg chg="mod">
          <ac:chgData name="KISHAN KUMAR S D" userId="0e3697cdcce3cb36" providerId="LiveId" clId="{5B413BCF-F5CF-4F80-9ACD-7102A4EC1C38}" dt="2024-07-14T06:05:35.189" v="109" actId="20577"/>
          <ac:spMkLst>
            <pc:docMk/>
            <pc:sldMk cId="0" sldId="257"/>
            <ac:spMk id="4" creationId="{0DD1B024-A854-D319-379D-4A1DD55F110E}"/>
          </ac:spMkLst>
        </pc:spChg>
      </pc:sldChg>
      <pc:sldChg chg="del">
        <pc:chgData name="KISHAN KUMAR S D" userId="0e3697cdcce3cb36" providerId="LiveId" clId="{5B413BCF-F5CF-4F80-9ACD-7102A4EC1C38}" dt="2024-07-14T06:02:56.387" v="42" actId="47"/>
        <pc:sldMkLst>
          <pc:docMk/>
          <pc:sldMk cId="849155216" sldId="265"/>
        </pc:sldMkLst>
      </pc:sldChg>
      <pc:sldChg chg="modSp mod">
        <pc:chgData name="KISHAN KUMAR S D" userId="0e3697cdcce3cb36" providerId="LiveId" clId="{5B413BCF-F5CF-4F80-9ACD-7102A4EC1C38}" dt="2024-07-14T06:06:54.350" v="210" actId="20577"/>
        <pc:sldMkLst>
          <pc:docMk/>
          <pc:sldMk cId="3775805261" sldId="266"/>
        </pc:sldMkLst>
        <pc:spChg chg="mod">
          <ac:chgData name="KISHAN KUMAR S D" userId="0e3697cdcce3cb36" providerId="LiveId" clId="{5B413BCF-F5CF-4F80-9ACD-7102A4EC1C38}" dt="2024-07-14T06:06:54.350" v="210" actId="20577"/>
          <ac:spMkLst>
            <pc:docMk/>
            <pc:sldMk cId="3775805261" sldId="266"/>
            <ac:spMk id="2" creationId="{5868D9E7-7641-1B7D-7D0E-E787222FE6E0}"/>
          </ac:spMkLst>
        </pc:spChg>
        <pc:spChg chg="mod">
          <ac:chgData name="KISHAN KUMAR S D" userId="0e3697cdcce3cb36" providerId="LiveId" clId="{5B413BCF-F5CF-4F80-9ACD-7102A4EC1C38}" dt="2024-07-14T06:05:53.296" v="124" actId="20577"/>
          <ac:spMkLst>
            <pc:docMk/>
            <pc:sldMk cId="3775805261" sldId="266"/>
            <ac:spMk id="3" creationId="{08254338-54CB-AE84-0D3E-4D3039F31C2A}"/>
          </ac:spMkLst>
        </pc:spChg>
      </pc:sldChg>
      <pc:sldChg chg="modSp mod ord">
        <pc:chgData name="KISHAN KUMAR S D" userId="0e3697cdcce3cb36" providerId="LiveId" clId="{5B413BCF-F5CF-4F80-9ACD-7102A4EC1C38}" dt="2024-07-14T06:09:05.348" v="239" actId="20577"/>
        <pc:sldMkLst>
          <pc:docMk/>
          <pc:sldMk cId="1321742237" sldId="267"/>
        </pc:sldMkLst>
        <pc:spChg chg="mod">
          <ac:chgData name="KISHAN KUMAR S D" userId="0e3697cdcce3cb36" providerId="LiveId" clId="{5B413BCF-F5CF-4F80-9ACD-7102A4EC1C38}" dt="2024-07-14T06:09:05.348" v="239" actId="20577"/>
          <ac:spMkLst>
            <pc:docMk/>
            <pc:sldMk cId="1321742237" sldId="267"/>
            <ac:spMk id="4" creationId="{6B186776-CDA9-D55D-01E9-8BB93CA93E8F}"/>
          </ac:spMkLst>
        </pc:spChg>
      </pc:sldChg>
      <pc:sldChg chg="modSp mod ord">
        <pc:chgData name="KISHAN KUMAR S D" userId="0e3697cdcce3cb36" providerId="LiveId" clId="{5B413BCF-F5CF-4F80-9ACD-7102A4EC1C38}" dt="2024-07-14T06:07:03.772" v="212"/>
        <pc:sldMkLst>
          <pc:docMk/>
          <pc:sldMk cId="3146733027" sldId="268"/>
        </pc:sldMkLst>
        <pc:spChg chg="mod">
          <ac:chgData name="KISHAN KUMAR S D" userId="0e3697cdcce3cb36" providerId="LiveId" clId="{5B413BCF-F5CF-4F80-9ACD-7102A4EC1C38}" dt="2024-07-14T06:03:41.025" v="63" actId="20577"/>
          <ac:spMkLst>
            <pc:docMk/>
            <pc:sldMk cId="3146733027" sldId="268"/>
            <ac:spMk id="2" creationId="{26B3371C-B9AC-275E-6A29-E3B1A989E573}"/>
          </ac:spMkLst>
        </pc:spChg>
      </pc:sldChg>
      <pc:sldChg chg="ord">
        <pc:chgData name="KISHAN KUMAR S D" userId="0e3697cdcce3cb36" providerId="LiveId" clId="{5B413BCF-F5CF-4F80-9ACD-7102A4EC1C38}" dt="2024-07-14T06:10:01.491" v="248"/>
        <pc:sldMkLst>
          <pc:docMk/>
          <pc:sldMk cId="307568851" sldId="269"/>
        </pc:sldMkLst>
      </pc:sldChg>
      <pc:sldChg chg="delSp mod">
        <pc:chgData name="KISHAN KUMAR S D" userId="0e3697cdcce3cb36" providerId="LiveId" clId="{5B413BCF-F5CF-4F80-9ACD-7102A4EC1C38}" dt="2024-07-14T06:04:28.933" v="65" actId="478"/>
        <pc:sldMkLst>
          <pc:docMk/>
          <pc:sldMk cId="1631771347" sldId="270"/>
        </pc:sldMkLst>
        <pc:spChg chg="del">
          <ac:chgData name="KISHAN KUMAR S D" userId="0e3697cdcce3cb36" providerId="LiveId" clId="{5B413BCF-F5CF-4F80-9ACD-7102A4EC1C38}" dt="2024-07-14T06:04:28.933" v="65" actId="478"/>
          <ac:spMkLst>
            <pc:docMk/>
            <pc:sldMk cId="1631771347" sldId="270"/>
            <ac:spMk id="3" creationId="{A0A7281A-28E1-572D-1E00-85777E8EB46A}"/>
          </ac:spMkLst>
        </pc:spChg>
      </pc:sldChg>
      <pc:sldChg chg="delSp del mod">
        <pc:chgData name="KISHAN KUMAR S D" userId="0e3697cdcce3cb36" providerId="LiveId" clId="{5B413BCF-F5CF-4F80-9ACD-7102A4EC1C38}" dt="2024-07-14T06:07:08.704" v="213" actId="47"/>
        <pc:sldMkLst>
          <pc:docMk/>
          <pc:sldMk cId="194276533" sldId="271"/>
        </pc:sldMkLst>
        <pc:spChg chg="del">
          <ac:chgData name="KISHAN KUMAR S D" userId="0e3697cdcce3cb36" providerId="LiveId" clId="{5B413BCF-F5CF-4F80-9ACD-7102A4EC1C38}" dt="2024-07-14T06:04:26.772" v="64" actId="478"/>
          <ac:spMkLst>
            <pc:docMk/>
            <pc:sldMk cId="194276533" sldId="271"/>
            <ac:spMk id="3" creationId="{93BE4A7E-A101-0CE5-AB47-5D204A25E577}"/>
          </ac:spMkLst>
        </pc:spChg>
      </pc:sldChg>
      <pc:sldChg chg="modSp add mod">
        <pc:chgData name="KISHAN KUMAR S D" userId="0e3697cdcce3cb36" providerId="LiveId" clId="{5B413BCF-F5CF-4F80-9ACD-7102A4EC1C38}" dt="2024-07-14T06:09:52.303" v="246" actId="20577"/>
        <pc:sldMkLst>
          <pc:docMk/>
          <pc:sldMk cId="2353184235" sldId="271"/>
        </pc:sldMkLst>
        <pc:spChg chg="mod">
          <ac:chgData name="KISHAN KUMAR S D" userId="0e3697cdcce3cb36" providerId="LiveId" clId="{5B413BCF-F5CF-4F80-9ACD-7102A4EC1C38}" dt="2024-07-14T06:09:52.303" v="246" actId="20577"/>
          <ac:spMkLst>
            <pc:docMk/>
            <pc:sldMk cId="2353184235" sldId="271"/>
            <ac:spMk id="4" creationId="{6B186776-CDA9-D55D-01E9-8BB93CA93E8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537561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280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92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3d66680d4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3d66680d4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586528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EDA80A40-6440-1186-0D9D-414D6C1AA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ABD96846-7162-30D7-4225-9A6401EF07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C3D8368E-B2C2-542E-1F73-AAF349CEBD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8509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0D4754F0-0148-DCB6-B397-B7379153D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AEFF83D0-D4D2-5643-84B7-263ACF3FA8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7143C9E2-9885-4E21-1258-368BB2FC82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7559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55C77A29-9B68-CF95-28F6-3C594220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31B6684A-D6E7-59CF-B7E9-A57A40927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ACE9AF1F-6A59-7F7F-99DE-3EBB0F0774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57601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55C77A29-9B68-CF95-28F6-3C594220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31B6684A-D6E7-59CF-B7E9-A57A40927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ACE9AF1F-6A59-7F7F-99DE-3EBB0F0774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525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4DD3B041-5087-2B4E-93DB-133CA870C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CA0840D2-6176-8E71-16BD-14930309C0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9C1F056D-18F3-4FC9-F363-7E5B308602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33570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>
          <a:extLst>
            <a:ext uri="{FF2B5EF4-FFF2-40B4-BE49-F238E27FC236}">
              <a16:creationId xmlns:a16="http://schemas.microsoft.com/office/drawing/2014/main" id="{C4B7D654-7E55-6BCA-1BE1-5536C6198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d66680d41_0_20:notes">
            <a:extLst>
              <a:ext uri="{FF2B5EF4-FFF2-40B4-BE49-F238E27FC236}">
                <a16:creationId xmlns:a16="http://schemas.microsoft.com/office/drawing/2014/main" id="{2BB849B0-70B9-7382-7EF1-7579A2F76D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d66680d41_0_20:notes">
            <a:extLst>
              <a:ext uri="{FF2B5EF4-FFF2-40B4-BE49-F238E27FC236}">
                <a16:creationId xmlns:a16="http://schemas.microsoft.com/office/drawing/2014/main" id="{EF12950A-4174-7D72-7AE4-584F80AACB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9012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chapter/10.1007/978-3-030-50371-0_2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i.org/10.3390/su151310612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52F5642A-CBAD-6EE0-2796-D807106F41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4563" y="263426"/>
            <a:ext cx="5814873" cy="178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2000" b="1" dirty="0">
                <a:cs typeface="Times New Roman" panose="02020603050405020304" pitchFamily="18" charset="0"/>
              </a:rPr>
              <a:t>Experiential Learning Phase -I : </a:t>
            </a: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500" dirty="0"/>
              <a:t>Design and Implementation of an SMTP Client-Server Model in C</a:t>
            </a:r>
            <a:r>
              <a:rPr lang="en-US" altLang="en-US" sz="2500" dirty="0" smtClean="0">
                <a:latin typeface="Cambria" panose="02040503050406030204" pitchFamily="18" charset="0"/>
                <a:cs typeface="Arial" panose="020B0604020202020204" pitchFamily="34" charset="0"/>
              </a:rPr>
              <a:t> </a:t>
            </a:r>
            <a:endParaRPr lang="en-US" altLang="en-US" sz="2500" dirty="0">
              <a:latin typeface="Cambria" panose="02040503050406030204" pitchFamily="18" charset="0"/>
              <a:cs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altLang="en-US" sz="4000" dirty="0">
                <a:latin typeface="Cambria" panose="02040503050406030204" pitchFamily="18" charset="0"/>
                <a:cs typeface="Arial" panose="020B0604020202020204" pitchFamily="34" charset="0"/>
              </a:rPr>
              <a:t>                            </a:t>
            </a: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60C1A9E8-6E16-E2D0-7D46-FE5CC88DA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025" y="1835343"/>
            <a:ext cx="7728246" cy="3572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5198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21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pPr>
              <a:defRPr/>
            </a:pPr>
            <a:r>
              <a:rPr lang="en-US" altLang="en-US" sz="218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KUSHAL R U– 1RV22CS093</a:t>
            </a:r>
            <a:endParaRPr lang="en-US" altLang="en-US" sz="218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18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MANOJ KUMAR B V– </a:t>
            </a:r>
            <a:r>
              <a:rPr lang="en-US" altLang="en-US" sz="218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1RV23CS407</a:t>
            </a:r>
            <a:endParaRPr lang="en-US" altLang="en-US" sz="218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18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MOHAMMED ADNAN </a:t>
            </a:r>
            <a:r>
              <a:rPr lang="en-US" altLang="en-US" sz="2183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altLang="en-US" sz="218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1RV23CS409</a:t>
            </a:r>
            <a:endParaRPr lang="en-US" altLang="en-US" sz="218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18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NAGAPRASAD NAIK– </a:t>
            </a:r>
            <a:r>
              <a:rPr lang="en-US" altLang="en-US" sz="2183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1RV23CS410</a:t>
            </a:r>
            <a:endParaRPr lang="en-US" altLang="en-US" sz="218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lang="en-US" altLang="en-US" sz="2183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alt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			</a:t>
            </a:r>
          </a:p>
          <a:p>
            <a:pPr>
              <a:defRPr/>
            </a:pPr>
            <a:endParaRPr lang="en-US" altLang="en-US" sz="218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B67595-1B51-83EF-7FC9-827056031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56" y="1150752"/>
            <a:ext cx="7645705" cy="30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698500" indent="-6858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100"/>
              </a:spcBef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1C6535F3-EE55-3BB0-8314-AEE11BB14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2874" y="210473"/>
            <a:ext cx="4610750" cy="1086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CONTENTS</a:t>
            </a:r>
          </a:p>
          <a:p>
            <a:pPr eaLnBrk="1" hangingPunct="1">
              <a:spcBef>
                <a:spcPts val="100"/>
              </a:spcBef>
            </a:pPr>
            <a:endParaRPr lang="en-US" altLang="en-US" sz="4900" dirty="0">
              <a:solidFill>
                <a:srgbClr val="005893"/>
              </a:solidFill>
              <a:latin typeface="Playfair Display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1B024-A854-D319-379D-4A1DD55F110E}"/>
              </a:ext>
            </a:extLst>
          </p:cNvPr>
          <p:cNvSpPr txBox="1"/>
          <p:nvPr/>
        </p:nvSpPr>
        <p:spPr>
          <a:xfrm>
            <a:off x="919386" y="925280"/>
            <a:ext cx="827772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1.Problem  Statement</a:t>
            </a:r>
          </a:p>
          <a:p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.Objective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Refrences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5.Conclusion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B67595-1B51-83EF-7FC9-827056031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456" y="1150752"/>
            <a:ext cx="7645705" cy="305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698500" indent="-6858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84169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lnSpc>
                <a:spcPct val="101000"/>
              </a:lnSpc>
              <a:spcBef>
                <a:spcPts val="100"/>
              </a:spcBef>
              <a:buFontTx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9">
            <a:extLst>
              <a:ext uri="{FF2B5EF4-FFF2-40B4-BE49-F238E27FC236}">
                <a16:creationId xmlns:a16="http://schemas.microsoft.com/office/drawing/2014/main" id="{1C6535F3-EE55-3BB0-8314-AEE11BB14C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3917" y="232892"/>
            <a:ext cx="4610750" cy="350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12065" rIns="0" bIns="0">
            <a:spAutoFit/>
          </a:bodyPr>
          <a:lstStyle>
            <a:lvl1pPr marL="127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altLang="en-US" sz="2200" b="1" dirty="0">
              <a:solidFill>
                <a:srgbClr val="005893"/>
              </a:solidFill>
              <a:latin typeface="Playfair Display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D1B024-A854-D319-379D-4A1DD55F110E}"/>
              </a:ext>
            </a:extLst>
          </p:cNvPr>
          <p:cNvSpPr txBox="1"/>
          <p:nvPr/>
        </p:nvSpPr>
        <p:spPr>
          <a:xfrm>
            <a:off x="919386" y="925280"/>
            <a:ext cx="82777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7456" y="925280"/>
            <a:ext cx="8585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 C-based SMTP 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protocol </a:t>
            </a:r>
            <a:r>
              <a:rPr lang="en-US" sz="1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socket programming to create a functional client-server model, demonstrating core email communication functionalities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AutoShape 2" descr="SMTP Protocol | Three Phases Used In ..."/>
          <p:cNvSpPr>
            <a:spLocks noChangeAspect="1" noChangeArrowheads="1"/>
          </p:cNvSpPr>
          <p:nvPr/>
        </p:nvSpPr>
        <p:spPr bwMode="auto">
          <a:xfrm>
            <a:off x="3815508" y="304441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7435" y="1616845"/>
            <a:ext cx="5455664" cy="285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5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7408B232-36B6-2A44-2E1E-1D55C9640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254338-54CB-AE84-0D3E-4D3039F31C2A}"/>
              </a:ext>
            </a:extLst>
          </p:cNvPr>
          <p:cNvSpPr txBox="1"/>
          <p:nvPr/>
        </p:nvSpPr>
        <p:spPr>
          <a:xfrm>
            <a:off x="2286000" y="11192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68D9E7-7641-1B7D-7D0E-E787222FE6E0}"/>
              </a:ext>
            </a:extLst>
          </p:cNvPr>
          <p:cNvSpPr txBox="1"/>
          <p:nvPr/>
        </p:nvSpPr>
        <p:spPr>
          <a:xfrm>
            <a:off x="757228" y="1124917"/>
            <a:ext cx="730764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Implement SMTP </a:t>
            </a:r>
            <a:r>
              <a:rPr lang="en-IN" sz="2000" dirty="0" smtClean="0"/>
              <a:t>Protocol  </a:t>
            </a:r>
          </a:p>
          <a:p>
            <a:r>
              <a:rPr lang="en-IN" sz="2000" dirty="0" smtClean="0"/>
              <a:t> </a:t>
            </a:r>
            <a:endParaRPr lang="en-US" sz="200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Client-Server </a:t>
            </a:r>
            <a:r>
              <a:rPr lang="en-IN" sz="2000" dirty="0" smtClean="0"/>
              <a:t>Model</a:t>
            </a:r>
          </a:p>
          <a:p>
            <a:endParaRPr lang="en-US" sz="2000" dirty="0">
              <a:solidFill>
                <a:srgbClr val="1F2328"/>
              </a:solidFill>
              <a:highlight>
                <a:srgbClr val="FFFFFF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Protocol </a:t>
            </a:r>
            <a:r>
              <a:rPr lang="en-IN" sz="2000" dirty="0" smtClean="0"/>
              <a:t>Understanding</a:t>
            </a:r>
          </a:p>
          <a:p>
            <a:endParaRPr lang="en-US" sz="20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Error </a:t>
            </a:r>
            <a:r>
              <a:rPr lang="en-IN" sz="2000" dirty="0" smtClean="0"/>
              <a:t>Handling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Security Measures</a:t>
            </a:r>
            <a:endParaRPr lang="en-US" sz="2000" b="0" i="0" dirty="0">
              <a:solidFill>
                <a:srgbClr val="1F2328"/>
              </a:solidFill>
              <a:effectLst/>
              <a:highlight>
                <a:srgbClr val="FFFFFF"/>
              </a:highlight>
              <a:latin typeface="-apple-system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74" y="1828800"/>
            <a:ext cx="4361146" cy="137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805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668132B7-E7BD-1FD1-B566-D6ED5C307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385C11-E045-4E6F-99E9-5E3D25745FCF}"/>
              </a:ext>
            </a:extLst>
          </p:cNvPr>
          <p:cNvSpPr txBox="1"/>
          <p:nvPr/>
        </p:nvSpPr>
        <p:spPr>
          <a:xfrm>
            <a:off x="2286000" y="11192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6518" y="906716"/>
            <a:ext cx="8344860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Identify the key functionalities of the SMTP protocol and outline the necessary components for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in C.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Setup: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Configure the development environment with the necessary tools and libraries for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and socket programming.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Socket Programming: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Develop the client-server architecture using sockets to enable communication between email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and the SMTP server.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 Implementation: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Code the SMTP commands and responses to handle email transmission, including </a:t>
            </a: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MAIL, RCPT, DATA, and QUIT commands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and Debugging: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Perform extensive testing to ensure correct functionality and implement error handling mechanisms to address potential issues.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Integration: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Add basic security features, such as authentication, to enhance the security of email transactions.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Documentation: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Document the code, process, and findings to provide a comprehensive overview of the project for future reference.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56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66E14131-C28C-F466-A467-B0F191380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FF146E-B3BF-67D9-A09B-3138104C6E63}"/>
              </a:ext>
            </a:extLst>
          </p:cNvPr>
          <p:cNvSpPr txBox="1"/>
          <p:nvPr/>
        </p:nvSpPr>
        <p:spPr>
          <a:xfrm>
            <a:off x="2286000" y="11192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4417" y="914400"/>
            <a:ext cx="88596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1600" dirty="0" smtClean="0"/>
              <a:t>D</a:t>
            </a:r>
            <a:r>
              <a:rPr lang="en-IN" sz="1600" dirty="0"/>
              <a:t>. Lee, J. Kang, M. K. </a:t>
            </a:r>
            <a:r>
              <a:rPr lang="en-IN" sz="1600" dirty="0" err="1"/>
              <a:t>Dahouda</a:t>
            </a:r>
            <a:r>
              <a:rPr lang="en-IN" sz="1600" dirty="0"/>
              <a:t>, I. Joe, and K. Lee, "DTN-SMTP: A Novel Mail Transfer Protocol with Minimized Interactions for Space Internet," in </a:t>
            </a:r>
            <a:r>
              <a:rPr lang="en-IN" sz="1600" i="1" dirty="0" err="1"/>
              <a:t>SpringerLink</a:t>
            </a:r>
            <a:r>
              <a:rPr lang="en-IN" sz="1600" dirty="0"/>
              <a:t>, 2020. [Online]. Available: </a:t>
            </a:r>
            <a:r>
              <a:rPr lang="en-IN" sz="1600" dirty="0">
                <a:hlinkClick r:id="rId3"/>
              </a:rPr>
              <a:t>https://link.springer.com/chapter/10.1007/978-3-030-50371-0_25</a:t>
            </a:r>
            <a:r>
              <a:rPr lang="en-IN" sz="1600" dirty="0" smtClean="0"/>
              <a:t>.</a:t>
            </a:r>
          </a:p>
          <a:p>
            <a:endParaRPr lang="en-IN" sz="1600" dirty="0" smtClean="0"/>
          </a:p>
          <a:p>
            <a:pPr marL="342900" indent="-342900">
              <a:buAutoNum type="arabicPeriod" startAt="2"/>
            </a:pPr>
            <a:r>
              <a:rPr lang="en-IN" sz="1600" dirty="0" smtClean="0"/>
              <a:t>E</a:t>
            </a:r>
            <a:r>
              <a:rPr lang="en-IN" sz="1600" dirty="0"/>
              <a:t>. </a:t>
            </a:r>
            <a:r>
              <a:rPr lang="en-IN" sz="1600" dirty="0" err="1"/>
              <a:t>Altulaihan</a:t>
            </a:r>
            <a:r>
              <a:rPr lang="en-IN" sz="1600" dirty="0"/>
              <a:t>, A. </a:t>
            </a:r>
            <a:r>
              <a:rPr lang="en-IN" sz="1600" dirty="0" err="1"/>
              <a:t>Alismail</a:t>
            </a:r>
            <a:r>
              <a:rPr lang="en-IN" sz="1600" dirty="0"/>
              <a:t>, M. M. </a:t>
            </a:r>
            <a:r>
              <a:rPr lang="en-IN" sz="1600" dirty="0" err="1"/>
              <a:t>Hafizur</a:t>
            </a:r>
            <a:r>
              <a:rPr lang="en-IN" sz="1600" dirty="0"/>
              <a:t> Rahman, and A. A. Ibrahim, "Email Security Issues, Tools, and Techniques Used in Investigation," </a:t>
            </a:r>
            <a:r>
              <a:rPr lang="en-IN" sz="1600" i="1" dirty="0"/>
              <a:t>Sustainability</a:t>
            </a:r>
            <a:r>
              <a:rPr lang="en-IN" sz="1600" dirty="0"/>
              <a:t>, vol. 15, no. 13, p. 10612, Jul. 2023. [Online]. Available: </a:t>
            </a:r>
            <a:r>
              <a:rPr lang="en-IN" sz="1600" dirty="0">
                <a:hlinkClick r:id="rId4"/>
              </a:rPr>
              <a:t>https://doi.org/10.3390/su151310612</a:t>
            </a:r>
            <a:r>
              <a:rPr lang="en-IN" sz="1600" dirty="0" smtClean="0"/>
              <a:t>.</a:t>
            </a:r>
          </a:p>
          <a:p>
            <a:pPr marL="342900" indent="-342900">
              <a:buAutoNum type="arabicPeriod" startAt="2"/>
            </a:pPr>
            <a:endParaRPr lang="en-IN" sz="1600" dirty="0" smtClean="0"/>
          </a:p>
          <a:p>
            <a:pPr marL="342900" indent="-342900">
              <a:buAutoNum type="arabicPeriod" startAt="2"/>
            </a:pPr>
            <a:r>
              <a:rPr lang="en-US" sz="1600" dirty="0"/>
              <a:t>D. B. </a:t>
            </a:r>
            <a:r>
              <a:rPr lang="en-US" sz="1600" dirty="0" err="1"/>
              <a:t>Abhaya</a:t>
            </a:r>
            <a:r>
              <a:rPr lang="en-US" sz="1600" dirty="0"/>
              <a:t>, M. R. Kumar, and S. A. M. K. </a:t>
            </a:r>
            <a:r>
              <a:rPr lang="en-US" sz="1600" dirty="0" err="1"/>
              <a:t>Ghori</a:t>
            </a:r>
            <a:r>
              <a:rPr lang="en-US" sz="1600" dirty="0"/>
              <a:t>, "A Comprehensive Examination of Email Spoofing: Issues and Solutions," </a:t>
            </a:r>
            <a:r>
              <a:rPr lang="en-US" sz="1600" i="1" dirty="0"/>
              <a:t>International Journal of Computer Science and Network Security</a:t>
            </a:r>
            <a:r>
              <a:rPr lang="en-US" sz="1600" dirty="0"/>
              <a:t>, vol. 21, no. 3, pp. 151-158, Mar. 2021. [Online]. Available: https://www.ijcsns.com/2021_21_3/12.pdf.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1321742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66E14131-C28C-F466-A467-B0F191380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5FF146E-B3BF-67D9-A09B-3138104C6E63}"/>
              </a:ext>
            </a:extLst>
          </p:cNvPr>
          <p:cNvSpPr txBox="1"/>
          <p:nvPr/>
        </p:nvSpPr>
        <p:spPr>
          <a:xfrm>
            <a:off x="2286000" y="11192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4309" y="852928"/>
            <a:ext cx="885969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/>
              <a:t>4. </a:t>
            </a:r>
            <a:r>
              <a:rPr lang="en-IN" sz="1600" dirty="0" err="1"/>
              <a:t>Donghyuk</a:t>
            </a:r>
            <a:r>
              <a:rPr lang="en-IN" sz="1600" dirty="0"/>
              <a:t> Lee, </a:t>
            </a:r>
            <a:r>
              <a:rPr lang="en-IN" sz="1600" dirty="0" err="1"/>
              <a:t>Jinyeong</a:t>
            </a:r>
            <a:r>
              <a:rPr lang="en-IN" sz="1600" dirty="0"/>
              <a:t> Kang, </a:t>
            </a:r>
            <a:r>
              <a:rPr lang="en-IN" sz="1600" dirty="0" err="1"/>
              <a:t>Mwamba</a:t>
            </a:r>
            <a:r>
              <a:rPr lang="en-IN" sz="1600" dirty="0"/>
              <a:t> </a:t>
            </a:r>
            <a:r>
              <a:rPr lang="en-IN" sz="1600" dirty="0" err="1"/>
              <a:t>Kasongo</a:t>
            </a:r>
            <a:r>
              <a:rPr lang="en-IN" sz="1600" dirty="0"/>
              <a:t> </a:t>
            </a:r>
            <a:r>
              <a:rPr lang="en-IN" sz="1600" dirty="0" err="1"/>
              <a:t>Dahouda</a:t>
            </a:r>
            <a:r>
              <a:rPr lang="en-IN" sz="1600" dirty="0"/>
              <a:t>, </a:t>
            </a:r>
            <a:r>
              <a:rPr lang="en-IN" sz="1600" dirty="0" err="1"/>
              <a:t>Inwhee</a:t>
            </a:r>
            <a:r>
              <a:rPr lang="en-IN" sz="1600" dirty="0"/>
              <a:t> Joe, </a:t>
            </a:r>
            <a:r>
              <a:rPr lang="en-IN" sz="1600" dirty="0" err="1"/>
              <a:t>Kyungrak</a:t>
            </a:r>
            <a:r>
              <a:rPr lang="en-IN" sz="1600" dirty="0"/>
              <a:t> Lee, "DTN-SMTP: A Novel Mail Transfer Protocol with Minimized Interactions for Space Internet," in </a:t>
            </a:r>
            <a:r>
              <a:rPr lang="en-IN" sz="1600" i="1" dirty="0" err="1"/>
              <a:t>Gervasi</a:t>
            </a:r>
            <a:r>
              <a:rPr lang="en-IN" sz="1600" i="1" dirty="0"/>
              <a:t> O., </a:t>
            </a:r>
            <a:r>
              <a:rPr lang="en-IN" sz="1600" i="1" dirty="0" err="1"/>
              <a:t>Murgante</a:t>
            </a:r>
            <a:r>
              <a:rPr lang="en-IN" sz="1600" i="1" dirty="0"/>
              <a:t> B., </a:t>
            </a:r>
            <a:r>
              <a:rPr lang="en-IN" sz="1600" i="1" dirty="0" err="1"/>
              <a:t>Misra</a:t>
            </a:r>
            <a:r>
              <a:rPr lang="en-IN" sz="1600" i="1" dirty="0"/>
              <a:t> S., et al. (</a:t>
            </a:r>
            <a:r>
              <a:rPr lang="en-IN" sz="1600" i="1" dirty="0" err="1"/>
              <a:t>eds</a:t>
            </a:r>
            <a:r>
              <a:rPr lang="en-IN" sz="1600" i="1" dirty="0"/>
              <a:t>) Computational Science and Its Applications – ICCSA 2020. ICCSA 2020. Lecture Notes in Computer Science</a:t>
            </a:r>
            <a:r>
              <a:rPr lang="en-IN" sz="1600" dirty="0"/>
              <a:t>, </a:t>
            </a:r>
            <a:r>
              <a:rPr lang="en-IN" sz="1600" dirty="0" err="1"/>
              <a:t>vol</a:t>
            </a:r>
            <a:r>
              <a:rPr lang="en-IN" sz="1600" dirty="0"/>
              <a:t> 12253. Springer, Cham, 2020. </a:t>
            </a:r>
            <a:r>
              <a:rPr lang="en-IN" sz="1600" dirty="0" err="1"/>
              <a:t>doi</a:t>
            </a:r>
            <a:r>
              <a:rPr lang="en-IN" sz="1600" dirty="0"/>
              <a:t>: 10.1007/978-3-030-58808-3_45</a:t>
            </a:r>
            <a:r>
              <a:rPr lang="en-IN" sz="1600" dirty="0" smtClean="0"/>
              <a:t>.</a:t>
            </a:r>
          </a:p>
          <a:p>
            <a:endParaRPr lang="en-IN" sz="1600" dirty="0"/>
          </a:p>
          <a:p>
            <a:r>
              <a:rPr lang="en-IN" sz="1600" dirty="0"/>
              <a:t>5. M.T. </a:t>
            </a:r>
            <a:r>
              <a:rPr lang="en-IN" sz="1600" dirty="0" err="1"/>
              <a:t>Banday</a:t>
            </a:r>
            <a:r>
              <a:rPr lang="en-IN" sz="1600" dirty="0"/>
              <a:t>, J.A. </a:t>
            </a:r>
            <a:r>
              <a:rPr lang="en-IN" sz="1600" dirty="0" err="1"/>
              <a:t>Qadri</a:t>
            </a:r>
            <a:r>
              <a:rPr lang="en-IN" sz="1600" dirty="0"/>
              <a:t>, S.A. Sheikh, "Secure E-mail Communications Through Cryptographic Techniques—A Study," </a:t>
            </a:r>
            <a:r>
              <a:rPr lang="en-IN" sz="1600" i="1" dirty="0"/>
              <a:t>Springer Nature Singapore Pte Ltd.</a:t>
            </a:r>
            <a:r>
              <a:rPr lang="en-IN" sz="1600" dirty="0"/>
              <a:t>, 2021. </a:t>
            </a:r>
            <a:r>
              <a:rPr lang="en-IN" sz="1600" dirty="0" err="1"/>
              <a:t>doi</a:t>
            </a:r>
            <a:r>
              <a:rPr lang="en-IN" sz="1600" dirty="0"/>
              <a:t>: 10.1007/978-981-15-8767-2_23.</a:t>
            </a:r>
            <a:endParaRPr lang="en-IN" sz="1600" dirty="0" smtClean="0"/>
          </a:p>
        </p:txBody>
      </p:sp>
    </p:spTree>
    <p:extLst>
      <p:ext uri="{BB962C8B-B14F-4D97-AF65-F5344CB8AC3E}">
        <p14:creationId xmlns:p14="http://schemas.microsoft.com/office/powerpoint/2010/main" val="1426090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259B6BAA-C331-DACF-8318-828DEBD5A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00C046-1F51-F0A4-CE06-EF88CD809130}"/>
              </a:ext>
            </a:extLst>
          </p:cNvPr>
          <p:cNvSpPr txBox="1"/>
          <p:nvPr/>
        </p:nvSpPr>
        <p:spPr>
          <a:xfrm>
            <a:off x="2286000" y="111926"/>
            <a:ext cx="4572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0306" y="875980"/>
            <a:ext cx="842938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600" b="1" dirty="0" smtClean="0"/>
              <a:t>Socket </a:t>
            </a:r>
            <a:r>
              <a:rPr lang="en-US" sz="1600" b="1" dirty="0"/>
              <a:t>Programming</a:t>
            </a:r>
            <a:r>
              <a:rPr lang="en-US" sz="1600" dirty="0"/>
              <a:t>: Utilizing the Berkeley sockets API for establishing network connections and handling data transmission</a:t>
            </a:r>
            <a:r>
              <a:rPr lang="en-US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600" b="1" dirty="0"/>
              <a:t>Protocol Compliance</a:t>
            </a:r>
            <a:r>
              <a:rPr lang="en-US" sz="1600" dirty="0"/>
              <a:t>: Ensuring adherence to the SMTP standards defined in RFC 5321, governing email transfer across networks</a:t>
            </a:r>
            <a:r>
              <a:rPr lang="en-US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600" b="1" dirty="0"/>
              <a:t>Error Handling</a:t>
            </a:r>
            <a:r>
              <a:rPr lang="en-US" sz="1600" dirty="0"/>
              <a:t>: Implementing robust error handling mechanisms to manage various scenarios, such as network failures or protocol violations</a:t>
            </a:r>
            <a:r>
              <a:rPr lang="en-US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600" b="1" dirty="0"/>
              <a:t>Code Organization</a:t>
            </a:r>
            <a:r>
              <a:rPr lang="en-US" sz="1600" dirty="0"/>
              <a:t>: Structuring the codebase to maintain clarity and modularity, essential for scalability and future maintenance</a:t>
            </a:r>
            <a:r>
              <a:rPr lang="en-US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600" b="1" dirty="0"/>
              <a:t>Educational and Practical Value</a:t>
            </a:r>
            <a:r>
              <a:rPr lang="en-US" sz="1600" dirty="0"/>
              <a:t>: Provides a valuable resource for learning network programming, protocol implementation in C, and understanding the intricacies of email communication protocols</a:t>
            </a:r>
            <a:r>
              <a:rPr lang="en-US" sz="1600" dirty="0" smtClean="0"/>
              <a:t>.</a:t>
            </a:r>
          </a:p>
          <a:p>
            <a:pPr marL="342900" indent="-342900">
              <a:buAutoNum type="arabicPeriod"/>
            </a:pPr>
            <a:r>
              <a:rPr lang="en-US" sz="1600" b="1" dirty="0"/>
              <a:t>Modularity and Code Organization</a:t>
            </a:r>
            <a:r>
              <a:rPr lang="en-US" sz="1600" dirty="0"/>
              <a:t>: Structured for clarity and modularity, facilitating ease of maintenance and scalability for future enhancements or customization.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46733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>
          <a:extLst>
            <a:ext uri="{FF2B5EF4-FFF2-40B4-BE49-F238E27FC236}">
              <a16:creationId xmlns:a16="http://schemas.microsoft.com/office/drawing/2014/main" id="{16402060-A876-5C39-2DB0-547543CE1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317713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672</Words>
  <Application>Microsoft Office PowerPoint</Application>
  <PresentationFormat>On-screen Show (16:9)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ＭＳ Ｐゴシック</vt:lpstr>
      <vt:lpstr>-apple-system</vt:lpstr>
      <vt:lpstr>Arial</vt:lpstr>
      <vt:lpstr>Calibri</vt:lpstr>
      <vt:lpstr>Cambria</vt:lpstr>
      <vt:lpstr>Playfair Display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KISHAN KUMAR S D</dc:creator>
  <cp:lastModifiedBy>KUSHAL R U</cp:lastModifiedBy>
  <cp:revision>17</cp:revision>
  <dcterms:modified xsi:type="dcterms:W3CDTF">2024-07-14T10:28:21Z</dcterms:modified>
</cp:coreProperties>
</file>