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 id="2147483668" r:id="rId2"/>
  </p:sldMasterIdLst>
  <p:notesMasterIdLst>
    <p:notesMasterId r:id="rId26"/>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Lst>
  <p:sldSz cx="9144000" cy="5143500" type="screen16x9"/>
  <p:notesSz cx="6858000" cy="9144000"/>
  <p:embeddedFontLst>
    <p:embeddedFont>
      <p:font typeface="Cambria" panose="02040503050406030204" pitchFamily="18" charset="0"/>
      <p:regular r:id="rId27"/>
      <p:bold r:id="rId28"/>
      <p:italic r:id="rId29"/>
      <p:boldItalic r:id="rId30"/>
    </p:embeddedFont>
    <p:embeddedFont>
      <p:font typeface="Playfair Display" panose="00000500000000000000" pitchFamily="2"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F073F69-9273-4C5E-ACF0-6F6262560981}">
  <a:tblStyle styleId="{CF073F69-9273-4C5E-ACF0-6F6262560981}"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90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notesMaster" Target="notesMasters/notesMaster1.xml"/><Relationship Id="rId39"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font" Target="fonts/font8.fntdata"/><Relationship Id="rId42"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7.fntdata"/><Relationship Id="rId38" Type="http://schemas.openxmlformats.org/officeDocument/2006/relationships/font" Target="fonts/font12.fntdata"/><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font" Target="fonts/font3.fntdata"/><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6.fntdata"/><Relationship Id="rId37" Type="http://schemas.openxmlformats.org/officeDocument/2006/relationships/font" Target="fonts/font11.fntdata"/><Relationship Id="rId40"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2.fntdata"/><Relationship Id="rId36" Type="http://schemas.openxmlformats.org/officeDocument/2006/relationships/font" Target="fonts/font10.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5.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font" Target="fonts/font9.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f25e4a5478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f25e4a5478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2f25e4a5478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2f25e4a5478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2f25e4a5478_0_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2f25e4a5478_0_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f25e4a5478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f25e4a5478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2f25e4a5478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2f25e4a5478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2f25e4a5478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2f25e4a5478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2ee6affb7e4_3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2" name="Google Shape;182;g2ee6affb7e4_3_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2ee6affb7e4_3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9" name="Google Shape;189;g2ee6affb7e4_3_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79b38f5e8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79b38f5e8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279b38f5e81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279b38f5e81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8" name="Google Shape;98;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279b38f5e81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279b38f5e81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279b38f5e81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279b38f5e81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g2f25e4a5478_0_8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0" name="Google Shape;220;g2f25e4a5478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f25e4a5478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f25e4a5478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eea88f4535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eea88f453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ee6affb7e4_4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ee6affb7e4_4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ee6affb7e4_4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9" name="Google Shape;119;g2ee6affb7e4_4_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f25e4a547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 name="Google Shape;127;g2f25e4a547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2f25e4a5478_0_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2f25e4a5478_0_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2f25e4a547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2f25e4a547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f25e4a5478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f25e4a5478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4" name="Google Shape;14;p2"/>
          <p:cNvPicPr preferRelativeResize="0"/>
          <p:nvPr/>
        </p:nvPicPr>
        <p:blipFill rotWithShape="1">
          <a:blip r:embed="rId2">
            <a:alphaModFix/>
          </a:blip>
          <a:src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7" name="Google Shape;57;p13"/>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58" name="Google Shape;58;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9" name="Google Shape;59;p13"/>
          <p:cNvPicPr preferRelativeResize="0"/>
          <p:nvPr/>
        </p:nvPicPr>
        <p:blipFill rotWithShape="1">
          <a:blip r:embed="rId2">
            <a:alphaModFix/>
          </a:blip>
          <a:src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2" name="Google Shape;62;p1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3" name="Google Shape;63;p1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64" name="Google Shape;64;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67" name="Google Shape;67;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0" name="Google Shape;70;p1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1" name="Google Shape;71;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1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74" name="Google Shape;74;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5"/>
        <p:cNvGrpSpPr/>
        <p:nvPr/>
      </p:nvGrpSpPr>
      <p:grpSpPr>
        <a:xfrm>
          <a:off x="0" y="0"/>
          <a:ext cx="0" cy="0"/>
          <a:chOff x="0" y="0"/>
          <a:chExt cx="0" cy="0"/>
        </a:xfrm>
      </p:grpSpPr>
      <p:sp>
        <p:nvSpPr>
          <p:cNvPr id="76" name="Google Shape;76;p1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7" name="Google Shape;77;p1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78" name="Google Shape;78;p1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79" name="Google Shape;79;p1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0" name="Google Shape;80;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1"/>
        <p:cNvGrpSpPr/>
        <p:nvPr/>
      </p:nvGrpSpPr>
      <p:grpSpPr>
        <a:xfrm>
          <a:off x="0" y="0"/>
          <a:ext cx="0" cy="0"/>
          <a:chOff x="0" y="0"/>
          <a:chExt cx="0" cy="0"/>
        </a:xfrm>
      </p:grpSpPr>
      <p:sp>
        <p:nvSpPr>
          <p:cNvPr id="82" name="Google Shape;82;p1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83" name="Google Shape;83;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4"/>
        <p:cNvGrpSpPr/>
        <p:nvPr/>
      </p:nvGrpSpPr>
      <p:grpSpPr>
        <a:xfrm>
          <a:off x="0" y="0"/>
          <a:ext cx="0" cy="0"/>
          <a:chOff x="0" y="0"/>
          <a:chExt cx="0" cy="0"/>
        </a:xfrm>
      </p:grpSpPr>
      <p:sp>
        <p:nvSpPr>
          <p:cNvPr id="85" name="Google Shape;85;p2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86" name="Google Shape;86;p2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87" name="Google Shape;87;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8"/>
        <p:cNvGrpSpPr/>
        <p:nvPr/>
      </p:nvGrpSpPr>
      <p:grpSpPr>
        <a:xfrm>
          <a:off x="0" y="0"/>
          <a:ext cx="0" cy="0"/>
          <a:chOff x="0" y="0"/>
          <a:chExt cx="0" cy="0"/>
        </a:xfrm>
      </p:grpSpPr>
      <p:sp>
        <p:nvSpPr>
          <p:cNvPr id="89" name="Google Shape;89;p2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9341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253250" y="1857500"/>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19" name="Google Shape;19;p3"/>
          <p:cNvPicPr preferRelativeResize="0"/>
          <p:nvPr/>
        </p:nvPicPr>
        <p:blipFill rotWithShape="1">
          <a:blip r:embed="rId2">
            <a:alphaModFix/>
          </a:blip>
          <a:src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8"/>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2.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image" Target="../media/image1.png"/><Relationship Id="rId5" Type="http://schemas.openxmlformats.org/officeDocument/2006/relationships/slideLayout" Target="../slideLayouts/slideLayout15.xml"/><Relationship Id="rId10" Type="http://schemas.openxmlformats.org/officeDocument/2006/relationships/theme" Target="../theme/theme2.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9" name="Google Shape;9;p1"/>
          <p:cNvPicPr preferRelativeResize="0"/>
          <p:nvPr/>
        </p:nvPicPr>
        <p:blipFill rotWithShape="1">
          <a:blip r:embed="rId13">
            <a:alphaModFix/>
          </a:blip>
          <a:src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blipFill>
          <a:blip r:embed="rId11">
            <a:alphaModFix/>
          </a:blip>
          <a:stretch>
            <a:fillRect/>
          </a:stretch>
        </a:blip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2" name="Google Shape;52;p12"/>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3" name="Google Shape;53;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4" name="Google Shape;54;p12"/>
          <p:cNvPicPr preferRelativeResize="0"/>
          <p:nvPr/>
        </p:nvPicPr>
        <p:blipFill rotWithShape="1">
          <a:blip r:embed="rId12">
            <a:alphaModFix/>
          </a:blip>
          <a:src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8" r:id="rId1"/>
    <p:sldLayoutId id="2147483659" r:id="rId2"/>
    <p:sldLayoutId id="2147483660" r:id="rId3"/>
    <p:sldLayoutId id="2147483661" r:id="rId4"/>
    <p:sldLayoutId id="2147483662" r:id="rId5"/>
    <p:sldLayoutId id="2147483663" r:id="rId6"/>
    <p:sldLayoutId id="2147483664" r:id="rId7"/>
    <p:sldLayoutId id="2147483665" r:id="rId8"/>
    <p:sldLayoutId id="2147483666"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22"/>
          <p:cNvSpPr txBox="1"/>
          <p:nvPr/>
        </p:nvSpPr>
        <p:spPr>
          <a:xfrm>
            <a:off x="976975" y="523200"/>
            <a:ext cx="7787100" cy="1493100"/>
          </a:xfrm>
          <a:prstGeom prst="rect">
            <a:avLst/>
          </a:prstGeom>
          <a:noFill/>
          <a:ln>
            <a:noFill/>
          </a:ln>
        </p:spPr>
        <p:txBody>
          <a:bodyPr spcFirstLastPara="1" wrap="square" lIns="91425" tIns="45700" rIns="91425" bIns="45700" anchor="t" anchorCtr="0">
            <a:spAutoFit/>
          </a:bodyPr>
          <a:lstStyle/>
          <a:p>
            <a:pPr marL="0" marR="0" lvl="0" indent="0" algn="ctr" rtl="0">
              <a:lnSpc>
                <a:spcPct val="150000"/>
              </a:lnSpc>
              <a:spcBef>
                <a:spcPts val="0"/>
              </a:spcBef>
              <a:spcAft>
                <a:spcPts val="0"/>
              </a:spcAft>
              <a:buClr>
                <a:srgbClr val="000000"/>
              </a:buClr>
              <a:buSzPts val="2000"/>
              <a:buFont typeface="Arial"/>
              <a:buNone/>
            </a:pPr>
            <a:endParaRPr/>
          </a:p>
          <a:p>
            <a:pPr marL="0" marR="0" lvl="0" indent="0" algn="ctr" rtl="0">
              <a:lnSpc>
                <a:spcPct val="150000"/>
              </a:lnSpc>
              <a:spcBef>
                <a:spcPts val="0"/>
              </a:spcBef>
              <a:spcAft>
                <a:spcPts val="0"/>
              </a:spcAft>
              <a:buClr>
                <a:srgbClr val="000000"/>
              </a:buClr>
              <a:buSzPts val="2000"/>
              <a:buFont typeface="Arial"/>
              <a:buNone/>
            </a:pPr>
            <a:r>
              <a:rPr lang="en-US" sz="2000" b="1" i="0" u="none" strike="noStrike" cap="none">
                <a:solidFill>
                  <a:schemeClr val="dk1"/>
                </a:solidFill>
                <a:latin typeface="Times New Roman"/>
                <a:ea typeface="Times New Roman"/>
                <a:cs typeface="Times New Roman"/>
                <a:sym typeface="Times New Roman"/>
              </a:rPr>
              <a:t>PLANT DISEASE DETECTION USING MACHINE LEARNING</a:t>
            </a:r>
            <a:endParaRPr sz="2500" b="1" i="0" u="none" strike="noStrike" cap="none">
              <a:solidFill>
                <a:schemeClr val="dk1"/>
              </a:solidFill>
              <a:latin typeface="Cambria"/>
              <a:ea typeface="Cambria"/>
              <a:cs typeface="Cambria"/>
              <a:sym typeface="Cambria"/>
            </a:endParaRPr>
          </a:p>
          <a:p>
            <a:pPr marL="0" marR="0" lvl="0" indent="0" algn="ctr" rtl="0">
              <a:lnSpc>
                <a:spcPct val="100000"/>
              </a:lnSpc>
              <a:spcBef>
                <a:spcPts val="0"/>
              </a:spcBef>
              <a:spcAft>
                <a:spcPts val="0"/>
              </a:spcAft>
              <a:buClr>
                <a:srgbClr val="000000"/>
              </a:buClr>
              <a:buSzPts val="4000"/>
              <a:buFont typeface="Arial"/>
              <a:buNone/>
            </a:pPr>
            <a:r>
              <a:rPr lang="en-US" sz="4000" b="0" i="0" u="none" strike="noStrike" cap="none">
                <a:solidFill>
                  <a:schemeClr val="dk1"/>
                </a:solidFill>
                <a:latin typeface="Cambria"/>
                <a:ea typeface="Cambria"/>
                <a:cs typeface="Cambria"/>
                <a:sym typeface="Cambria"/>
              </a:rPr>
              <a:t>                            </a:t>
            </a:r>
            <a:endParaRPr/>
          </a:p>
        </p:txBody>
      </p:sp>
      <p:sp>
        <p:nvSpPr>
          <p:cNvPr id="95" name="Google Shape;95;p22"/>
          <p:cNvSpPr txBox="1"/>
          <p:nvPr/>
        </p:nvSpPr>
        <p:spPr>
          <a:xfrm>
            <a:off x="764024" y="1745032"/>
            <a:ext cx="6771560" cy="3572444"/>
          </a:xfrm>
          <a:prstGeom prst="rect">
            <a:avLst/>
          </a:prstGeom>
          <a:noFill/>
          <a:ln>
            <a:noFill/>
          </a:ln>
        </p:spPr>
        <p:txBody>
          <a:bodyPr spcFirstLastPara="1" wrap="square" lIns="0" tIns="5175" rIns="0" bIns="0" anchor="t" anchorCtr="0">
            <a:spAutoFit/>
          </a:bodyPr>
          <a:lstStyle/>
          <a:p>
            <a:pPr marL="12700" marR="0" lvl="0" indent="0" algn="l" rtl="0">
              <a:lnSpc>
                <a:spcPct val="100000"/>
              </a:lnSpc>
              <a:spcBef>
                <a:spcPts val="0"/>
              </a:spcBef>
              <a:spcAft>
                <a:spcPts val="0"/>
              </a:spcAft>
              <a:buNone/>
            </a:pPr>
            <a:r>
              <a:rPr lang="en-US" sz="2183" b="0" i="0" u="none" strike="noStrike" cap="none">
                <a:solidFill>
                  <a:schemeClr val="dk1"/>
                </a:solidFill>
                <a:latin typeface="Times New Roman"/>
                <a:ea typeface="Times New Roman"/>
                <a:cs typeface="Times New Roman"/>
                <a:sym typeface="Times New Roman"/>
              </a:rPr>
              <a:t>BY:</a:t>
            </a:r>
            <a:endParaRPr/>
          </a:p>
          <a:p>
            <a:pPr marL="12700" marR="0" lvl="0" indent="0" algn="l" rtl="0">
              <a:lnSpc>
                <a:spcPct val="100000"/>
              </a:lnSpc>
              <a:spcBef>
                <a:spcPts val="437"/>
              </a:spcBef>
              <a:spcAft>
                <a:spcPts val="0"/>
              </a:spcAft>
              <a:buNone/>
            </a:pPr>
            <a:r>
              <a:rPr lang="en-US" sz="2183" b="0" i="0" u="none" strike="noStrike" cap="none">
                <a:solidFill>
                  <a:schemeClr val="dk1"/>
                </a:solidFill>
                <a:latin typeface="Times New Roman"/>
                <a:ea typeface="Times New Roman"/>
                <a:cs typeface="Times New Roman"/>
                <a:sym typeface="Times New Roman"/>
              </a:rPr>
              <a:t>KUSHAL R U– 1RV22CS093</a:t>
            </a:r>
            <a:endParaRPr/>
          </a:p>
          <a:p>
            <a:pPr marL="12700" marR="0" lvl="0" indent="0" algn="l" rtl="0">
              <a:lnSpc>
                <a:spcPct val="100000"/>
              </a:lnSpc>
              <a:spcBef>
                <a:spcPts val="437"/>
              </a:spcBef>
              <a:spcAft>
                <a:spcPts val="0"/>
              </a:spcAft>
              <a:buNone/>
            </a:pPr>
            <a:r>
              <a:rPr lang="en-US" sz="2183" b="0" i="0" u="none" strike="noStrike" cap="none">
                <a:solidFill>
                  <a:schemeClr val="dk1"/>
                </a:solidFill>
                <a:latin typeface="Times New Roman"/>
                <a:ea typeface="Times New Roman"/>
                <a:cs typeface="Times New Roman"/>
                <a:sym typeface="Times New Roman"/>
              </a:rPr>
              <a:t>MANOJ KUMAR B V– 1RV23CS407</a:t>
            </a:r>
            <a:endParaRPr/>
          </a:p>
          <a:p>
            <a:pPr marL="12700" marR="0" lvl="0" indent="0" algn="l" rtl="0">
              <a:lnSpc>
                <a:spcPct val="100000"/>
              </a:lnSpc>
              <a:spcBef>
                <a:spcPts val="437"/>
              </a:spcBef>
              <a:spcAft>
                <a:spcPts val="0"/>
              </a:spcAft>
              <a:buNone/>
            </a:pPr>
            <a:r>
              <a:rPr lang="en-US" sz="2183" b="0" i="0" u="none" strike="noStrike" cap="none">
                <a:solidFill>
                  <a:schemeClr val="dk1"/>
                </a:solidFill>
                <a:latin typeface="Times New Roman"/>
                <a:ea typeface="Times New Roman"/>
                <a:cs typeface="Times New Roman"/>
                <a:sym typeface="Times New Roman"/>
              </a:rPr>
              <a:t>MOHAMMED ADNAN – 1RV23CS409</a:t>
            </a:r>
            <a:endParaRPr/>
          </a:p>
          <a:p>
            <a:pPr marL="12700" marR="0" lvl="0" indent="0" algn="l" rtl="0">
              <a:lnSpc>
                <a:spcPct val="100000"/>
              </a:lnSpc>
              <a:spcBef>
                <a:spcPts val="437"/>
              </a:spcBef>
              <a:spcAft>
                <a:spcPts val="0"/>
              </a:spcAft>
              <a:buNone/>
            </a:pPr>
            <a:r>
              <a:rPr lang="en-US" sz="2183" b="0" i="0" u="none" strike="noStrike" cap="none">
                <a:solidFill>
                  <a:schemeClr val="dk1"/>
                </a:solidFill>
                <a:latin typeface="Times New Roman"/>
                <a:ea typeface="Times New Roman"/>
                <a:cs typeface="Times New Roman"/>
                <a:sym typeface="Times New Roman"/>
              </a:rPr>
              <a:t>NAGAPRASAD NAIK– 1RV23CS410</a:t>
            </a:r>
            <a:endParaRPr/>
          </a:p>
          <a:p>
            <a:pPr marL="12700" marR="0" lvl="0" indent="0" algn="l" rtl="0">
              <a:lnSpc>
                <a:spcPct val="100000"/>
              </a:lnSpc>
              <a:spcBef>
                <a:spcPts val="437"/>
              </a:spcBef>
              <a:spcAft>
                <a:spcPts val="0"/>
              </a:spcAft>
              <a:buNone/>
            </a:pPr>
            <a:endParaRPr sz="2183" b="0" i="0" u="none" strike="noStrike" cap="none">
              <a:solidFill>
                <a:schemeClr val="dk1"/>
              </a:solidFill>
              <a:latin typeface="Times New Roman"/>
              <a:ea typeface="Times New Roman"/>
              <a:cs typeface="Times New Roman"/>
              <a:sym typeface="Times New Roman"/>
            </a:endParaRPr>
          </a:p>
          <a:p>
            <a:pPr marL="12700" marR="0" lvl="0" indent="0" algn="l" rtl="0">
              <a:lnSpc>
                <a:spcPct val="100000"/>
              </a:lnSpc>
              <a:spcBef>
                <a:spcPts val="480"/>
              </a:spcBef>
              <a:spcAft>
                <a:spcPts val="0"/>
              </a:spcAft>
              <a:buNone/>
            </a:pPr>
            <a:r>
              <a:rPr lang="en-US" sz="2400" b="0" i="0" u="none" strike="noStrike" cap="none">
                <a:solidFill>
                  <a:schemeClr val="dk1"/>
                </a:solidFill>
                <a:latin typeface="Times New Roman"/>
                <a:ea typeface="Times New Roman"/>
                <a:cs typeface="Times New Roman"/>
                <a:sym typeface="Times New Roman"/>
              </a:rPr>
              <a:t>	            					</a:t>
            </a:r>
            <a:endParaRPr/>
          </a:p>
          <a:p>
            <a:pPr marL="12700" marR="0" lvl="0" indent="0" algn="l" rtl="0">
              <a:lnSpc>
                <a:spcPct val="100000"/>
              </a:lnSpc>
              <a:spcBef>
                <a:spcPts val="437"/>
              </a:spcBef>
              <a:spcAft>
                <a:spcPts val="0"/>
              </a:spcAft>
              <a:buNone/>
            </a:pPr>
            <a:endParaRPr sz="2183" b="0" i="0" u="none" strike="noStrike" cap="non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31"/>
          <p:cNvSpPr txBox="1">
            <a:spLocks noGrp="1"/>
          </p:cNvSpPr>
          <p:nvPr>
            <p:ph type="title"/>
          </p:nvPr>
        </p:nvSpPr>
        <p:spPr>
          <a:xfrm>
            <a:off x="2355025" y="269500"/>
            <a:ext cx="4074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Machine Learning Model</a:t>
            </a:r>
            <a:endParaRPr dirty="0">
              <a:latin typeface="Times New Roman" panose="02020603050405020304" pitchFamily="18" charset="0"/>
              <a:cs typeface="Times New Roman" panose="02020603050405020304" pitchFamily="18" charset="0"/>
            </a:endParaRPr>
          </a:p>
        </p:txBody>
      </p:sp>
      <p:sp>
        <p:nvSpPr>
          <p:cNvPr id="152" name="Google Shape;152;p31"/>
          <p:cNvSpPr txBox="1"/>
          <p:nvPr/>
        </p:nvSpPr>
        <p:spPr>
          <a:xfrm>
            <a:off x="129875" y="1010225"/>
            <a:ext cx="8817900" cy="38100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800" b="1" dirty="0">
                <a:solidFill>
                  <a:schemeClr val="tx1"/>
                </a:solidFill>
                <a:latin typeface="Times New Roman"/>
                <a:ea typeface="Times New Roman"/>
                <a:cs typeface="Times New Roman"/>
                <a:sym typeface="Times New Roman"/>
              </a:rPr>
              <a:t>Set Theory:</a:t>
            </a:r>
            <a:endParaRPr sz="1800" b="1"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Training and Validation Sets: The data is divided into distinct sets (training, validation, and test sets). Each set is a collection of examples used for specific purposes in the learning process.</a:t>
            </a:r>
            <a:endParaRPr sz="1800"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Feature Maps: The collection of features extracted from the images at various convolutional layers can be considered as sets.</a:t>
            </a:r>
            <a:endParaRPr sz="1800" dirty="0">
              <a:solidFill>
                <a:schemeClr val="tx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32"/>
          <p:cNvPicPr preferRelativeResize="0"/>
          <p:nvPr/>
        </p:nvPicPr>
        <p:blipFill>
          <a:blip r:embed="rId3">
            <a:alphaModFix/>
          </a:blip>
          <a:stretch>
            <a:fillRect/>
          </a:stretch>
        </p:blipFill>
        <p:spPr>
          <a:xfrm>
            <a:off x="1558625" y="1024675"/>
            <a:ext cx="5628401" cy="38302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33"/>
          <p:cNvSpPr txBox="1">
            <a:spLocks noGrp="1"/>
          </p:cNvSpPr>
          <p:nvPr>
            <p:ph type="title"/>
          </p:nvPr>
        </p:nvSpPr>
        <p:spPr>
          <a:xfrm>
            <a:off x="2355025" y="269500"/>
            <a:ext cx="4074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Machine Learning Model</a:t>
            </a:r>
            <a:endParaRPr dirty="0">
              <a:latin typeface="Times New Roman" panose="02020603050405020304" pitchFamily="18" charset="0"/>
              <a:cs typeface="Times New Roman" panose="02020603050405020304" pitchFamily="18" charset="0"/>
            </a:endParaRPr>
          </a:p>
        </p:txBody>
      </p:sp>
      <p:sp>
        <p:nvSpPr>
          <p:cNvPr id="163" name="Google Shape;163;p33"/>
          <p:cNvSpPr txBox="1"/>
          <p:nvPr/>
        </p:nvSpPr>
        <p:spPr>
          <a:xfrm>
            <a:off x="129875" y="1010225"/>
            <a:ext cx="8817900" cy="38100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sz="1800" b="1" dirty="0">
                <a:solidFill>
                  <a:schemeClr val="tx1"/>
                </a:solidFill>
                <a:latin typeface="Times New Roman"/>
                <a:ea typeface="Times New Roman"/>
                <a:cs typeface="Times New Roman"/>
                <a:sym typeface="Times New Roman"/>
              </a:rPr>
              <a:t>Probability and Statistics:</a:t>
            </a:r>
            <a:endParaRPr sz="1800" b="1"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err="1">
                <a:solidFill>
                  <a:schemeClr val="tx1"/>
                </a:solidFill>
                <a:latin typeface="Times New Roman"/>
                <a:ea typeface="Times New Roman"/>
                <a:cs typeface="Times New Roman"/>
                <a:sym typeface="Times New Roman"/>
              </a:rPr>
              <a:t>Softmax</a:t>
            </a:r>
            <a:r>
              <a:rPr lang="en-US" sz="1800" dirty="0">
                <a:solidFill>
                  <a:schemeClr val="tx1"/>
                </a:solidFill>
                <a:latin typeface="Times New Roman"/>
                <a:ea typeface="Times New Roman"/>
                <a:cs typeface="Times New Roman"/>
                <a:sym typeface="Times New Roman"/>
              </a:rPr>
              <a:t> Function: The output layer uses the </a:t>
            </a:r>
            <a:r>
              <a:rPr lang="en-US" sz="1800" dirty="0" err="1">
                <a:solidFill>
                  <a:schemeClr val="tx1"/>
                </a:solidFill>
                <a:latin typeface="Times New Roman"/>
                <a:ea typeface="Times New Roman"/>
                <a:cs typeface="Times New Roman"/>
                <a:sym typeface="Times New Roman"/>
              </a:rPr>
              <a:t>softmax</a:t>
            </a:r>
            <a:r>
              <a:rPr lang="en-US" sz="1800" dirty="0">
                <a:solidFill>
                  <a:schemeClr val="tx1"/>
                </a:solidFill>
                <a:latin typeface="Times New Roman"/>
                <a:ea typeface="Times New Roman"/>
                <a:cs typeface="Times New Roman"/>
                <a:sym typeface="Times New Roman"/>
              </a:rPr>
              <a:t> function, which involves probabilistic interpretation. It converts raw output scores into probabilities that sum to 1.</a:t>
            </a:r>
            <a:endParaRPr sz="1800"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Loss Function: The cross-entropy loss used in training is based on probability theory and measures the difference between the predicted probability distribution and the actual distribution.</a:t>
            </a:r>
            <a:endParaRPr sz="1800"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Data Augmentation: Techniques like random rotations, flips, and shifts applied to images introduce randomness, which is grounded in probability theory.</a:t>
            </a:r>
            <a:endParaRPr sz="1800" dirty="0">
              <a:solidFill>
                <a:schemeClr val="tx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endParaRPr sz="1800" dirty="0">
              <a:solidFill>
                <a:schemeClr val="tx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pic>
        <p:nvPicPr>
          <p:cNvPr id="168" name="Google Shape;168;p34"/>
          <p:cNvPicPr preferRelativeResize="0"/>
          <p:nvPr/>
        </p:nvPicPr>
        <p:blipFill>
          <a:blip r:embed="rId3">
            <a:alphaModFix/>
          </a:blip>
          <a:stretch>
            <a:fillRect/>
          </a:stretch>
        </p:blipFill>
        <p:spPr>
          <a:xfrm>
            <a:off x="500100" y="886550"/>
            <a:ext cx="8143800" cy="390479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5"/>
          <p:cNvSpPr txBox="1">
            <a:spLocks noGrp="1"/>
          </p:cNvSpPr>
          <p:nvPr>
            <p:ph type="title"/>
          </p:nvPr>
        </p:nvSpPr>
        <p:spPr>
          <a:xfrm>
            <a:off x="2355025" y="269500"/>
            <a:ext cx="4074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Machine Learning Model</a:t>
            </a:r>
            <a:endParaRPr dirty="0">
              <a:latin typeface="Times New Roman" panose="02020603050405020304" pitchFamily="18" charset="0"/>
              <a:cs typeface="Times New Roman" panose="02020603050405020304" pitchFamily="18" charset="0"/>
            </a:endParaRPr>
          </a:p>
        </p:txBody>
      </p:sp>
      <p:sp>
        <p:nvSpPr>
          <p:cNvPr id="174" name="Google Shape;174;p35"/>
          <p:cNvSpPr txBox="1"/>
          <p:nvPr/>
        </p:nvSpPr>
        <p:spPr>
          <a:xfrm>
            <a:off x="129875" y="1010225"/>
            <a:ext cx="8817900" cy="3810000"/>
          </a:xfrm>
          <a:prstGeom prst="rect">
            <a:avLst/>
          </a:prstGeom>
          <a:noFill/>
          <a:ln>
            <a:noFill/>
          </a:ln>
        </p:spPr>
        <p:txBody>
          <a:bodyPr spcFirstLastPara="1" wrap="square" lIns="91425" tIns="91425" rIns="91425" bIns="91425" anchor="t" anchorCtr="0">
            <a:noAutofit/>
          </a:bodyPr>
          <a:lstStyle/>
          <a:p>
            <a:pPr marL="0" lvl="0" indent="0" algn="just" rtl="0">
              <a:lnSpc>
                <a:spcPct val="150000"/>
              </a:lnSpc>
              <a:spcBef>
                <a:spcPts val="0"/>
              </a:spcBef>
              <a:spcAft>
                <a:spcPts val="0"/>
              </a:spcAft>
              <a:buClr>
                <a:schemeClr val="dk1"/>
              </a:buClr>
              <a:buSzPts val="1100"/>
              <a:buFont typeface="Arial"/>
              <a:buNone/>
            </a:pPr>
            <a:r>
              <a:rPr lang="en-US" sz="1800" b="1" dirty="0">
                <a:solidFill>
                  <a:schemeClr val="tx1"/>
                </a:solidFill>
                <a:latin typeface="Times New Roman"/>
                <a:ea typeface="Times New Roman"/>
                <a:cs typeface="Times New Roman"/>
                <a:sym typeface="Times New Roman"/>
              </a:rPr>
              <a:t>Linear Algebra:</a:t>
            </a:r>
            <a:endParaRPr sz="1800" b="1"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Convolution Operations: Convolutions can be described using matrix operations, where filters are matrices that slide over the input image matrix to produce feature maps.</a:t>
            </a:r>
            <a:endParaRPr sz="1800"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Matrix Multiplications: In fully connected layers, the operations are essentially matrix multiplications between weights and input vectors.</a:t>
            </a:r>
            <a:endParaRPr sz="1800" dirty="0">
              <a:solidFill>
                <a:schemeClr val="tx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r>
              <a:rPr lang="en-US" sz="1800" b="1" dirty="0">
                <a:solidFill>
                  <a:schemeClr val="tx1"/>
                </a:solidFill>
                <a:latin typeface="Times New Roman"/>
                <a:ea typeface="Times New Roman"/>
                <a:cs typeface="Times New Roman"/>
                <a:sym typeface="Times New Roman"/>
              </a:rPr>
              <a:t>Boolean Algebra:</a:t>
            </a:r>
            <a:endParaRPr sz="1800" b="1"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err="1">
                <a:solidFill>
                  <a:schemeClr val="tx1"/>
                </a:solidFill>
                <a:latin typeface="Times New Roman"/>
                <a:ea typeface="Times New Roman"/>
                <a:cs typeface="Times New Roman"/>
                <a:sym typeface="Times New Roman"/>
              </a:rPr>
              <a:t>ReLU</a:t>
            </a:r>
            <a:r>
              <a:rPr lang="en-US" sz="1800" dirty="0">
                <a:solidFill>
                  <a:schemeClr val="tx1"/>
                </a:solidFill>
                <a:latin typeface="Times New Roman"/>
                <a:ea typeface="Times New Roman"/>
                <a:cs typeface="Times New Roman"/>
                <a:sym typeface="Times New Roman"/>
              </a:rPr>
              <a:t> (Rectified Linear Unit) activation functions involve basic Boolean operations (thresholding, comparing values to zero).</a:t>
            </a:r>
            <a:endParaRPr sz="1800"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These functions help introduce non-linearity into the model, allowing it to learn complex patterns from data.</a:t>
            </a:r>
            <a:endParaRPr sz="1800" dirty="0">
              <a:solidFill>
                <a:schemeClr val="tx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dirty="0">
              <a:solidFill>
                <a:schemeClr val="tx1"/>
              </a:solidFill>
              <a:latin typeface="Times New Roman"/>
              <a:ea typeface="Times New Roman"/>
              <a:cs typeface="Times New Roman"/>
              <a:sym typeface="Times New Roman"/>
            </a:endParaRPr>
          </a:p>
          <a:p>
            <a:pPr marL="0" lvl="0" indent="0" algn="just" rtl="0">
              <a:lnSpc>
                <a:spcPct val="150000"/>
              </a:lnSpc>
              <a:spcBef>
                <a:spcPts val="0"/>
              </a:spcBef>
              <a:spcAft>
                <a:spcPts val="0"/>
              </a:spcAft>
              <a:buNone/>
            </a:pPr>
            <a:endParaRPr sz="1800" b="1" dirty="0">
              <a:solidFill>
                <a:schemeClr val="tx1"/>
              </a:solidFill>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pic>
        <p:nvPicPr>
          <p:cNvPr id="179" name="Google Shape;179;p36"/>
          <p:cNvPicPr preferRelativeResize="0"/>
          <p:nvPr/>
        </p:nvPicPr>
        <p:blipFill>
          <a:blip r:embed="rId3">
            <a:alphaModFix/>
          </a:blip>
          <a:stretch>
            <a:fillRect/>
          </a:stretch>
        </p:blipFill>
        <p:spPr>
          <a:xfrm>
            <a:off x="822625" y="1047175"/>
            <a:ext cx="7807601" cy="39462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37"/>
          <p:cNvSpPr txBox="1"/>
          <p:nvPr/>
        </p:nvSpPr>
        <p:spPr>
          <a:xfrm>
            <a:off x="297456" y="1150752"/>
            <a:ext cx="7645705" cy="305405"/>
          </a:xfrm>
          <a:prstGeom prst="rect">
            <a:avLst/>
          </a:prstGeom>
          <a:noFill/>
          <a:ln>
            <a:noFill/>
          </a:ln>
        </p:spPr>
        <p:txBody>
          <a:bodyPr spcFirstLastPara="1" wrap="square" lIns="0" tIns="12050" rIns="0" bIns="0" anchor="t" anchorCtr="0">
            <a:spAutoFit/>
          </a:bodyPr>
          <a:lstStyle/>
          <a:p>
            <a:pPr marL="698500" marR="0" lvl="0" indent="-558800" algn="l" rtl="0">
              <a:lnSpc>
                <a:spcPct val="101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graphicFrame>
        <p:nvGraphicFramePr>
          <p:cNvPr id="185" name="Google Shape;185;p37"/>
          <p:cNvGraphicFramePr/>
          <p:nvPr/>
        </p:nvGraphicFramePr>
        <p:xfrm>
          <a:off x="-1" y="876244"/>
          <a:ext cx="9144000" cy="4162295"/>
        </p:xfrm>
        <a:graphic>
          <a:graphicData uri="http://schemas.openxmlformats.org/drawingml/2006/table">
            <a:tbl>
              <a:tblPr>
                <a:noFill/>
                <a:tableStyleId>{CF073F69-9273-4C5E-ACF0-6F6262560981}</a:tableStyleId>
              </a:tblPr>
              <a:tblGrid>
                <a:gridCol w="516500">
                  <a:extLst>
                    <a:ext uri="{9D8B030D-6E8A-4147-A177-3AD203B41FA5}">
                      <a16:colId xmlns:a16="http://schemas.microsoft.com/office/drawing/2014/main" val="20000"/>
                    </a:ext>
                  </a:extLst>
                </a:gridCol>
                <a:gridCol w="2501200">
                  <a:extLst>
                    <a:ext uri="{9D8B030D-6E8A-4147-A177-3AD203B41FA5}">
                      <a16:colId xmlns:a16="http://schemas.microsoft.com/office/drawing/2014/main" val="20001"/>
                    </a:ext>
                  </a:extLst>
                </a:gridCol>
                <a:gridCol w="2608000">
                  <a:extLst>
                    <a:ext uri="{9D8B030D-6E8A-4147-A177-3AD203B41FA5}">
                      <a16:colId xmlns:a16="http://schemas.microsoft.com/office/drawing/2014/main" val="20002"/>
                    </a:ext>
                  </a:extLst>
                </a:gridCol>
                <a:gridCol w="3518300">
                  <a:extLst>
                    <a:ext uri="{9D8B030D-6E8A-4147-A177-3AD203B41FA5}">
                      <a16:colId xmlns:a16="http://schemas.microsoft.com/office/drawing/2014/main" val="20003"/>
                    </a:ext>
                  </a:extLst>
                </a:gridCol>
              </a:tblGrid>
              <a:tr h="478825">
                <a:tc>
                  <a:txBody>
                    <a:bodyPr/>
                    <a:lstStyle/>
                    <a:p>
                      <a:pPr marL="0" marR="0" lvl="0" indent="0" algn="ctr" rtl="0">
                        <a:lnSpc>
                          <a:spcPct val="100000"/>
                        </a:lnSpc>
                        <a:spcBef>
                          <a:spcPts val="0"/>
                        </a:spcBef>
                        <a:spcAft>
                          <a:spcPts val="0"/>
                        </a:spcAft>
                        <a:buClr>
                          <a:srgbClr val="FFFFFF"/>
                        </a:buClr>
                        <a:buSzPts val="2800"/>
                        <a:buFont typeface="Calibri"/>
                        <a:buNone/>
                      </a:pPr>
                      <a:r>
                        <a:rPr lang="en-US" sz="1400" b="1" i="0" u="none" strike="noStrike" cap="none">
                          <a:solidFill>
                            <a:srgbClr val="FFFFFF"/>
                          </a:solidFill>
                          <a:latin typeface="Calibri"/>
                          <a:ea typeface="Calibri"/>
                          <a:cs typeface="Calibri"/>
                          <a:sym typeface="Calibri"/>
                        </a:rPr>
                        <a:t>Sl No</a:t>
                      </a:r>
                      <a:endParaRPr sz="9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1400" b="1" i="0" u="none" strike="noStrike" cap="none">
                          <a:solidFill>
                            <a:srgbClr val="FFFFFF"/>
                          </a:solidFill>
                          <a:latin typeface="Calibri"/>
                          <a:ea typeface="Calibri"/>
                          <a:cs typeface="Calibri"/>
                          <a:sym typeface="Calibri"/>
                        </a:rPr>
                        <a:t>Paper Title, Author(s),Year </a:t>
                      </a:r>
                      <a:endParaRPr sz="9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1400" u="none" strike="noStrike" cap="none">
                          <a:solidFill>
                            <a:srgbClr val="FFFFFC"/>
                          </a:solidFill>
                          <a:latin typeface="Trebuchet MS"/>
                          <a:ea typeface="Trebuchet MS"/>
                          <a:cs typeface="Trebuchet MS"/>
                          <a:sym typeface="Trebuchet MS"/>
                        </a:rPr>
                        <a:t>Author(s)</a:t>
                      </a:r>
                      <a:endParaRPr sz="1400" u="none" strike="noStrike" cap="none">
                        <a:solidFill>
                          <a:srgbClr val="FFFFFC"/>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1400" u="none" strike="noStrike" cap="none">
                          <a:solidFill>
                            <a:srgbClr val="FFFFFC"/>
                          </a:solidFill>
                          <a:latin typeface="Trebuchet MS"/>
                          <a:ea typeface="Trebuchet MS"/>
                          <a:cs typeface="Trebuchet MS"/>
                          <a:sym typeface="Trebuchet MS"/>
                        </a:rPr>
                        <a:t>Summary</a:t>
                      </a:r>
                      <a:endParaRPr sz="1400" u="none" strike="noStrike" cap="none">
                        <a:solidFill>
                          <a:srgbClr val="FFFFFC"/>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845300">
                <a:tc>
                  <a:txBody>
                    <a:bodyPr/>
                    <a:lstStyle/>
                    <a:p>
                      <a:pPr marL="0" marR="0" lvl="0" indent="0" algn="ctr" rtl="0">
                        <a:lnSpc>
                          <a:spcPct val="100000"/>
                        </a:lnSpc>
                        <a:spcBef>
                          <a:spcPts val="0"/>
                        </a:spcBef>
                        <a:spcAft>
                          <a:spcPts val="0"/>
                        </a:spcAft>
                        <a:buClr>
                          <a:srgbClr val="000000"/>
                        </a:buClr>
                        <a:buSzPts val="2800"/>
                        <a:buFont typeface="Calibri"/>
                        <a:buNone/>
                      </a:pPr>
                      <a:r>
                        <a:rPr lang="en-US" sz="1400" i="0" u="none" strike="noStrike" cap="none">
                          <a:solidFill>
                            <a:srgbClr val="000000"/>
                          </a:solidFill>
                          <a:latin typeface="Trebuchet MS"/>
                          <a:ea typeface="Trebuchet MS"/>
                          <a:cs typeface="Trebuchet MS"/>
                          <a:sym typeface="Trebuchet MS"/>
                        </a:rPr>
                        <a:t>1</a:t>
                      </a:r>
                      <a:endParaRPr sz="900" u="none" strike="noStrike" cap="none">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800"/>
                        <a:buFont typeface="Arial"/>
                        <a:buNone/>
                      </a:pPr>
                      <a:r>
                        <a:rPr lang="en-US" sz="1400" b="1" i="0" u="none" strike="noStrike" cap="none">
                          <a:solidFill>
                            <a:schemeClr val="dk1"/>
                          </a:solidFill>
                          <a:latin typeface="Arial"/>
                          <a:ea typeface="Arial"/>
                          <a:cs typeface="Arial"/>
                          <a:sym typeface="Arial"/>
                        </a:rPr>
                        <a:t>A Review of Convolutional Neural Network-based Approaches for Disease Detection in Plants</a:t>
                      </a:r>
                      <a:endParaRPr/>
                    </a:p>
                    <a:p>
                      <a:pPr marL="0" marR="0" lvl="0" indent="0" algn="l" rtl="0">
                        <a:lnSpc>
                          <a:spcPct val="100000"/>
                        </a:lnSpc>
                        <a:spcBef>
                          <a:spcPts val="0"/>
                        </a:spcBef>
                        <a:spcAft>
                          <a:spcPts val="0"/>
                        </a:spcAft>
                        <a:buClr>
                          <a:srgbClr val="000000"/>
                        </a:buClr>
                        <a:buSzPts val="2800"/>
                        <a:buFont typeface="Arial"/>
                        <a:buNone/>
                      </a:pPr>
                      <a:r>
                        <a:rPr lang="en-US" sz="1200" b="1">
                          <a:solidFill>
                            <a:schemeClr val="dk1"/>
                          </a:solidFill>
                          <a:latin typeface="Trebuchet MS"/>
                          <a:ea typeface="Trebuchet MS"/>
                          <a:cs typeface="Trebuchet MS"/>
                          <a:sym typeface="Trebuchet MS"/>
                        </a:rPr>
                        <a:t>2022</a:t>
                      </a:r>
                      <a:endParaRPr sz="1200" b="1" i="0" u="none" strike="noStrike" cap="none">
                        <a:solidFill>
                          <a:schemeClr val="dk1"/>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800"/>
                        <a:buFont typeface="Arial"/>
                        <a:buNone/>
                      </a:pPr>
                      <a:r>
                        <a:rPr lang="en-US" sz="1200" b="1" u="none" strike="noStrike" cap="none"/>
                        <a:t>Barsha Biswas, Rajesh Kumar Yadav,</a:t>
                      </a:r>
                      <a:endParaRPr/>
                    </a:p>
                    <a:p>
                      <a:pPr marL="0" marR="0" lvl="0" indent="0" algn="l" rtl="0">
                        <a:lnSpc>
                          <a:spcPct val="100000"/>
                        </a:lnSpc>
                        <a:spcBef>
                          <a:spcPts val="0"/>
                        </a:spcBef>
                        <a:spcAft>
                          <a:spcPts val="0"/>
                        </a:spcAft>
                        <a:buClr>
                          <a:srgbClr val="000000"/>
                        </a:buClr>
                        <a:buSzPts val="2800"/>
                        <a:buFont typeface="Arial"/>
                        <a:buNone/>
                      </a:pPr>
                      <a:r>
                        <a:rPr lang="en-US" sz="1200" b="1" i="0" u="none" strike="noStrike" cap="none">
                          <a:solidFill>
                            <a:srgbClr val="000000"/>
                          </a:solidFill>
                          <a:latin typeface="Trebuchet MS"/>
                          <a:ea typeface="Trebuchet MS"/>
                          <a:cs typeface="Trebuchet MS"/>
                          <a:sym typeface="Trebuchet MS"/>
                        </a:rPr>
                        <a:t>Department of Computer Science &amp; Engineering, Delhi Technological University, Delhi, India</a:t>
                      </a:r>
                      <a:endParaRPr sz="1200" b="1" i="0" u="none" strike="noStrike" cap="none">
                        <a:solidFill>
                          <a:srgbClr val="000000"/>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None/>
                      </a:pPr>
                      <a:r>
                        <a:rPr lang="en-US" sz="1200" b="1" u="none" strike="noStrike" cap="none"/>
                        <a:t>In India, where 60.3% of the land is used for agriculture, early detection of plant diseases is crucial to prevent economic losses. Utilizing Deep Learning (DL) and Convolutional Neural Networks (CNNs), farmers can efficiently identify plant diseases from images. This study reviews CNN-based methods for plant disease detection.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1798825">
                <a:tc>
                  <a:txBody>
                    <a:bodyPr/>
                    <a:lstStyle/>
                    <a:p>
                      <a:pPr marL="0" marR="0" lvl="0" indent="0" algn="ctr" rtl="0">
                        <a:lnSpc>
                          <a:spcPct val="100000"/>
                        </a:lnSpc>
                        <a:spcBef>
                          <a:spcPts val="0"/>
                        </a:spcBef>
                        <a:spcAft>
                          <a:spcPts val="0"/>
                        </a:spcAft>
                        <a:buClr>
                          <a:srgbClr val="000000"/>
                        </a:buClr>
                        <a:buSzPts val="2800"/>
                        <a:buFont typeface="Calibri"/>
                        <a:buNone/>
                      </a:pPr>
                      <a:r>
                        <a:rPr lang="en-US" sz="1400" u="none" strike="noStrike" cap="none">
                          <a:latin typeface="Trebuchet MS"/>
                          <a:ea typeface="Trebuchet MS"/>
                          <a:cs typeface="Trebuchet MS"/>
                          <a:sym typeface="Trebuchet MS"/>
                        </a:rPr>
                        <a:t>2</a:t>
                      </a:r>
                      <a:endParaRPr sz="1400" u="none" strike="noStrike" cap="none">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800"/>
                        <a:buFont typeface="Arial"/>
                        <a:buNone/>
                      </a:pPr>
                      <a:r>
                        <a:rPr lang="en-US" sz="1400" b="1" u="none" strike="noStrike" cap="none"/>
                        <a:t>Plant Leaf Disease Detection Using Transfer Learning Approach</a:t>
                      </a:r>
                      <a:endParaRPr sz="1400" b="1" u="none" strike="noStrike" cap="none"/>
                    </a:p>
                    <a:p>
                      <a:pPr marL="0" marR="0" lvl="0" indent="0" algn="l" rtl="0">
                        <a:lnSpc>
                          <a:spcPct val="100000"/>
                        </a:lnSpc>
                        <a:spcBef>
                          <a:spcPts val="0"/>
                        </a:spcBef>
                        <a:spcAft>
                          <a:spcPts val="0"/>
                        </a:spcAft>
                        <a:buClr>
                          <a:srgbClr val="000000"/>
                        </a:buClr>
                        <a:buSzPts val="2800"/>
                        <a:buFont typeface="Arial"/>
                        <a:buNone/>
                      </a:pPr>
                      <a:r>
                        <a:rPr lang="en-US" b="1"/>
                        <a:t>2019</a:t>
                      </a:r>
                      <a:endParaRPr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800"/>
                        <a:buFont typeface="Arial"/>
                        <a:buNone/>
                      </a:pPr>
                      <a:r>
                        <a:rPr lang="en-US" sz="1200" b="1" u="none" strike="noStrike" cap="none"/>
                        <a:t>D. Yaswanth, S. Sai Manoj, M Srikanth Yadav</a:t>
                      </a:r>
                      <a:endParaRPr sz="1200" b="1" u="none" strike="noStrike" cap="none"/>
                    </a:p>
                    <a:p>
                      <a:pPr marL="0" marR="0" lvl="0" indent="0" algn="l" rtl="0">
                        <a:lnSpc>
                          <a:spcPct val="100000"/>
                        </a:lnSpc>
                        <a:spcBef>
                          <a:spcPts val="0"/>
                        </a:spcBef>
                        <a:spcAft>
                          <a:spcPts val="0"/>
                        </a:spcAft>
                        <a:buClr>
                          <a:srgbClr val="000000"/>
                        </a:buClr>
                        <a:buSzPts val="2800"/>
                        <a:buFont typeface="Arial"/>
                        <a:buNone/>
                      </a:pPr>
                      <a:r>
                        <a:rPr lang="en-US" sz="1200" b="1" u="none" strike="noStrike" cap="none"/>
                        <a:t>Department of Information Technology &amp; Computer Applications, Vignan’s Foundation for Science, Technology and Research Guntur, India</a:t>
                      </a:r>
                      <a:endParaRPr sz="1200" b="1" i="0" u="none" strike="noStrike" cap="none">
                        <a:solidFill>
                          <a:srgbClr val="000000"/>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None/>
                      </a:pPr>
                      <a:r>
                        <a:rPr lang="en-US" sz="1200" b="1" u="none" strike="noStrike" cap="none"/>
                        <a:t>This study utilizes transfer learning with pre-trained deep learning models on the 'plant village' dataset from Kaggle to accurately identify plant leaf diseases. The approach enhances detection accuracy and generalizes well across different plant species and diseases.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2"/>
                  </a:ext>
                </a:extLst>
              </a:tr>
            </a:tbl>
          </a:graphicData>
        </a:graphic>
      </p:graphicFrame>
      <p:sp>
        <p:nvSpPr>
          <p:cNvPr id="186" name="Google Shape;186;p37"/>
          <p:cNvSpPr txBox="1"/>
          <p:nvPr/>
        </p:nvSpPr>
        <p:spPr>
          <a:xfrm>
            <a:off x="2290165" y="244416"/>
            <a:ext cx="4610750" cy="319959"/>
          </a:xfrm>
          <a:prstGeom prst="rect">
            <a:avLst/>
          </a:prstGeom>
          <a:noFill/>
          <a:ln>
            <a:noFill/>
          </a:ln>
        </p:spPr>
        <p:txBody>
          <a:bodyPr spcFirstLastPara="1" wrap="square" lIns="0" tIns="12050" rIns="0" bIns="0" anchor="t" anchorCtr="0">
            <a:spAutoFit/>
          </a:bodyPr>
          <a:lstStyle/>
          <a:p>
            <a:pPr marL="12700" marR="0" lvl="0" indent="0" algn="ctr"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LITERATURE REVIEW</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8"/>
          <p:cNvSpPr txBox="1"/>
          <p:nvPr/>
        </p:nvSpPr>
        <p:spPr>
          <a:xfrm>
            <a:off x="297456" y="1150752"/>
            <a:ext cx="7645705" cy="305405"/>
          </a:xfrm>
          <a:prstGeom prst="rect">
            <a:avLst/>
          </a:prstGeom>
          <a:noFill/>
          <a:ln>
            <a:noFill/>
          </a:ln>
        </p:spPr>
        <p:txBody>
          <a:bodyPr spcFirstLastPara="1" wrap="square" lIns="0" tIns="12050" rIns="0" bIns="0" anchor="t" anchorCtr="0">
            <a:spAutoFit/>
          </a:bodyPr>
          <a:lstStyle/>
          <a:p>
            <a:pPr marL="698500" marR="0" lvl="0" indent="-558800" algn="l" rtl="0">
              <a:lnSpc>
                <a:spcPct val="101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92" name="Google Shape;192;p38"/>
          <p:cNvSpPr txBox="1"/>
          <p:nvPr/>
        </p:nvSpPr>
        <p:spPr>
          <a:xfrm>
            <a:off x="2290165" y="244416"/>
            <a:ext cx="4610750" cy="319959"/>
          </a:xfrm>
          <a:prstGeom prst="rect">
            <a:avLst/>
          </a:prstGeom>
          <a:noFill/>
          <a:ln>
            <a:noFill/>
          </a:ln>
        </p:spPr>
        <p:txBody>
          <a:bodyPr spcFirstLastPara="1" wrap="square" lIns="0" tIns="12050" rIns="0" bIns="0" anchor="t" anchorCtr="0">
            <a:spAutoFit/>
          </a:bodyPr>
          <a:lstStyle/>
          <a:p>
            <a:pPr marL="12700" marR="0" lvl="0" indent="0" algn="ctr"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LITERATURE REVIEW</a:t>
            </a:r>
            <a:endParaRPr/>
          </a:p>
        </p:txBody>
      </p:sp>
      <p:graphicFrame>
        <p:nvGraphicFramePr>
          <p:cNvPr id="193" name="Google Shape;193;p38"/>
          <p:cNvGraphicFramePr/>
          <p:nvPr/>
        </p:nvGraphicFramePr>
        <p:xfrm>
          <a:off x="-1" y="876244"/>
          <a:ext cx="9144000" cy="4162295"/>
        </p:xfrm>
        <a:graphic>
          <a:graphicData uri="http://schemas.openxmlformats.org/drawingml/2006/table">
            <a:tbl>
              <a:tblPr>
                <a:noFill/>
                <a:tableStyleId>{CF073F69-9273-4C5E-ACF0-6F6262560981}</a:tableStyleId>
              </a:tblPr>
              <a:tblGrid>
                <a:gridCol w="516500">
                  <a:extLst>
                    <a:ext uri="{9D8B030D-6E8A-4147-A177-3AD203B41FA5}">
                      <a16:colId xmlns:a16="http://schemas.microsoft.com/office/drawing/2014/main" val="20000"/>
                    </a:ext>
                  </a:extLst>
                </a:gridCol>
                <a:gridCol w="2501200">
                  <a:extLst>
                    <a:ext uri="{9D8B030D-6E8A-4147-A177-3AD203B41FA5}">
                      <a16:colId xmlns:a16="http://schemas.microsoft.com/office/drawing/2014/main" val="20001"/>
                    </a:ext>
                  </a:extLst>
                </a:gridCol>
                <a:gridCol w="2608000">
                  <a:extLst>
                    <a:ext uri="{9D8B030D-6E8A-4147-A177-3AD203B41FA5}">
                      <a16:colId xmlns:a16="http://schemas.microsoft.com/office/drawing/2014/main" val="20002"/>
                    </a:ext>
                  </a:extLst>
                </a:gridCol>
                <a:gridCol w="3518300">
                  <a:extLst>
                    <a:ext uri="{9D8B030D-6E8A-4147-A177-3AD203B41FA5}">
                      <a16:colId xmlns:a16="http://schemas.microsoft.com/office/drawing/2014/main" val="20003"/>
                    </a:ext>
                  </a:extLst>
                </a:gridCol>
              </a:tblGrid>
              <a:tr h="478825">
                <a:tc>
                  <a:txBody>
                    <a:bodyPr/>
                    <a:lstStyle/>
                    <a:p>
                      <a:pPr marL="0" marR="0" lvl="0" indent="0" algn="ctr" rtl="0">
                        <a:lnSpc>
                          <a:spcPct val="100000"/>
                        </a:lnSpc>
                        <a:spcBef>
                          <a:spcPts val="0"/>
                        </a:spcBef>
                        <a:spcAft>
                          <a:spcPts val="0"/>
                        </a:spcAft>
                        <a:buClr>
                          <a:srgbClr val="FFFFFF"/>
                        </a:buClr>
                        <a:buSzPts val="2800"/>
                        <a:buFont typeface="Calibri"/>
                        <a:buNone/>
                      </a:pPr>
                      <a:r>
                        <a:rPr lang="en-US" sz="1400" b="1" i="0" u="none" strike="noStrike" cap="none">
                          <a:solidFill>
                            <a:srgbClr val="FFFFFF"/>
                          </a:solidFill>
                          <a:latin typeface="Calibri"/>
                          <a:ea typeface="Calibri"/>
                          <a:cs typeface="Calibri"/>
                          <a:sym typeface="Calibri"/>
                        </a:rPr>
                        <a:t>Sl No</a:t>
                      </a:r>
                      <a:endParaRPr sz="9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1400" b="1" i="0" u="none" strike="noStrike" cap="none">
                          <a:solidFill>
                            <a:srgbClr val="FFFFFF"/>
                          </a:solidFill>
                          <a:latin typeface="Calibri"/>
                          <a:ea typeface="Calibri"/>
                          <a:cs typeface="Calibri"/>
                          <a:sym typeface="Calibri"/>
                        </a:rPr>
                        <a:t>Paper Title, Author(s),Year </a:t>
                      </a:r>
                      <a:endParaRPr sz="9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1400" u="none" strike="noStrike" cap="none">
                          <a:solidFill>
                            <a:srgbClr val="FFFFFC"/>
                          </a:solidFill>
                          <a:latin typeface="Trebuchet MS"/>
                          <a:ea typeface="Trebuchet MS"/>
                          <a:cs typeface="Trebuchet MS"/>
                          <a:sym typeface="Trebuchet MS"/>
                        </a:rPr>
                        <a:t>Author(s)</a:t>
                      </a:r>
                      <a:endParaRPr sz="1400" u="none" strike="noStrike" cap="none">
                        <a:solidFill>
                          <a:srgbClr val="FFFFFC"/>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ctr" rtl="0">
                        <a:lnSpc>
                          <a:spcPct val="100000"/>
                        </a:lnSpc>
                        <a:spcBef>
                          <a:spcPts val="0"/>
                        </a:spcBef>
                        <a:spcAft>
                          <a:spcPts val="0"/>
                        </a:spcAft>
                        <a:buClr>
                          <a:srgbClr val="FFFFFF"/>
                        </a:buClr>
                        <a:buSzPts val="2800"/>
                        <a:buFont typeface="Calibri"/>
                        <a:buNone/>
                      </a:pPr>
                      <a:r>
                        <a:rPr lang="en-US" sz="1400" u="none" strike="noStrike" cap="none">
                          <a:solidFill>
                            <a:srgbClr val="FFFFFC"/>
                          </a:solidFill>
                          <a:latin typeface="Trebuchet MS"/>
                          <a:ea typeface="Trebuchet MS"/>
                          <a:cs typeface="Trebuchet MS"/>
                          <a:sym typeface="Trebuchet MS"/>
                        </a:rPr>
                        <a:t>Summary</a:t>
                      </a:r>
                      <a:endParaRPr sz="1400" u="none" strike="noStrike" cap="none">
                        <a:solidFill>
                          <a:srgbClr val="FFFFFC"/>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1845300">
                <a:tc>
                  <a:txBody>
                    <a:bodyPr/>
                    <a:lstStyle/>
                    <a:p>
                      <a:pPr marL="0" marR="0" lvl="0" indent="0" algn="ctr" rtl="0">
                        <a:lnSpc>
                          <a:spcPct val="100000"/>
                        </a:lnSpc>
                        <a:spcBef>
                          <a:spcPts val="0"/>
                        </a:spcBef>
                        <a:spcAft>
                          <a:spcPts val="0"/>
                        </a:spcAft>
                        <a:buClr>
                          <a:srgbClr val="000000"/>
                        </a:buClr>
                        <a:buSzPts val="2800"/>
                        <a:buFont typeface="Calibri"/>
                        <a:buNone/>
                      </a:pPr>
                      <a:r>
                        <a:rPr lang="en-US">
                          <a:latin typeface="Trebuchet MS"/>
                          <a:ea typeface="Trebuchet MS"/>
                          <a:cs typeface="Trebuchet MS"/>
                          <a:sym typeface="Trebuchet MS"/>
                        </a:rPr>
                        <a:t>3</a:t>
                      </a:r>
                      <a:endParaRPr sz="900" u="none" strike="noStrike" cap="none">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800"/>
                        <a:buFont typeface="Arial"/>
                        <a:buNone/>
                      </a:pPr>
                      <a:r>
                        <a:rPr lang="en-US" sz="1400" b="1" i="0" u="none" strike="noStrike" cap="none">
                          <a:solidFill>
                            <a:schemeClr val="dk1"/>
                          </a:solidFill>
                          <a:latin typeface="Arial"/>
                          <a:ea typeface="Arial"/>
                          <a:cs typeface="Arial"/>
                          <a:sym typeface="Arial"/>
                        </a:rPr>
                        <a:t>An Efficient Model for Plant Disease Detection in Agriculture Using Deep Learning Approaches</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800"/>
                        <a:buFont typeface="Arial"/>
                        <a:buNone/>
                      </a:pPr>
                      <a:r>
                        <a:rPr lang="en-US" b="1">
                          <a:solidFill>
                            <a:schemeClr val="dk1"/>
                          </a:solidFill>
                        </a:rPr>
                        <a:t>2018</a:t>
                      </a:r>
                      <a:endParaRPr b="1">
                        <a:solidFill>
                          <a:schemeClr val="dk1"/>
                        </a:solidFill>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800"/>
                        <a:buFont typeface="Arial"/>
                        <a:buNone/>
                      </a:pPr>
                      <a:r>
                        <a:rPr lang="en-US" sz="1200" b="1" u="none" strike="noStrike" cap="none"/>
                        <a:t>Puneeth N. Thotad, Shanta Kallur, Anupama Nandeppanavar</a:t>
                      </a:r>
                      <a:endParaRPr/>
                    </a:p>
                    <a:p>
                      <a:pPr marL="0" marR="0" lvl="0" indent="0" algn="l" rtl="0">
                        <a:lnSpc>
                          <a:spcPct val="100000"/>
                        </a:lnSpc>
                        <a:spcBef>
                          <a:spcPts val="0"/>
                        </a:spcBef>
                        <a:spcAft>
                          <a:spcPts val="0"/>
                        </a:spcAft>
                        <a:buClr>
                          <a:srgbClr val="000000"/>
                        </a:buClr>
                        <a:buSzPts val="2800"/>
                        <a:buFont typeface="Arial"/>
                        <a:buNone/>
                      </a:pPr>
                      <a:r>
                        <a:rPr lang="en-US" sz="1200" b="1" u="none" strike="noStrike" cap="none"/>
                        <a:t>Dept. of Master of Computer Applications, K.L.E. Institute of Technology, Hubballi, India</a:t>
                      </a:r>
                      <a:endParaRPr sz="1200" b="1" i="0" u="none" strike="noStrike" cap="none">
                        <a:solidFill>
                          <a:srgbClr val="000000"/>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None/>
                      </a:pPr>
                      <a:r>
                        <a:rPr lang="en-US" sz="1200" b="1" u="none" strike="noStrike" cap="none"/>
                        <a:t>Detecting plant diseases is vital due to their significant impact on plant growth. This study employs deep learning, specifically Convolutional Neural Networks (CNNs), to analyze a plant-village dataset of 54,306 images. The models achieved a 95% accuracy rate in identifying plant disease symptoms, and an efficient web-based application was developed for crop disease detection.</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1"/>
                  </a:ext>
                </a:extLst>
              </a:tr>
              <a:tr h="1798825">
                <a:tc>
                  <a:txBody>
                    <a:bodyPr/>
                    <a:lstStyle/>
                    <a:p>
                      <a:pPr marL="0" marR="0" lvl="0" indent="0" algn="ctr" rtl="0">
                        <a:lnSpc>
                          <a:spcPct val="100000"/>
                        </a:lnSpc>
                        <a:spcBef>
                          <a:spcPts val="0"/>
                        </a:spcBef>
                        <a:spcAft>
                          <a:spcPts val="0"/>
                        </a:spcAft>
                        <a:buClr>
                          <a:srgbClr val="000000"/>
                        </a:buClr>
                        <a:buSzPts val="2800"/>
                        <a:buFont typeface="Calibri"/>
                        <a:buNone/>
                      </a:pPr>
                      <a:r>
                        <a:rPr lang="en-US">
                          <a:latin typeface="Trebuchet MS"/>
                          <a:ea typeface="Trebuchet MS"/>
                          <a:cs typeface="Trebuchet MS"/>
                          <a:sym typeface="Trebuchet MS"/>
                        </a:rPr>
                        <a:t>4</a:t>
                      </a:r>
                      <a:endParaRPr sz="1400" u="none" strike="noStrike" cap="none">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800"/>
                        <a:buFont typeface="Arial"/>
                        <a:buNone/>
                      </a:pPr>
                      <a:r>
                        <a:rPr lang="en-US" sz="1400" b="1" u="none" strike="noStrike" cap="none"/>
                        <a:t>Deep Learning based Automated Rice Plant Disease Recognition and Classification Model</a:t>
                      </a:r>
                      <a:endParaRPr sz="1400" b="1" u="none" strike="noStrike" cap="none"/>
                    </a:p>
                    <a:p>
                      <a:pPr marL="0" marR="0" lvl="0" indent="0" algn="l" rtl="0">
                        <a:lnSpc>
                          <a:spcPct val="100000"/>
                        </a:lnSpc>
                        <a:spcBef>
                          <a:spcPts val="0"/>
                        </a:spcBef>
                        <a:spcAft>
                          <a:spcPts val="0"/>
                        </a:spcAft>
                        <a:buClr>
                          <a:srgbClr val="000000"/>
                        </a:buClr>
                        <a:buSzPts val="2800"/>
                        <a:buFont typeface="Arial"/>
                        <a:buNone/>
                      </a:pPr>
                      <a:r>
                        <a:rPr lang="en-US" b="1"/>
                        <a:t>2019</a:t>
                      </a:r>
                      <a:endParaRPr b="1"/>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l" rtl="0">
                        <a:lnSpc>
                          <a:spcPct val="100000"/>
                        </a:lnSpc>
                        <a:spcBef>
                          <a:spcPts val="0"/>
                        </a:spcBef>
                        <a:spcAft>
                          <a:spcPts val="0"/>
                        </a:spcAft>
                        <a:buClr>
                          <a:srgbClr val="000000"/>
                        </a:buClr>
                        <a:buSzPts val="2800"/>
                        <a:buFont typeface="Arial"/>
                        <a:buNone/>
                      </a:pPr>
                      <a:r>
                        <a:rPr lang="en-US" sz="1200" b="1" u="none" strike="noStrike" cap="none"/>
                        <a:t>D. Felicia Rose Anandhi, S. Sathiamoorthy Department of Computer and Information Science, Faculty of Science, Annamalai University</a:t>
                      </a:r>
                      <a:endParaRPr sz="1200" b="1" i="0" u="none" strike="noStrike" cap="none">
                        <a:solidFill>
                          <a:srgbClr val="000000"/>
                        </a:solidFill>
                        <a:latin typeface="Trebuchet MS"/>
                        <a:ea typeface="Trebuchet MS"/>
                        <a:cs typeface="Trebuchet MS"/>
                        <a:sym typeface="Trebuchet MS"/>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tc>
                  <a:txBody>
                    <a:bodyPr/>
                    <a:lstStyle/>
                    <a:p>
                      <a:pPr marL="0" marR="0" lvl="0" indent="0" algn="just" rtl="0">
                        <a:lnSpc>
                          <a:spcPct val="100000"/>
                        </a:lnSpc>
                        <a:spcBef>
                          <a:spcPts val="0"/>
                        </a:spcBef>
                        <a:spcAft>
                          <a:spcPts val="0"/>
                        </a:spcAft>
                        <a:buNone/>
                      </a:pPr>
                      <a:r>
                        <a:rPr lang="en-US" sz="1200" b="1" u="none" strike="noStrike" cap="none"/>
                        <a:t>This study utilizes Deep Learning (DL) techniques, specifically the DL-ARPDRC approach, combining VGG-19 for feature extraction and XGBoost for classification. The method includes image pre-processing and segmentation, achieving superior performance in identifying rice plant diseases.</a:t>
                      </a:r>
                      <a:endParaRPr/>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rgbClr val="D0D8E8"/>
                    </a:solid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9"/>
          <p:cNvSpPr txBox="1">
            <a:spLocks noGrp="1"/>
          </p:cNvSpPr>
          <p:nvPr>
            <p:ph type="title"/>
          </p:nvPr>
        </p:nvSpPr>
        <p:spPr>
          <a:xfrm>
            <a:off x="377275" y="65565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a:latin typeface="Times New Roman"/>
                <a:ea typeface="Times New Roman"/>
                <a:cs typeface="Times New Roman"/>
                <a:sym typeface="Times New Roman"/>
              </a:rPr>
              <a:t>METHODOLOGY</a:t>
            </a:r>
            <a:endParaRPr>
              <a:latin typeface="Times New Roman"/>
              <a:ea typeface="Times New Roman"/>
              <a:cs typeface="Times New Roman"/>
              <a:sym typeface="Times New Roman"/>
            </a:endParaRPr>
          </a:p>
          <a:p>
            <a:pPr marL="0" lvl="0" indent="0" algn="l" rtl="0">
              <a:spcBef>
                <a:spcPts val="0"/>
              </a:spcBef>
              <a:spcAft>
                <a:spcPts val="0"/>
              </a:spcAft>
              <a:buNone/>
            </a:pPr>
            <a:endParaRPr/>
          </a:p>
        </p:txBody>
      </p:sp>
      <p:sp>
        <p:nvSpPr>
          <p:cNvPr id="199" name="Google Shape;199;p39"/>
          <p:cNvSpPr txBox="1">
            <a:spLocks noGrp="1"/>
          </p:cNvSpPr>
          <p:nvPr>
            <p:ph type="body" idx="1"/>
          </p:nvPr>
        </p:nvSpPr>
        <p:spPr>
          <a:xfrm>
            <a:off x="253250" y="1857500"/>
            <a:ext cx="8520600" cy="26358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US" sz="2000" dirty="0">
                <a:solidFill>
                  <a:schemeClr val="tx1"/>
                </a:solidFill>
                <a:latin typeface="Times New Roman"/>
                <a:ea typeface="Times New Roman"/>
                <a:cs typeface="Times New Roman"/>
                <a:sym typeface="Times New Roman"/>
              </a:rPr>
              <a:t>The primary objective of this project is to detect and classify plant diseases from leaf images. Early detection is important because it allows for timely intervention, which can prevent widespread damage and loss of crops. This, in turn, improves agricultural productivity and supports food security.</a:t>
            </a:r>
            <a:endParaRPr sz="20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40"/>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457200" lvl="0" indent="-388620" algn="l" rtl="0">
              <a:spcBef>
                <a:spcPts val="0"/>
              </a:spcBef>
              <a:spcAft>
                <a:spcPts val="0"/>
              </a:spcAft>
              <a:buSzPct val="100000"/>
              <a:buFont typeface="Times New Roman"/>
              <a:buAutoNum type="arabicPeriod"/>
            </a:pPr>
            <a:r>
              <a:rPr lang="en-US">
                <a:latin typeface="Times New Roman"/>
                <a:ea typeface="Times New Roman"/>
                <a:cs typeface="Times New Roman"/>
                <a:sym typeface="Times New Roman"/>
              </a:rPr>
              <a:t>Dataset Preparation and Preprocessing</a:t>
            </a:r>
            <a:endParaRPr>
              <a:latin typeface="Times New Roman"/>
              <a:ea typeface="Times New Roman"/>
              <a:cs typeface="Times New Roman"/>
              <a:sym typeface="Times New Roman"/>
            </a:endParaRPr>
          </a:p>
        </p:txBody>
      </p:sp>
      <p:sp>
        <p:nvSpPr>
          <p:cNvPr id="205" name="Google Shape;205;p40"/>
          <p:cNvSpPr txBox="1">
            <a:spLocks noGrp="1"/>
          </p:cNvSpPr>
          <p:nvPr>
            <p:ph type="body" idx="1"/>
          </p:nvPr>
        </p:nvSpPr>
        <p:spPr>
          <a:xfrm>
            <a:off x="253250" y="1506800"/>
            <a:ext cx="8520600" cy="36366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Data source: Kaggle dataset</a:t>
            </a:r>
            <a:endParaRPr sz="2500" dirty="0">
              <a:solidFill>
                <a:schemeClr val="tx1"/>
              </a:solidFill>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Structure: Train, Test, Validation folders</a:t>
            </a:r>
            <a:endParaRPr sz="2500" dirty="0">
              <a:solidFill>
                <a:schemeClr val="tx1"/>
              </a:solidFill>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Classes: Healthy, Powdery Mildew, Rust</a:t>
            </a:r>
            <a:endParaRPr sz="2500" dirty="0">
              <a:solidFill>
                <a:schemeClr val="tx1"/>
              </a:solidFill>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Image loading</a:t>
            </a:r>
            <a:endParaRPr sz="2500" dirty="0">
              <a:solidFill>
                <a:schemeClr val="tx1"/>
              </a:solidFill>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Resizing and normalization</a:t>
            </a:r>
            <a:endParaRPr sz="2500" dirty="0">
              <a:solidFill>
                <a:schemeClr val="tx1"/>
              </a:solidFill>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Data augmentation</a:t>
            </a:r>
            <a:endParaRPr sz="25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sz="1900"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3"/>
          <p:cNvSpPr txBox="1"/>
          <p:nvPr/>
        </p:nvSpPr>
        <p:spPr>
          <a:xfrm>
            <a:off x="297456" y="1150752"/>
            <a:ext cx="7645705" cy="305405"/>
          </a:xfrm>
          <a:prstGeom prst="rect">
            <a:avLst/>
          </a:prstGeom>
          <a:noFill/>
          <a:ln>
            <a:noFill/>
          </a:ln>
        </p:spPr>
        <p:txBody>
          <a:bodyPr spcFirstLastPara="1" wrap="square" lIns="0" tIns="12050" rIns="0" bIns="0" anchor="t" anchorCtr="0">
            <a:spAutoFit/>
          </a:bodyPr>
          <a:lstStyle/>
          <a:p>
            <a:pPr marL="698500" marR="0" lvl="0" indent="-558800" algn="l" rtl="0">
              <a:lnSpc>
                <a:spcPct val="101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01" name="Google Shape;101;p23"/>
          <p:cNvSpPr txBox="1"/>
          <p:nvPr/>
        </p:nvSpPr>
        <p:spPr>
          <a:xfrm>
            <a:off x="2752874" y="210473"/>
            <a:ext cx="4610750" cy="1086836"/>
          </a:xfrm>
          <a:prstGeom prst="rect">
            <a:avLst/>
          </a:prstGeom>
          <a:noFill/>
          <a:ln>
            <a:noFill/>
          </a:ln>
        </p:spPr>
        <p:txBody>
          <a:bodyPr spcFirstLastPara="1" wrap="square" lIns="0" tIns="12050" rIns="0" bIns="0" anchor="t" anchorCtr="0">
            <a:spAutoFit/>
          </a:bodyPr>
          <a:lstStyle/>
          <a:p>
            <a:pPr marL="12700" marR="0" lvl="0" indent="0" algn="l" rtl="0">
              <a:lnSpc>
                <a:spcPct val="100000"/>
              </a:lnSpc>
              <a:spcBef>
                <a:spcPts val="0"/>
              </a:spcBef>
              <a:spcAft>
                <a:spcPts val="0"/>
              </a:spcAft>
              <a:buNone/>
            </a:pPr>
            <a:r>
              <a:rPr lang="en-US" sz="2000" b="0" i="0" u="none" strike="noStrike" cap="none">
                <a:solidFill>
                  <a:schemeClr val="dk1"/>
                </a:solidFill>
                <a:latin typeface="Times New Roman"/>
                <a:ea typeface="Times New Roman"/>
                <a:cs typeface="Times New Roman"/>
                <a:sym typeface="Times New Roman"/>
              </a:rPr>
              <a:t>PRESENTATION CONTENTS</a:t>
            </a:r>
            <a:endParaRPr/>
          </a:p>
          <a:p>
            <a:pPr marL="12700" marR="0" lvl="0" indent="0" algn="l" rtl="0">
              <a:lnSpc>
                <a:spcPct val="100000"/>
              </a:lnSpc>
              <a:spcBef>
                <a:spcPts val="100"/>
              </a:spcBef>
              <a:spcAft>
                <a:spcPts val="0"/>
              </a:spcAft>
              <a:buNone/>
            </a:pPr>
            <a:endParaRPr sz="4900" b="0" i="0" u="none" strike="noStrike" cap="none">
              <a:solidFill>
                <a:srgbClr val="005893"/>
              </a:solidFill>
              <a:latin typeface="Playfair Display"/>
              <a:ea typeface="Playfair Display"/>
              <a:cs typeface="Playfair Display"/>
              <a:sym typeface="Playfair Display"/>
            </a:endParaRPr>
          </a:p>
        </p:txBody>
      </p:sp>
      <p:sp>
        <p:nvSpPr>
          <p:cNvPr id="102" name="Google Shape;102;p23"/>
          <p:cNvSpPr txBox="1"/>
          <p:nvPr/>
        </p:nvSpPr>
        <p:spPr>
          <a:xfrm>
            <a:off x="297450" y="925275"/>
            <a:ext cx="8846700" cy="4094400"/>
          </a:xfrm>
          <a:prstGeom prst="rect">
            <a:avLst/>
          </a:prstGeom>
          <a:noFill/>
          <a:ln>
            <a:noFill/>
          </a:ln>
        </p:spPr>
        <p:txBody>
          <a:bodyPr spcFirstLastPara="1" wrap="square" lIns="91425" tIns="45700" rIns="91425" bIns="45700" anchor="t" anchorCtr="0">
            <a:spAutoFit/>
          </a:bodyPr>
          <a:lstStyle/>
          <a:p>
            <a:pPr marL="457200" marR="0" lvl="0" indent="-355600" algn="l" rtl="0">
              <a:lnSpc>
                <a:spcPct val="100000"/>
              </a:lnSpc>
              <a:spcBef>
                <a:spcPts val="0"/>
              </a:spcBef>
              <a:spcAft>
                <a:spcPts val="0"/>
              </a:spcAft>
              <a:buClr>
                <a:srgbClr val="000000"/>
              </a:buClr>
              <a:buSzPts val="2000"/>
              <a:buFont typeface="Times New Roman"/>
              <a:buAutoNum type="arabicPeriod"/>
            </a:pPr>
            <a:r>
              <a:rPr lang="en-US" sz="2000">
                <a:latin typeface="Times New Roman"/>
                <a:ea typeface="Times New Roman"/>
                <a:cs typeface="Times New Roman"/>
                <a:sym typeface="Times New Roman"/>
              </a:rPr>
              <a:t>Introduction</a:t>
            </a:r>
            <a:endParaRPr sz="20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a:latin typeface="Times New Roman"/>
              <a:ea typeface="Times New Roman"/>
              <a:cs typeface="Times New Roman"/>
              <a:sym typeface="Times New Roman"/>
            </a:endParaRPr>
          </a:p>
          <a:p>
            <a:pPr marL="457200" marR="0" lvl="0" indent="-355600" algn="l" rtl="0">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Problem Statement</a:t>
            </a:r>
            <a:endParaRPr sz="20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a:latin typeface="Times New Roman"/>
              <a:ea typeface="Times New Roman"/>
              <a:cs typeface="Times New Roman"/>
              <a:sym typeface="Times New Roman"/>
            </a:endParaRPr>
          </a:p>
          <a:p>
            <a:pPr marL="457200" marR="0" lvl="0" indent="-355600" algn="l" rtl="0">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Objectives</a:t>
            </a:r>
            <a:endParaRPr sz="20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a:latin typeface="Times New Roman"/>
              <a:ea typeface="Times New Roman"/>
              <a:cs typeface="Times New Roman"/>
              <a:sym typeface="Times New Roman"/>
            </a:endParaRPr>
          </a:p>
          <a:p>
            <a:pPr marL="457200" marR="0" lvl="0" indent="-355600" algn="l" rtl="0">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Relevance to the Topic</a:t>
            </a:r>
            <a:endParaRPr sz="20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a:latin typeface="Times New Roman"/>
              <a:ea typeface="Times New Roman"/>
              <a:cs typeface="Times New Roman"/>
              <a:sym typeface="Times New Roman"/>
            </a:endParaRPr>
          </a:p>
          <a:p>
            <a:pPr marL="457200" marR="0" lvl="0" indent="-355600" algn="l" rtl="0">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Literature Survey</a:t>
            </a:r>
            <a:endParaRPr sz="20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a:latin typeface="Times New Roman"/>
              <a:ea typeface="Times New Roman"/>
              <a:cs typeface="Times New Roman"/>
              <a:sym typeface="Times New Roman"/>
            </a:endParaRPr>
          </a:p>
          <a:p>
            <a:pPr marL="457200" marR="0" lvl="0" indent="-355600" algn="l" rtl="0">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Methodology</a:t>
            </a:r>
            <a:endParaRPr sz="2000">
              <a:latin typeface="Times New Roman"/>
              <a:ea typeface="Times New Roman"/>
              <a:cs typeface="Times New Roman"/>
              <a:sym typeface="Times New Roman"/>
            </a:endParaRPr>
          </a:p>
          <a:p>
            <a:pPr marL="457200" marR="0" lvl="0" indent="0" algn="l" rtl="0">
              <a:lnSpc>
                <a:spcPct val="100000"/>
              </a:lnSpc>
              <a:spcBef>
                <a:spcPts val="0"/>
              </a:spcBef>
              <a:spcAft>
                <a:spcPts val="0"/>
              </a:spcAft>
              <a:buNone/>
            </a:pPr>
            <a:endParaRPr sz="2000">
              <a:latin typeface="Times New Roman"/>
              <a:ea typeface="Times New Roman"/>
              <a:cs typeface="Times New Roman"/>
              <a:sym typeface="Times New Roman"/>
            </a:endParaRPr>
          </a:p>
          <a:p>
            <a:pPr marL="457200" marR="0" lvl="0" indent="-355600" algn="l" rtl="0">
              <a:lnSpc>
                <a:spcPct val="100000"/>
              </a:lnSpc>
              <a:spcBef>
                <a:spcPts val="0"/>
              </a:spcBef>
              <a:spcAft>
                <a:spcPts val="0"/>
              </a:spcAft>
              <a:buSzPts val="2000"/>
              <a:buFont typeface="Times New Roman"/>
              <a:buAutoNum type="arabicPeriod"/>
            </a:pPr>
            <a:r>
              <a:rPr lang="en-US" sz="2000">
                <a:latin typeface="Times New Roman"/>
                <a:ea typeface="Times New Roman"/>
                <a:cs typeface="Times New Roman"/>
                <a:sym typeface="Times New Roman"/>
              </a:rPr>
              <a:t>Conclusion</a:t>
            </a:r>
            <a:endParaRPr sz="2000" b="0"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41"/>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latin typeface="Times New Roman"/>
                <a:ea typeface="Times New Roman"/>
                <a:cs typeface="Times New Roman"/>
                <a:sym typeface="Times New Roman"/>
              </a:rPr>
              <a:t>2.  Model Building and Training</a:t>
            </a:r>
            <a:endParaRPr>
              <a:latin typeface="Times New Roman"/>
              <a:ea typeface="Times New Roman"/>
              <a:cs typeface="Times New Roman"/>
              <a:sym typeface="Times New Roman"/>
            </a:endParaRPr>
          </a:p>
        </p:txBody>
      </p:sp>
      <p:sp>
        <p:nvSpPr>
          <p:cNvPr id="211" name="Google Shape;211;p41"/>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CNN architecture</a:t>
            </a:r>
            <a:endParaRPr sz="2500" dirty="0">
              <a:solidFill>
                <a:schemeClr val="tx1"/>
              </a:solidFill>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Convolutional and pooling layers</a:t>
            </a:r>
            <a:endParaRPr sz="2500" dirty="0">
              <a:solidFill>
                <a:schemeClr val="tx1"/>
              </a:solidFill>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Dense layers for classification</a:t>
            </a:r>
            <a:endParaRPr dirty="0">
              <a:solidFill>
                <a:schemeClr val="tx1"/>
              </a:solidFill>
            </a:endParaRPr>
          </a:p>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Compilation: Optimizer, loss function, metrics</a:t>
            </a:r>
            <a:endParaRPr sz="2500" dirty="0">
              <a:solidFill>
                <a:schemeClr val="tx1"/>
              </a:solidFill>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Training with validation split</a:t>
            </a:r>
            <a:endParaRPr sz="2500" dirty="0">
              <a:solidFill>
                <a:schemeClr val="tx1"/>
              </a:solidFill>
              <a:latin typeface="Times New Roman"/>
              <a:ea typeface="Times New Roman"/>
              <a:cs typeface="Times New Roman"/>
              <a:sym typeface="Times New Roman"/>
            </a:endParaRPr>
          </a:p>
          <a:p>
            <a:pPr marL="457200" lvl="0" indent="-387350" algn="l" rtl="0">
              <a:spcBef>
                <a:spcPts val="0"/>
              </a:spcBef>
              <a:spcAft>
                <a:spcPts val="0"/>
              </a:spcAft>
              <a:buSzPts val="2500"/>
              <a:buFont typeface="Times New Roman"/>
              <a:buChar char="●"/>
            </a:pPr>
            <a:r>
              <a:rPr lang="en-US" sz="2500" dirty="0">
                <a:solidFill>
                  <a:schemeClr val="tx1"/>
                </a:solidFill>
                <a:latin typeface="Times New Roman"/>
                <a:ea typeface="Times New Roman"/>
                <a:cs typeface="Times New Roman"/>
                <a:sym typeface="Times New Roman"/>
              </a:rPr>
              <a:t>Early stopping and model checkpointing</a:t>
            </a:r>
            <a:endParaRPr sz="25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None/>
            </a:pPr>
            <a:endParaRPr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42"/>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latin typeface="Times New Roman"/>
                <a:ea typeface="Times New Roman"/>
                <a:cs typeface="Times New Roman"/>
                <a:sym typeface="Times New Roman"/>
              </a:rPr>
              <a:t>3.  Prediction and Visualization</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latin typeface="Times New Roman"/>
              <a:ea typeface="Times New Roman"/>
              <a:cs typeface="Times New Roman"/>
              <a:sym typeface="Times New Roman"/>
            </a:endParaRPr>
          </a:p>
        </p:txBody>
      </p:sp>
      <p:sp>
        <p:nvSpPr>
          <p:cNvPr id="217" name="Google Shape;217;p42"/>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p>
            <a:pPr marL="457200" lvl="0" indent="-381000" algn="l" rtl="0">
              <a:spcBef>
                <a:spcPts val="0"/>
              </a:spcBef>
              <a:spcAft>
                <a:spcPts val="0"/>
              </a:spcAft>
              <a:buSzPts val="2400"/>
              <a:buFont typeface="Times New Roman"/>
              <a:buChar char="●"/>
            </a:pPr>
            <a:r>
              <a:rPr lang="en-US" sz="2400" dirty="0">
                <a:solidFill>
                  <a:schemeClr val="tx1"/>
                </a:solidFill>
                <a:latin typeface="Times New Roman"/>
                <a:ea typeface="Times New Roman"/>
                <a:cs typeface="Times New Roman"/>
                <a:sym typeface="Times New Roman"/>
              </a:rPr>
              <a:t>Function to load and predict new images.</a:t>
            </a:r>
            <a:endParaRPr sz="2400" dirty="0">
              <a:solidFill>
                <a:schemeClr val="tx1"/>
              </a:solidFill>
              <a:latin typeface="Times New Roman"/>
              <a:ea typeface="Times New Roman"/>
              <a:cs typeface="Times New Roman"/>
              <a:sym typeface="Times New Roman"/>
            </a:endParaRPr>
          </a:p>
          <a:p>
            <a:pPr marL="0" lvl="0" indent="0" algn="l" rtl="0">
              <a:spcBef>
                <a:spcPts val="0"/>
              </a:spcBef>
              <a:spcAft>
                <a:spcPts val="0"/>
              </a:spcAft>
              <a:buClr>
                <a:schemeClr val="dk1"/>
              </a:buClr>
              <a:buSzPts val="1100"/>
              <a:buFont typeface="Arial"/>
              <a:buNone/>
            </a:pPr>
            <a:r>
              <a:rPr lang="en-IN" dirty="0">
                <a:solidFill>
                  <a:schemeClr val="tx1"/>
                </a:solidFill>
              </a:rPr>
              <a:t>	</a:t>
            </a:r>
            <a:r>
              <a:rPr lang="en-IN" dirty="0">
                <a:solidFill>
                  <a:schemeClr val="tx1"/>
                </a:solidFill>
                <a:latin typeface="Times New Roman" panose="02020603050405020304" pitchFamily="18" charset="0"/>
                <a:cs typeface="Times New Roman" panose="02020603050405020304" pitchFamily="18" charset="0"/>
              </a:rPr>
              <a:t>Here, we upload a new image and predict the class, which class does it belong to among Healthy, Powdery Mildew and Rust through the trained model.</a:t>
            </a:r>
            <a:endParaRPr dirty="0">
              <a:solidFill>
                <a:schemeClr val="tx1"/>
              </a:solidFill>
            </a:endParaRPr>
          </a:p>
          <a:p>
            <a:pPr marL="0" lvl="0" indent="0" algn="l" rtl="0">
              <a:spcBef>
                <a:spcPts val="0"/>
              </a:spcBef>
              <a:spcAft>
                <a:spcPts val="0"/>
              </a:spcAft>
              <a:buNone/>
            </a:pPr>
            <a:endParaRPr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pic>
        <p:nvPicPr>
          <p:cNvPr id="222" name="Google Shape;222;p43"/>
          <p:cNvPicPr preferRelativeResize="0"/>
          <p:nvPr/>
        </p:nvPicPr>
        <p:blipFill>
          <a:blip r:embed="rId3">
            <a:alphaModFix/>
          </a:blip>
          <a:stretch>
            <a:fillRect/>
          </a:stretch>
        </p:blipFill>
        <p:spPr>
          <a:xfrm>
            <a:off x="966925" y="923625"/>
            <a:ext cx="7259200" cy="410327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44"/>
          <p:cNvSpPr txBox="1">
            <a:spLocks noGrp="1"/>
          </p:cNvSpPr>
          <p:nvPr>
            <p:ph type="title"/>
          </p:nvPr>
        </p:nvSpPr>
        <p:spPr>
          <a:xfrm>
            <a:off x="2395675" y="369300"/>
            <a:ext cx="45750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b="1" dirty="0">
                <a:latin typeface="Times New Roman" panose="02020603050405020304" pitchFamily="18" charset="0"/>
                <a:cs typeface="Times New Roman" panose="02020603050405020304" pitchFamily="18" charset="0"/>
              </a:rPr>
              <a:t>CONCLUSION</a:t>
            </a:r>
            <a:endParaRPr b="1" dirty="0">
              <a:latin typeface="Times New Roman" panose="02020603050405020304" pitchFamily="18" charset="0"/>
              <a:cs typeface="Times New Roman" panose="02020603050405020304" pitchFamily="18" charset="0"/>
            </a:endParaRPr>
          </a:p>
        </p:txBody>
      </p:sp>
      <p:sp>
        <p:nvSpPr>
          <p:cNvPr id="228" name="Google Shape;228;p44"/>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p>
            <a:pPr marL="0" lvl="0" indent="0" algn="just" rtl="0">
              <a:lnSpc>
                <a:spcPct val="150000"/>
              </a:lnSpc>
              <a:spcBef>
                <a:spcPts val="0"/>
              </a:spcBef>
              <a:spcAft>
                <a:spcPts val="0"/>
              </a:spcAft>
              <a:buNone/>
            </a:pPr>
            <a:r>
              <a:rPr lang="en-US" sz="1900" dirty="0">
                <a:solidFill>
                  <a:schemeClr val="tx1"/>
                </a:solidFill>
                <a:latin typeface="Times New Roman"/>
                <a:ea typeface="Times New Roman"/>
                <a:cs typeface="Times New Roman"/>
                <a:sym typeface="Times New Roman"/>
              </a:rPr>
              <a:t>The use of Convolutional Neural Networks (CNNs) for plant disease detection and classification represents a significant advancement in agricultural technology. This approach leverages the power of deep learning to automatically identify and classify various plant diseases from images, providing a robust tool for farmers and agronomists.</a:t>
            </a:r>
            <a:endParaRPr sz="19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4"/>
          <p:cNvSpPr txBox="1">
            <a:spLocks noGrp="1"/>
          </p:cNvSpPr>
          <p:nvPr>
            <p:ph type="title"/>
          </p:nvPr>
        </p:nvSpPr>
        <p:spPr>
          <a:xfrm>
            <a:off x="311700" y="316950"/>
            <a:ext cx="8520600" cy="677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                                  </a:t>
            </a:r>
            <a:r>
              <a:rPr lang="en-US" sz="2200" b="1">
                <a:latin typeface="Times New Roman"/>
                <a:ea typeface="Times New Roman"/>
                <a:cs typeface="Times New Roman"/>
                <a:sym typeface="Times New Roman"/>
              </a:rPr>
              <a:t>INTRODUCTION</a:t>
            </a:r>
            <a:endParaRPr sz="2200" b="1">
              <a:latin typeface="Times New Roman"/>
              <a:ea typeface="Times New Roman"/>
              <a:cs typeface="Times New Roman"/>
              <a:sym typeface="Times New Roman"/>
            </a:endParaRPr>
          </a:p>
        </p:txBody>
      </p:sp>
      <p:sp>
        <p:nvSpPr>
          <p:cNvPr id="108" name="Google Shape;108;p24"/>
          <p:cNvSpPr txBox="1">
            <a:spLocks noGrp="1"/>
          </p:cNvSpPr>
          <p:nvPr>
            <p:ph type="body" idx="1"/>
          </p:nvPr>
        </p:nvSpPr>
        <p:spPr>
          <a:xfrm>
            <a:off x="253250" y="1401450"/>
            <a:ext cx="8520600" cy="3741900"/>
          </a:xfrm>
          <a:prstGeom prst="rect">
            <a:avLst/>
          </a:prstGeom>
        </p:spPr>
        <p:txBody>
          <a:bodyPr spcFirstLastPara="1" wrap="square" lIns="91425" tIns="91425" rIns="91425" bIns="91425" anchor="t" anchorCtr="0">
            <a:normAutofit/>
          </a:bodyPr>
          <a:lstStyle/>
          <a:p>
            <a:pPr marL="0" lvl="0" indent="457200" algn="just" rtl="0">
              <a:spcBef>
                <a:spcPts val="0"/>
              </a:spcBef>
              <a:spcAft>
                <a:spcPts val="0"/>
              </a:spcAft>
              <a:buNone/>
            </a:pPr>
            <a:r>
              <a:rPr lang="en-US" sz="1900">
                <a:solidFill>
                  <a:schemeClr val="dk1"/>
                </a:solidFill>
                <a:latin typeface="Times New Roman"/>
                <a:ea typeface="Times New Roman"/>
                <a:cs typeface="Times New Roman"/>
                <a:sym typeface="Times New Roman"/>
              </a:rPr>
              <a:t>Efficiently ensuring optimal plant health and maximizing crop yields in modern agriculture is a significant challenge. Traditional farming methods depend significantly on manual observation and broad-spectrum care, which can result in inefficiencies and potential losses due to undetected issues like pests, diseases, or unfavorable growing conditions.This project, "Plant Disease Detection Using Machine Learning," aims to address these challenges by leveraging advanced machine learning techniques combined with discrete mathematics to enhance the accuracy and efficiency of plant disease detection.</a:t>
            </a:r>
            <a:endParaRPr sz="19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5"/>
          <p:cNvSpPr txBox="1"/>
          <p:nvPr/>
        </p:nvSpPr>
        <p:spPr>
          <a:xfrm>
            <a:off x="297456" y="1150752"/>
            <a:ext cx="7645800" cy="320100"/>
          </a:xfrm>
          <a:prstGeom prst="rect">
            <a:avLst/>
          </a:prstGeom>
          <a:noFill/>
          <a:ln>
            <a:noFill/>
          </a:ln>
        </p:spPr>
        <p:txBody>
          <a:bodyPr spcFirstLastPara="1" wrap="square" lIns="0" tIns="12050" rIns="0" bIns="0" anchor="t" anchorCtr="0">
            <a:spAutoFit/>
          </a:bodyPr>
          <a:lstStyle/>
          <a:p>
            <a:pPr marL="698500" marR="0" lvl="0" indent="-558800" algn="l" rtl="0">
              <a:lnSpc>
                <a:spcPct val="101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14" name="Google Shape;114;p25"/>
          <p:cNvSpPr txBox="1"/>
          <p:nvPr/>
        </p:nvSpPr>
        <p:spPr>
          <a:xfrm>
            <a:off x="2353674" y="495598"/>
            <a:ext cx="4610700" cy="320100"/>
          </a:xfrm>
          <a:prstGeom prst="rect">
            <a:avLst/>
          </a:prstGeom>
          <a:noFill/>
          <a:ln>
            <a:noFill/>
          </a:ln>
        </p:spPr>
        <p:txBody>
          <a:bodyPr spcFirstLastPara="1" wrap="square" lIns="0" tIns="12050" rIns="0" bIns="0" anchor="t" anchorCtr="0">
            <a:spAutoFit/>
          </a:bodyPr>
          <a:lstStyle/>
          <a:p>
            <a:pPr marL="12700" marR="0" lvl="0" indent="0" algn="ctr" rtl="0">
              <a:lnSpc>
                <a:spcPct val="100000"/>
              </a:lnSpc>
              <a:spcBef>
                <a:spcPts val="100"/>
              </a:spcBef>
              <a:spcAft>
                <a:spcPts val="0"/>
              </a:spcAft>
              <a:buNone/>
            </a:pPr>
            <a:r>
              <a:rPr lang="en-US" sz="2000" b="1">
                <a:solidFill>
                  <a:schemeClr val="dk1"/>
                </a:solidFill>
                <a:latin typeface="Times New Roman"/>
                <a:ea typeface="Times New Roman"/>
                <a:cs typeface="Times New Roman"/>
                <a:sym typeface="Times New Roman"/>
              </a:rPr>
              <a:t>PROBLEM STATEMENT</a:t>
            </a:r>
            <a:endParaRPr sz="4900" b="1" i="0" u="none" strike="noStrike" cap="none">
              <a:solidFill>
                <a:srgbClr val="005893"/>
              </a:solidFill>
              <a:latin typeface="Playfair Display"/>
              <a:ea typeface="Playfair Display"/>
              <a:cs typeface="Playfair Display"/>
              <a:sym typeface="Playfair Display"/>
            </a:endParaRPr>
          </a:p>
        </p:txBody>
      </p:sp>
      <p:sp>
        <p:nvSpPr>
          <p:cNvPr id="115" name="Google Shape;115;p25"/>
          <p:cNvSpPr txBox="1"/>
          <p:nvPr/>
        </p:nvSpPr>
        <p:spPr>
          <a:xfrm>
            <a:off x="919386" y="925280"/>
            <a:ext cx="82776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sp>
        <p:nvSpPr>
          <p:cNvPr id="116" name="Google Shape;116;p25"/>
          <p:cNvSpPr txBox="1"/>
          <p:nvPr/>
        </p:nvSpPr>
        <p:spPr>
          <a:xfrm>
            <a:off x="432925" y="1051375"/>
            <a:ext cx="8452200" cy="4009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Problem Statement: Plant Disease Detection using Machine Learning</a:t>
            </a:r>
            <a:endParaRPr sz="2000" b="1">
              <a:solidFill>
                <a:schemeClr val="dk1"/>
              </a:solidFill>
              <a:latin typeface="Times New Roman"/>
              <a:ea typeface="Times New Roman"/>
              <a:cs typeface="Times New Roman"/>
              <a:sym typeface="Times New Roman"/>
            </a:endParaRPr>
          </a:p>
          <a:p>
            <a:pPr marL="0" lvl="0" indent="0" algn="just" rtl="0">
              <a:lnSpc>
                <a:spcPct val="150000"/>
              </a:lnSpc>
              <a:spcBef>
                <a:spcPts val="0"/>
              </a:spcBef>
              <a:spcAft>
                <a:spcPts val="0"/>
              </a:spcAft>
              <a:buClr>
                <a:schemeClr val="dk1"/>
              </a:buClr>
              <a:buSzPts val="1100"/>
              <a:buFont typeface="Arial"/>
              <a:buNone/>
            </a:pPr>
            <a:r>
              <a:rPr lang="en-US" sz="1800">
                <a:solidFill>
                  <a:schemeClr val="dk1"/>
                </a:solidFill>
              </a:rPr>
              <a:t>  </a:t>
            </a:r>
            <a:endParaRPr sz="1800">
              <a:solidFill>
                <a:schemeClr val="dk1"/>
              </a:solidFill>
            </a:endParaRPr>
          </a:p>
          <a:p>
            <a:pPr marL="0" lvl="0" indent="457200" algn="just" rtl="0">
              <a:lnSpc>
                <a:spcPct val="150000"/>
              </a:lnSpc>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In modern agriculture, maintaining optimal plant health and maximizing crop yields is a significant challenge. Traditional farming methods often rely on manual monitoring and generalized care, which can lead to inefficiencies and potential losses due to undetected issues such as pests, diseases, or suboptimal growing conditions. The lack of real-time data on critical environmental parameters and plant health indicators results in delayed responses to problems, affecting crop quality and yield.</a:t>
            </a:r>
            <a:endParaRPr sz="19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a:solidFill>
                <a:schemeClr val="dk2"/>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6"/>
          <p:cNvSpPr txBox="1"/>
          <p:nvPr/>
        </p:nvSpPr>
        <p:spPr>
          <a:xfrm>
            <a:off x="297456" y="1150752"/>
            <a:ext cx="7645800" cy="320100"/>
          </a:xfrm>
          <a:prstGeom prst="rect">
            <a:avLst/>
          </a:prstGeom>
          <a:noFill/>
          <a:ln>
            <a:noFill/>
          </a:ln>
        </p:spPr>
        <p:txBody>
          <a:bodyPr spcFirstLastPara="1" wrap="square" lIns="0" tIns="12050" rIns="0" bIns="0" anchor="t" anchorCtr="0">
            <a:spAutoFit/>
          </a:bodyPr>
          <a:lstStyle/>
          <a:p>
            <a:pPr marL="698500" marR="0" lvl="0" indent="-558800" algn="l" rtl="0">
              <a:lnSpc>
                <a:spcPct val="101000"/>
              </a:lnSpc>
              <a:spcBef>
                <a:spcPts val="0"/>
              </a:spcBef>
              <a:spcAft>
                <a:spcPts val="0"/>
              </a:spcAft>
              <a:buClr>
                <a:srgbClr val="000000"/>
              </a:buClr>
              <a:buSzPts val="2000"/>
              <a:buFont typeface="Arial"/>
              <a:buNone/>
            </a:pPr>
            <a:endParaRPr sz="2000" b="0" i="0" u="none" strike="noStrike" cap="none">
              <a:solidFill>
                <a:schemeClr val="dk1"/>
              </a:solidFill>
              <a:latin typeface="Times New Roman"/>
              <a:ea typeface="Times New Roman"/>
              <a:cs typeface="Times New Roman"/>
              <a:sym typeface="Times New Roman"/>
            </a:endParaRPr>
          </a:p>
        </p:txBody>
      </p:sp>
      <p:sp>
        <p:nvSpPr>
          <p:cNvPr id="122" name="Google Shape;122;p26"/>
          <p:cNvSpPr txBox="1"/>
          <p:nvPr/>
        </p:nvSpPr>
        <p:spPr>
          <a:xfrm>
            <a:off x="2266650" y="284474"/>
            <a:ext cx="4610700" cy="640800"/>
          </a:xfrm>
          <a:prstGeom prst="rect">
            <a:avLst/>
          </a:prstGeom>
          <a:noFill/>
          <a:ln>
            <a:noFill/>
          </a:ln>
        </p:spPr>
        <p:txBody>
          <a:bodyPr spcFirstLastPara="1" wrap="square" lIns="0" tIns="12050" rIns="0" bIns="0" anchor="t" anchorCtr="0">
            <a:spAutoFit/>
          </a:bodyPr>
          <a:lstStyle/>
          <a:p>
            <a:pPr marL="12700" lvl="0" indent="0" algn="ctr" rtl="0">
              <a:spcBef>
                <a:spcPts val="100"/>
              </a:spcBef>
              <a:spcAft>
                <a:spcPts val="0"/>
              </a:spcAft>
              <a:buClr>
                <a:schemeClr val="dk1"/>
              </a:buClr>
              <a:buFont typeface="Arial"/>
              <a:buNone/>
            </a:pPr>
            <a:r>
              <a:rPr lang="en-US" sz="2000" b="1">
                <a:solidFill>
                  <a:schemeClr val="dk1"/>
                </a:solidFill>
                <a:latin typeface="Times New Roman"/>
                <a:ea typeface="Times New Roman"/>
                <a:cs typeface="Times New Roman"/>
                <a:sym typeface="Times New Roman"/>
              </a:rPr>
              <a:t>PROBLEM STATEMENT</a:t>
            </a:r>
            <a:endParaRPr sz="4900" b="1">
              <a:solidFill>
                <a:srgbClr val="005893"/>
              </a:solidFill>
              <a:latin typeface="Playfair Display"/>
              <a:ea typeface="Playfair Display"/>
              <a:cs typeface="Playfair Display"/>
              <a:sym typeface="Playfair Display"/>
            </a:endParaRPr>
          </a:p>
          <a:p>
            <a:pPr marL="12700" marR="0" lvl="0" indent="0" algn="l" rtl="0">
              <a:lnSpc>
                <a:spcPct val="100000"/>
              </a:lnSpc>
              <a:spcBef>
                <a:spcPts val="100"/>
              </a:spcBef>
              <a:spcAft>
                <a:spcPts val="0"/>
              </a:spcAft>
              <a:buNone/>
            </a:pPr>
            <a:endParaRPr sz="2000">
              <a:solidFill>
                <a:schemeClr val="dk1"/>
              </a:solidFill>
              <a:latin typeface="Times New Roman"/>
              <a:ea typeface="Times New Roman"/>
              <a:cs typeface="Times New Roman"/>
              <a:sym typeface="Times New Roman"/>
            </a:endParaRPr>
          </a:p>
        </p:txBody>
      </p:sp>
      <p:sp>
        <p:nvSpPr>
          <p:cNvPr id="123" name="Google Shape;123;p26"/>
          <p:cNvSpPr txBox="1"/>
          <p:nvPr/>
        </p:nvSpPr>
        <p:spPr>
          <a:xfrm>
            <a:off x="919386" y="925280"/>
            <a:ext cx="8277600" cy="46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2400" b="0" i="0" u="none" strike="noStrike" cap="none">
              <a:solidFill>
                <a:srgbClr val="000000"/>
              </a:solidFill>
              <a:latin typeface="Times New Roman"/>
              <a:ea typeface="Times New Roman"/>
              <a:cs typeface="Times New Roman"/>
              <a:sym typeface="Times New Roman"/>
            </a:endParaRPr>
          </a:p>
        </p:txBody>
      </p:sp>
      <p:sp>
        <p:nvSpPr>
          <p:cNvPr id="124" name="Google Shape;124;p26"/>
          <p:cNvSpPr txBox="1"/>
          <p:nvPr/>
        </p:nvSpPr>
        <p:spPr>
          <a:xfrm>
            <a:off x="432925" y="1051375"/>
            <a:ext cx="8452200" cy="40098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US" sz="2000" b="1">
                <a:solidFill>
                  <a:schemeClr val="dk1"/>
                </a:solidFill>
                <a:latin typeface="Times New Roman"/>
                <a:ea typeface="Times New Roman"/>
                <a:cs typeface="Times New Roman"/>
                <a:sym typeface="Times New Roman"/>
              </a:rPr>
              <a:t>Relevance of the Topic: Plant Disease Detection using Machine Learning</a:t>
            </a:r>
            <a:endParaRPr sz="2000" b="1">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endParaRPr sz="1600">
              <a:solidFill>
                <a:schemeClr val="dk1"/>
              </a:solidFill>
              <a:latin typeface="Times New Roman"/>
              <a:ea typeface="Times New Roman"/>
              <a:cs typeface="Times New Roman"/>
              <a:sym typeface="Times New Roman"/>
            </a:endParaRPr>
          </a:p>
          <a:p>
            <a:pPr marL="0" lvl="0" indent="0" algn="l" rtl="0">
              <a:lnSpc>
                <a:spcPct val="150000"/>
              </a:lnSpc>
              <a:spcBef>
                <a:spcPts val="0"/>
              </a:spcBef>
              <a:spcAft>
                <a:spcPts val="0"/>
              </a:spcAft>
              <a:buClr>
                <a:schemeClr val="dk1"/>
              </a:buClr>
              <a:buSzPts val="1100"/>
              <a:buFont typeface="Arial"/>
              <a:buNone/>
            </a:pPr>
            <a:r>
              <a:rPr lang="en-US" sz="1900">
                <a:solidFill>
                  <a:schemeClr val="dk1"/>
                </a:solidFill>
                <a:latin typeface="Times New Roman"/>
                <a:ea typeface="Times New Roman"/>
                <a:cs typeface="Times New Roman"/>
                <a:sym typeface="Times New Roman"/>
              </a:rPr>
              <a:t>Why It Is Required:  Problems It Solves:</a:t>
            </a:r>
            <a:endParaRPr sz="19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Increased Efficiency and Productivity  Manual Monitoring Inefficiencies</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Sustainable Agriculture  Delayed Problem Detection</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Real-Time Monitoring and Response  Climate Variability</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Labor Optimization  Economic Viability</a:t>
            </a:r>
            <a:endParaRPr sz="1700">
              <a:solidFill>
                <a:schemeClr val="dk1"/>
              </a:solidFill>
              <a:latin typeface="Times New Roman"/>
              <a:ea typeface="Times New Roman"/>
              <a:cs typeface="Times New Roman"/>
              <a:sym typeface="Times New Roman"/>
            </a:endParaRPr>
          </a:p>
          <a:p>
            <a:pPr marL="457200" lvl="0" indent="-336550" algn="l" rtl="0">
              <a:lnSpc>
                <a:spcPct val="150000"/>
              </a:lnSpc>
              <a:spcBef>
                <a:spcPts val="0"/>
              </a:spcBef>
              <a:spcAft>
                <a:spcPts val="0"/>
              </a:spcAft>
              <a:buClr>
                <a:schemeClr val="dk1"/>
              </a:buClr>
              <a:buSzPts val="1700"/>
              <a:buFont typeface="Times New Roman"/>
              <a:buChar char="●"/>
            </a:pPr>
            <a:r>
              <a:rPr lang="en-US" sz="1700">
                <a:solidFill>
                  <a:schemeClr val="dk1"/>
                </a:solidFill>
                <a:latin typeface="Times New Roman"/>
                <a:ea typeface="Times New Roman"/>
                <a:cs typeface="Times New Roman"/>
                <a:sym typeface="Times New Roman"/>
              </a:rPr>
              <a:t>Data-Driven Decision Making  Prevents Resource Waste</a:t>
            </a:r>
            <a:endParaRPr sz="1700">
              <a:solidFill>
                <a:schemeClr val="dk1"/>
              </a:solidFill>
              <a:latin typeface="Times New Roman"/>
              <a:ea typeface="Times New Roman"/>
              <a:cs typeface="Times New Roman"/>
              <a:sym typeface="Times New Roman"/>
            </a:endParaRPr>
          </a:p>
          <a:p>
            <a:pPr marL="0" lvl="0" indent="0" algn="l" rtl="0">
              <a:spcBef>
                <a:spcPts val="0"/>
              </a:spcBef>
              <a:spcAft>
                <a:spcPts val="0"/>
              </a:spcAft>
              <a:buNone/>
            </a:pPr>
            <a:endParaRPr sz="1800" b="1">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7"/>
          <p:cNvSpPr txBox="1">
            <a:spLocks noGrp="1"/>
          </p:cNvSpPr>
          <p:nvPr>
            <p:ph type="title"/>
          </p:nvPr>
        </p:nvSpPr>
        <p:spPr>
          <a:xfrm>
            <a:off x="2355025" y="269500"/>
            <a:ext cx="4074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Machine Learning Model</a:t>
            </a:r>
            <a:endParaRPr dirty="0">
              <a:latin typeface="Times New Roman" panose="02020603050405020304" pitchFamily="18" charset="0"/>
              <a:cs typeface="Times New Roman" panose="02020603050405020304" pitchFamily="18" charset="0"/>
            </a:endParaRPr>
          </a:p>
        </p:txBody>
      </p:sp>
      <p:sp>
        <p:nvSpPr>
          <p:cNvPr id="130" name="Google Shape;130;p27"/>
          <p:cNvSpPr txBox="1"/>
          <p:nvPr/>
        </p:nvSpPr>
        <p:spPr>
          <a:xfrm>
            <a:off x="129875" y="1010225"/>
            <a:ext cx="8817900" cy="3810000"/>
          </a:xfrm>
          <a:prstGeom prst="rect">
            <a:avLst/>
          </a:prstGeom>
          <a:noFill/>
          <a:ln>
            <a:noFill/>
          </a:ln>
        </p:spPr>
        <p:txBody>
          <a:bodyPr spcFirstLastPara="1" wrap="square" lIns="91425" tIns="91425" rIns="91425" bIns="91425" anchor="t" anchorCtr="0">
            <a:noAutofit/>
          </a:bodyPr>
          <a:lstStyle/>
          <a:p>
            <a:pPr marL="0" lvl="0" indent="0" algn="just" rtl="0">
              <a:lnSpc>
                <a:spcPct val="115000"/>
              </a:lnSpc>
              <a:spcBef>
                <a:spcPts val="0"/>
              </a:spcBef>
              <a:spcAft>
                <a:spcPts val="0"/>
              </a:spcAft>
              <a:buNone/>
            </a:pPr>
            <a:r>
              <a:rPr lang="en-US" sz="2000" b="1" dirty="0">
                <a:solidFill>
                  <a:schemeClr val="tx1"/>
                </a:solidFill>
                <a:latin typeface="Times New Roman"/>
                <a:ea typeface="Times New Roman"/>
                <a:cs typeface="Times New Roman"/>
                <a:sym typeface="Times New Roman"/>
              </a:rPr>
              <a:t>Convolutional Neural Network (CNN) Architecture:</a:t>
            </a:r>
            <a:endParaRPr sz="2000" b="1"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The model includes multiple convolutional layers (Conv2D). Convolutional layers apply convolution operations to the input, which helps in extracting features such as edges, textures, and patterns from the images.</a:t>
            </a:r>
            <a:endParaRPr sz="1800"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Each Conv2D layer is followed by a </a:t>
            </a:r>
            <a:r>
              <a:rPr lang="en-US" sz="1800" dirty="0" err="1">
                <a:solidFill>
                  <a:schemeClr val="tx1"/>
                </a:solidFill>
                <a:latin typeface="Times New Roman"/>
                <a:ea typeface="Times New Roman"/>
                <a:cs typeface="Times New Roman"/>
                <a:sym typeface="Times New Roman"/>
              </a:rPr>
              <a:t>ReLU</a:t>
            </a:r>
            <a:r>
              <a:rPr lang="en-US" sz="1800" dirty="0">
                <a:solidFill>
                  <a:schemeClr val="tx1"/>
                </a:solidFill>
                <a:latin typeface="Times New Roman"/>
                <a:ea typeface="Times New Roman"/>
                <a:cs typeface="Times New Roman"/>
                <a:sym typeface="Times New Roman"/>
              </a:rPr>
              <a:t> (Rectified Linear Unit) activation function (activation='</a:t>
            </a:r>
            <a:r>
              <a:rPr lang="en-US" sz="1800" dirty="0" err="1">
                <a:solidFill>
                  <a:schemeClr val="tx1"/>
                </a:solidFill>
                <a:latin typeface="Times New Roman"/>
                <a:ea typeface="Times New Roman"/>
                <a:cs typeface="Times New Roman"/>
                <a:sym typeface="Times New Roman"/>
              </a:rPr>
              <a:t>relu</a:t>
            </a:r>
            <a:r>
              <a:rPr lang="en-US" sz="1800" dirty="0">
                <a:solidFill>
                  <a:schemeClr val="tx1"/>
                </a:solidFill>
                <a:latin typeface="Times New Roman"/>
                <a:ea typeface="Times New Roman"/>
                <a:cs typeface="Times New Roman"/>
                <a:sym typeface="Times New Roman"/>
              </a:rPr>
              <a:t>'), which introduces non-linearity to the model and helps it learn complex patterns.</a:t>
            </a:r>
            <a:endParaRPr sz="1800" dirty="0">
              <a:solidFill>
                <a:schemeClr val="tx1"/>
              </a:solidFill>
              <a:latin typeface="Times New Roman"/>
              <a:ea typeface="Times New Roman"/>
              <a:cs typeface="Times New Roman"/>
              <a:sym typeface="Times New Roman"/>
            </a:endParaRPr>
          </a:p>
          <a:p>
            <a:pPr marL="457200" lvl="0" indent="-342900" algn="just" rtl="0">
              <a:lnSpc>
                <a:spcPct val="150000"/>
              </a:lnSpc>
              <a:spcBef>
                <a:spcPts val="0"/>
              </a:spcBef>
              <a:spcAft>
                <a:spcPts val="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After each convolutional layer, a max-pooling layer (MaxPooling2D) is added. Max-pooling layers reduce the spatial dimensions of the feature maps, which helps in reducing the computational complexity and controlling overfitting.</a:t>
            </a:r>
            <a:endParaRPr sz="1800" dirty="0">
              <a:solidFill>
                <a:schemeClr val="tx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900" dirty="0">
              <a:solidFill>
                <a:schemeClr val="dk2"/>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pic>
        <p:nvPicPr>
          <p:cNvPr id="135" name="Google Shape;135;p28"/>
          <p:cNvPicPr preferRelativeResize="0"/>
          <p:nvPr/>
        </p:nvPicPr>
        <p:blipFill>
          <a:blip r:embed="rId3">
            <a:alphaModFix/>
          </a:blip>
          <a:stretch>
            <a:fillRect/>
          </a:stretch>
        </p:blipFill>
        <p:spPr>
          <a:xfrm>
            <a:off x="152400" y="1499488"/>
            <a:ext cx="8839199" cy="2144532"/>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9"/>
          <p:cNvSpPr txBox="1">
            <a:spLocks noGrp="1"/>
          </p:cNvSpPr>
          <p:nvPr>
            <p:ph type="title"/>
          </p:nvPr>
        </p:nvSpPr>
        <p:spPr>
          <a:xfrm>
            <a:off x="2355025" y="269500"/>
            <a:ext cx="40743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US" dirty="0">
                <a:latin typeface="Times New Roman" panose="02020603050405020304" pitchFamily="18" charset="0"/>
                <a:cs typeface="Times New Roman" panose="02020603050405020304" pitchFamily="18" charset="0"/>
              </a:rPr>
              <a:t>Machine Learning Model</a:t>
            </a:r>
            <a:endParaRPr dirty="0">
              <a:latin typeface="Times New Roman" panose="02020603050405020304" pitchFamily="18" charset="0"/>
              <a:cs typeface="Times New Roman" panose="02020603050405020304" pitchFamily="18" charset="0"/>
            </a:endParaRPr>
          </a:p>
        </p:txBody>
      </p:sp>
      <p:sp>
        <p:nvSpPr>
          <p:cNvPr id="141" name="Google Shape;141;p29"/>
          <p:cNvSpPr txBox="1"/>
          <p:nvPr/>
        </p:nvSpPr>
        <p:spPr>
          <a:xfrm>
            <a:off x="85808" y="842200"/>
            <a:ext cx="8817900" cy="4301300"/>
          </a:xfrm>
          <a:prstGeom prst="rect">
            <a:avLst/>
          </a:prstGeom>
          <a:noFill/>
          <a:ln>
            <a:noFill/>
          </a:ln>
        </p:spPr>
        <p:txBody>
          <a:bodyPr spcFirstLastPara="1" wrap="square" lIns="91425" tIns="91425" rIns="91425" bIns="91425" anchor="t" anchorCtr="0">
            <a:noAutofit/>
          </a:bodyPr>
          <a:lstStyle/>
          <a:p>
            <a:pPr marL="457200" lvl="0" indent="-342900" algn="just" rtl="0">
              <a:lnSpc>
                <a:spcPct val="115000"/>
              </a:lnSpc>
              <a:spcBef>
                <a:spcPts val="0"/>
              </a:spcBef>
              <a:spcAft>
                <a:spcPts val="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The model includes a fully connected layer (Dense) with 512 neurons and a </a:t>
            </a:r>
            <a:r>
              <a:rPr lang="en-US" sz="1800" dirty="0" err="1">
                <a:solidFill>
                  <a:schemeClr val="tx1"/>
                </a:solidFill>
                <a:latin typeface="Times New Roman"/>
                <a:ea typeface="Times New Roman"/>
                <a:cs typeface="Times New Roman"/>
                <a:sym typeface="Times New Roman"/>
              </a:rPr>
              <a:t>ReLU</a:t>
            </a:r>
            <a:r>
              <a:rPr lang="en-US" sz="1800" dirty="0">
                <a:solidFill>
                  <a:schemeClr val="tx1"/>
                </a:solidFill>
                <a:latin typeface="Times New Roman"/>
                <a:ea typeface="Times New Roman"/>
                <a:cs typeface="Times New Roman"/>
                <a:sym typeface="Times New Roman"/>
              </a:rPr>
              <a:t> activation function. This layer learns to combine the features extracted by the convolutional and pooling layers to make predictions.</a:t>
            </a:r>
            <a:endParaRPr sz="1800" dirty="0">
              <a:solidFill>
                <a:schemeClr val="tx1"/>
              </a:solidFill>
              <a:latin typeface="Times New Roman"/>
              <a:ea typeface="Times New Roman"/>
              <a:cs typeface="Times New Roman"/>
              <a:sym typeface="Times New Roman"/>
            </a:endParaRPr>
          </a:p>
          <a:p>
            <a:pPr marL="457200" lvl="0" indent="0" algn="just" rtl="0">
              <a:lnSpc>
                <a:spcPct val="115000"/>
              </a:lnSpc>
              <a:spcBef>
                <a:spcPts val="0"/>
              </a:spcBef>
              <a:spcAft>
                <a:spcPts val="0"/>
              </a:spcAft>
              <a:buNone/>
            </a:pPr>
            <a:endParaRPr sz="1800" dirty="0">
              <a:solidFill>
                <a:schemeClr val="tx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US" sz="1800" b="1" u="sng" dirty="0">
                <a:solidFill>
                  <a:schemeClr val="tx1"/>
                </a:solidFill>
                <a:latin typeface="Times New Roman"/>
                <a:ea typeface="Times New Roman"/>
                <a:cs typeface="Times New Roman"/>
                <a:sym typeface="Times New Roman"/>
              </a:rPr>
              <a:t>DMS concepts:</a:t>
            </a:r>
            <a:endParaRPr sz="1800" b="1" u="sng" dirty="0">
              <a:solidFill>
                <a:schemeClr val="tx1"/>
              </a:solidFill>
              <a:latin typeface="Times New Roman"/>
              <a:ea typeface="Times New Roman"/>
              <a:cs typeface="Times New Roman"/>
              <a:sym typeface="Times New Roman"/>
            </a:endParaRPr>
          </a:p>
          <a:p>
            <a:pPr marL="457200" lvl="0" indent="0" algn="just" rtl="0">
              <a:lnSpc>
                <a:spcPct val="150000"/>
              </a:lnSpc>
              <a:spcBef>
                <a:spcPts val="0"/>
              </a:spcBef>
              <a:spcAft>
                <a:spcPts val="0"/>
              </a:spcAft>
              <a:buNone/>
            </a:pPr>
            <a:r>
              <a:rPr lang="en-US" sz="1800" b="1" dirty="0">
                <a:solidFill>
                  <a:schemeClr val="tx1"/>
                </a:solidFill>
                <a:latin typeface="Times New Roman"/>
                <a:ea typeface="Times New Roman"/>
                <a:cs typeface="Times New Roman"/>
                <a:sym typeface="Times New Roman"/>
              </a:rPr>
              <a:t>Graph Theory: </a:t>
            </a:r>
            <a:endParaRPr sz="1800" b="1" dirty="0">
              <a:solidFill>
                <a:schemeClr val="tx1"/>
              </a:solidFill>
              <a:latin typeface="Times New Roman"/>
              <a:ea typeface="Times New Roman"/>
              <a:cs typeface="Times New Roman"/>
              <a:sym typeface="Times New Roman"/>
            </a:endParaRPr>
          </a:p>
          <a:p>
            <a:pPr marL="457200" lvl="0" indent="-342900" algn="just" rtl="0">
              <a:spcBef>
                <a:spcPts val="0"/>
              </a:spcBef>
              <a:spcAft>
                <a:spcPts val="15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Network Structure: The entire CNN can be viewed as a directed acyclic graph (DAG), where each node represents a layer, and edges represent the flow of data.</a:t>
            </a:r>
          </a:p>
          <a:p>
            <a:pPr marL="114300" lvl="0" algn="just" rtl="0">
              <a:spcBef>
                <a:spcPts val="0"/>
              </a:spcBef>
              <a:spcAft>
                <a:spcPts val="150"/>
              </a:spcAft>
              <a:buClr>
                <a:schemeClr val="dk2"/>
              </a:buClr>
              <a:buSzPts val="1800"/>
            </a:pPr>
            <a:endParaRPr sz="1800" dirty="0">
              <a:solidFill>
                <a:schemeClr val="tx1"/>
              </a:solidFill>
              <a:latin typeface="Times New Roman"/>
              <a:ea typeface="Times New Roman"/>
              <a:cs typeface="Times New Roman"/>
              <a:sym typeface="Times New Roman"/>
            </a:endParaRPr>
          </a:p>
          <a:p>
            <a:pPr marL="457200" lvl="0" indent="-342900" algn="just" rtl="0">
              <a:spcBef>
                <a:spcPts val="0"/>
              </a:spcBef>
              <a:spcAft>
                <a:spcPts val="150"/>
              </a:spcAft>
              <a:buClr>
                <a:schemeClr val="dk2"/>
              </a:buClr>
              <a:buSzPts val="1800"/>
              <a:buFont typeface="Times New Roman"/>
              <a:buChar char="●"/>
            </a:pPr>
            <a:r>
              <a:rPr lang="en-US" sz="1800" dirty="0">
                <a:solidFill>
                  <a:schemeClr val="tx1"/>
                </a:solidFill>
                <a:latin typeface="Times New Roman"/>
                <a:ea typeface="Times New Roman"/>
                <a:cs typeface="Times New Roman"/>
                <a:sym typeface="Times New Roman"/>
              </a:rPr>
              <a:t>Neural Connections: The connections between neurons in consecutive layers can be represented as a graph, with weights on the edges representing the strength of these connections.</a:t>
            </a:r>
            <a:endParaRPr sz="1800" dirty="0">
              <a:solidFill>
                <a:schemeClr val="tx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pic>
        <p:nvPicPr>
          <p:cNvPr id="146" name="Google Shape;146;p30"/>
          <p:cNvPicPr preferRelativeResize="0"/>
          <p:nvPr/>
        </p:nvPicPr>
        <p:blipFill>
          <a:blip r:embed="rId3">
            <a:alphaModFix/>
          </a:blip>
          <a:stretch>
            <a:fillRect/>
          </a:stretch>
        </p:blipFill>
        <p:spPr>
          <a:xfrm>
            <a:off x="317500" y="971550"/>
            <a:ext cx="8384876" cy="4171950"/>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TotalTime>
  <Words>1353</Words>
  <Application>Microsoft Office PowerPoint</Application>
  <PresentationFormat>On-screen Show (16:9)</PresentationFormat>
  <Paragraphs>122</Paragraphs>
  <Slides>23</Slides>
  <Notes>23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23</vt:i4>
      </vt:variant>
    </vt:vector>
  </HeadingPairs>
  <TitlesOfParts>
    <vt:vector size="31" baseType="lpstr">
      <vt:lpstr>Calibri</vt:lpstr>
      <vt:lpstr>Cambria</vt:lpstr>
      <vt:lpstr>Playfair Display</vt:lpstr>
      <vt:lpstr>Times New Roman</vt:lpstr>
      <vt:lpstr>Trebuchet MS</vt:lpstr>
      <vt:lpstr>Arial</vt:lpstr>
      <vt:lpstr>Simple Light</vt:lpstr>
      <vt:lpstr>Simple Light</vt:lpstr>
      <vt:lpstr>PowerPoint Presentation</vt:lpstr>
      <vt:lpstr>PowerPoint Presentation</vt:lpstr>
      <vt:lpstr>                                  INTRODUCTION</vt:lpstr>
      <vt:lpstr>PowerPoint Presentation</vt:lpstr>
      <vt:lpstr>PowerPoint Presentation</vt:lpstr>
      <vt:lpstr>Machine Learning Model</vt:lpstr>
      <vt:lpstr>PowerPoint Presentation</vt:lpstr>
      <vt:lpstr>Machine Learning Model</vt:lpstr>
      <vt:lpstr>PowerPoint Presentation</vt:lpstr>
      <vt:lpstr>Machine Learning Model</vt:lpstr>
      <vt:lpstr>PowerPoint Presentation</vt:lpstr>
      <vt:lpstr>Machine Learning Model</vt:lpstr>
      <vt:lpstr>PowerPoint Presentation</vt:lpstr>
      <vt:lpstr>Machine Learning Model</vt:lpstr>
      <vt:lpstr>PowerPoint Presentation</vt:lpstr>
      <vt:lpstr>PowerPoint Presentation</vt:lpstr>
      <vt:lpstr>PowerPoint Presentation</vt:lpstr>
      <vt:lpstr>METHODOLOGY </vt:lpstr>
      <vt:lpstr>Dataset Preparation and Preprocessing</vt:lpstr>
      <vt:lpstr>2.  Model Building and Training</vt:lpstr>
      <vt:lpstr>3.  Prediction and Visualization </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Dinesh Kumar</cp:lastModifiedBy>
  <cp:revision>6</cp:revision>
  <dcterms:modified xsi:type="dcterms:W3CDTF">2024-08-13T09:10:41Z</dcterms:modified>
</cp:coreProperties>
</file>