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15"/>
  </p:notesMasterIdLst>
  <p:sldIdLst>
    <p:sldId id="256" r:id="rId2"/>
    <p:sldId id="257" r:id="rId3"/>
    <p:sldId id="272" r:id="rId4"/>
    <p:sldId id="274" r:id="rId5"/>
    <p:sldId id="277" r:id="rId6"/>
    <p:sldId id="278" r:id="rId7"/>
    <p:sldId id="279" r:id="rId8"/>
    <p:sldId id="280" r:id="rId9"/>
    <p:sldId id="281" r:id="rId10"/>
    <p:sldId id="269" r:id="rId11"/>
    <p:sldId id="275" r:id="rId12"/>
    <p:sldId id="276" r:id="rId13"/>
    <p:sldId id="266"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413BCF-F5CF-4F80-9ACD-7102A4EC1C38}" v="1" dt="2024-07-14T06:08:51.1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798" autoAdjust="0"/>
  </p:normalViewPr>
  <p:slideViewPr>
    <p:cSldViewPr snapToGrid="0">
      <p:cViewPr varScale="1">
        <p:scale>
          <a:sx n="83" d="100"/>
          <a:sy n="83" d="100"/>
        </p:scale>
        <p:origin x="800"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ISHAN KUMAR S D" userId="0e3697cdcce3cb36" providerId="LiveId" clId="{5B413BCF-F5CF-4F80-9ACD-7102A4EC1C38}"/>
    <pc:docChg chg="custSel addSld delSld modSld sldOrd">
      <pc:chgData name="KISHAN KUMAR S D" userId="0e3697cdcce3cb36" providerId="LiveId" clId="{5B413BCF-F5CF-4F80-9ACD-7102A4EC1C38}" dt="2024-07-14T06:10:01.491" v="248"/>
      <pc:docMkLst>
        <pc:docMk/>
      </pc:docMkLst>
      <pc:sldChg chg="modSp mod">
        <pc:chgData name="KISHAN KUMAR S D" userId="0e3697cdcce3cb36" providerId="LiveId" clId="{5B413BCF-F5CF-4F80-9ACD-7102A4EC1C38}" dt="2024-07-14T06:05:42.989" v="113" actId="20577"/>
        <pc:sldMkLst>
          <pc:docMk/>
          <pc:sldMk cId="0" sldId="256"/>
        </pc:sldMkLst>
        <pc:spChg chg="mod">
          <ac:chgData name="KISHAN KUMAR S D" userId="0e3697cdcce3cb36" providerId="LiveId" clId="{5B413BCF-F5CF-4F80-9ACD-7102A4EC1C38}" dt="2024-07-14T06:05:42.989" v="113" actId="20577"/>
          <ac:spMkLst>
            <pc:docMk/>
            <pc:sldMk cId="0" sldId="256"/>
            <ac:spMk id="2" creationId="{52F5642A-CBAD-6EE0-2796-D807106F41AE}"/>
          </ac:spMkLst>
        </pc:spChg>
        <pc:spChg chg="mod">
          <ac:chgData name="KISHAN KUMAR S D" userId="0e3697cdcce3cb36" providerId="LiveId" clId="{5B413BCF-F5CF-4F80-9ACD-7102A4EC1C38}" dt="2024-07-14T06:02:46.180" v="41" actId="20577"/>
          <ac:spMkLst>
            <pc:docMk/>
            <pc:sldMk cId="0" sldId="256"/>
            <ac:spMk id="4" creationId="{60C1A9E8-6E16-E2D0-7D46-FE5CC88DA4CD}"/>
          </ac:spMkLst>
        </pc:spChg>
      </pc:sldChg>
      <pc:sldChg chg="modSp mod">
        <pc:chgData name="KISHAN KUMAR S D" userId="0e3697cdcce3cb36" providerId="LiveId" clId="{5B413BCF-F5CF-4F80-9ACD-7102A4EC1C38}" dt="2024-07-14T06:05:35.189" v="109" actId="20577"/>
        <pc:sldMkLst>
          <pc:docMk/>
          <pc:sldMk cId="0" sldId="257"/>
        </pc:sldMkLst>
        <pc:spChg chg="mod">
          <ac:chgData name="KISHAN KUMAR S D" userId="0e3697cdcce3cb36" providerId="LiveId" clId="{5B413BCF-F5CF-4F80-9ACD-7102A4EC1C38}" dt="2024-07-14T06:05:35.189" v="109" actId="20577"/>
          <ac:spMkLst>
            <pc:docMk/>
            <pc:sldMk cId="0" sldId="257"/>
            <ac:spMk id="4" creationId="{0DD1B024-A854-D319-379D-4A1DD55F110E}"/>
          </ac:spMkLst>
        </pc:spChg>
      </pc:sldChg>
      <pc:sldChg chg="del">
        <pc:chgData name="KISHAN KUMAR S D" userId="0e3697cdcce3cb36" providerId="LiveId" clId="{5B413BCF-F5CF-4F80-9ACD-7102A4EC1C38}" dt="2024-07-14T06:02:56.387" v="42" actId="47"/>
        <pc:sldMkLst>
          <pc:docMk/>
          <pc:sldMk cId="849155216" sldId="265"/>
        </pc:sldMkLst>
      </pc:sldChg>
      <pc:sldChg chg="modSp mod">
        <pc:chgData name="KISHAN KUMAR S D" userId="0e3697cdcce3cb36" providerId="LiveId" clId="{5B413BCF-F5CF-4F80-9ACD-7102A4EC1C38}" dt="2024-07-14T06:06:54.350" v="210" actId="20577"/>
        <pc:sldMkLst>
          <pc:docMk/>
          <pc:sldMk cId="3775805261" sldId="266"/>
        </pc:sldMkLst>
        <pc:spChg chg="mod">
          <ac:chgData name="KISHAN KUMAR S D" userId="0e3697cdcce3cb36" providerId="LiveId" clId="{5B413BCF-F5CF-4F80-9ACD-7102A4EC1C38}" dt="2024-07-14T06:06:54.350" v="210" actId="20577"/>
          <ac:spMkLst>
            <pc:docMk/>
            <pc:sldMk cId="3775805261" sldId="266"/>
            <ac:spMk id="2" creationId="{5868D9E7-7641-1B7D-7D0E-E787222FE6E0}"/>
          </ac:spMkLst>
        </pc:spChg>
        <pc:spChg chg="mod">
          <ac:chgData name="KISHAN KUMAR S D" userId="0e3697cdcce3cb36" providerId="LiveId" clId="{5B413BCF-F5CF-4F80-9ACD-7102A4EC1C38}" dt="2024-07-14T06:05:53.296" v="124" actId="20577"/>
          <ac:spMkLst>
            <pc:docMk/>
            <pc:sldMk cId="3775805261" sldId="266"/>
            <ac:spMk id="3" creationId="{08254338-54CB-AE84-0D3E-4D3039F31C2A}"/>
          </ac:spMkLst>
        </pc:spChg>
      </pc:sldChg>
      <pc:sldChg chg="modSp mod ord">
        <pc:chgData name="KISHAN KUMAR S D" userId="0e3697cdcce3cb36" providerId="LiveId" clId="{5B413BCF-F5CF-4F80-9ACD-7102A4EC1C38}" dt="2024-07-14T06:09:05.348" v="239" actId="20577"/>
        <pc:sldMkLst>
          <pc:docMk/>
          <pc:sldMk cId="1321742237" sldId="267"/>
        </pc:sldMkLst>
        <pc:spChg chg="mod">
          <ac:chgData name="KISHAN KUMAR S D" userId="0e3697cdcce3cb36" providerId="LiveId" clId="{5B413BCF-F5CF-4F80-9ACD-7102A4EC1C38}" dt="2024-07-14T06:09:05.348" v="239" actId="20577"/>
          <ac:spMkLst>
            <pc:docMk/>
            <pc:sldMk cId="1321742237" sldId="267"/>
            <ac:spMk id="4" creationId="{6B186776-CDA9-D55D-01E9-8BB93CA93E8F}"/>
          </ac:spMkLst>
        </pc:spChg>
      </pc:sldChg>
      <pc:sldChg chg="modSp mod ord">
        <pc:chgData name="KISHAN KUMAR S D" userId="0e3697cdcce3cb36" providerId="LiveId" clId="{5B413BCF-F5CF-4F80-9ACD-7102A4EC1C38}" dt="2024-07-14T06:07:03.772" v="212"/>
        <pc:sldMkLst>
          <pc:docMk/>
          <pc:sldMk cId="3146733027" sldId="268"/>
        </pc:sldMkLst>
        <pc:spChg chg="mod">
          <ac:chgData name="KISHAN KUMAR S D" userId="0e3697cdcce3cb36" providerId="LiveId" clId="{5B413BCF-F5CF-4F80-9ACD-7102A4EC1C38}" dt="2024-07-14T06:03:41.025" v="63" actId="20577"/>
          <ac:spMkLst>
            <pc:docMk/>
            <pc:sldMk cId="3146733027" sldId="268"/>
            <ac:spMk id="2" creationId="{26B3371C-B9AC-275E-6A29-E3B1A989E573}"/>
          </ac:spMkLst>
        </pc:spChg>
      </pc:sldChg>
      <pc:sldChg chg="ord">
        <pc:chgData name="KISHAN KUMAR S D" userId="0e3697cdcce3cb36" providerId="LiveId" clId="{5B413BCF-F5CF-4F80-9ACD-7102A4EC1C38}" dt="2024-07-14T06:10:01.491" v="248"/>
        <pc:sldMkLst>
          <pc:docMk/>
          <pc:sldMk cId="307568851" sldId="269"/>
        </pc:sldMkLst>
      </pc:sldChg>
      <pc:sldChg chg="delSp mod">
        <pc:chgData name="KISHAN KUMAR S D" userId="0e3697cdcce3cb36" providerId="LiveId" clId="{5B413BCF-F5CF-4F80-9ACD-7102A4EC1C38}" dt="2024-07-14T06:04:28.933" v="65" actId="478"/>
        <pc:sldMkLst>
          <pc:docMk/>
          <pc:sldMk cId="1631771347" sldId="270"/>
        </pc:sldMkLst>
        <pc:spChg chg="del">
          <ac:chgData name="KISHAN KUMAR S D" userId="0e3697cdcce3cb36" providerId="LiveId" clId="{5B413BCF-F5CF-4F80-9ACD-7102A4EC1C38}" dt="2024-07-14T06:04:28.933" v="65" actId="478"/>
          <ac:spMkLst>
            <pc:docMk/>
            <pc:sldMk cId="1631771347" sldId="270"/>
            <ac:spMk id="3" creationId="{A0A7281A-28E1-572D-1E00-85777E8EB46A}"/>
          </ac:spMkLst>
        </pc:spChg>
      </pc:sldChg>
      <pc:sldChg chg="delSp del mod">
        <pc:chgData name="KISHAN KUMAR S D" userId="0e3697cdcce3cb36" providerId="LiveId" clId="{5B413BCF-F5CF-4F80-9ACD-7102A4EC1C38}" dt="2024-07-14T06:07:08.704" v="213" actId="47"/>
        <pc:sldMkLst>
          <pc:docMk/>
          <pc:sldMk cId="194276533" sldId="271"/>
        </pc:sldMkLst>
        <pc:spChg chg="del">
          <ac:chgData name="KISHAN KUMAR S D" userId="0e3697cdcce3cb36" providerId="LiveId" clId="{5B413BCF-F5CF-4F80-9ACD-7102A4EC1C38}" dt="2024-07-14T06:04:26.772" v="64" actId="478"/>
          <ac:spMkLst>
            <pc:docMk/>
            <pc:sldMk cId="194276533" sldId="271"/>
            <ac:spMk id="3" creationId="{93BE4A7E-A101-0CE5-AB47-5D204A25E577}"/>
          </ac:spMkLst>
        </pc:spChg>
      </pc:sldChg>
      <pc:sldChg chg="modSp add mod">
        <pc:chgData name="KISHAN KUMAR S D" userId="0e3697cdcce3cb36" providerId="LiveId" clId="{5B413BCF-F5CF-4F80-9ACD-7102A4EC1C38}" dt="2024-07-14T06:09:52.303" v="246" actId="20577"/>
        <pc:sldMkLst>
          <pc:docMk/>
          <pc:sldMk cId="2353184235" sldId="271"/>
        </pc:sldMkLst>
        <pc:spChg chg="mod">
          <ac:chgData name="KISHAN KUMAR S D" userId="0e3697cdcce3cb36" providerId="LiveId" clId="{5B413BCF-F5CF-4F80-9ACD-7102A4EC1C38}" dt="2024-07-14T06:09:52.303" v="246" actId="20577"/>
          <ac:spMkLst>
            <pc:docMk/>
            <pc:sldMk cId="2353184235" sldId="271"/>
            <ac:spMk id="4" creationId="{6B186776-CDA9-D55D-01E9-8BB93CA93E8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47537561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292804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59291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8652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86528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0D4754F0-0148-DCB6-B397-B7379153D0CA}"/>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AEFF83D0-D4D2-5643-84B7-263ACF3FA8B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7143C9E2-9885-4E21-1258-368BB2FC828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755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0D4754F0-0148-DCB6-B397-B7379153D0CA}"/>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AEFF83D0-D4D2-5643-84B7-263ACF3FA8B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7143C9E2-9885-4E21-1258-368BB2FC828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7559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0D4754F0-0148-DCB6-B397-B7379153D0CA}"/>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AEFF83D0-D4D2-5643-84B7-263ACF3FA8B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7143C9E2-9885-4E21-1258-368BB2FC828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47559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EDA80A40-6440-1186-0D9D-414D6C1AA9AF}"/>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ABD96846-7162-30D7-4225-9A6401EF070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C3D8368E-B2C2-542E-1F73-AAF349CEBD5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85099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14" name="Google Shape;14;p2"/>
          <p:cNvPicPr preferRelativeResize="0"/>
          <p:nvPr/>
        </p:nvPicPr>
        <p:blipFill>
          <a:blip r:embed="rId2">
            <a:alphaModFix/>
          </a:blip>
          <a:stretch>
            <a:fillRect/>
          </a:stretch>
        </p:blipFill>
        <p:spPr>
          <a:xfrm>
            <a:off x="3463213" y="4730051"/>
            <a:ext cx="2217574" cy="337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91725" y="934100"/>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3"/>
          <p:cNvSpPr txBox="1">
            <a:spLocks noGrp="1"/>
          </p:cNvSpPr>
          <p:nvPr>
            <p:ph type="body" idx="1"/>
          </p:nvPr>
        </p:nvSpPr>
        <p:spPr>
          <a:xfrm>
            <a:off x="253250" y="1857500"/>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19" name="Google Shape;19;p3"/>
          <p:cNvPicPr preferRelativeResize="0"/>
          <p:nvPr/>
        </p:nvPicPr>
        <p:blipFill>
          <a:blip r:embed="rId2">
            <a:alphaModFix/>
          </a:blip>
          <a:stretch>
            <a:fillRect/>
          </a:stretch>
        </p:blipFill>
        <p:spPr>
          <a:xfrm>
            <a:off x="6983600" y="415175"/>
            <a:ext cx="1974051" cy="300175"/>
          </a:xfrm>
          <a:prstGeom prst="rect">
            <a:avLst/>
          </a:prstGeom>
          <a:noFill/>
          <a:ln>
            <a:noFill/>
          </a:ln>
        </p:spPr>
      </p:pic>
    </p:spTree>
  </p:cSld>
  <p:clrMapOvr>
    <a:masterClrMapping/>
  </p:clrMapOvr>
  <p:extLst>
    <p:ext uri="{DCECCB84-F9BA-43D5-87BE-67443E8EF086}">
      <p15:sldGuideLst xmlns:p15="http://schemas.microsoft.com/office/powerpoint/2012/main">
        <p15:guide id="1" orient="horz" pos="413">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91725" y="776500"/>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91725" y="776500"/>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0"/>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0"/>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91725" y="776500"/>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06800"/>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a:blip r:embed="rId13">
            <a:alphaModFix/>
          </a:blip>
          <a:stretch>
            <a:fillRect/>
          </a:stretch>
        </p:blipFill>
        <p:spPr>
          <a:xfrm>
            <a:off x="216000" y="216000"/>
            <a:ext cx="1507681" cy="64799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Text Box 4">
            <a:extLst>
              <a:ext uri="{FF2B5EF4-FFF2-40B4-BE49-F238E27FC236}">
                <a16:creationId xmlns:a16="http://schemas.microsoft.com/office/drawing/2014/main" id="{52F5642A-CBAD-6EE0-2796-D807106F41AE}"/>
              </a:ext>
            </a:extLst>
          </p:cNvPr>
          <p:cNvSpPr txBox="1">
            <a:spLocks noChangeArrowheads="1"/>
          </p:cNvSpPr>
          <p:nvPr/>
        </p:nvSpPr>
        <p:spPr bwMode="auto">
          <a:xfrm>
            <a:off x="1720711" y="263425"/>
            <a:ext cx="5814873" cy="22082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lnSpc>
                <a:spcPct val="150000"/>
              </a:lnSpc>
              <a:spcBef>
                <a:spcPct val="0"/>
              </a:spcBef>
              <a:buFontTx/>
              <a:buNone/>
              <a:defRPr/>
            </a:pPr>
            <a:r>
              <a:rPr lang="en-US" altLang="en-US" sz="2000" b="1" dirty="0">
                <a:cs typeface="Times New Roman" panose="02020603050405020304" pitchFamily="18" charset="0"/>
              </a:rPr>
              <a:t>Experiential Learning Phase -I : </a:t>
            </a:r>
          </a:p>
          <a:p>
            <a:pPr algn="ctr">
              <a:lnSpc>
                <a:spcPct val="150000"/>
              </a:lnSpc>
              <a:spcBef>
                <a:spcPct val="0"/>
              </a:spcBef>
              <a:buFontTx/>
              <a:buNone/>
              <a:defRPr/>
            </a:pPr>
            <a:r>
              <a:rPr lang="en-US" sz="2000" dirty="0"/>
              <a:t>SMART PLANT MONITORING SYSTEM USING IoT AND OTHER SENSORS </a:t>
            </a:r>
            <a:r>
              <a:rPr lang="en-US" altLang="en-US" sz="2500" dirty="0">
                <a:latin typeface="Cambria" panose="02040503050406030204" pitchFamily="18" charset="0"/>
                <a:cs typeface="Arial" panose="020B0604020202020204" pitchFamily="34" charset="0"/>
              </a:rPr>
              <a:t> </a:t>
            </a:r>
          </a:p>
          <a:p>
            <a:pPr algn="ctr">
              <a:spcBef>
                <a:spcPct val="0"/>
              </a:spcBef>
              <a:buFontTx/>
              <a:buNone/>
              <a:defRPr/>
            </a:pPr>
            <a:r>
              <a:rPr lang="en-US" altLang="en-US" sz="4000" dirty="0">
                <a:latin typeface="Cambria" panose="02040503050406030204" pitchFamily="18" charset="0"/>
                <a:cs typeface="Arial" panose="020B0604020202020204" pitchFamily="34" charset="0"/>
              </a:rPr>
              <a:t>                            </a:t>
            </a:r>
          </a:p>
        </p:txBody>
      </p:sp>
      <p:sp>
        <p:nvSpPr>
          <p:cNvPr id="4" name="object 2">
            <a:extLst>
              <a:ext uri="{FF2B5EF4-FFF2-40B4-BE49-F238E27FC236}">
                <a16:creationId xmlns:a16="http://schemas.microsoft.com/office/drawing/2014/main" id="{60C1A9E8-6E16-E2D0-7D46-FE5CC88DA4CD}"/>
              </a:ext>
            </a:extLst>
          </p:cNvPr>
          <p:cNvSpPr txBox="1">
            <a:spLocks noChangeArrowheads="1"/>
          </p:cNvSpPr>
          <p:nvPr/>
        </p:nvSpPr>
        <p:spPr bwMode="auto">
          <a:xfrm>
            <a:off x="764025" y="1835343"/>
            <a:ext cx="7728246" cy="3572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5198" rIns="0" bIns="0">
            <a:spAutoFit/>
          </a:bodyPr>
          <a:lstStyle>
            <a:lvl1pPr marL="1270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9pPr>
          </a:lstStyle>
          <a:p>
            <a:pPr>
              <a:defRPr/>
            </a:pPr>
            <a:r>
              <a:rPr lang="en-US" altLang="en-US" sz="2183" dirty="0">
                <a:latin typeface="Times New Roman" panose="02020603050405020304" pitchFamily="18" charset="0"/>
                <a:cs typeface="Times New Roman" panose="02020603050405020304" pitchFamily="18" charset="0"/>
              </a:rPr>
              <a:t>BY:</a:t>
            </a:r>
          </a:p>
          <a:p>
            <a:pPr>
              <a:defRPr/>
            </a:pPr>
            <a:r>
              <a:rPr lang="en-US" altLang="en-US" sz="2183" dirty="0">
                <a:latin typeface="Times New Roman" panose="02020603050405020304" pitchFamily="18" charset="0"/>
                <a:cs typeface="Times New Roman" panose="02020603050405020304" pitchFamily="18" charset="0"/>
              </a:rPr>
              <a:t>KUSHAL R U– 1RV22CS093</a:t>
            </a:r>
          </a:p>
          <a:p>
            <a:pPr>
              <a:defRPr/>
            </a:pPr>
            <a:r>
              <a:rPr lang="en-US" altLang="en-US" sz="2183" dirty="0">
                <a:latin typeface="Times New Roman" panose="02020603050405020304" pitchFamily="18" charset="0"/>
                <a:cs typeface="Times New Roman" panose="02020603050405020304" pitchFamily="18" charset="0"/>
              </a:rPr>
              <a:t>MANOJ KUMAR B V– 1RV23CS407</a:t>
            </a:r>
          </a:p>
          <a:p>
            <a:pPr>
              <a:defRPr/>
            </a:pPr>
            <a:r>
              <a:rPr lang="en-US" altLang="en-US" sz="2183" dirty="0">
                <a:latin typeface="Times New Roman" panose="02020603050405020304" pitchFamily="18" charset="0"/>
                <a:cs typeface="Times New Roman" panose="02020603050405020304" pitchFamily="18" charset="0"/>
              </a:rPr>
              <a:t>MOHAMMED ADNAN – 1RV23CS409</a:t>
            </a:r>
          </a:p>
          <a:p>
            <a:pPr>
              <a:defRPr/>
            </a:pPr>
            <a:r>
              <a:rPr lang="en-US" altLang="en-US" sz="2183" dirty="0">
                <a:latin typeface="Times New Roman" panose="02020603050405020304" pitchFamily="18" charset="0"/>
                <a:cs typeface="Times New Roman" panose="02020603050405020304" pitchFamily="18" charset="0"/>
              </a:rPr>
              <a:t>NAGAPRASAD NAIK– 1RV23CS410</a:t>
            </a:r>
          </a:p>
          <a:p>
            <a:pPr>
              <a:defRPr/>
            </a:pPr>
            <a:endParaRPr lang="en-US" altLang="en-US" sz="2183" dirty="0">
              <a:latin typeface="Times New Roman" panose="02020603050405020304" pitchFamily="18" charset="0"/>
              <a:cs typeface="Times New Roman" panose="02020603050405020304" pitchFamily="18" charset="0"/>
            </a:endParaRPr>
          </a:p>
          <a:p>
            <a:pPr>
              <a:defRPr/>
            </a:pPr>
            <a:r>
              <a:rPr lang="en-US" altLang="en-US" sz="2400" kern="0" dirty="0">
                <a:latin typeface="Times New Roman" panose="02020603050405020304" pitchFamily="18" charset="0"/>
                <a:cs typeface="Times New Roman" panose="02020603050405020304" pitchFamily="18" charset="0"/>
              </a:rPr>
              <a:t>	</a:t>
            </a:r>
            <a:r>
              <a:rPr lang="en-US" altLang="en-US" sz="2400" dirty="0">
                <a:latin typeface="Times New Roman" panose="02020603050405020304" pitchFamily="18" charset="0"/>
                <a:cs typeface="Times New Roman" panose="02020603050405020304" pitchFamily="18" charset="0"/>
              </a:rPr>
              <a:t>           </a:t>
            </a:r>
            <a:r>
              <a:rPr lang="en-US" altLang="en-US" sz="2400" kern="0" dirty="0">
                <a:latin typeface="Times New Roman" panose="02020603050405020304" pitchFamily="18" charset="0"/>
                <a:cs typeface="Times New Roman" panose="02020603050405020304" pitchFamily="18" charset="0"/>
              </a:rPr>
              <a:t> 					</a:t>
            </a:r>
          </a:p>
          <a:p>
            <a:pPr>
              <a:defRPr/>
            </a:pPr>
            <a:endParaRPr lang="en-US" altLang="en-US" sz="2183"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668132B7-E7BD-1FD1-B566-D6ED5C30730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3385C11-E045-4E6F-99E9-5E3D25745FCF}"/>
              </a:ext>
            </a:extLst>
          </p:cNvPr>
          <p:cNvSpPr txBox="1"/>
          <p:nvPr/>
        </p:nvSpPr>
        <p:spPr>
          <a:xfrm>
            <a:off x="2286000" y="111926"/>
            <a:ext cx="4572000" cy="400110"/>
          </a:xfrm>
          <a:prstGeom prst="rect">
            <a:avLst/>
          </a:prstGeom>
          <a:noFill/>
        </p:spPr>
        <p:txBody>
          <a:bodyPr wrap="square">
            <a:spAutoFit/>
          </a:bodyPr>
          <a:lstStyle/>
          <a:p>
            <a:pPr algn="ctr"/>
            <a:r>
              <a:rPr lang="en-IN" altLang="en-US" sz="2000" dirty="0">
                <a:latin typeface="Times New Roman" panose="02020603050405020304" pitchFamily="18" charset="0"/>
                <a:cs typeface="Times New Roman" panose="02020603050405020304" pitchFamily="18" charset="0"/>
              </a:rPr>
              <a:t>METHODOLOGY</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13015" y="999577"/>
            <a:ext cx="6917970" cy="3109101"/>
          </a:xfrm>
          <a:prstGeom prst="rect">
            <a:avLst/>
          </a:prstGeom>
        </p:spPr>
      </p:pic>
      <p:sp>
        <p:nvSpPr>
          <p:cNvPr id="6" name="TextBox 5"/>
          <p:cNvSpPr txBox="1"/>
          <p:nvPr/>
        </p:nvSpPr>
        <p:spPr>
          <a:xfrm>
            <a:off x="2863780" y="4461468"/>
            <a:ext cx="3516923" cy="338554"/>
          </a:xfrm>
          <a:prstGeom prst="rect">
            <a:avLst/>
          </a:prstGeom>
          <a:noFill/>
        </p:spPr>
        <p:txBody>
          <a:bodyPr wrap="square" rtlCol="0">
            <a:spAutoFit/>
          </a:bodyPr>
          <a:lstStyle/>
          <a:p>
            <a:pPr algn="ctr"/>
            <a:r>
              <a:rPr lang="en-US" sz="1600" dirty="0"/>
              <a:t>Fig: System Design</a:t>
            </a:r>
            <a:endParaRPr lang="en-IN" dirty="0"/>
          </a:p>
        </p:txBody>
      </p:sp>
    </p:spTree>
    <p:extLst>
      <p:ext uri="{BB962C8B-B14F-4D97-AF65-F5344CB8AC3E}">
        <p14:creationId xmlns:p14="http://schemas.microsoft.com/office/powerpoint/2010/main" val="3075688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668132B7-E7BD-1FD1-B566-D6ED5C30730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3385C11-E045-4E6F-99E9-5E3D25745FCF}"/>
              </a:ext>
            </a:extLst>
          </p:cNvPr>
          <p:cNvSpPr txBox="1"/>
          <p:nvPr/>
        </p:nvSpPr>
        <p:spPr>
          <a:xfrm>
            <a:off x="2286000" y="111926"/>
            <a:ext cx="4572000" cy="400110"/>
          </a:xfrm>
          <a:prstGeom prst="rect">
            <a:avLst/>
          </a:prstGeom>
          <a:noFill/>
        </p:spPr>
        <p:txBody>
          <a:bodyPr wrap="square">
            <a:spAutoFit/>
          </a:bodyPr>
          <a:lstStyle/>
          <a:p>
            <a:pPr algn="ctr"/>
            <a:r>
              <a:rPr lang="en-IN" altLang="en-US" sz="2000" dirty="0">
                <a:latin typeface="Times New Roman" panose="02020603050405020304" pitchFamily="18" charset="0"/>
                <a:cs typeface="Times New Roman" panose="02020603050405020304" pitchFamily="18" charset="0"/>
              </a:rPr>
              <a:t>METHODOLOGY</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0284" y="933139"/>
            <a:ext cx="5763429" cy="3019846"/>
          </a:xfrm>
          <a:prstGeom prst="rect">
            <a:avLst/>
          </a:prstGeom>
        </p:spPr>
      </p:pic>
      <p:sp>
        <p:nvSpPr>
          <p:cNvPr id="4" name="TextBox 3"/>
          <p:cNvSpPr txBox="1"/>
          <p:nvPr/>
        </p:nvSpPr>
        <p:spPr>
          <a:xfrm>
            <a:off x="2843684" y="4391130"/>
            <a:ext cx="3496826" cy="338554"/>
          </a:xfrm>
          <a:prstGeom prst="rect">
            <a:avLst/>
          </a:prstGeom>
          <a:noFill/>
        </p:spPr>
        <p:txBody>
          <a:bodyPr wrap="square" rtlCol="0">
            <a:spAutoFit/>
          </a:bodyPr>
          <a:lstStyle/>
          <a:p>
            <a:pPr algn="ctr"/>
            <a:r>
              <a:rPr lang="en-US" sz="1600" dirty="0"/>
              <a:t>Fig : Circuit Design</a:t>
            </a:r>
            <a:endParaRPr lang="en-IN" sz="1600" dirty="0"/>
          </a:p>
        </p:txBody>
      </p:sp>
    </p:spTree>
    <p:extLst>
      <p:ext uri="{BB962C8B-B14F-4D97-AF65-F5344CB8AC3E}">
        <p14:creationId xmlns:p14="http://schemas.microsoft.com/office/powerpoint/2010/main" val="2264589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668132B7-E7BD-1FD1-B566-D6ED5C30730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3385C11-E045-4E6F-99E9-5E3D25745FCF}"/>
              </a:ext>
            </a:extLst>
          </p:cNvPr>
          <p:cNvSpPr txBox="1"/>
          <p:nvPr/>
        </p:nvSpPr>
        <p:spPr>
          <a:xfrm>
            <a:off x="2286000" y="111926"/>
            <a:ext cx="4572000" cy="400110"/>
          </a:xfrm>
          <a:prstGeom prst="rect">
            <a:avLst/>
          </a:prstGeom>
          <a:noFill/>
        </p:spPr>
        <p:txBody>
          <a:bodyPr wrap="square">
            <a:spAutoFit/>
          </a:bodyPr>
          <a:lstStyle/>
          <a:p>
            <a:pPr algn="ctr"/>
            <a:r>
              <a:rPr lang="en-IN" altLang="en-US" sz="2000" dirty="0">
                <a:latin typeface="Times New Roman" panose="02020603050405020304" pitchFamily="18" charset="0"/>
                <a:cs typeface="Times New Roman" panose="02020603050405020304" pitchFamily="18" charset="0"/>
              </a:rPr>
              <a:t>METHODOLOGY</a:t>
            </a:r>
          </a:p>
        </p:txBody>
      </p:sp>
      <p:sp>
        <p:nvSpPr>
          <p:cNvPr id="4" name="TextBox 3"/>
          <p:cNvSpPr txBox="1"/>
          <p:nvPr/>
        </p:nvSpPr>
        <p:spPr>
          <a:xfrm>
            <a:off x="572755" y="894303"/>
            <a:ext cx="8189407" cy="3970318"/>
          </a:xfrm>
          <a:prstGeom prst="rect">
            <a:avLst/>
          </a:prstGeom>
          <a:noFill/>
        </p:spPr>
        <p:txBody>
          <a:bodyPr wrap="square" rtlCol="0">
            <a:spAutoFit/>
          </a:bodyPr>
          <a:lstStyle/>
          <a:p>
            <a:pPr algn="just">
              <a:lnSpc>
                <a:spcPct val="150000"/>
              </a:lnSpc>
            </a:pPr>
            <a:r>
              <a:rPr lang="en-US" dirty="0"/>
              <a:t>System design figure shows the functionalities of our project. Building upon the frameworks discussed in the previous section </a:t>
            </a:r>
            <a:r>
              <a:rPr lang="en-US" dirty="0" err="1"/>
              <a:t>Blynk</a:t>
            </a:r>
            <a:r>
              <a:rPr lang="en-US" dirty="0"/>
              <a:t>, Flask, pre-trained CNN model, the system design lays out the architecture for data acquisition, processing, control, and user interaction.</a:t>
            </a:r>
          </a:p>
          <a:p>
            <a:pPr algn="just">
              <a:lnSpc>
                <a:spcPct val="150000"/>
              </a:lnSpc>
            </a:pPr>
            <a:r>
              <a:rPr lang="en-US" dirty="0"/>
              <a:t>	The central component of the circuit is the ESP8266 (</a:t>
            </a:r>
            <a:r>
              <a:rPr lang="en-US" dirty="0" err="1"/>
              <a:t>NodeMCU</a:t>
            </a:r>
            <a:r>
              <a:rPr lang="en-US" dirty="0"/>
              <a:t>), which manages all the sensors and controls the actuators. It connects to the </a:t>
            </a:r>
            <a:r>
              <a:rPr lang="en-US" dirty="0" err="1"/>
              <a:t>Blynk</a:t>
            </a:r>
            <a:r>
              <a:rPr lang="en-US" dirty="0"/>
              <a:t> Cloud Dashboard, allowing for remote monitoring and control of the greenhouse environment. The ESP8266 receives input from several sensors and sends commands to the relay module, which in turn controls high-power </a:t>
            </a:r>
            <a:r>
              <a:rPr lang="en-US" dirty="0" err="1"/>
              <a:t>devices.The</a:t>
            </a:r>
            <a:r>
              <a:rPr lang="en-US" dirty="0"/>
              <a:t> Soil Moisture Sensor measures the moisture level in the soil and is connected to the analog input pin of the ESP8266. This sensor provides real-time data on soil moisture, which is crucial for determining when to activate the water pump. Additionally, a PIR Motion Sensor is connected to a digital input pin on the ESP8266. This sensor detects motion within the greenhouse, providing alerts for any detected movement, which could be useful for security or monitoring purposes</a:t>
            </a:r>
            <a:endParaRPr lang="en-IN" dirty="0"/>
          </a:p>
        </p:txBody>
      </p:sp>
    </p:spTree>
    <p:extLst>
      <p:ext uri="{BB962C8B-B14F-4D97-AF65-F5344CB8AC3E}">
        <p14:creationId xmlns:p14="http://schemas.microsoft.com/office/powerpoint/2010/main" val="1372997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7408B232-36B6-2A44-2E1E-1D55C964001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8254338-54CB-AE84-0D3E-4D3039F31C2A}"/>
              </a:ext>
            </a:extLst>
          </p:cNvPr>
          <p:cNvSpPr txBox="1"/>
          <p:nvPr/>
        </p:nvSpPr>
        <p:spPr>
          <a:xfrm>
            <a:off x="2125049" y="413376"/>
            <a:ext cx="4572000" cy="400110"/>
          </a:xfrm>
          <a:prstGeom prst="rect">
            <a:avLst/>
          </a:prstGeom>
          <a:noFill/>
        </p:spPr>
        <p:txBody>
          <a:bodyPr wrap="square">
            <a:spAutoFit/>
          </a:bodyPr>
          <a:lstStyle/>
          <a:p>
            <a:pPr algn="ctr"/>
            <a:r>
              <a:rPr lang="en-IN" altLang="en-US" sz="2000" dirty="0">
                <a:latin typeface="Times New Roman" panose="02020603050405020304" pitchFamily="18" charset="0"/>
                <a:cs typeface="Times New Roman" panose="02020603050405020304" pitchFamily="18" charset="0"/>
              </a:rPr>
              <a:t>OBJECTIVES</a:t>
            </a:r>
          </a:p>
        </p:txBody>
      </p:sp>
      <p:sp>
        <p:nvSpPr>
          <p:cNvPr id="2" name="TextBox 1">
            <a:extLst>
              <a:ext uri="{FF2B5EF4-FFF2-40B4-BE49-F238E27FC236}">
                <a16:creationId xmlns:a16="http://schemas.microsoft.com/office/drawing/2014/main" id="{5868D9E7-7641-1B7D-7D0E-E787222FE6E0}"/>
              </a:ext>
            </a:extLst>
          </p:cNvPr>
          <p:cNvSpPr txBox="1"/>
          <p:nvPr/>
        </p:nvSpPr>
        <p:spPr>
          <a:xfrm>
            <a:off x="757228" y="1124917"/>
            <a:ext cx="7307643" cy="3416320"/>
          </a:xfrm>
          <a:prstGeom prst="rect">
            <a:avLst/>
          </a:prstGeom>
          <a:noFill/>
        </p:spPr>
        <p:txBody>
          <a:bodyPr wrap="square" rtlCol="0">
            <a:spAutoFit/>
          </a:bodyPr>
          <a:lstStyle/>
          <a:p>
            <a:pPr marL="285750" lvl="1" indent="-285750" algn="just">
              <a:lnSpc>
                <a:spcPct val="150000"/>
              </a:lnSpc>
              <a:buFont typeface="Arial" pitchFamily="34" charset="0"/>
              <a:buChar char="•"/>
            </a:pPr>
            <a:r>
              <a:rPr lang="en-US" sz="1600" dirty="0"/>
              <a:t>Increase efficiency and productivity by monitoring and controlling through IOT sensors and devices</a:t>
            </a:r>
          </a:p>
          <a:p>
            <a:pPr marL="285750" lvl="1" indent="-285750" algn="just">
              <a:lnSpc>
                <a:spcPct val="150000"/>
              </a:lnSpc>
              <a:buFont typeface="Arial" pitchFamily="34" charset="0"/>
              <a:buChar char="•"/>
            </a:pPr>
            <a:r>
              <a:rPr lang="en-US" sz="1600" dirty="0"/>
              <a:t>Resource conservation is another significant benefit </a:t>
            </a:r>
          </a:p>
          <a:p>
            <a:pPr marL="285750" lvl="1" indent="-285750" algn="just">
              <a:lnSpc>
                <a:spcPct val="150000"/>
              </a:lnSpc>
              <a:buFont typeface="Arial" pitchFamily="34" charset="0"/>
              <a:buChar char="•"/>
            </a:pPr>
            <a:r>
              <a:rPr lang="en-US" sz="1600" dirty="0"/>
              <a:t>To improve crop yield and quality</a:t>
            </a:r>
          </a:p>
          <a:p>
            <a:pPr marL="285750" lvl="1" indent="-285750" algn="just">
              <a:lnSpc>
                <a:spcPct val="150000"/>
              </a:lnSpc>
              <a:buFont typeface="Arial" pitchFamily="34" charset="0"/>
              <a:buChar char="•"/>
            </a:pPr>
            <a:r>
              <a:rPr lang="en-IN" sz="1600" dirty="0"/>
              <a:t>Resource conservation</a:t>
            </a:r>
          </a:p>
          <a:p>
            <a:pPr marL="285750" lvl="1" indent="-285750" algn="just">
              <a:lnSpc>
                <a:spcPct val="150000"/>
              </a:lnSpc>
              <a:buFont typeface="Arial" pitchFamily="34" charset="0"/>
              <a:buChar char="•"/>
            </a:pPr>
            <a:r>
              <a:rPr lang="en-IN" sz="1600" dirty="0"/>
              <a:t>Cost-efficient and less time-consuming</a:t>
            </a:r>
          </a:p>
          <a:p>
            <a:pPr marL="285750" lvl="1" indent="-285750" algn="just">
              <a:lnSpc>
                <a:spcPct val="150000"/>
              </a:lnSpc>
              <a:buFont typeface="Arial" pitchFamily="34" charset="0"/>
              <a:buChar char="•"/>
            </a:pPr>
            <a:r>
              <a:rPr lang="en-US" sz="1600" dirty="0"/>
              <a:t>To enhance crop yield and quality</a:t>
            </a:r>
          </a:p>
          <a:p>
            <a:pPr marL="285750" lvl="1" indent="-285750" algn="just">
              <a:lnSpc>
                <a:spcPct val="150000"/>
              </a:lnSpc>
              <a:buFont typeface="Arial" pitchFamily="34" charset="0"/>
              <a:buChar char="•"/>
            </a:pPr>
            <a:r>
              <a:rPr lang="en-US" sz="1600" dirty="0"/>
              <a:t>Early detection of plant diseases</a:t>
            </a:r>
          </a:p>
          <a:p>
            <a:pPr marL="285750" lvl="1" indent="-285750" algn="just">
              <a:lnSpc>
                <a:spcPct val="150000"/>
              </a:lnSpc>
              <a:buFont typeface="Arial" pitchFamily="34" charset="0"/>
              <a:buChar char="•"/>
            </a:pPr>
            <a:r>
              <a:rPr lang="en-US" sz="1600" dirty="0" err="1"/>
              <a:t>IoT</a:t>
            </a:r>
            <a:r>
              <a:rPr lang="en-US" sz="1600" dirty="0"/>
              <a:t>-based monitoring and control systems</a:t>
            </a:r>
          </a:p>
        </p:txBody>
      </p:sp>
    </p:spTree>
    <p:extLst>
      <p:ext uri="{BB962C8B-B14F-4D97-AF65-F5344CB8AC3E}">
        <p14:creationId xmlns:p14="http://schemas.microsoft.com/office/powerpoint/2010/main" val="37758052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object 2">
            <a:extLst>
              <a:ext uri="{FF2B5EF4-FFF2-40B4-BE49-F238E27FC236}">
                <a16:creationId xmlns:a16="http://schemas.microsoft.com/office/drawing/2014/main" id="{14B67595-1B51-83EF-7FC9-8270560311A2}"/>
              </a:ext>
            </a:extLst>
          </p:cNvPr>
          <p:cNvSpPr txBox="1">
            <a:spLocks noChangeArrowheads="1"/>
          </p:cNvSpPr>
          <p:nvPr/>
        </p:nvSpPr>
        <p:spPr bwMode="auto">
          <a:xfrm>
            <a:off x="297456" y="1150752"/>
            <a:ext cx="7645705" cy="30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698500" indent="-6858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01000"/>
              </a:lnSpc>
              <a:spcBef>
                <a:spcPts val="100"/>
              </a:spcBef>
              <a:buFontTx/>
              <a:buChar char="•"/>
            </a:pPr>
            <a:endParaRPr lang="en-US" altLang="en-US" sz="2000" dirty="0">
              <a:latin typeface="Times New Roman" panose="02020603050405020304" pitchFamily="18" charset="0"/>
              <a:cs typeface="Times New Roman" panose="02020603050405020304" pitchFamily="18" charset="0"/>
            </a:endParaRPr>
          </a:p>
        </p:txBody>
      </p:sp>
      <p:sp>
        <p:nvSpPr>
          <p:cNvPr id="3" name="object 9">
            <a:extLst>
              <a:ext uri="{FF2B5EF4-FFF2-40B4-BE49-F238E27FC236}">
                <a16:creationId xmlns:a16="http://schemas.microsoft.com/office/drawing/2014/main" id="{1C6535F3-EE55-3BB0-8314-AEE11BB14C2A}"/>
              </a:ext>
            </a:extLst>
          </p:cNvPr>
          <p:cNvSpPr txBox="1">
            <a:spLocks noChangeArrowheads="1"/>
          </p:cNvSpPr>
          <p:nvPr/>
        </p:nvSpPr>
        <p:spPr bwMode="auto">
          <a:xfrm>
            <a:off x="2752874" y="210473"/>
            <a:ext cx="4610750" cy="1086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127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ts val="100"/>
              </a:spcBef>
            </a:pPr>
            <a:r>
              <a:rPr lang="en-US" altLang="en-US" sz="2000" dirty="0">
                <a:latin typeface="Times New Roman" panose="02020603050405020304" pitchFamily="18" charset="0"/>
                <a:cs typeface="Times New Roman" panose="02020603050405020304" pitchFamily="18" charset="0"/>
              </a:rPr>
              <a:t>PRESENTATION CONTENTS</a:t>
            </a:r>
          </a:p>
          <a:p>
            <a:pPr eaLnBrk="1" hangingPunct="1">
              <a:spcBef>
                <a:spcPts val="100"/>
              </a:spcBef>
            </a:pPr>
            <a:endParaRPr lang="en-US" altLang="en-US" sz="4900" dirty="0">
              <a:solidFill>
                <a:srgbClr val="005893"/>
              </a:solidFill>
              <a:latin typeface="Playfair Display" panose="00000500000000000000" pitchFamily="2" charset="0"/>
              <a:cs typeface="Arial" panose="020B0604020202020204" pitchFamily="34" charset="0"/>
            </a:endParaRPr>
          </a:p>
        </p:txBody>
      </p:sp>
      <p:sp>
        <p:nvSpPr>
          <p:cNvPr id="4" name="TextBox 3">
            <a:extLst>
              <a:ext uri="{FF2B5EF4-FFF2-40B4-BE49-F238E27FC236}">
                <a16:creationId xmlns:a16="http://schemas.microsoft.com/office/drawing/2014/main" id="{0DD1B024-A854-D319-379D-4A1DD55F110E}"/>
              </a:ext>
            </a:extLst>
          </p:cNvPr>
          <p:cNvSpPr txBox="1"/>
          <p:nvPr/>
        </p:nvSpPr>
        <p:spPr>
          <a:xfrm>
            <a:off x="919386" y="925280"/>
            <a:ext cx="8277726" cy="3046988"/>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1.Problem  Statement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2.</a:t>
            </a:r>
            <a:r>
              <a:rPr lang="en-IN" sz="2400" b="1" dirty="0">
                <a:latin typeface="Times New Roman" pitchFamily="18" charset="0"/>
                <a:cs typeface="Times New Roman" pitchFamily="18" charset="0"/>
              </a:rPr>
              <a:t> </a:t>
            </a:r>
            <a:r>
              <a:rPr lang="en-IN" sz="2400" dirty="0">
                <a:latin typeface="Times New Roman" pitchFamily="18" charset="0"/>
                <a:cs typeface="Times New Roman" pitchFamily="18" charset="0"/>
              </a:rPr>
              <a:t>Relevance of the topic</a:t>
            </a:r>
            <a:endParaRPr lang="en-US" sz="28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3. Methodology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4. </a:t>
            </a:r>
            <a:r>
              <a:rPr lang="en-IN" sz="2400" dirty="0">
                <a:latin typeface="Times New Roman" pitchFamily="18" charset="0"/>
                <a:cs typeface="Times New Roman" pitchFamily="18" charset="0"/>
              </a:rPr>
              <a:t>Outcomes</a:t>
            </a: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object 2">
            <a:extLst>
              <a:ext uri="{FF2B5EF4-FFF2-40B4-BE49-F238E27FC236}">
                <a16:creationId xmlns:a16="http://schemas.microsoft.com/office/drawing/2014/main" id="{14B67595-1B51-83EF-7FC9-8270560311A2}"/>
              </a:ext>
            </a:extLst>
          </p:cNvPr>
          <p:cNvSpPr txBox="1">
            <a:spLocks noChangeArrowheads="1"/>
          </p:cNvSpPr>
          <p:nvPr/>
        </p:nvSpPr>
        <p:spPr bwMode="auto">
          <a:xfrm>
            <a:off x="297456" y="1150752"/>
            <a:ext cx="7645705" cy="30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698500" indent="-6858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01000"/>
              </a:lnSpc>
              <a:spcBef>
                <a:spcPts val="100"/>
              </a:spcBef>
              <a:buFontTx/>
              <a:buChar char="•"/>
            </a:pPr>
            <a:endParaRPr lang="en-US" altLang="en-US" sz="2000" dirty="0">
              <a:latin typeface="Times New Roman" panose="02020603050405020304" pitchFamily="18" charset="0"/>
              <a:cs typeface="Times New Roman" panose="02020603050405020304" pitchFamily="18" charset="0"/>
            </a:endParaRPr>
          </a:p>
        </p:txBody>
      </p:sp>
      <p:sp>
        <p:nvSpPr>
          <p:cNvPr id="3" name="object 9">
            <a:extLst>
              <a:ext uri="{FF2B5EF4-FFF2-40B4-BE49-F238E27FC236}">
                <a16:creationId xmlns:a16="http://schemas.microsoft.com/office/drawing/2014/main" id="{1C6535F3-EE55-3BB0-8314-AEE11BB14C2A}"/>
              </a:ext>
            </a:extLst>
          </p:cNvPr>
          <p:cNvSpPr txBox="1">
            <a:spLocks noChangeArrowheads="1"/>
          </p:cNvSpPr>
          <p:nvPr/>
        </p:nvSpPr>
        <p:spPr bwMode="auto">
          <a:xfrm>
            <a:off x="3213917" y="232892"/>
            <a:ext cx="4610750" cy="35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127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ts val="100"/>
              </a:spcBef>
            </a:pPr>
            <a:r>
              <a:rPr lang="en-US" altLang="en-US" sz="2200" b="1" dirty="0">
                <a:latin typeface="Times New Roman" panose="02020603050405020304" pitchFamily="18" charset="0"/>
                <a:cs typeface="Times New Roman" panose="02020603050405020304" pitchFamily="18" charset="0"/>
              </a:rPr>
              <a:t>Problem Statement</a:t>
            </a:r>
            <a:endParaRPr lang="en-US" altLang="en-US" sz="2200" b="1" dirty="0">
              <a:solidFill>
                <a:srgbClr val="005893"/>
              </a:solidFill>
              <a:latin typeface="Playfair Display" panose="00000500000000000000" pitchFamily="2" charset="0"/>
              <a:cs typeface="Arial" panose="020B0604020202020204" pitchFamily="34" charset="0"/>
            </a:endParaRPr>
          </a:p>
        </p:txBody>
      </p:sp>
      <p:sp>
        <p:nvSpPr>
          <p:cNvPr id="4" name="TextBox 3">
            <a:extLst>
              <a:ext uri="{FF2B5EF4-FFF2-40B4-BE49-F238E27FC236}">
                <a16:creationId xmlns:a16="http://schemas.microsoft.com/office/drawing/2014/main" id="{0DD1B024-A854-D319-379D-4A1DD55F110E}"/>
              </a:ext>
            </a:extLst>
          </p:cNvPr>
          <p:cNvSpPr txBox="1"/>
          <p:nvPr/>
        </p:nvSpPr>
        <p:spPr>
          <a:xfrm>
            <a:off x="919386" y="925280"/>
            <a:ext cx="8277726" cy="830997"/>
          </a:xfrm>
          <a:prstGeom prst="rect">
            <a:avLst/>
          </a:prstGeom>
          <a:noFill/>
        </p:spPr>
        <p:txBody>
          <a:bodyPr wrap="square" rtlCol="0">
            <a:spAutoFit/>
          </a:bodyPr>
          <a:lstStyle/>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97456" y="925280"/>
            <a:ext cx="8585287" cy="4108817"/>
          </a:xfrm>
          <a:prstGeom prst="rect">
            <a:avLst/>
          </a:prstGeom>
          <a:noFill/>
        </p:spPr>
        <p:txBody>
          <a:bodyPr wrap="square" rtlCol="0">
            <a:spAutoFit/>
          </a:bodyPr>
          <a:lstStyle/>
          <a:p>
            <a:pPr>
              <a:lnSpc>
                <a:spcPct val="150000"/>
              </a:lnSpc>
            </a:pPr>
            <a:r>
              <a:rPr lang="en-US" sz="1800" b="1" dirty="0"/>
              <a:t>Problem Statement: Smart Plant Monitoring System Using </a:t>
            </a:r>
            <a:r>
              <a:rPr lang="en-US" sz="1800" b="1" dirty="0" err="1"/>
              <a:t>IoT</a:t>
            </a:r>
            <a:r>
              <a:rPr lang="en-US" sz="1800" b="1" dirty="0"/>
              <a:t> and Other Sensors</a:t>
            </a:r>
          </a:p>
          <a:p>
            <a:pPr algn="just">
              <a:lnSpc>
                <a:spcPct val="150000"/>
              </a:lnSpc>
            </a:pPr>
            <a:r>
              <a:rPr lang="en-US" sz="1800" dirty="0"/>
              <a:t>	In modern agriculture, maintaining optimal plant health and maximizing crop yields is a significant challenge. Traditional farming methods often rely on manual monitoring and generalized care, which can lead to inefficiencies and potential losses due to undetected issues such as pests, diseases, or suboptimal growing conditions. The lack of real-time data on critical environmental parameters and plant health indicators results in delayed responses to problems, affecting crop quality and yield.</a:t>
            </a:r>
          </a:p>
          <a:p>
            <a:endParaRPr lang="en-IN" sz="1800" dirty="0">
              <a:latin typeface="Times New Roman" panose="02020603050405020304" pitchFamily="18" charset="0"/>
              <a:cs typeface="Times New Roman" panose="02020603050405020304" pitchFamily="18" charset="0"/>
            </a:endParaRPr>
          </a:p>
        </p:txBody>
      </p:sp>
      <p:sp>
        <p:nvSpPr>
          <p:cNvPr id="6" name="AutoShape 2" descr="SMTP Protocol | Three Phases Used In ..."/>
          <p:cNvSpPr>
            <a:spLocks noChangeAspect="1" noChangeArrowheads="1"/>
          </p:cNvSpPr>
          <p:nvPr/>
        </p:nvSpPr>
        <p:spPr bwMode="auto">
          <a:xfrm>
            <a:off x="3815508" y="304441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41836556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object 2">
            <a:extLst>
              <a:ext uri="{FF2B5EF4-FFF2-40B4-BE49-F238E27FC236}">
                <a16:creationId xmlns:a16="http://schemas.microsoft.com/office/drawing/2014/main" id="{14B67595-1B51-83EF-7FC9-8270560311A2}"/>
              </a:ext>
            </a:extLst>
          </p:cNvPr>
          <p:cNvSpPr txBox="1">
            <a:spLocks noChangeArrowheads="1"/>
          </p:cNvSpPr>
          <p:nvPr/>
        </p:nvSpPr>
        <p:spPr bwMode="auto">
          <a:xfrm>
            <a:off x="297456" y="1150752"/>
            <a:ext cx="7645705" cy="3054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698500" indent="-6858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lnSpc>
                <a:spcPct val="101000"/>
              </a:lnSpc>
              <a:spcBef>
                <a:spcPts val="100"/>
              </a:spcBef>
              <a:buFontTx/>
              <a:buChar char="•"/>
            </a:pPr>
            <a:endParaRPr lang="en-US" altLang="en-US" sz="2000" dirty="0">
              <a:latin typeface="Times New Roman" panose="02020603050405020304" pitchFamily="18" charset="0"/>
              <a:cs typeface="Times New Roman" panose="02020603050405020304" pitchFamily="18" charset="0"/>
            </a:endParaRPr>
          </a:p>
        </p:txBody>
      </p:sp>
      <p:sp>
        <p:nvSpPr>
          <p:cNvPr id="3" name="object 9">
            <a:extLst>
              <a:ext uri="{FF2B5EF4-FFF2-40B4-BE49-F238E27FC236}">
                <a16:creationId xmlns:a16="http://schemas.microsoft.com/office/drawing/2014/main" id="{1C6535F3-EE55-3BB0-8314-AEE11BB14C2A}"/>
              </a:ext>
            </a:extLst>
          </p:cNvPr>
          <p:cNvSpPr txBox="1">
            <a:spLocks noChangeArrowheads="1"/>
          </p:cNvSpPr>
          <p:nvPr/>
        </p:nvSpPr>
        <p:spPr bwMode="auto">
          <a:xfrm>
            <a:off x="3213917" y="232892"/>
            <a:ext cx="4610750" cy="35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127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eaLnBrk="1" hangingPunct="1">
              <a:spcBef>
                <a:spcPts val="100"/>
              </a:spcBef>
            </a:pPr>
            <a:r>
              <a:rPr lang="en-US" altLang="en-US" sz="2200" b="1" dirty="0">
                <a:latin typeface="Times New Roman" panose="02020603050405020304" pitchFamily="18" charset="0"/>
                <a:cs typeface="Times New Roman" panose="02020603050405020304" pitchFamily="18" charset="0"/>
              </a:rPr>
              <a:t>Problem Statement</a:t>
            </a:r>
            <a:endParaRPr lang="en-US" altLang="en-US" sz="2200" b="1" dirty="0">
              <a:solidFill>
                <a:srgbClr val="005893"/>
              </a:solidFill>
              <a:latin typeface="Playfair Display" panose="00000500000000000000" pitchFamily="2" charset="0"/>
              <a:cs typeface="Arial" panose="020B0604020202020204" pitchFamily="34" charset="0"/>
            </a:endParaRPr>
          </a:p>
        </p:txBody>
      </p:sp>
      <p:sp>
        <p:nvSpPr>
          <p:cNvPr id="4" name="TextBox 3">
            <a:extLst>
              <a:ext uri="{FF2B5EF4-FFF2-40B4-BE49-F238E27FC236}">
                <a16:creationId xmlns:a16="http://schemas.microsoft.com/office/drawing/2014/main" id="{0DD1B024-A854-D319-379D-4A1DD55F110E}"/>
              </a:ext>
            </a:extLst>
          </p:cNvPr>
          <p:cNvSpPr txBox="1"/>
          <p:nvPr/>
        </p:nvSpPr>
        <p:spPr>
          <a:xfrm>
            <a:off x="919386" y="925280"/>
            <a:ext cx="8277726" cy="830997"/>
          </a:xfrm>
          <a:prstGeom prst="rect">
            <a:avLst/>
          </a:prstGeom>
          <a:noFill/>
        </p:spPr>
        <p:txBody>
          <a:bodyPr wrap="square" rtlCol="0">
            <a:spAutoFit/>
          </a:bodyPr>
          <a:lstStyle/>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297455" y="1171680"/>
            <a:ext cx="8585287" cy="2954655"/>
          </a:xfrm>
          <a:prstGeom prst="rect">
            <a:avLst/>
          </a:prstGeom>
          <a:noFill/>
        </p:spPr>
        <p:txBody>
          <a:bodyPr wrap="square" rtlCol="0">
            <a:spAutoFit/>
          </a:bodyPr>
          <a:lstStyle/>
          <a:p>
            <a:pPr>
              <a:lnSpc>
                <a:spcPct val="150000"/>
              </a:lnSpc>
            </a:pPr>
            <a:r>
              <a:rPr lang="en-US" sz="1800" b="1" dirty="0"/>
              <a:t>Relevance of the Topic: Smart Plant Monitoring System Using </a:t>
            </a:r>
            <a:r>
              <a:rPr lang="en-US" sz="1800" b="1" dirty="0" err="1"/>
              <a:t>IoT</a:t>
            </a:r>
            <a:r>
              <a:rPr lang="en-US" sz="1800" b="1" dirty="0"/>
              <a:t> and Other Sensors</a:t>
            </a:r>
          </a:p>
          <a:p>
            <a:pPr>
              <a:lnSpc>
                <a:spcPct val="150000"/>
              </a:lnSpc>
            </a:pPr>
            <a:r>
              <a:rPr lang="en-IN" sz="1600" dirty="0"/>
              <a:t>Why It Is Required:</a:t>
            </a:r>
            <a:r>
              <a:rPr lang="en-IN" sz="1800" dirty="0"/>
              <a:t>				</a:t>
            </a:r>
            <a:r>
              <a:rPr lang="en-IN" sz="1600" dirty="0"/>
              <a:t>Problems It Solves:</a:t>
            </a:r>
            <a:endParaRPr lang="en-US" sz="2000" b="1" dirty="0"/>
          </a:p>
          <a:p>
            <a:pPr marL="285750" indent="-285750">
              <a:lnSpc>
                <a:spcPct val="150000"/>
              </a:lnSpc>
              <a:buFont typeface="Arial" pitchFamily="34" charset="0"/>
              <a:buChar char="•"/>
            </a:pPr>
            <a:r>
              <a:rPr lang="en-IN" dirty="0"/>
              <a:t>Increased Efficiency and Productivity		Manual Monitoring Inefficiencies</a:t>
            </a:r>
          </a:p>
          <a:p>
            <a:pPr marL="285750" indent="-285750">
              <a:lnSpc>
                <a:spcPct val="150000"/>
              </a:lnSpc>
              <a:buFont typeface="Arial" pitchFamily="34" charset="0"/>
              <a:buChar char="•"/>
            </a:pPr>
            <a:r>
              <a:rPr lang="en-IN" dirty="0"/>
              <a:t>Sustainable Agriculture			Delayed Problem Detection</a:t>
            </a:r>
          </a:p>
          <a:p>
            <a:pPr marL="285750" indent="-285750">
              <a:lnSpc>
                <a:spcPct val="150000"/>
              </a:lnSpc>
              <a:buFont typeface="Arial" pitchFamily="34" charset="0"/>
              <a:buChar char="•"/>
            </a:pPr>
            <a:r>
              <a:rPr lang="en-IN" dirty="0"/>
              <a:t>Real-Time Monitoring and Response		Climate Variability</a:t>
            </a:r>
          </a:p>
          <a:p>
            <a:pPr marL="285750" indent="-285750">
              <a:lnSpc>
                <a:spcPct val="150000"/>
              </a:lnSpc>
              <a:buFont typeface="Arial" pitchFamily="34" charset="0"/>
              <a:buChar char="•"/>
            </a:pPr>
            <a:r>
              <a:rPr lang="en-IN" dirty="0" err="1"/>
              <a:t>Labor</a:t>
            </a:r>
            <a:r>
              <a:rPr lang="en-IN" dirty="0"/>
              <a:t> Optimization				Economic Viability</a:t>
            </a:r>
          </a:p>
          <a:p>
            <a:pPr marL="285750" indent="-285750">
              <a:lnSpc>
                <a:spcPct val="150000"/>
              </a:lnSpc>
              <a:buFont typeface="Arial" pitchFamily="34" charset="0"/>
              <a:buChar char="•"/>
            </a:pPr>
            <a:r>
              <a:rPr lang="en-IN" dirty="0"/>
              <a:t>Data-Driven Decision Making			Prevents Resource Waste</a:t>
            </a:r>
          </a:p>
        </p:txBody>
      </p:sp>
      <p:sp>
        <p:nvSpPr>
          <p:cNvPr id="6" name="AutoShape 2" descr="SMTP Protocol | Three Phases Used In ..."/>
          <p:cNvSpPr>
            <a:spLocks noChangeAspect="1" noChangeArrowheads="1"/>
          </p:cNvSpPr>
          <p:nvPr/>
        </p:nvSpPr>
        <p:spPr bwMode="auto">
          <a:xfrm>
            <a:off x="3815508" y="304441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2720031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53E9F-B0B7-2777-77E9-B1134E135A91}"/>
              </a:ext>
            </a:extLst>
          </p:cNvPr>
          <p:cNvSpPr>
            <a:spLocks noGrp="1"/>
          </p:cNvSpPr>
          <p:nvPr>
            <p:ph type="title"/>
          </p:nvPr>
        </p:nvSpPr>
        <p:spPr/>
        <p:txBody>
          <a:bodyPr>
            <a:normAutofit fontScale="90000"/>
          </a:bodyPr>
          <a:lstStyle/>
          <a:p>
            <a:pPr algn="ctr"/>
            <a:r>
              <a:rPr lang="en-IN" dirty="0">
                <a:latin typeface="Times New Roman" panose="02020603050405020304" pitchFamily="18" charset="0"/>
                <a:cs typeface="Times New Roman" panose="02020603050405020304" pitchFamily="18" charset="0"/>
              </a:rPr>
              <a:t>LITERATURE SURVEY</a:t>
            </a:r>
          </a:p>
        </p:txBody>
      </p:sp>
      <p:graphicFrame>
        <p:nvGraphicFramePr>
          <p:cNvPr id="5" name="Table 4">
            <a:extLst>
              <a:ext uri="{FF2B5EF4-FFF2-40B4-BE49-F238E27FC236}">
                <a16:creationId xmlns:a16="http://schemas.microsoft.com/office/drawing/2014/main" id="{4B55B471-227E-795A-8BFA-607C83C449E3}"/>
              </a:ext>
            </a:extLst>
          </p:cNvPr>
          <p:cNvGraphicFramePr>
            <a:graphicFrameLocks noGrp="1"/>
          </p:cNvGraphicFramePr>
          <p:nvPr>
            <p:extLst>
              <p:ext uri="{D42A27DB-BD31-4B8C-83A1-F6EECF244321}">
                <p14:modId xmlns:p14="http://schemas.microsoft.com/office/powerpoint/2010/main" val="1512291090"/>
              </p:ext>
            </p:extLst>
          </p:nvPr>
        </p:nvGraphicFramePr>
        <p:xfrm>
          <a:off x="391725" y="1506800"/>
          <a:ext cx="8520600" cy="2671218"/>
        </p:xfrm>
        <a:graphic>
          <a:graphicData uri="http://schemas.openxmlformats.org/drawingml/2006/table">
            <a:tbl>
              <a:tblPr firstRow="1" bandRow="1">
                <a:tableStyleId>{5C22544A-7EE6-4342-B048-85BDC9FD1C3A}</a:tableStyleId>
              </a:tblPr>
              <a:tblGrid>
                <a:gridCol w="782319">
                  <a:extLst>
                    <a:ext uri="{9D8B030D-6E8A-4147-A177-3AD203B41FA5}">
                      <a16:colId xmlns:a16="http://schemas.microsoft.com/office/drawing/2014/main" val="2820039150"/>
                    </a:ext>
                  </a:extLst>
                </a:gridCol>
                <a:gridCol w="3477981">
                  <a:extLst>
                    <a:ext uri="{9D8B030D-6E8A-4147-A177-3AD203B41FA5}">
                      <a16:colId xmlns:a16="http://schemas.microsoft.com/office/drawing/2014/main" val="450894386"/>
                    </a:ext>
                  </a:extLst>
                </a:gridCol>
                <a:gridCol w="1737486">
                  <a:extLst>
                    <a:ext uri="{9D8B030D-6E8A-4147-A177-3AD203B41FA5}">
                      <a16:colId xmlns:a16="http://schemas.microsoft.com/office/drawing/2014/main" val="3016800529"/>
                    </a:ext>
                  </a:extLst>
                </a:gridCol>
                <a:gridCol w="2522814">
                  <a:extLst>
                    <a:ext uri="{9D8B030D-6E8A-4147-A177-3AD203B41FA5}">
                      <a16:colId xmlns:a16="http://schemas.microsoft.com/office/drawing/2014/main" val="1010311310"/>
                    </a:ext>
                  </a:extLst>
                </a:gridCol>
              </a:tblGrid>
              <a:tr h="446178">
                <a:tc>
                  <a:txBody>
                    <a:bodyPr/>
                    <a:lstStyle/>
                    <a:p>
                      <a:r>
                        <a:rPr lang="en-IN" dirty="0" err="1">
                          <a:latin typeface="Times New Roman" panose="02020603050405020304" pitchFamily="18" charset="0"/>
                          <a:cs typeface="Times New Roman" panose="02020603050405020304" pitchFamily="18" charset="0"/>
                        </a:rPr>
                        <a:t>Sl</a:t>
                      </a:r>
                      <a:r>
                        <a:rPr lang="en-IN" dirty="0">
                          <a:latin typeface="Times New Roman" panose="02020603050405020304" pitchFamily="18" charset="0"/>
                          <a:cs typeface="Times New Roman" panose="02020603050405020304" pitchFamily="18" charset="0"/>
                        </a:rPr>
                        <a:t> No.</a:t>
                      </a:r>
                    </a:p>
                  </a:txBody>
                  <a:tcPr/>
                </a:tc>
                <a:tc>
                  <a:txBody>
                    <a:bodyPr/>
                    <a:lstStyle/>
                    <a:p>
                      <a:r>
                        <a:rPr lang="en-IN" dirty="0">
                          <a:latin typeface="Times New Roman" panose="02020603050405020304" pitchFamily="18" charset="0"/>
                          <a:cs typeface="Times New Roman" panose="02020603050405020304" pitchFamily="18" charset="0"/>
                        </a:rPr>
                        <a:t>Papers</a:t>
                      </a:r>
                    </a:p>
                  </a:txBody>
                  <a:tcPr/>
                </a:tc>
                <a:tc>
                  <a:txBody>
                    <a:bodyPr/>
                    <a:lstStyle/>
                    <a:p>
                      <a:r>
                        <a:rPr lang="en-IN" dirty="0">
                          <a:latin typeface="Times New Roman" panose="02020603050405020304" pitchFamily="18" charset="0"/>
                          <a:cs typeface="Times New Roman" panose="02020603050405020304" pitchFamily="18" charset="0"/>
                        </a:rPr>
                        <a:t>Authors</a:t>
                      </a:r>
                    </a:p>
                  </a:txBody>
                  <a:tcPr/>
                </a:tc>
                <a:tc>
                  <a:txBody>
                    <a:bodyPr/>
                    <a:lstStyle/>
                    <a:p>
                      <a:r>
                        <a:rPr lang="en-IN" dirty="0">
                          <a:latin typeface="Times New Roman" panose="02020603050405020304" pitchFamily="18" charset="0"/>
                          <a:cs typeface="Times New Roman" panose="02020603050405020304" pitchFamily="18" charset="0"/>
                        </a:rPr>
                        <a:t>Summary</a:t>
                      </a:r>
                    </a:p>
                  </a:txBody>
                  <a:tcPr/>
                </a:tc>
                <a:extLst>
                  <a:ext uri="{0D108BD9-81ED-4DB2-BD59-A6C34878D82A}">
                    <a16:rowId xmlns:a16="http://schemas.microsoft.com/office/drawing/2014/main" val="768192943"/>
                  </a:ext>
                </a:extLst>
              </a:tr>
              <a:tr h="370840">
                <a:tc>
                  <a:txBody>
                    <a:bodyPr/>
                    <a:lstStyle/>
                    <a:p>
                      <a:r>
                        <a:rPr lang="en-IN" dirty="0">
                          <a:latin typeface="Times New Roman" panose="02020603050405020304" pitchFamily="18" charset="0"/>
                          <a:cs typeface="Times New Roman" panose="02020603050405020304" pitchFamily="18" charset="0"/>
                        </a:rPr>
                        <a:t>1</a:t>
                      </a:r>
                    </a:p>
                  </a:txBody>
                  <a:tcPr>
                    <a:solidFill>
                      <a:schemeClr val="bg2">
                        <a:lumMod val="20000"/>
                        <a:lumOff val="80000"/>
                      </a:schemeClr>
                    </a:solidFill>
                  </a:tcPr>
                </a:tc>
                <a:tc>
                  <a:txBody>
                    <a:bodyPr/>
                    <a:lstStyle/>
                    <a:p>
                      <a:r>
                        <a:rPr lang="en-IN" dirty="0">
                          <a:latin typeface="Times New Roman" panose="02020603050405020304" pitchFamily="18" charset="0"/>
                          <a:cs typeface="Times New Roman" panose="02020603050405020304" pitchFamily="18" charset="0"/>
                        </a:rPr>
                        <a:t>Smart Plant Monitoring System</a:t>
                      </a:r>
                    </a:p>
                  </a:txBody>
                  <a:tcPr>
                    <a:solidFill>
                      <a:schemeClr val="bg2">
                        <a:lumMod val="20000"/>
                        <a:lumOff val="80000"/>
                      </a:schemeClr>
                    </a:solidFill>
                  </a:tcPr>
                </a:tc>
                <a:tc>
                  <a:txBody>
                    <a:bodyPr/>
                    <a:lstStyle/>
                    <a:p>
                      <a:r>
                        <a:rPr lang="en-IN" dirty="0" err="1">
                          <a:latin typeface="Times New Roman" panose="02020603050405020304" pitchFamily="18" charset="0"/>
                          <a:cs typeface="Times New Roman" panose="02020603050405020304" pitchFamily="18" charset="0"/>
                        </a:rPr>
                        <a:t>Sreeram</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Sadasivam</a:t>
                      </a:r>
                      <a:r>
                        <a:rPr lang="en-IN" dirty="0">
                          <a:latin typeface="Times New Roman" panose="02020603050405020304" pitchFamily="18" charset="0"/>
                          <a:cs typeface="Times New Roman" panose="02020603050405020304" pitchFamily="18" charset="0"/>
                        </a:rPr>
                        <a:t> Vishwanath </a:t>
                      </a:r>
                      <a:r>
                        <a:rPr lang="en-IN" dirty="0" err="1">
                          <a:latin typeface="Times New Roman" panose="02020603050405020304" pitchFamily="18" charset="0"/>
                          <a:cs typeface="Times New Roman" panose="02020603050405020304" pitchFamily="18" charset="0"/>
                        </a:rPr>
                        <a:t>Vadhri</a:t>
                      </a:r>
                      <a:endParaRPr lang="en-IN" dirty="0">
                        <a:latin typeface="Times New Roman" panose="02020603050405020304" pitchFamily="18" charset="0"/>
                        <a:cs typeface="Times New Roman" panose="02020603050405020304" pitchFamily="18" charset="0"/>
                      </a:endParaRPr>
                    </a:p>
                    <a:p>
                      <a:r>
                        <a:rPr lang="en-IN" dirty="0" err="1">
                          <a:latin typeface="Times New Roman" panose="02020603050405020304" pitchFamily="18" charset="0"/>
                          <a:cs typeface="Times New Roman" panose="02020603050405020304" pitchFamily="18" charset="0"/>
                        </a:rPr>
                        <a:t>Supradha</a:t>
                      </a:r>
                      <a:r>
                        <a:rPr lang="en-IN" dirty="0">
                          <a:latin typeface="Times New Roman" panose="02020603050405020304" pitchFamily="18" charset="0"/>
                          <a:cs typeface="Times New Roman" panose="02020603050405020304" pitchFamily="18" charset="0"/>
                        </a:rPr>
                        <a:t> Ramesh</a:t>
                      </a:r>
                    </a:p>
                  </a:txBody>
                  <a:tcPr>
                    <a:solidFill>
                      <a:schemeClr val="bg2">
                        <a:lumMod val="20000"/>
                        <a:lumOff val="80000"/>
                      </a:schemeClr>
                    </a:solidFill>
                  </a:tcPr>
                </a:tc>
                <a:tc>
                  <a:txBody>
                    <a:bodyPr/>
                    <a:lstStyle/>
                    <a:p>
                      <a:r>
                        <a:rPr lang="en-GB" dirty="0">
                          <a:latin typeface="Times New Roman" panose="02020603050405020304" pitchFamily="18" charset="0"/>
                          <a:cs typeface="Times New Roman" panose="02020603050405020304" pitchFamily="18" charset="0"/>
                        </a:rPr>
                        <a:t>This paper reviews plant monitoring technologies, including wireless sensor networks (WSNs) and IoT for real-time data collection and remote control. It discusses data analysis methods and practical implementations, highlighting advancements, challenges, and future directions in the field..</a:t>
                      </a:r>
                      <a:endParaRPr lang="en-IN" dirty="0">
                        <a:latin typeface="Times New Roman" panose="02020603050405020304" pitchFamily="18" charset="0"/>
                        <a:cs typeface="Times New Roman" panose="02020603050405020304" pitchFamily="18" charset="0"/>
                      </a:endParaRPr>
                    </a:p>
                  </a:txBody>
                  <a:tcPr>
                    <a:solidFill>
                      <a:schemeClr val="bg2">
                        <a:lumMod val="20000"/>
                        <a:lumOff val="80000"/>
                      </a:schemeClr>
                    </a:solidFill>
                  </a:tcPr>
                </a:tc>
                <a:extLst>
                  <a:ext uri="{0D108BD9-81ED-4DB2-BD59-A6C34878D82A}">
                    <a16:rowId xmlns:a16="http://schemas.microsoft.com/office/drawing/2014/main" val="3301321516"/>
                  </a:ext>
                </a:extLst>
              </a:tr>
            </a:tbl>
          </a:graphicData>
        </a:graphic>
      </p:graphicFrame>
    </p:spTree>
    <p:extLst>
      <p:ext uri="{BB962C8B-B14F-4D97-AF65-F5344CB8AC3E}">
        <p14:creationId xmlns:p14="http://schemas.microsoft.com/office/powerpoint/2010/main" val="308478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F7599B-952E-F4C9-F73C-DDDF85CBF3E4}"/>
              </a:ext>
            </a:extLst>
          </p:cNvPr>
          <p:cNvSpPr>
            <a:spLocks noGrp="1"/>
          </p:cNvSpPr>
          <p:nvPr>
            <p:ph type="title"/>
          </p:nvPr>
        </p:nvSpPr>
        <p:spPr/>
        <p:txBody>
          <a:bodyPr>
            <a:normAutofit fontScale="90000"/>
          </a:bodyPr>
          <a:lstStyle/>
          <a:p>
            <a:pPr algn="ctr"/>
            <a:r>
              <a:rPr lang="en-IN" dirty="0">
                <a:latin typeface="Times New Roman" panose="02020603050405020304" pitchFamily="18" charset="0"/>
                <a:cs typeface="Times New Roman" panose="02020603050405020304" pitchFamily="18" charset="0"/>
              </a:rPr>
              <a:t>LITERATURE SURVEY</a:t>
            </a:r>
          </a:p>
        </p:txBody>
      </p:sp>
      <p:graphicFrame>
        <p:nvGraphicFramePr>
          <p:cNvPr id="4" name="Table 3">
            <a:extLst>
              <a:ext uri="{FF2B5EF4-FFF2-40B4-BE49-F238E27FC236}">
                <a16:creationId xmlns:a16="http://schemas.microsoft.com/office/drawing/2014/main" id="{A38F8F9C-FA19-31CE-3B10-79CEDF4FAD31}"/>
              </a:ext>
            </a:extLst>
          </p:cNvPr>
          <p:cNvGraphicFramePr>
            <a:graphicFrameLocks noGrp="1"/>
          </p:cNvGraphicFramePr>
          <p:nvPr>
            <p:extLst>
              <p:ext uri="{D42A27DB-BD31-4B8C-83A1-F6EECF244321}">
                <p14:modId xmlns:p14="http://schemas.microsoft.com/office/powerpoint/2010/main" val="1278410184"/>
              </p:ext>
            </p:extLst>
          </p:nvPr>
        </p:nvGraphicFramePr>
        <p:xfrm>
          <a:off x="391725" y="1506800"/>
          <a:ext cx="8520600" cy="3291840"/>
        </p:xfrm>
        <a:graphic>
          <a:graphicData uri="http://schemas.openxmlformats.org/drawingml/2006/table">
            <a:tbl>
              <a:tblPr firstRow="1" bandRow="1">
                <a:tableStyleId>{5C22544A-7EE6-4342-B048-85BDC9FD1C3A}</a:tableStyleId>
              </a:tblPr>
              <a:tblGrid>
                <a:gridCol w="567831">
                  <a:extLst>
                    <a:ext uri="{9D8B030D-6E8A-4147-A177-3AD203B41FA5}">
                      <a16:colId xmlns:a16="http://schemas.microsoft.com/office/drawing/2014/main" val="3098178255"/>
                    </a:ext>
                  </a:extLst>
                </a:gridCol>
                <a:gridCol w="2912533">
                  <a:extLst>
                    <a:ext uri="{9D8B030D-6E8A-4147-A177-3AD203B41FA5}">
                      <a16:colId xmlns:a16="http://schemas.microsoft.com/office/drawing/2014/main" val="1748301705"/>
                    </a:ext>
                  </a:extLst>
                </a:gridCol>
                <a:gridCol w="1998133">
                  <a:extLst>
                    <a:ext uri="{9D8B030D-6E8A-4147-A177-3AD203B41FA5}">
                      <a16:colId xmlns:a16="http://schemas.microsoft.com/office/drawing/2014/main" val="2521083956"/>
                    </a:ext>
                  </a:extLst>
                </a:gridCol>
                <a:gridCol w="3042103">
                  <a:extLst>
                    <a:ext uri="{9D8B030D-6E8A-4147-A177-3AD203B41FA5}">
                      <a16:colId xmlns:a16="http://schemas.microsoft.com/office/drawing/2014/main" val="922523955"/>
                    </a:ext>
                  </a:extLst>
                </a:gridCol>
              </a:tblGrid>
              <a:tr h="370840">
                <a:tc>
                  <a:txBody>
                    <a:bodyPr/>
                    <a:lstStyle/>
                    <a:p>
                      <a:pPr algn="ctr"/>
                      <a:r>
                        <a:rPr lang="en-IN" b="0" dirty="0">
                          <a:solidFill>
                            <a:schemeClr val="tx1"/>
                          </a:solidFill>
                          <a:latin typeface="Times New Roman" panose="02020603050405020304" pitchFamily="18" charset="0"/>
                          <a:cs typeface="Times New Roman" panose="02020603050405020304" pitchFamily="18" charset="0"/>
                        </a:rPr>
                        <a:t>2</a:t>
                      </a:r>
                    </a:p>
                  </a:txBody>
                  <a:tcPr>
                    <a:solidFill>
                      <a:schemeClr val="bg2">
                        <a:lumMod val="20000"/>
                        <a:lumOff val="80000"/>
                      </a:schemeClr>
                    </a:solidFill>
                  </a:tcPr>
                </a:tc>
                <a:tc>
                  <a:txBody>
                    <a:bodyPr/>
                    <a:lstStyle/>
                    <a:p>
                      <a:r>
                        <a:rPr lang="en-IN" b="0" dirty="0">
                          <a:solidFill>
                            <a:schemeClr val="tx1"/>
                          </a:solidFill>
                          <a:latin typeface="Times New Roman" panose="02020603050405020304" pitchFamily="18" charset="0"/>
                          <a:cs typeface="Times New Roman" panose="02020603050405020304" pitchFamily="18" charset="0"/>
                        </a:rPr>
                        <a:t>Design of an IoT based Smart Plant Monitoring System</a:t>
                      </a:r>
                    </a:p>
                  </a:txBody>
                  <a:tcPr>
                    <a:solidFill>
                      <a:schemeClr val="bg2">
                        <a:lumMod val="20000"/>
                        <a:lumOff val="80000"/>
                      </a:schemeClr>
                    </a:solidFill>
                  </a:tcPr>
                </a:tc>
                <a:tc>
                  <a:txBody>
                    <a:bodyPr/>
                    <a:lstStyle/>
                    <a:p>
                      <a:r>
                        <a:rPr lang="en-IN" b="0" dirty="0" err="1">
                          <a:solidFill>
                            <a:schemeClr val="tx1"/>
                          </a:solidFill>
                          <a:latin typeface="Times New Roman" panose="02020603050405020304" pitchFamily="18" charset="0"/>
                          <a:cs typeface="Times New Roman" panose="02020603050405020304" pitchFamily="18" charset="0"/>
                        </a:rPr>
                        <a:t>Apeksha</a:t>
                      </a:r>
                      <a:r>
                        <a:rPr lang="en-IN" b="0" dirty="0">
                          <a:solidFill>
                            <a:schemeClr val="tx1"/>
                          </a:solidFill>
                          <a:latin typeface="Times New Roman" panose="02020603050405020304" pitchFamily="18" charset="0"/>
                          <a:cs typeface="Times New Roman" panose="02020603050405020304" pitchFamily="18" charset="0"/>
                        </a:rPr>
                        <a:t> Rane, Bhushan </a:t>
                      </a:r>
                      <a:r>
                        <a:rPr lang="en-IN" b="0" dirty="0" err="1">
                          <a:solidFill>
                            <a:schemeClr val="tx1"/>
                          </a:solidFill>
                          <a:latin typeface="Times New Roman" panose="02020603050405020304" pitchFamily="18" charset="0"/>
                          <a:cs typeface="Times New Roman" panose="02020603050405020304" pitchFamily="18" charset="0"/>
                        </a:rPr>
                        <a:t>Vidhale</a:t>
                      </a:r>
                      <a:r>
                        <a:rPr lang="en-IN" b="0" dirty="0">
                          <a:solidFill>
                            <a:schemeClr val="tx1"/>
                          </a:solidFill>
                          <a:latin typeface="Times New Roman" panose="02020603050405020304" pitchFamily="18" charset="0"/>
                          <a:cs typeface="Times New Roman" panose="02020603050405020304" pitchFamily="18" charset="0"/>
                        </a:rPr>
                        <a:t>, </a:t>
                      </a:r>
                      <a:r>
                        <a:rPr lang="en-IN" b="0" dirty="0" err="1">
                          <a:solidFill>
                            <a:schemeClr val="tx1"/>
                          </a:solidFill>
                          <a:latin typeface="Times New Roman" panose="02020603050405020304" pitchFamily="18" charset="0"/>
                          <a:cs typeface="Times New Roman" panose="02020603050405020304" pitchFamily="18" charset="0"/>
                        </a:rPr>
                        <a:t>Priyankka</a:t>
                      </a:r>
                      <a:r>
                        <a:rPr lang="en-IN" b="0" dirty="0">
                          <a:solidFill>
                            <a:schemeClr val="tx1"/>
                          </a:solidFill>
                          <a:latin typeface="Times New Roman" panose="02020603050405020304" pitchFamily="18" charset="0"/>
                          <a:cs typeface="Times New Roman" panose="02020603050405020304" pitchFamily="18" charset="0"/>
                        </a:rPr>
                        <a:t> Hemanth Kale</a:t>
                      </a:r>
                    </a:p>
                  </a:txBody>
                  <a:tcPr>
                    <a:solidFill>
                      <a:schemeClr val="bg2">
                        <a:lumMod val="20000"/>
                        <a:lumOff val="80000"/>
                      </a:schemeClr>
                    </a:solidFill>
                  </a:tcPr>
                </a:tc>
                <a:tc>
                  <a:txBody>
                    <a:bodyPr/>
                    <a:lstStyle/>
                    <a:p>
                      <a:r>
                        <a:rPr lang="en-GB" b="0" dirty="0">
                          <a:solidFill>
                            <a:schemeClr val="tx1"/>
                          </a:solidFill>
                          <a:latin typeface="Times New Roman" panose="02020603050405020304" pitchFamily="18" charset="0"/>
                          <a:cs typeface="Times New Roman" panose="02020603050405020304" pitchFamily="18" charset="0"/>
                        </a:rPr>
                        <a:t>This paper reviews previous research on agriculture automation and plant monitoring. It covers various technologies, including wireless sensor networks (WSNs) and IoT for monitoring greenhouse conditions, soil moisture, and environmental parameters. The survey highlights different sensors and controllers used in these systems to reduce manpower and improve efficiency in agriculture. It emphasizes the integration of microcontrollers and wireless communication for real-time data collection and control.</a:t>
                      </a:r>
                      <a:endParaRPr lang="en-IN" b="0" dirty="0">
                        <a:solidFill>
                          <a:schemeClr val="tx1"/>
                        </a:solidFill>
                        <a:latin typeface="Times New Roman" panose="02020603050405020304" pitchFamily="18" charset="0"/>
                        <a:cs typeface="Times New Roman" panose="02020603050405020304" pitchFamily="18" charset="0"/>
                      </a:endParaRPr>
                    </a:p>
                  </a:txBody>
                  <a:tcPr>
                    <a:solidFill>
                      <a:schemeClr val="bg2">
                        <a:lumMod val="20000"/>
                        <a:lumOff val="80000"/>
                      </a:schemeClr>
                    </a:solidFill>
                  </a:tcPr>
                </a:tc>
                <a:extLst>
                  <a:ext uri="{0D108BD9-81ED-4DB2-BD59-A6C34878D82A}">
                    <a16:rowId xmlns:a16="http://schemas.microsoft.com/office/drawing/2014/main" val="583070025"/>
                  </a:ext>
                </a:extLst>
              </a:tr>
            </a:tbl>
          </a:graphicData>
        </a:graphic>
      </p:graphicFrame>
    </p:spTree>
    <p:extLst>
      <p:ext uri="{BB962C8B-B14F-4D97-AF65-F5344CB8AC3E}">
        <p14:creationId xmlns:p14="http://schemas.microsoft.com/office/powerpoint/2010/main" val="582526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58E1B-DDEC-1C90-843D-6217F35A9553}"/>
              </a:ext>
            </a:extLst>
          </p:cNvPr>
          <p:cNvSpPr>
            <a:spLocks noGrp="1"/>
          </p:cNvSpPr>
          <p:nvPr>
            <p:ph type="title"/>
          </p:nvPr>
        </p:nvSpPr>
        <p:spPr/>
        <p:txBody>
          <a:bodyPr>
            <a:normAutofit fontScale="90000"/>
          </a:bodyPr>
          <a:lstStyle/>
          <a:p>
            <a:pPr algn="ctr"/>
            <a:r>
              <a:rPr lang="en-IN" dirty="0">
                <a:latin typeface="Times New Roman" panose="02020603050405020304" pitchFamily="18" charset="0"/>
                <a:cs typeface="Times New Roman" panose="02020603050405020304" pitchFamily="18" charset="0"/>
              </a:rPr>
              <a:t>LITERATURE SURVEY</a:t>
            </a:r>
          </a:p>
        </p:txBody>
      </p:sp>
      <p:graphicFrame>
        <p:nvGraphicFramePr>
          <p:cNvPr id="4" name="Table 3">
            <a:extLst>
              <a:ext uri="{FF2B5EF4-FFF2-40B4-BE49-F238E27FC236}">
                <a16:creationId xmlns:a16="http://schemas.microsoft.com/office/drawing/2014/main" id="{8251D0D0-86B7-856B-A79B-81F55A8052DD}"/>
              </a:ext>
            </a:extLst>
          </p:cNvPr>
          <p:cNvGraphicFramePr>
            <a:graphicFrameLocks noGrp="1"/>
          </p:cNvGraphicFramePr>
          <p:nvPr>
            <p:extLst>
              <p:ext uri="{D42A27DB-BD31-4B8C-83A1-F6EECF244321}">
                <p14:modId xmlns:p14="http://schemas.microsoft.com/office/powerpoint/2010/main" val="2124836111"/>
              </p:ext>
            </p:extLst>
          </p:nvPr>
        </p:nvGraphicFramePr>
        <p:xfrm>
          <a:off x="391725" y="1506800"/>
          <a:ext cx="8520600" cy="3078480"/>
        </p:xfrm>
        <a:graphic>
          <a:graphicData uri="http://schemas.openxmlformats.org/drawingml/2006/table">
            <a:tbl>
              <a:tblPr firstRow="1" bandRow="1">
                <a:tableStyleId>{5C22544A-7EE6-4342-B048-85BDC9FD1C3A}</a:tableStyleId>
              </a:tblPr>
              <a:tblGrid>
                <a:gridCol w="533964">
                  <a:extLst>
                    <a:ext uri="{9D8B030D-6E8A-4147-A177-3AD203B41FA5}">
                      <a16:colId xmlns:a16="http://schemas.microsoft.com/office/drawing/2014/main" val="1553037545"/>
                    </a:ext>
                  </a:extLst>
                </a:gridCol>
                <a:gridCol w="3183467">
                  <a:extLst>
                    <a:ext uri="{9D8B030D-6E8A-4147-A177-3AD203B41FA5}">
                      <a16:colId xmlns:a16="http://schemas.microsoft.com/office/drawing/2014/main" val="3587984983"/>
                    </a:ext>
                  </a:extLst>
                </a:gridCol>
                <a:gridCol w="1693333">
                  <a:extLst>
                    <a:ext uri="{9D8B030D-6E8A-4147-A177-3AD203B41FA5}">
                      <a16:colId xmlns:a16="http://schemas.microsoft.com/office/drawing/2014/main" val="1486410068"/>
                    </a:ext>
                  </a:extLst>
                </a:gridCol>
                <a:gridCol w="3109836">
                  <a:extLst>
                    <a:ext uri="{9D8B030D-6E8A-4147-A177-3AD203B41FA5}">
                      <a16:colId xmlns:a16="http://schemas.microsoft.com/office/drawing/2014/main" val="1893105297"/>
                    </a:ext>
                  </a:extLst>
                </a:gridCol>
              </a:tblGrid>
              <a:tr h="370840">
                <a:tc>
                  <a:txBody>
                    <a:bodyPr/>
                    <a:lstStyle/>
                    <a:p>
                      <a:pPr algn="ctr"/>
                      <a:r>
                        <a:rPr lang="en-IN" b="0" dirty="0">
                          <a:solidFill>
                            <a:schemeClr val="tx1"/>
                          </a:solidFill>
                          <a:latin typeface="Times New Roman" panose="02020603050405020304" pitchFamily="18" charset="0"/>
                          <a:cs typeface="Times New Roman" panose="02020603050405020304" pitchFamily="18" charset="0"/>
                        </a:rPr>
                        <a:t>3</a:t>
                      </a:r>
                    </a:p>
                  </a:txBody>
                  <a:tcPr>
                    <a:solidFill>
                      <a:schemeClr val="bg2">
                        <a:lumMod val="20000"/>
                        <a:lumOff val="80000"/>
                      </a:schemeClr>
                    </a:solidFill>
                  </a:tcPr>
                </a:tc>
                <a:tc>
                  <a:txBody>
                    <a:bodyPr/>
                    <a:lstStyle/>
                    <a:p>
                      <a:r>
                        <a:rPr lang="en-GB" b="0" dirty="0">
                          <a:solidFill>
                            <a:schemeClr val="tx1"/>
                          </a:solidFill>
                          <a:latin typeface="Times New Roman" panose="02020603050405020304" pitchFamily="18" charset="0"/>
                          <a:cs typeface="Times New Roman" panose="02020603050405020304" pitchFamily="18" charset="0"/>
                        </a:rPr>
                        <a:t>A Sensor based IoT Monitoring System for Electrical Devices using Blynk framework</a:t>
                      </a:r>
                      <a:endParaRPr lang="en-IN" b="0" dirty="0">
                        <a:solidFill>
                          <a:schemeClr val="tx1"/>
                        </a:solidFill>
                        <a:latin typeface="Times New Roman" panose="02020603050405020304" pitchFamily="18" charset="0"/>
                        <a:cs typeface="Times New Roman" panose="02020603050405020304" pitchFamily="18" charset="0"/>
                      </a:endParaRPr>
                    </a:p>
                  </a:txBody>
                  <a:tcPr>
                    <a:solidFill>
                      <a:schemeClr val="bg2">
                        <a:lumMod val="20000"/>
                        <a:lumOff val="80000"/>
                      </a:schemeClr>
                    </a:solidFill>
                  </a:tcPr>
                </a:tc>
                <a:tc>
                  <a:txBody>
                    <a:bodyPr/>
                    <a:lstStyle/>
                    <a:p>
                      <a:r>
                        <a:rPr lang="en-IN" b="0" dirty="0">
                          <a:solidFill>
                            <a:schemeClr val="tx1"/>
                          </a:solidFill>
                          <a:latin typeface="Times New Roman" panose="02020603050405020304" pitchFamily="18" charset="0"/>
                          <a:cs typeface="Times New Roman" panose="02020603050405020304" pitchFamily="18" charset="0"/>
                        </a:rPr>
                        <a:t>Dr. P. </a:t>
                      </a:r>
                      <a:r>
                        <a:rPr lang="en-IN" b="0" dirty="0" err="1">
                          <a:solidFill>
                            <a:schemeClr val="tx1"/>
                          </a:solidFill>
                          <a:latin typeface="Times New Roman" panose="02020603050405020304" pitchFamily="18" charset="0"/>
                          <a:cs typeface="Times New Roman" panose="02020603050405020304" pitchFamily="18" charset="0"/>
                        </a:rPr>
                        <a:t>Karrupusamy</a:t>
                      </a:r>
                      <a:r>
                        <a:rPr lang="en-IN" b="0" dirty="0">
                          <a:solidFill>
                            <a:schemeClr val="tx1"/>
                          </a:solidFill>
                          <a:latin typeface="Times New Roman" panose="02020603050405020304" pitchFamily="18" charset="0"/>
                          <a:cs typeface="Times New Roman" panose="02020603050405020304" pitchFamily="18" charset="0"/>
                        </a:rPr>
                        <a:t>, </a:t>
                      </a:r>
                    </a:p>
                  </a:txBody>
                  <a:tcPr>
                    <a:solidFill>
                      <a:schemeClr val="bg2">
                        <a:lumMod val="20000"/>
                        <a:lumOff val="80000"/>
                      </a:schemeClr>
                    </a:solidFill>
                  </a:tcPr>
                </a:tc>
                <a:tc>
                  <a:txBody>
                    <a:bodyPr/>
                    <a:lstStyle/>
                    <a:p>
                      <a:r>
                        <a:rPr lang="en-GB" b="0" dirty="0">
                          <a:solidFill>
                            <a:schemeClr val="tx1"/>
                          </a:solidFill>
                          <a:latin typeface="Times New Roman" panose="02020603050405020304" pitchFamily="18" charset="0"/>
                          <a:cs typeface="Times New Roman" panose="02020603050405020304" pitchFamily="18" charset="0"/>
                        </a:rPr>
                        <a:t>The literature survey in "A Sensor Based IoT Monitoring System for Electrical Devices using Blynk Framework" discusses previous work on home automation, energy management, and plant monitoring systems using IoT. It highlights the use of Blynk for real-time control and data storage, blockchain for data security, and various sensors and microcontrollers for monitoring and controlling electrical devices. The survey underscores advancements in IoT for remote monitoring, energy efficiency, and data protection.</a:t>
                      </a:r>
                      <a:endParaRPr lang="en-IN" b="0" dirty="0">
                        <a:solidFill>
                          <a:schemeClr val="tx1"/>
                        </a:solidFill>
                        <a:latin typeface="Times New Roman" panose="02020603050405020304" pitchFamily="18" charset="0"/>
                        <a:cs typeface="Times New Roman" panose="02020603050405020304" pitchFamily="18" charset="0"/>
                      </a:endParaRPr>
                    </a:p>
                  </a:txBody>
                  <a:tcPr>
                    <a:solidFill>
                      <a:schemeClr val="bg2">
                        <a:lumMod val="20000"/>
                        <a:lumOff val="80000"/>
                      </a:schemeClr>
                    </a:solidFill>
                  </a:tcPr>
                </a:tc>
                <a:extLst>
                  <a:ext uri="{0D108BD9-81ED-4DB2-BD59-A6C34878D82A}">
                    <a16:rowId xmlns:a16="http://schemas.microsoft.com/office/drawing/2014/main" val="1169210024"/>
                  </a:ext>
                </a:extLst>
              </a:tr>
            </a:tbl>
          </a:graphicData>
        </a:graphic>
      </p:graphicFrame>
    </p:spTree>
    <p:extLst>
      <p:ext uri="{BB962C8B-B14F-4D97-AF65-F5344CB8AC3E}">
        <p14:creationId xmlns:p14="http://schemas.microsoft.com/office/powerpoint/2010/main" val="3919843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58E1B-DDEC-1C90-843D-6217F35A9553}"/>
              </a:ext>
            </a:extLst>
          </p:cNvPr>
          <p:cNvSpPr>
            <a:spLocks noGrp="1"/>
          </p:cNvSpPr>
          <p:nvPr>
            <p:ph type="title"/>
          </p:nvPr>
        </p:nvSpPr>
        <p:spPr/>
        <p:txBody>
          <a:bodyPr>
            <a:normAutofit fontScale="90000"/>
          </a:bodyPr>
          <a:lstStyle/>
          <a:p>
            <a:pPr algn="ctr"/>
            <a:r>
              <a:rPr lang="en-IN" dirty="0">
                <a:latin typeface="Times New Roman" panose="02020603050405020304" pitchFamily="18" charset="0"/>
                <a:cs typeface="Times New Roman" panose="02020603050405020304" pitchFamily="18" charset="0"/>
              </a:rPr>
              <a:t>LITERATURE SURVEY</a:t>
            </a:r>
          </a:p>
        </p:txBody>
      </p:sp>
      <p:graphicFrame>
        <p:nvGraphicFramePr>
          <p:cNvPr id="4" name="Table 3">
            <a:extLst>
              <a:ext uri="{FF2B5EF4-FFF2-40B4-BE49-F238E27FC236}">
                <a16:creationId xmlns:a16="http://schemas.microsoft.com/office/drawing/2014/main" id="{8251D0D0-86B7-856B-A79B-81F55A8052DD}"/>
              </a:ext>
            </a:extLst>
          </p:cNvPr>
          <p:cNvGraphicFramePr>
            <a:graphicFrameLocks noGrp="1"/>
          </p:cNvGraphicFramePr>
          <p:nvPr>
            <p:extLst>
              <p:ext uri="{D42A27DB-BD31-4B8C-83A1-F6EECF244321}">
                <p14:modId xmlns:p14="http://schemas.microsoft.com/office/powerpoint/2010/main" val="941575018"/>
              </p:ext>
            </p:extLst>
          </p:nvPr>
        </p:nvGraphicFramePr>
        <p:xfrm>
          <a:off x="391725" y="1506800"/>
          <a:ext cx="8520600" cy="2651760"/>
        </p:xfrm>
        <a:graphic>
          <a:graphicData uri="http://schemas.openxmlformats.org/drawingml/2006/table">
            <a:tbl>
              <a:tblPr firstRow="1" bandRow="1">
                <a:tableStyleId>{5C22544A-7EE6-4342-B048-85BDC9FD1C3A}</a:tableStyleId>
              </a:tblPr>
              <a:tblGrid>
                <a:gridCol w="533964">
                  <a:extLst>
                    <a:ext uri="{9D8B030D-6E8A-4147-A177-3AD203B41FA5}">
                      <a16:colId xmlns:a16="http://schemas.microsoft.com/office/drawing/2014/main" val="1553037545"/>
                    </a:ext>
                  </a:extLst>
                </a:gridCol>
                <a:gridCol w="3183467">
                  <a:extLst>
                    <a:ext uri="{9D8B030D-6E8A-4147-A177-3AD203B41FA5}">
                      <a16:colId xmlns:a16="http://schemas.microsoft.com/office/drawing/2014/main" val="3587984983"/>
                    </a:ext>
                  </a:extLst>
                </a:gridCol>
                <a:gridCol w="1693333">
                  <a:extLst>
                    <a:ext uri="{9D8B030D-6E8A-4147-A177-3AD203B41FA5}">
                      <a16:colId xmlns:a16="http://schemas.microsoft.com/office/drawing/2014/main" val="1486410068"/>
                    </a:ext>
                  </a:extLst>
                </a:gridCol>
                <a:gridCol w="3109836">
                  <a:extLst>
                    <a:ext uri="{9D8B030D-6E8A-4147-A177-3AD203B41FA5}">
                      <a16:colId xmlns:a16="http://schemas.microsoft.com/office/drawing/2014/main" val="1893105297"/>
                    </a:ext>
                  </a:extLst>
                </a:gridCol>
              </a:tblGrid>
              <a:tr h="370840">
                <a:tc>
                  <a:txBody>
                    <a:bodyPr/>
                    <a:lstStyle/>
                    <a:p>
                      <a:pPr algn="ctr"/>
                      <a:r>
                        <a:rPr lang="en-IN" b="0" dirty="0" smtClean="0">
                          <a:solidFill>
                            <a:schemeClr val="tx1"/>
                          </a:solidFill>
                          <a:latin typeface="Times New Roman" panose="02020603050405020304" pitchFamily="18" charset="0"/>
                          <a:cs typeface="Times New Roman" panose="02020603050405020304" pitchFamily="18" charset="0"/>
                        </a:rPr>
                        <a:t>4</a:t>
                      </a:r>
                      <a:endParaRPr lang="en-IN" b="0" dirty="0">
                        <a:solidFill>
                          <a:schemeClr val="tx1"/>
                        </a:solidFill>
                        <a:latin typeface="Times New Roman" panose="02020603050405020304" pitchFamily="18" charset="0"/>
                        <a:cs typeface="Times New Roman" panose="02020603050405020304" pitchFamily="18" charset="0"/>
                      </a:endParaRPr>
                    </a:p>
                  </a:txBody>
                  <a:tcPr>
                    <a:solidFill>
                      <a:schemeClr val="bg2">
                        <a:lumMod val="20000"/>
                        <a:lumOff val="80000"/>
                      </a:schemeClr>
                    </a:solidFill>
                  </a:tcPr>
                </a:tc>
                <a:tc>
                  <a:txBody>
                    <a:bodyPr/>
                    <a:lstStyle/>
                    <a:p>
                      <a:r>
                        <a:rPr lang="en-US" sz="1400" b="0" i="0" u="none" strike="noStrike" cap="none" dirty="0" smtClean="0">
                          <a:solidFill>
                            <a:schemeClr val="tx1"/>
                          </a:solidFill>
                          <a:effectLst/>
                          <a:latin typeface="+mn-lt"/>
                          <a:ea typeface="+mn-ea"/>
                          <a:cs typeface="+mn-cs"/>
                          <a:sym typeface="Arial"/>
                        </a:rPr>
                        <a:t>Affordable field environmental monitoring and plant growth measurement system for smart agriculture</a:t>
                      </a:r>
                      <a:endParaRPr lang="en-US" sz="1400" b="0" i="0" u="none" strike="noStrike" cap="none" dirty="0" smtClean="0">
                        <a:solidFill>
                          <a:schemeClr val="tx1"/>
                        </a:solidFill>
                        <a:effectLst/>
                        <a:latin typeface="+mn-lt"/>
                        <a:ea typeface="+mn-ea"/>
                        <a:cs typeface="+mn-cs"/>
                        <a:sym typeface="Arial"/>
                      </a:endParaRPr>
                    </a:p>
                  </a:txBody>
                  <a:tcPr>
                    <a:solidFill>
                      <a:schemeClr val="bg2">
                        <a:lumMod val="20000"/>
                        <a:lumOff val="80000"/>
                      </a:schemeClr>
                    </a:solidFill>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sz="1200" b="0" i="0" u="none" strike="noStrike" dirty="0" smtClean="0">
                          <a:solidFill>
                            <a:srgbClr val="000000"/>
                          </a:solidFill>
                          <a:effectLst/>
                          <a:latin typeface="Arial" panose="020B0604020202020204" pitchFamily="34" charset="0"/>
                        </a:rPr>
                        <a:t>Takashi Okayasu; </a:t>
                      </a:r>
                      <a:r>
                        <a:rPr lang="en-IN" sz="1200" b="0" i="0" u="none" strike="noStrike" dirty="0" err="1" smtClean="0">
                          <a:solidFill>
                            <a:srgbClr val="000000"/>
                          </a:solidFill>
                          <a:effectLst/>
                          <a:latin typeface="Arial" panose="020B0604020202020204" pitchFamily="34" charset="0"/>
                        </a:rPr>
                        <a:t>Andri</a:t>
                      </a:r>
                      <a:r>
                        <a:rPr lang="en-IN" sz="1200" b="0" i="0" u="none" strike="noStrike" dirty="0" smtClean="0">
                          <a:solidFill>
                            <a:srgbClr val="000000"/>
                          </a:solidFill>
                          <a:effectLst/>
                          <a:latin typeface="Arial" panose="020B0604020202020204" pitchFamily="34" charset="0"/>
                        </a:rPr>
                        <a:t> Prima </a:t>
                      </a:r>
                      <a:r>
                        <a:rPr lang="en-IN" sz="1200" b="0" i="0" u="none" strike="noStrike" dirty="0" err="1" smtClean="0">
                          <a:solidFill>
                            <a:srgbClr val="000000"/>
                          </a:solidFill>
                          <a:effectLst/>
                          <a:latin typeface="Arial" panose="020B0604020202020204" pitchFamily="34" charset="0"/>
                        </a:rPr>
                        <a:t>Nugroho</a:t>
                      </a:r>
                      <a:r>
                        <a:rPr lang="en-IN" sz="1200" b="0" i="0" u="none" strike="noStrike" dirty="0" smtClean="0">
                          <a:solidFill>
                            <a:srgbClr val="000000"/>
                          </a:solidFill>
                          <a:effectLst/>
                          <a:latin typeface="Arial" panose="020B0604020202020204" pitchFamily="34" charset="0"/>
                        </a:rPr>
                        <a:t>; </a:t>
                      </a:r>
                      <a:r>
                        <a:rPr lang="en-IN" sz="1200" b="0" i="0" u="none" strike="noStrike" dirty="0" err="1" smtClean="0">
                          <a:solidFill>
                            <a:srgbClr val="000000"/>
                          </a:solidFill>
                          <a:effectLst/>
                          <a:latin typeface="Arial" panose="020B0604020202020204" pitchFamily="34" charset="0"/>
                        </a:rPr>
                        <a:t>Atsushige</a:t>
                      </a:r>
                      <a:r>
                        <a:rPr lang="en-IN" sz="1200" b="0" i="0" u="none" strike="noStrike" dirty="0" smtClean="0">
                          <a:solidFill>
                            <a:srgbClr val="000000"/>
                          </a:solidFill>
                          <a:effectLst/>
                          <a:latin typeface="Arial" panose="020B0604020202020204" pitchFamily="34" charset="0"/>
                        </a:rPr>
                        <a:t> Sakai; </a:t>
                      </a:r>
                      <a:r>
                        <a:rPr lang="en-IN" sz="1200" b="0" i="0" u="none" strike="noStrike" dirty="0" err="1" smtClean="0">
                          <a:solidFill>
                            <a:srgbClr val="000000"/>
                          </a:solidFill>
                          <a:effectLst/>
                          <a:latin typeface="Arial" panose="020B0604020202020204" pitchFamily="34" charset="0"/>
                        </a:rPr>
                        <a:t>Disaku</a:t>
                      </a:r>
                      <a:r>
                        <a:rPr lang="en-IN" sz="1200" b="0" i="0" u="none" strike="noStrike" dirty="0" smtClean="0">
                          <a:solidFill>
                            <a:srgbClr val="000000"/>
                          </a:solidFill>
                          <a:effectLst/>
                          <a:latin typeface="Arial" panose="020B0604020202020204" pitchFamily="34" charset="0"/>
                        </a:rPr>
                        <a:t> </a:t>
                      </a:r>
                      <a:r>
                        <a:rPr lang="en-IN" sz="1200" b="0" i="0" u="none" strike="noStrike" dirty="0" err="1" smtClean="0">
                          <a:solidFill>
                            <a:srgbClr val="000000"/>
                          </a:solidFill>
                          <a:effectLst/>
                          <a:latin typeface="Arial" panose="020B0604020202020204" pitchFamily="34" charset="0"/>
                        </a:rPr>
                        <a:t>Arita</a:t>
                      </a:r>
                      <a:r>
                        <a:rPr lang="en-IN" sz="1200" b="0" i="0" u="none" strike="noStrike" dirty="0" smtClean="0">
                          <a:solidFill>
                            <a:srgbClr val="000000"/>
                          </a:solidFill>
                          <a:effectLst/>
                          <a:latin typeface="Arial" panose="020B0604020202020204" pitchFamily="34" charset="0"/>
                        </a:rPr>
                        <a:t>; Takashi </a:t>
                      </a:r>
                      <a:r>
                        <a:rPr lang="en-IN" sz="1200" b="0" i="0" u="none" strike="noStrike" dirty="0" err="1" smtClean="0">
                          <a:solidFill>
                            <a:srgbClr val="000000"/>
                          </a:solidFill>
                          <a:effectLst/>
                          <a:latin typeface="Arial" panose="020B0604020202020204" pitchFamily="34" charset="0"/>
                        </a:rPr>
                        <a:t>Yoshinaga</a:t>
                      </a:r>
                      <a:endParaRPr lang="en-IN" sz="1200" b="0" i="0" u="none" strike="noStrike" dirty="0" smtClean="0">
                        <a:solidFill>
                          <a:srgbClr val="000000"/>
                        </a:solidFill>
                        <a:effectLst/>
                        <a:latin typeface="Arial" panose="020B0604020202020204" pitchFamily="34" charset="0"/>
                      </a:endParaRPr>
                    </a:p>
                    <a:p>
                      <a:r>
                        <a:rPr lang="en-IN" b="0" dirty="0" smtClean="0">
                          <a:solidFill>
                            <a:schemeClr val="tx1"/>
                          </a:solidFill>
                          <a:latin typeface="Times New Roman" panose="02020603050405020304" pitchFamily="18" charset="0"/>
                          <a:cs typeface="Times New Roman" panose="02020603050405020304" pitchFamily="18" charset="0"/>
                        </a:rPr>
                        <a:t> </a:t>
                      </a:r>
                      <a:endParaRPr lang="en-IN" b="0" dirty="0">
                        <a:solidFill>
                          <a:schemeClr val="tx1"/>
                        </a:solidFill>
                        <a:latin typeface="Times New Roman" panose="02020603050405020304" pitchFamily="18" charset="0"/>
                        <a:cs typeface="Times New Roman" panose="02020603050405020304" pitchFamily="18" charset="0"/>
                      </a:endParaRPr>
                    </a:p>
                  </a:txBody>
                  <a:tcPr>
                    <a:solidFill>
                      <a:schemeClr val="bg2">
                        <a:lumMod val="20000"/>
                        <a:lumOff val="80000"/>
                      </a:schemeClr>
                    </a:solidFill>
                  </a:tcPr>
                </a:tc>
                <a:tc>
                  <a:txBody>
                    <a:bodyPr/>
                    <a:lstStyle/>
                    <a:p>
                      <a:r>
                        <a:rPr lang="en-US" b="0" dirty="0" smtClean="0">
                          <a:solidFill>
                            <a:schemeClr val="tx1"/>
                          </a:solidFill>
                          <a:latin typeface="Times New Roman" panose="02020603050405020304" pitchFamily="18" charset="0"/>
                          <a:cs typeface="Times New Roman" panose="02020603050405020304" pitchFamily="18" charset="0"/>
                        </a:rPr>
                        <a:t>The study discusses the integration of affordable sensors and devices in the agriculture sector. These technologies have been employed to enhance farming knowledge and techniques, reduce production costs, and improve the quality of agricultural products. The paper provides an overview of the current state and examples of affordable sensors and devices used for monitoring field environments and measuring plant growth in smart agriculture.</a:t>
                      </a:r>
                    </a:p>
                  </a:txBody>
                  <a:tcPr>
                    <a:solidFill>
                      <a:schemeClr val="bg2">
                        <a:lumMod val="20000"/>
                        <a:lumOff val="80000"/>
                      </a:schemeClr>
                    </a:solidFill>
                  </a:tcPr>
                </a:tc>
                <a:extLst>
                  <a:ext uri="{0D108BD9-81ED-4DB2-BD59-A6C34878D82A}">
                    <a16:rowId xmlns:a16="http://schemas.microsoft.com/office/drawing/2014/main" val="1169210024"/>
                  </a:ext>
                </a:extLst>
              </a:tr>
            </a:tbl>
          </a:graphicData>
        </a:graphic>
      </p:graphicFrame>
    </p:spTree>
    <p:extLst>
      <p:ext uri="{BB962C8B-B14F-4D97-AF65-F5344CB8AC3E}">
        <p14:creationId xmlns:p14="http://schemas.microsoft.com/office/powerpoint/2010/main" val="30385047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58E1B-DDEC-1C90-843D-6217F35A9553}"/>
              </a:ext>
            </a:extLst>
          </p:cNvPr>
          <p:cNvSpPr>
            <a:spLocks noGrp="1"/>
          </p:cNvSpPr>
          <p:nvPr>
            <p:ph type="title"/>
          </p:nvPr>
        </p:nvSpPr>
        <p:spPr/>
        <p:txBody>
          <a:bodyPr>
            <a:normAutofit fontScale="90000"/>
          </a:bodyPr>
          <a:lstStyle/>
          <a:p>
            <a:pPr algn="ctr"/>
            <a:r>
              <a:rPr lang="en-IN" dirty="0">
                <a:latin typeface="Times New Roman" panose="02020603050405020304" pitchFamily="18" charset="0"/>
                <a:cs typeface="Times New Roman" panose="02020603050405020304" pitchFamily="18" charset="0"/>
              </a:rPr>
              <a:t>LITERATURE SURVEY</a:t>
            </a:r>
          </a:p>
        </p:txBody>
      </p:sp>
      <p:graphicFrame>
        <p:nvGraphicFramePr>
          <p:cNvPr id="4" name="Table 3">
            <a:extLst>
              <a:ext uri="{FF2B5EF4-FFF2-40B4-BE49-F238E27FC236}">
                <a16:creationId xmlns:a16="http://schemas.microsoft.com/office/drawing/2014/main" id="{8251D0D0-86B7-856B-A79B-81F55A8052DD}"/>
              </a:ext>
            </a:extLst>
          </p:cNvPr>
          <p:cNvGraphicFramePr>
            <a:graphicFrameLocks noGrp="1"/>
          </p:cNvGraphicFramePr>
          <p:nvPr>
            <p:extLst>
              <p:ext uri="{D42A27DB-BD31-4B8C-83A1-F6EECF244321}">
                <p14:modId xmlns:p14="http://schemas.microsoft.com/office/powerpoint/2010/main" val="1697784101"/>
              </p:ext>
            </p:extLst>
          </p:nvPr>
        </p:nvGraphicFramePr>
        <p:xfrm>
          <a:off x="391725" y="1506800"/>
          <a:ext cx="8520600" cy="1798320"/>
        </p:xfrm>
        <a:graphic>
          <a:graphicData uri="http://schemas.openxmlformats.org/drawingml/2006/table">
            <a:tbl>
              <a:tblPr firstRow="1" bandRow="1">
                <a:tableStyleId>{5C22544A-7EE6-4342-B048-85BDC9FD1C3A}</a:tableStyleId>
              </a:tblPr>
              <a:tblGrid>
                <a:gridCol w="533964">
                  <a:extLst>
                    <a:ext uri="{9D8B030D-6E8A-4147-A177-3AD203B41FA5}">
                      <a16:colId xmlns:a16="http://schemas.microsoft.com/office/drawing/2014/main" val="1553037545"/>
                    </a:ext>
                  </a:extLst>
                </a:gridCol>
                <a:gridCol w="3183467">
                  <a:extLst>
                    <a:ext uri="{9D8B030D-6E8A-4147-A177-3AD203B41FA5}">
                      <a16:colId xmlns:a16="http://schemas.microsoft.com/office/drawing/2014/main" val="3587984983"/>
                    </a:ext>
                  </a:extLst>
                </a:gridCol>
                <a:gridCol w="1693333">
                  <a:extLst>
                    <a:ext uri="{9D8B030D-6E8A-4147-A177-3AD203B41FA5}">
                      <a16:colId xmlns:a16="http://schemas.microsoft.com/office/drawing/2014/main" val="1486410068"/>
                    </a:ext>
                  </a:extLst>
                </a:gridCol>
                <a:gridCol w="3109836">
                  <a:extLst>
                    <a:ext uri="{9D8B030D-6E8A-4147-A177-3AD203B41FA5}">
                      <a16:colId xmlns:a16="http://schemas.microsoft.com/office/drawing/2014/main" val="1893105297"/>
                    </a:ext>
                  </a:extLst>
                </a:gridCol>
              </a:tblGrid>
              <a:tr h="370840">
                <a:tc>
                  <a:txBody>
                    <a:bodyPr/>
                    <a:lstStyle/>
                    <a:p>
                      <a:pPr algn="ctr"/>
                      <a:r>
                        <a:rPr lang="en-IN" b="0" dirty="0" smtClean="0">
                          <a:solidFill>
                            <a:schemeClr val="tx1"/>
                          </a:solidFill>
                          <a:latin typeface="Times New Roman" panose="02020603050405020304" pitchFamily="18" charset="0"/>
                          <a:cs typeface="Times New Roman" panose="02020603050405020304" pitchFamily="18" charset="0"/>
                        </a:rPr>
                        <a:t>5.</a:t>
                      </a:r>
                      <a:endParaRPr lang="en-IN" b="0" dirty="0">
                        <a:solidFill>
                          <a:schemeClr val="tx1"/>
                        </a:solidFill>
                        <a:latin typeface="Times New Roman" panose="02020603050405020304" pitchFamily="18" charset="0"/>
                        <a:cs typeface="Times New Roman" panose="02020603050405020304" pitchFamily="18" charset="0"/>
                      </a:endParaRPr>
                    </a:p>
                  </a:txBody>
                  <a:tcPr>
                    <a:solidFill>
                      <a:schemeClr val="bg2">
                        <a:lumMod val="20000"/>
                        <a:lumOff val="80000"/>
                      </a:schemeClr>
                    </a:solidFill>
                  </a:tcPr>
                </a:tc>
                <a:tc>
                  <a:txBody>
                    <a:bodyPr/>
                    <a:lstStyle/>
                    <a:p>
                      <a:r>
                        <a:rPr lang="en-US" sz="1400" b="0" i="0" u="none" strike="noStrike" cap="none" dirty="0" err="1" smtClean="0">
                          <a:solidFill>
                            <a:schemeClr val="tx1"/>
                          </a:solidFill>
                          <a:effectLst/>
                          <a:latin typeface="+mn-lt"/>
                          <a:ea typeface="+mn-ea"/>
                          <a:cs typeface="+mn-cs"/>
                          <a:sym typeface="Arial"/>
                        </a:rPr>
                        <a:t>IoT</a:t>
                      </a:r>
                      <a:r>
                        <a:rPr lang="en-US" sz="1400" b="0" i="0" u="none" strike="noStrike" cap="none" dirty="0" smtClean="0">
                          <a:solidFill>
                            <a:schemeClr val="tx1"/>
                          </a:solidFill>
                          <a:effectLst/>
                          <a:latin typeface="+mn-lt"/>
                          <a:ea typeface="+mn-ea"/>
                          <a:cs typeface="+mn-cs"/>
                          <a:sym typeface="Arial"/>
                        </a:rPr>
                        <a:t> Based Smart Plant Monitoring System</a:t>
                      </a:r>
                      <a:endParaRPr lang="en-US" sz="1400" b="0" i="0" u="none" strike="noStrike" cap="none" dirty="0" smtClean="0">
                        <a:solidFill>
                          <a:schemeClr val="tx1"/>
                        </a:solidFill>
                        <a:effectLst/>
                        <a:latin typeface="+mn-lt"/>
                        <a:ea typeface="+mn-ea"/>
                        <a:cs typeface="+mn-cs"/>
                        <a:sym typeface="Arial"/>
                      </a:endParaRPr>
                    </a:p>
                  </a:txBody>
                  <a:tcPr>
                    <a:solidFill>
                      <a:schemeClr val="bg2">
                        <a:lumMod val="20000"/>
                        <a:lumOff val="80000"/>
                      </a:schemeClr>
                    </a:solidFill>
                  </a:tcPr>
                </a:tc>
                <a:tc>
                  <a:txBody>
                    <a:bodyPr/>
                    <a:lstStyle/>
                    <a:p>
                      <a:r>
                        <a:rPr lang="en-IN" b="0" dirty="0" smtClean="0">
                          <a:solidFill>
                            <a:schemeClr val="tx1"/>
                          </a:solidFill>
                          <a:latin typeface="Times New Roman" panose="02020603050405020304" pitchFamily="18" charset="0"/>
                          <a:cs typeface="Times New Roman" panose="02020603050405020304" pitchFamily="18" charset="0"/>
                        </a:rPr>
                        <a:t> </a:t>
                      </a:r>
                      <a:r>
                        <a:rPr lang="en-IN" b="0" dirty="0" err="1" smtClean="0">
                          <a:solidFill>
                            <a:schemeClr val="tx1"/>
                          </a:solidFill>
                          <a:latin typeface="Times New Roman" panose="02020603050405020304" pitchFamily="18" charset="0"/>
                          <a:cs typeface="Times New Roman" panose="02020603050405020304" pitchFamily="18" charset="0"/>
                        </a:rPr>
                        <a:t>Vibha</a:t>
                      </a:r>
                      <a:r>
                        <a:rPr lang="en-IN" b="0" dirty="0" smtClean="0">
                          <a:solidFill>
                            <a:schemeClr val="tx1"/>
                          </a:solidFill>
                          <a:latin typeface="Times New Roman" panose="02020603050405020304" pitchFamily="18" charset="0"/>
                          <a:cs typeface="Times New Roman" panose="02020603050405020304" pitchFamily="18" charset="0"/>
                        </a:rPr>
                        <a:t> Nehra, </a:t>
                      </a:r>
                      <a:r>
                        <a:rPr lang="en-IN" b="0" dirty="0" err="1" smtClean="0">
                          <a:solidFill>
                            <a:schemeClr val="tx1"/>
                          </a:solidFill>
                          <a:latin typeface="Times New Roman" panose="02020603050405020304" pitchFamily="18" charset="0"/>
                          <a:cs typeface="Times New Roman" panose="02020603050405020304" pitchFamily="18" charset="0"/>
                        </a:rPr>
                        <a:t>Megha</a:t>
                      </a:r>
                      <a:r>
                        <a:rPr lang="en-IN" b="0" dirty="0" smtClean="0">
                          <a:solidFill>
                            <a:schemeClr val="tx1"/>
                          </a:solidFill>
                          <a:latin typeface="Times New Roman" panose="02020603050405020304" pitchFamily="18" charset="0"/>
                          <a:cs typeface="Times New Roman" panose="02020603050405020304" pitchFamily="18" charset="0"/>
                        </a:rPr>
                        <a:t> Sharma, </a:t>
                      </a:r>
                      <a:r>
                        <a:rPr lang="en-IN" b="0" dirty="0" err="1" smtClean="0">
                          <a:solidFill>
                            <a:schemeClr val="tx1"/>
                          </a:solidFill>
                          <a:latin typeface="Times New Roman" panose="02020603050405020304" pitchFamily="18" charset="0"/>
                          <a:cs typeface="Times New Roman" panose="02020603050405020304" pitchFamily="18" charset="0"/>
                        </a:rPr>
                        <a:t>Vaibhav</a:t>
                      </a:r>
                      <a:r>
                        <a:rPr lang="en-IN" b="0" dirty="0" smtClean="0">
                          <a:solidFill>
                            <a:schemeClr val="tx1"/>
                          </a:solidFill>
                          <a:latin typeface="Times New Roman" panose="02020603050405020304" pitchFamily="18" charset="0"/>
                          <a:cs typeface="Times New Roman" panose="02020603050405020304" pitchFamily="18" charset="0"/>
                        </a:rPr>
                        <a:t> Sharma</a:t>
                      </a:r>
                      <a:endParaRPr lang="en-IN" b="0" dirty="0">
                        <a:solidFill>
                          <a:schemeClr val="tx1"/>
                        </a:solidFill>
                        <a:latin typeface="Times New Roman" panose="02020603050405020304" pitchFamily="18" charset="0"/>
                        <a:cs typeface="Times New Roman" panose="02020603050405020304" pitchFamily="18" charset="0"/>
                      </a:endParaRPr>
                    </a:p>
                  </a:txBody>
                  <a:tcPr>
                    <a:solidFill>
                      <a:schemeClr val="bg2">
                        <a:lumMod val="20000"/>
                        <a:lumOff val="80000"/>
                      </a:schemeClr>
                    </a:solidFill>
                  </a:tcPr>
                </a:tc>
                <a:tc>
                  <a:txBody>
                    <a:bodyPr/>
                    <a:lstStyle/>
                    <a:p>
                      <a:r>
                        <a:rPr lang="en-US" b="0" dirty="0" smtClean="0">
                          <a:solidFill>
                            <a:schemeClr val="tx1"/>
                          </a:solidFill>
                          <a:latin typeface="Times New Roman" panose="02020603050405020304" pitchFamily="18" charset="0"/>
                          <a:cs typeface="Times New Roman" panose="02020603050405020304" pitchFamily="18" charset="0"/>
                        </a:rPr>
                        <a:t>This paper discusses an Internet of Things (</a:t>
                      </a:r>
                      <a:r>
                        <a:rPr lang="en-US" b="0" dirty="0" err="1" smtClean="0">
                          <a:solidFill>
                            <a:schemeClr val="tx1"/>
                          </a:solidFill>
                          <a:latin typeface="Times New Roman" panose="02020603050405020304" pitchFamily="18" charset="0"/>
                          <a:cs typeface="Times New Roman" panose="02020603050405020304" pitchFamily="18" charset="0"/>
                        </a:rPr>
                        <a:t>IoT</a:t>
                      </a:r>
                      <a:r>
                        <a:rPr lang="en-US" b="0" dirty="0" smtClean="0">
                          <a:solidFill>
                            <a:schemeClr val="tx1"/>
                          </a:solidFill>
                          <a:latin typeface="Times New Roman" panose="02020603050405020304" pitchFamily="18" charset="0"/>
                          <a:cs typeface="Times New Roman" panose="02020603050405020304" pitchFamily="18" charset="0"/>
                        </a:rPr>
                        <a:t>) based system designed for monitoring plant health and automating irrigation. The system utilizes various sensors to measure soil moisture, temperature, and humidity, enabling efficient water usage and better plant growth.</a:t>
                      </a:r>
                    </a:p>
                  </a:txBody>
                  <a:tcPr>
                    <a:solidFill>
                      <a:schemeClr val="bg2">
                        <a:lumMod val="20000"/>
                        <a:lumOff val="80000"/>
                      </a:schemeClr>
                    </a:solidFill>
                  </a:tcPr>
                </a:tc>
                <a:extLst>
                  <a:ext uri="{0D108BD9-81ED-4DB2-BD59-A6C34878D82A}">
                    <a16:rowId xmlns:a16="http://schemas.microsoft.com/office/drawing/2014/main" val="1169210024"/>
                  </a:ext>
                </a:extLst>
              </a:tr>
            </a:tbl>
          </a:graphicData>
        </a:graphic>
      </p:graphicFrame>
    </p:spTree>
    <p:extLst>
      <p:ext uri="{BB962C8B-B14F-4D97-AF65-F5344CB8AC3E}">
        <p14:creationId xmlns:p14="http://schemas.microsoft.com/office/powerpoint/2010/main" val="314868350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TotalTime>
  <Words>901</Words>
  <Application>Microsoft Office PowerPoint</Application>
  <PresentationFormat>On-screen Show (16:9)</PresentationFormat>
  <Paragraphs>76</Paragraphs>
  <Slides>13</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MS PGothic</vt:lpstr>
      <vt:lpstr>Arial</vt:lpstr>
      <vt:lpstr>Calibri</vt:lpstr>
      <vt:lpstr>Cambria</vt:lpstr>
      <vt:lpstr>Playfair Display</vt:lpstr>
      <vt:lpstr>Times New Roman</vt:lpstr>
      <vt:lpstr>Simple Light</vt:lpstr>
      <vt:lpstr>PowerPoint Presentation</vt:lpstr>
      <vt:lpstr>PowerPoint Presentation</vt:lpstr>
      <vt:lpstr>PowerPoint Presentation</vt:lpstr>
      <vt:lpstr>PowerPoint Presentation</vt:lpstr>
      <vt:lpstr>LITERATURE SURVEY</vt:lpstr>
      <vt:lpstr>LITERATURE SURVEY</vt:lpstr>
      <vt:lpstr>LITERATURE SURVEY</vt:lpstr>
      <vt:lpstr>LITERATURE SURVEY</vt:lpstr>
      <vt:lpstr>LITERATURE SURVEY</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KISHAN KUMAR S D</dc:creator>
  <cp:lastModifiedBy>KUSHAL R U</cp:lastModifiedBy>
  <cp:revision>24</cp:revision>
  <dcterms:modified xsi:type="dcterms:W3CDTF">2024-07-29T17:35:37Z</dcterms:modified>
</cp:coreProperties>
</file>