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8" r:id="rId1"/>
  </p:sldMasterIdLst>
  <p:notesMasterIdLst>
    <p:notesMasterId r:id="rId11"/>
  </p:notesMasterIdLst>
  <p:sldIdLst>
    <p:sldId id="256" r:id="rId2"/>
    <p:sldId id="257" r:id="rId3"/>
    <p:sldId id="264" r:id="rId4"/>
    <p:sldId id="265" r:id="rId5"/>
    <p:sldId id="266" r:id="rId6"/>
    <p:sldId id="261" r:id="rId7"/>
    <p:sldId id="267" r:id="rId8"/>
    <p:sldId id="262" r:id="rId9"/>
    <p:sldId id="270" r:id="rId10"/>
  </p:sldIdLst>
  <p:sldSz cx="9144000" cy="5143500" type="screen16x9"/>
  <p:notesSz cx="6858000" cy="9144000"/>
  <p:embeddedFontLst>
    <p:embeddedFont>
      <p:font typeface="Cambria" pitchFamily="18" charset="0"/>
      <p:regular r:id="rId12"/>
      <p:bold r:id="rId13"/>
      <p:italic r:id="rId14"/>
      <p:bold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96" d="100"/>
          <a:sy n="96" d="100"/>
        </p:scale>
        <p:origin x="-552" y="1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30846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8" name="Google Shape;5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rotWithShape="1">
          <a:blip r:embed="rId2">
            <a:alphaModFix/>
          </a:blip>
          <a:srcRect/>
          <a:stretch/>
        </p:blipFill>
        <p:spPr>
          <a:xfrm>
            <a:off x="3463213" y="4730051"/>
            <a:ext cx="2217574" cy="3372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9" name="Google Shape;19;p3"/>
          <p:cNvPicPr preferRelativeResize="0"/>
          <p:nvPr/>
        </p:nvPicPr>
        <p:blipFill rotWithShape="1">
          <a:blip r:embed="rId2">
            <a:alphaModFix/>
          </a:blip>
          <a:srcRect/>
          <a:stretch/>
        </p:blipFill>
        <p:spPr>
          <a:xfrm>
            <a:off x="6983600" y="415175"/>
            <a:ext cx="1974051" cy="300175"/>
          </a:xfrm>
          <a:prstGeom prst="rect">
            <a:avLst/>
          </a:prstGeom>
          <a:noFill/>
          <a:ln>
            <a:noFill/>
          </a:ln>
        </p:spPr>
      </p:pic>
    </p:spTree>
  </p:cSld>
  <p:clrMapOvr>
    <a:masterClrMapping/>
  </p:clrMapOvr>
  <p:extLst>
    <p:ext uri="{DCECCB84-F9BA-43D5-87BE-67443E8EF086}">
      <p15:sldGuideLst xmlns="" xmlns:p15="http://schemas.microsoft.com/office/powerpoint/2012/main">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2">
            <a:alphaModFix/>
          </a:blip>
          <a:src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2"/>
          <p:cNvSpPr txBox="1"/>
          <p:nvPr/>
        </p:nvSpPr>
        <p:spPr>
          <a:xfrm>
            <a:off x="2057400" y="423062"/>
            <a:ext cx="5227983" cy="2154396"/>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000"/>
              <a:buFont typeface="Arial"/>
              <a:buNone/>
            </a:pPr>
            <a:r>
              <a:rPr lang="en-US" sz="2000" b="0" i="0" u="none" strike="noStrike" cap="none" dirty="0">
                <a:solidFill>
                  <a:schemeClr val="dk1"/>
                </a:solidFill>
                <a:latin typeface="Times New Roman"/>
                <a:ea typeface="Times New Roman"/>
                <a:cs typeface="Times New Roman"/>
                <a:sym typeface="Times New Roman"/>
              </a:rPr>
              <a:t>Experiential Learning </a:t>
            </a:r>
            <a:r>
              <a:rPr lang="en-US" sz="2000" b="0" i="0" u="none" strike="noStrike" cap="none" dirty="0" smtClean="0">
                <a:solidFill>
                  <a:schemeClr val="dk1"/>
                </a:solidFill>
                <a:latin typeface="Times New Roman"/>
                <a:ea typeface="Times New Roman"/>
                <a:cs typeface="Times New Roman"/>
                <a:sym typeface="Times New Roman"/>
              </a:rPr>
              <a:t> </a:t>
            </a:r>
            <a:endParaRPr sz="2000" b="0" i="0" u="none" strike="noStrike" cap="none" dirty="0">
              <a:solidFill>
                <a:schemeClr val="dk1"/>
              </a:solidFill>
              <a:latin typeface="Times New Roman"/>
              <a:ea typeface="Times New Roman"/>
              <a:cs typeface="Times New Roman"/>
              <a:sym typeface="Times New Roman"/>
            </a:endParaRPr>
          </a:p>
          <a:p>
            <a:pPr algn="ctr">
              <a:lnSpc>
                <a:spcPct val="150000"/>
              </a:lnSpc>
            </a:pPr>
            <a:r>
              <a:rPr lang="en-US" sz="1600" dirty="0" smtClean="0"/>
              <a:t>DATA STRUCTURE AND APPLICATION</a:t>
            </a:r>
            <a:r>
              <a:rPr lang="en-US" sz="1600" dirty="0" smtClean="0"/>
              <a:t>– 22IS33</a:t>
            </a:r>
            <a:endParaRPr lang="en-IN" sz="1600" dirty="0"/>
          </a:p>
          <a:p>
            <a:pPr marL="0" marR="0" lvl="0" indent="0" algn="ctr" rtl="0">
              <a:lnSpc>
                <a:spcPct val="100000"/>
              </a:lnSpc>
              <a:spcBef>
                <a:spcPts val="0"/>
              </a:spcBef>
              <a:spcAft>
                <a:spcPts val="0"/>
              </a:spcAft>
              <a:buClr>
                <a:srgbClr val="000000"/>
              </a:buClr>
              <a:buSzPts val="4000"/>
              <a:buFont typeface="Arial"/>
              <a:buNone/>
            </a:pPr>
            <a:endParaRPr sz="4000" b="0" i="0" u="none" strike="noStrike" cap="none" dirty="0">
              <a:solidFill>
                <a:schemeClr val="dk1"/>
              </a:solidFill>
              <a:latin typeface="Cambria"/>
              <a:ea typeface="Cambria"/>
              <a:cs typeface="Cambria"/>
              <a:sym typeface="Cambria"/>
            </a:endParaRPr>
          </a:p>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dirty="0">
                <a:solidFill>
                  <a:schemeClr val="dk1"/>
                </a:solidFill>
                <a:latin typeface="Cambria"/>
                <a:ea typeface="Cambria"/>
                <a:cs typeface="Cambria"/>
                <a:sym typeface="Cambria"/>
              </a:rPr>
              <a:t>                            </a:t>
            </a:r>
            <a:endParaRPr dirty="0"/>
          </a:p>
        </p:txBody>
      </p:sp>
      <p:sp>
        <p:nvSpPr>
          <p:cNvPr id="55" name="Google Shape;55;p12"/>
          <p:cNvSpPr txBox="1"/>
          <p:nvPr/>
        </p:nvSpPr>
        <p:spPr>
          <a:xfrm>
            <a:off x="978801" y="1629469"/>
            <a:ext cx="7728246" cy="2623891"/>
          </a:xfrm>
          <a:prstGeom prst="rect">
            <a:avLst/>
          </a:prstGeom>
          <a:noFill/>
          <a:ln>
            <a:noFill/>
          </a:ln>
        </p:spPr>
        <p:txBody>
          <a:bodyPr spcFirstLastPara="1" wrap="square" lIns="0" tIns="5175" rIns="0" bIns="0" anchor="t" anchorCtr="0">
            <a:spAutoFit/>
          </a:bodyPr>
          <a:lstStyle/>
          <a:p>
            <a:pPr algn="ctr"/>
            <a:r>
              <a:rPr lang="en-US" sz="2000" b="1" i="0" dirty="0" smtClean="0">
                <a:solidFill>
                  <a:srgbClr val="0D0D0D"/>
                </a:solidFill>
                <a:effectLst/>
                <a:latin typeface="Times New Roman" panose="02020603050405020304" pitchFamily="18" charset="0"/>
                <a:cs typeface="Times New Roman" panose="02020603050405020304" pitchFamily="18" charset="0"/>
              </a:rPr>
              <a:t>Title</a:t>
            </a:r>
            <a:r>
              <a:rPr lang="en-US" sz="2000" b="1" i="0" dirty="0">
                <a:solidFill>
                  <a:srgbClr val="0D0D0D"/>
                </a:solidFill>
                <a:effectLst/>
                <a:latin typeface="Times New Roman" panose="02020603050405020304" pitchFamily="18" charset="0"/>
                <a:cs typeface="Times New Roman" panose="02020603050405020304" pitchFamily="18" charset="0"/>
              </a:rPr>
              <a:t>: </a:t>
            </a:r>
            <a:r>
              <a:rPr lang="en-US" sz="2000" i="0" dirty="0" smtClean="0">
                <a:solidFill>
                  <a:srgbClr val="0D0D0D"/>
                </a:solidFill>
                <a:effectLst/>
                <a:latin typeface="Times New Roman" panose="02020603050405020304" pitchFamily="18" charset="0"/>
                <a:cs typeface="Times New Roman" panose="02020603050405020304" pitchFamily="18" charset="0"/>
              </a:rPr>
              <a:t>Music Player App</a:t>
            </a:r>
            <a:endParaRPr lang="en-US" sz="2000" i="0" dirty="0">
              <a:solidFill>
                <a:srgbClr val="0D0D0D"/>
              </a:solidFill>
              <a:effectLst/>
              <a:latin typeface="Times New Roman" panose="02020603050405020304" pitchFamily="18" charset="0"/>
              <a:cs typeface="Times New Roman" panose="02020603050405020304" pitchFamily="18" charset="0"/>
            </a:endParaRPr>
          </a:p>
          <a:p>
            <a:pPr algn="ctr"/>
            <a:r>
              <a:rPr lang="en-US" sz="2000" b="1" i="0" dirty="0" smtClean="0">
                <a:solidFill>
                  <a:srgbClr val="0D0D0D"/>
                </a:solidFill>
                <a:effectLst/>
                <a:latin typeface="Times New Roman" panose="02020603050405020304" pitchFamily="18" charset="0"/>
                <a:cs typeface="Times New Roman" panose="02020603050405020304" pitchFamily="18" charset="0"/>
              </a:rPr>
              <a:t>Subtitle: </a:t>
            </a:r>
            <a:r>
              <a:rPr lang="en-US" sz="2000" i="0" dirty="0" smtClean="0">
                <a:solidFill>
                  <a:srgbClr val="0D0D0D"/>
                </a:solidFill>
                <a:effectLst/>
                <a:latin typeface="Times New Roman" panose="02020603050405020304" pitchFamily="18" charset="0"/>
                <a:cs typeface="Times New Roman" panose="02020603050405020304" pitchFamily="18" charset="0"/>
              </a:rPr>
              <a:t>Shell And Text Editor </a:t>
            </a:r>
            <a:r>
              <a:rPr lang="en-US" sz="2400" dirty="0">
                <a:solidFill>
                  <a:srgbClr val="0D0D0D"/>
                </a:solidFill>
                <a:latin typeface="Times New Roman" panose="02020603050405020304" pitchFamily="18" charset="0"/>
                <a:cs typeface="Times New Roman" panose="02020603050405020304" pitchFamily="18" charset="0"/>
              </a:rPr>
              <a:t>Development</a:t>
            </a:r>
            <a:endParaRPr sz="2183" i="0" u="none" strike="noStrike" cap="none" dirty="0" smtClean="0">
              <a:solidFill>
                <a:schemeClr val="dk1"/>
              </a:solidFill>
              <a:latin typeface="Times New Roman"/>
              <a:ea typeface="Times New Roman"/>
              <a:cs typeface="Times New Roman"/>
              <a:sym typeface="Times New Roman"/>
            </a:endParaRPr>
          </a:p>
          <a:p>
            <a:pPr marL="12700" marR="0" lvl="0" indent="0" algn="ctr" rtl="0">
              <a:lnSpc>
                <a:spcPct val="100000"/>
              </a:lnSpc>
              <a:spcBef>
                <a:spcPts val="480"/>
              </a:spcBef>
              <a:spcAft>
                <a:spcPts val="0"/>
              </a:spcAft>
              <a:buNone/>
            </a:pPr>
            <a:r>
              <a:rPr lang="en-US" sz="2400" b="0" i="0" u="none" strike="noStrike" cap="none" dirty="0">
                <a:solidFill>
                  <a:schemeClr val="dk1"/>
                </a:solidFill>
                <a:latin typeface="Times New Roman"/>
                <a:ea typeface="Times New Roman"/>
                <a:cs typeface="Times New Roman"/>
                <a:sym typeface="Times New Roman"/>
              </a:rPr>
              <a:t>	            					</a:t>
            </a:r>
            <a:endParaRPr dirty="0"/>
          </a:p>
          <a:p>
            <a:pPr marL="12700" algn="ctr">
              <a:lnSpc>
                <a:spcPct val="150000"/>
              </a:lnSpc>
            </a:pPr>
            <a:r>
              <a:rPr lang="en-US" dirty="0">
                <a:latin typeface="Times New Roman" pitchFamily="18" charset="0"/>
                <a:ea typeface="Times New Roman"/>
                <a:cs typeface="Times New Roman" pitchFamily="18" charset="0"/>
              </a:rPr>
              <a:t>MANJU SHREE YADAV </a:t>
            </a:r>
            <a:r>
              <a:rPr lang="en-US" dirty="0" smtClean="0">
                <a:latin typeface="Times New Roman" pitchFamily="18" charset="0"/>
                <a:ea typeface="Times New Roman"/>
                <a:cs typeface="Times New Roman" pitchFamily="18" charset="0"/>
              </a:rPr>
              <a:t>RVCS23BCS417</a:t>
            </a:r>
            <a:endParaRPr lang="en-US" dirty="0">
              <a:latin typeface="Times New Roman" pitchFamily="18" charset="0"/>
              <a:ea typeface="Times New Roman"/>
              <a:cs typeface="Times New Roman" pitchFamily="18" charset="0"/>
            </a:endParaRPr>
          </a:p>
          <a:p>
            <a:pPr marL="12700" lvl="0" algn="ctr">
              <a:lnSpc>
                <a:spcPct val="150000"/>
              </a:lnSpc>
            </a:pPr>
            <a:r>
              <a:rPr lang="en-US" dirty="0" smtClean="0">
                <a:latin typeface="Times New Roman" pitchFamily="18" charset="0"/>
                <a:ea typeface="Times New Roman"/>
                <a:cs typeface="Times New Roman" pitchFamily="18" charset="0"/>
              </a:rPr>
              <a:t>NAGAPRASAD NAIK 	RVCS23BCS414</a:t>
            </a:r>
          </a:p>
          <a:p>
            <a:pPr marL="12700" algn="ctr">
              <a:lnSpc>
                <a:spcPct val="150000"/>
              </a:lnSpc>
            </a:pPr>
            <a:r>
              <a:rPr lang="en-US" dirty="0">
                <a:latin typeface="Times New Roman" pitchFamily="18" charset="0"/>
                <a:ea typeface="Times New Roman"/>
                <a:cs typeface="Times New Roman" pitchFamily="18" charset="0"/>
              </a:rPr>
              <a:t>MANOJ KUMAR BV </a:t>
            </a:r>
            <a:r>
              <a:rPr lang="en-US" dirty="0" smtClean="0">
                <a:latin typeface="Times New Roman" pitchFamily="18" charset="0"/>
                <a:ea typeface="Times New Roman"/>
                <a:cs typeface="Times New Roman" pitchFamily="18" charset="0"/>
              </a:rPr>
              <a:t>RVCS23BCS409</a:t>
            </a:r>
          </a:p>
          <a:p>
            <a:pPr marL="12700" algn="ctr">
              <a:lnSpc>
                <a:spcPct val="150000"/>
              </a:lnSpc>
            </a:pPr>
            <a:r>
              <a:rPr lang="en-US" dirty="0">
                <a:latin typeface="Times New Roman" pitchFamily="18" charset="0"/>
                <a:ea typeface="Times New Roman"/>
                <a:cs typeface="Times New Roman" pitchFamily="18" charset="0"/>
              </a:rPr>
              <a:t>MOHIT  </a:t>
            </a:r>
            <a:r>
              <a:rPr lang="en-US" dirty="0" smtClean="0">
                <a:latin typeface="Times New Roman" pitchFamily="18" charset="0"/>
                <a:ea typeface="Times New Roman"/>
                <a:cs typeface="Times New Roman" pitchFamily="18" charset="0"/>
              </a:rPr>
              <a:t>1RV22CS119</a:t>
            </a:r>
          </a:p>
          <a:p>
            <a:pPr marL="12700" lvl="0" algn="ctr"/>
            <a:endParaRPr lang="en-US" dirty="0" smtClean="0">
              <a:latin typeface="Times New Roman" pitchFamily="18" charset="0"/>
              <a:ea typeface="Times New Roman"/>
              <a:cs typeface="Times New Roman"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p:nvPr/>
        </p:nvSpPr>
        <p:spPr>
          <a:xfrm>
            <a:off x="874294" y="3745793"/>
            <a:ext cx="7645705" cy="305405"/>
          </a:xfrm>
          <a:prstGeom prst="rect">
            <a:avLst/>
          </a:prstGeom>
          <a:noFill/>
          <a:ln>
            <a:noFill/>
          </a:ln>
        </p:spPr>
        <p:txBody>
          <a:bodyPr spcFirstLastPara="1" wrap="square" lIns="0" tIns="12050" rIns="0" bIns="0" anchor="t" anchorCtr="0">
            <a:spAutoFit/>
          </a:bodyPr>
          <a:lstStyle/>
          <a:p>
            <a:pPr marL="698500" marR="0" lvl="0" indent="-558800" algn="l" rtl="0">
              <a:lnSpc>
                <a:spcPct val="101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8" name="TextBox 7">
            <a:extLst>
              <a:ext uri="{FF2B5EF4-FFF2-40B4-BE49-F238E27FC236}">
                <a16:creationId xmlns="" xmlns:a16="http://schemas.microsoft.com/office/drawing/2014/main" id="{6BABD6DC-D787-B9DF-8336-3EC6F90D9010}"/>
              </a:ext>
            </a:extLst>
          </p:cNvPr>
          <p:cNvSpPr txBox="1"/>
          <p:nvPr/>
        </p:nvSpPr>
        <p:spPr>
          <a:xfrm>
            <a:off x="833890" y="998346"/>
            <a:ext cx="7395412" cy="369332"/>
          </a:xfrm>
          <a:prstGeom prst="rect">
            <a:avLst/>
          </a:prstGeom>
          <a:noFill/>
        </p:spPr>
        <p:txBody>
          <a:bodyPr wrap="square">
            <a:spAutoFit/>
          </a:bodyPr>
          <a:lstStyle/>
          <a:p>
            <a:r>
              <a:rPr lang="en-US" sz="1800" b="1" dirty="0" smtClean="0">
                <a:latin typeface="Times New Roman" panose="02020603050405020304" pitchFamily="18" charset="0"/>
                <a:cs typeface="Times New Roman" panose="02020603050405020304" pitchFamily="18" charset="0"/>
              </a:rPr>
              <a:t>INTRODUCTION</a:t>
            </a:r>
            <a:endParaRPr lang="en-US" sz="1200" dirty="0"/>
          </a:p>
        </p:txBody>
      </p:sp>
      <p:sp>
        <p:nvSpPr>
          <p:cNvPr id="2" name="TextBox 1"/>
          <p:cNvSpPr txBox="1"/>
          <p:nvPr/>
        </p:nvSpPr>
        <p:spPr>
          <a:xfrm>
            <a:off x="874294" y="1550504"/>
            <a:ext cx="7484515" cy="3323987"/>
          </a:xfrm>
          <a:prstGeom prst="rect">
            <a:avLst/>
          </a:prstGeom>
          <a:noFill/>
        </p:spPr>
        <p:txBody>
          <a:bodyPr wrap="square" rtlCol="0">
            <a:spAutoFit/>
          </a:bodyPr>
          <a:lstStyle/>
          <a:p>
            <a:pPr algn="just">
              <a:lnSpc>
                <a:spcPct val="150000"/>
              </a:lnSpc>
            </a:pPr>
            <a:r>
              <a:rPr lang="en-US" dirty="0">
                <a:latin typeface="Times New Roman" pitchFamily="18" charset="0"/>
                <a:cs typeface="Times New Roman" pitchFamily="18" charset="0"/>
              </a:rPr>
              <a:t>The Music Player App is a software application designed to play and manage music tracks. Unlike traditional music players that often use arrays or arrays of linked lists, this project utilizes a doubly linked list data structure to manage the playlist efficiently. A doubly linked list provides the advantage of quick traversal in both directions, making it ideal for implementing features like playlist navigation, insertion, deletion, and shuffling</a:t>
            </a:r>
            <a:r>
              <a:rPr lang="en-US" dirty="0" smtClean="0">
                <a:latin typeface="Times New Roman" pitchFamily="18" charset="0"/>
                <a:cs typeface="Times New Roman" pitchFamily="18" charset="0"/>
              </a:rPr>
              <a:t>.</a:t>
            </a:r>
          </a:p>
          <a:p>
            <a:pPr algn="just">
              <a:lnSpc>
                <a:spcPct val="150000"/>
              </a:lnSpc>
            </a:pPr>
            <a:r>
              <a:rPr lang="en-US" dirty="0">
                <a:latin typeface="Times New Roman" pitchFamily="18" charset="0"/>
                <a:cs typeface="Times New Roman" pitchFamily="18" charset="0"/>
              </a:rPr>
              <a:t>	</a:t>
            </a:r>
            <a:r>
              <a:rPr lang="en-US" dirty="0">
                <a:latin typeface="Times New Roman" pitchFamily="18" charset="0"/>
                <a:cs typeface="Times New Roman" pitchFamily="18" charset="0"/>
              </a:rPr>
              <a:t>Moreover, the versatility of doubly linked lists extends beyond playlist management to enhance functionality such as shuffle and repeat modes, seamlessly integrating these features into the music player app's interface. By efficiently manipulating pointers between nodes, our app ensures smooth transitions between tracks and consistent playback control, delivering a cohesive and enjoyable user </a:t>
            </a:r>
            <a:r>
              <a:rPr lang="en-US" dirty="0" smtClean="0">
                <a:latin typeface="Times New Roman" pitchFamily="18" charset="0"/>
                <a:cs typeface="Times New Roman" pitchFamily="18" charset="0"/>
              </a:rPr>
              <a:t>experience.</a:t>
            </a:r>
            <a:endParaRPr lang="en-IN"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p:nvPr/>
        </p:nvSpPr>
        <p:spPr>
          <a:xfrm>
            <a:off x="874294" y="3745793"/>
            <a:ext cx="7645705" cy="305405"/>
          </a:xfrm>
          <a:prstGeom prst="rect">
            <a:avLst/>
          </a:prstGeom>
          <a:noFill/>
          <a:ln>
            <a:noFill/>
          </a:ln>
        </p:spPr>
        <p:txBody>
          <a:bodyPr spcFirstLastPara="1" wrap="square" lIns="0" tIns="12050" rIns="0" bIns="0" anchor="t" anchorCtr="0">
            <a:spAutoFit/>
          </a:bodyPr>
          <a:lstStyle/>
          <a:p>
            <a:pPr marL="698500" marR="0" lvl="0" indent="-558800" algn="l" rtl="0">
              <a:lnSpc>
                <a:spcPct val="101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3" name="TextBox 2">
            <a:extLst>
              <a:ext uri="{FF2B5EF4-FFF2-40B4-BE49-F238E27FC236}">
                <a16:creationId xmlns="" xmlns:a16="http://schemas.microsoft.com/office/drawing/2014/main" id="{6BABD6DC-D787-B9DF-8336-3EC6F90D9010}"/>
              </a:ext>
            </a:extLst>
          </p:cNvPr>
          <p:cNvSpPr txBox="1"/>
          <p:nvPr/>
        </p:nvSpPr>
        <p:spPr>
          <a:xfrm>
            <a:off x="833890" y="998346"/>
            <a:ext cx="7395412" cy="984885"/>
          </a:xfrm>
          <a:prstGeom prst="rect">
            <a:avLst/>
          </a:prstGeom>
          <a:noFill/>
        </p:spPr>
        <p:txBody>
          <a:bodyPr wrap="square">
            <a:spAutoFit/>
          </a:bodyPr>
          <a:lstStyle/>
          <a:p>
            <a:r>
              <a:rPr lang="en-US" sz="1600" b="1" dirty="0">
                <a:latin typeface="Times New Roman" pitchFamily="18" charset="0"/>
                <a:cs typeface="Times New Roman" panose="02020603050405020304" pitchFamily="18" charset="0"/>
              </a:rPr>
              <a:t>Problem Statement</a:t>
            </a:r>
            <a:endParaRPr lang="en-US" sz="1600"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Brief Description of the Problem: Developing a </a:t>
            </a:r>
            <a:r>
              <a:rPr lang="en-US" dirty="0" smtClean="0">
                <a:latin typeface="Times New Roman" panose="02020603050405020304" pitchFamily="18" charset="0"/>
                <a:cs typeface="Times New Roman" panose="02020603050405020304" pitchFamily="18" charset="0"/>
              </a:rPr>
              <a:t>Music player </a:t>
            </a:r>
            <a:r>
              <a:rPr lang="en-US" dirty="0" smtClean="0">
                <a:latin typeface="Times New Roman" panose="02020603050405020304" pitchFamily="18" charset="0"/>
                <a:cs typeface="Times New Roman" panose="02020603050405020304" pitchFamily="18" charset="0"/>
              </a:rPr>
              <a:t>App using Python</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a:t>
            </a:r>
            <a:r>
              <a:rPr lang="en-US" dirty="0" smtClean="0">
                <a:latin typeface="Times New Roman" panose="02020603050405020304" pitchFamily="18" charset="0"/>
                <a:cs typeface="Times New Roman" panose="02020603050405020304" pitchFamily="18" charset="0"/>
              </a:rPr>
              <a:t>understand Data Structure concepts and its application such </a:t>
            </a:r>
            <a:r>
              <a:rPr lang="en-US" dirty="0">
                <a:latin typeface="Times New Roman" panose="02020603050405020304" pitchFamily="18" charset="0"/>
                <a:cs typeface="Times New Roman" panose="02020603050405020304" pitchFamily="18" charset="0"/>
              </a:rPr>
              <a:t>as </a:t>
            </a:r>
            <a:r>
              <a:rPr lang="en-US" dirty="0" smtClean="0">
                <a:latin typeface="Times New Roman" panose="02020603050405020304" pitchFamily="18" charset="0"/>
                <a:cs typeface="Times New Roman" panose="02020603050405020304" pitchFamily="18" charset="0"/>
              </a:rPr>
              <a:t>array, linked list etc.</a:t>
            </a:r>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7DD66404-CE5A-495D-31ED-A17D9A919B96}"/>
              </a:ext>
            </a:extLst>
          </p:cNvPr>
          <p:cNvSpPr txBox="1"/>
          <p:nvPr/>
        </p:nvSpPr>
        <p:spPr>
          <a:xfrm>
            <a:off x="874294" y="2137661"/>
            <a:ext cx="7395412" cy="1200329"/>
          </a:xfrm>
          <a:prstGeom prst="rect">
            <a:avLst/>
          </a:prstGeom>
          <a:noFill/>
        </p:spPr>
        <p:txBody>
          <a:bodyPr wrap="square">
            <a:spAutoFit/>
          </a:bodyPr>
          <a:lstStyle/>
          <a:p>
            <a:r>
              <a:rPr lang="en-IN" sz="1600" b="1" dirty="0">
                <a:latin typeface="Times New Roman" panose="02020603050405020304" pitchFamily="18" charset="0"/>
                <a:cs typeface="Times New Roman" panose="02020603050405020304" pitchFamily="18" charset="0"/>
              </a:rPr>
              <a:t>Relevance to the Course</a:t>
            </a:r>
          </a:p>
          <a:p>
            <a:pPr algn="just">
              <a:lnSpc>
                <a:spcPct val="150000"/>
              </a:lnSpc>
              <a:buFont typeface="Arial" panose="020B0604020202020204" pitchFamily="34" charset="0"/>
              <a:buChar char="•"/>
            </a:pPr>
            <a:r>
              <a:rPr lang="en-US" b="0" i="0" dirty="0">
                <a:solidFill>
                  <a:srgbClr val="0D0D0D"/>
                </a:solidFill>
                <a:effectLst/>
                <a:latin typeface="Times New Roman" panose="02020603050405020304" pitchFamily="18" charset="0"/>
                <a:cs typeface="Times New Roman" panose="02020603050405020304" pitchFamily="18" charset="0"/>
              </a:rPr>
              <a:t>Understanding </a:t>
            </a:r>
            <a:r>
              <a:rPr lang="en-US" b="0" i="0" dirty="0" smtClean="0">
                <a:solidFill>
                  <a:srgbClr val="0D0D0D"/>
                </a:solidFill>
                <a:effectLst/>
                <a:latin typeface="Times New Roman" panose="02020603050405020304" pitchFamily="18" charset="0"/>
                <a:cs typeface="Times New Roman" panose="02020603050405020304" pitchFamily="18" charset="0"/>
              </a:rPr>
              <a:t>the real world application of the Data structure </a:t>
            </a:r>
            <a:r>
              <a:rPr lang="en-US" dirty="0" smtClean="0">
                <a:solidFill>
                  <a:srgbClr val="0D0D0D"/>
                </a:solidFill>
                <a:latin typeface="Times New Roman" panose="02020603050405020304" pitchFamily="18" charset="0"/>
                <a:cs typeface="Times New Roman" panose="02020603050405020304" pitchFamily="18" charset="0"/>
              </a:rPr>
              <a:t>such as Doubly linked list and Singly linked list</a:t>
            </a:r>
            <a:r>
              <a:rPr lang="en-US" b="0" i="0" dirty="0" smtClean="0">
                <a:solidFill>
                  <a:srgbClr val="0D0D0D"/>
                </a:solidFill>
                <a:effectLst/>
                <a:latin typeface="Times New Roman" panose="02020603050405020304" pitchFamily="18" charset="0"/>
                <a:cs typeface="Times New Roman" panose="02020603050405020304" pitchFamily="18" charset="0"/>
              </a:rPr>
              <a:t>.</a:t>
            </a:r>
            <a:endParaRPr lang="en-US" b="0" i="0" dirty="0">
              <a:solidFill>
                <a:srgbClr val="0D0D0D"/>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 xmlns:a16="http://schemas.microsoft.com/office/drawing/2014/main" id="{77DF7E5C-2615-50A7-AA96-137AB63EBA3B}"/>
              </a:ext>
            </a:extLst>
          </p:cNvPr>
          <p:cNvSpPr txBox="1"/>
          <p:nvPr/>
        </p:nvSpPr>
        <p:spPr>
          <a:xfrm>
            <a:off x="874294" y="3406052"/>
            <a:ext cx="7395412" cy="984885"/>
          </a:xfrm>
          <a:prstGeom prst="rect">
            <a:avLst/>
          </a:prstGeom>
          <a:noFill/>
        </p:spPr>
        <p:txBody>
          <a:bodyPr wrap="square">
            <a:spAutoFit/>
          </a:bodyPr>
          <a:lstStyle/>
          <a:p>
            <a:r>
              <a:rPr lang="en-IN" sz="1600" b="1" dirty="0" smtClean="0">
                <a:latin typeface="Times New Roman" panose="02020603050405020304" pitchFamily="18" charset="0"/>
                <a:cs typeface="Times New Roman" panose="02020603050405020304" pitchFamily="18" charset="0"/>
              </a:rPr>
              <a:t>Tools </a:t>
            </a:r>
            <a:r>
              <a:rPr lang="en-IN" sz="1600" b="1" dirty="0">
                <a:latin typeface="Times New Roman" panose="02020603050405020304" pitchFamily="18" charset="0"/>
                <a:cs typeface="Times New Roman" panose="02020603050405020304" pitchFamily="18" charset="0"/>
              </a:rPr>
              <a:t>Used</a:t>
            </a:r>
          </a:p>
          <a:p>
            <a:pPr algn="just">
              <a:lnSpc>
                <a:spcPct val="150000"/>
              </a:lnSpc>
              <a:buFont typeface="Arial" panose="020B0604020202020204" pitchFamily="34" charset="0"/>
              <a:buChar char="•"/>
            </a:pPr>
            <a:r>
              <a:rPr lang="en-US" dirty="0" smtClean="0">
                <a:solidFill>
                  <a:srgbClr val="0D0D0D"/>
                </a:solidFill>
                <a:latin typeface="Times New Roman" panose="02020603050405020304" pitchFamily="18" charset="0"/>
                <a:cs typeface="Times New Roman" panose="02020603050405020304" pitchFamily="18" charset="0"/>
              </a:rPr>
              <a:t>Python</a:t>
            </a:r>
            <a:r>
              <a:rPr lang="en-US" b="0" i="0" dirty="0" smtClean="0">
                <a:solidFill>
                  <a:srgbClr val="0D0D0D"/>
                </a:solidFill>
                <a:effectLst/>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programming language for </a:t>
            </a:r>
            <a:r>
              <a:rPr lang="en-US" b="0" i="0" dirty="0" smtClean="0">
                <a:solidFill>
                  <a:srgbClr val="0D0D0D"/>
                </a:solidFill>
                <a:effectLst/>
                <a:latin typeface="Times New Roman" panose="02020603050405020304" pitchFamily="18" charset="0"/>
                <a:cs typeface="Times New Roman" panose="02020603050405020304" pitchFamily="18" charset="0"/>
              </a:rPr>
              <a:t>App implementation.</a:t>
            </a:r>
            <a:endParaRPr lang="en-US" b="0" i="0" dirty="0">
              <a:solidFill>
                <a:srgbClr val="0D0D0D"/>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b="0" i="0" dirty="0" smtClean="0">
                <a:solidFill>
                  <a:srgbClr val="0D0D0D"/>
                </a:solidFill>
                <a:effectLst/>
                <a:latin typeface="Times New Roman" panose="02020603050405020304" pitchFamily="18" charset="0"/>
                <a:cs typeface="Times New Roman" panose="02020603050405020304" pitchFamily="18" charset="0"/>
              </a:rPr>
              <a:t>Python libraries such as </a:t>
            </a:r>
            <a:r>
              <a:rPr lang="en-US" b="0" i="0" dirty="0" err="1" smtClean="0">
                <a:solidFill>
                  <a:srgbClr val="0D0D0D"/>
                </a:solidFill>
                <a:effectLst/>
                <a:latin typeface="Times New Roman" panose="02020603050405020304" pitchFamily="18" charset="0"/>
                <a:cs typeface="Times New Roman" panose="02020603050405020304" pitchFamily="18" charset="0"/>
              </a:rPr>
              <a:t>tkinter</a:t>
            </a:r>
            <a:r>
              <a:rPr lang="en-US" b="0" i="0" dirty="0" smtClean="0">
                <a:solidFill>
                  <a:srgbClr val="0D0D0D"/>
                </a:solidFill>
                <a:effectLst/>
                <a:latin typeface="Times New Roman" panose="02020603050405020304" pitchFamily="18" charset="0"/>
                <a:cs typeface="Times New Roman" panose="02020603050405020304" pitchFamily="18" charset="0"/>
              </a:rPr>
              <a:t> </a:t>
            </a:r>
            <a:r>
              <a:rPr lang="en-US" b="0" i="0" dirty="0" err="1" smtClean="0">
                <a:solidFill>
                  <a:srgbClr val="0D0D0D"/>
                </a:solidFill>
                <a:effectLst/>
                <a:latin typeface="Times New Roman" panose="02020603050405020304" pitchFamily="18" charset="0"/>
                <a:cs typeface="Times New Roman" panose="02020603050405020304" pitchFamily="18" charset="0"/>
              </a:rPr>
              <a:t>etc</a:t>
            </a:r>
            <a:r>
              <a:rPr lang="en-US" b="0" i="0" dirty="0" smtClean="0">
                <a:solidFill>
                  <a:srgbClr val="0D0D0D"/>
                </a:solidFill>
                <a:effectLst/>
                <a:latin typeface="Times New Roman" panose="02020603050405020304" pitchFamily="18" charset="0"/>
                <a:cs typeface="Times New Roman" panose="02020603050405020304" pitchFamily="18" charset="0"/>
              </a:rPr>
              <a:t> </a:t>
            </a:r>
            <a:r>
              <a:rPr lang="en-US" b="0" i="0" dirty="0">
                <a:solidFill>
                  <a:srgbClr val="0D0D0D"/>
                </a:solidFill>
                <a:effectLst/>
                <a:latin typeface="Times New Roman" panose="02020603050405020304" pitchFamily="18" charset="0"/>
                <a:cs typeface="Times New Roman" panose="02020603050405020304" pitchFamily="18" charset="0"/>
              </a:rPr>
              <a:t>for </a:t>
            </a:r>
            <a:r>
              <a:rPr lang="en-US" b="0" i="0" dirty="0" smtClean="0">
                <a:solidFill>
                  <a:srgbClr val="0D0D0D"/>
                </a:solidFill>
                <a:effectLst/>
                <a:latin typeface="Times New Roman" panose="02020603050405020304" pitchFamily="18" charset="0"/>
                <a:cs typeface="Times New Roman" panose="02020603050405020304" pitchFamily="18" charset="0"/>
              </a:rPr>
              <a:t>app implementation.</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212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p:nvPr/>
        </p:nvSpPr>
        <p:spPr>
          <a:xfrm>
            <a:off x="874294" y="3745793"/>
            <a:ext cx="7645705" cy="305405"/>
          </a:xfrm>
          <a:prstGeom prst="rect">
            <a:avLst/>
          </a:prstGeom>
          <a:noFill/>
          <a:ln>
            <a:noFill/>
          </a:ln>
        </p:spPr>
        <p:txBody>
          <a:bodyPr spcFirstLastPara="1" wrap="square" lIns="0" tIns="12050" rIns="0" bIns="0" anchor="t" anchorCtr="0">
            <a:spAutoFit/>
          </a:bodyPr>
          <a:lstStyle/>
          <a:p>
            <a:pPr marL="698500" marR="0" lvl="0" indent="-558800" algn="l" rtl="0">
              <a:lnSpc>
                <a:spcPct val="101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3" name="TextBox 2">
            <a:extLst>
              <a:ext uri="{FF2B5EF4-FFF2-40B4-BE49-F238E27FC236}">
                <a16:creationId xmlns="" xmlns:a16="http://schemas.microsoft.com/office/drawing/2014/main" id="{6BABD6DC-D787-B9DF-8336-3EC6F90D9010}"/>
              </a:ext>
            </a:extLst>
          </p:cNvPr>
          <p:cNvSpPr txBox="1"/>
          <p:nvPr/>
        </p:nvSpPr>
        <p:spPr>
          <a:xfrm>
            <a:off x="833890" y="998346"/>
            <a:ext cx="7395412" cy="4093428"/>
          </a:xfrm>
          <a:prstGeom prst="rect">
            <a:avLst/>
          </a:prstGeom>
          <a:noFill/>
        </p:spPr>
        <p:txBody>
          <a:bodyPr wrap="square">
            <a:spAutoFit/>
          </a:bodyPr>
          <a:lstStyle/>
          <a:p>
            <a:r>
              <a:rPr lang="en-US" sz="1600" b="1" dirty="0" smtClean="0">
                <a:latin typeface="Times New Roman" pitchFamily="18" charset="0"/>
                <a:cs typeface="Times New Roman" panose="02020603050405020304" pitchFamily="18" charset="0"/>
              </a:rPr>
              <a:t>Methodology:</a:t>
            </a:r>
          </a:p>
          <a:p>
            <a:endParaRPr lang="en-US" sz="1600" b="1" dirty="0">
              <a:latin typeface="Times New Roman" pitchFamily="18" charset="0"/>
              <a:cs typeface="Times New Roman" panose="02020603050405020304" pitchFamily="18" charset="0"/>
            </a:endParaRPr>
          </a:p>
          <a:p>
            <a:pPr algn="just"/>
            <a:r>
              <a:rPr lang="en-IN" b="1" dirty="0">
                <a:latin typeface="Times New Roman" pitchFamily="18" charset="0"/>
                <a:cs typeface="Times New Roman" pitchFamily="18" charset="0"/>
              </a:rPr>
              <a:t>Requirement Analysis</a:t>
            </a:r>
            <a:r>
              <a:rPr lang="en-IN" sz="1200" b="1" dirty="0" smtClean="0">
                <a:latin typeface="Times New Roman" pitchFamily="18" charset="0"/>
                <a:cs typeface="Times New Roman" pitchFamily="18" charset="0"/>
              </a:rPr>
              <a:t>:</a:t>
            </a:r>
          </a:p>
          <a:p>
            <a:pPr marL="285750" indent="-285750" algn="just">
              <a:buFont typeface="Arial" pitchFamily="34" charset="0"/>
              <a:buChar char="•"/>
            </a:pPr>
            <a:r>
              <a:rPr lang="en-US" dirty="0">
                <a:latin typeface="Times New Roman" pitchFamily="18" charset="0"/>
                <a:cs typeface="Times New Roman" pitchFamily="18" charset="0"/>
              </a:rPr>
              <a:t>Identify the target audience and their needs.</a:t>
            </a:r>
          </a:p>
          <a:p>
            <a:pPr marL="285750" indent="-285750" algn="just">
              <a:buFont typeface="Arial" pitchFamily="34" charset="0"/>
              <a:buChar char="•"/>
            </a:pPr>
            <a:r>
              <a:rPr lang="en-US" dirty="0">
                <a:latin typeface="Times New Roman" pitchFamily="18" charset="0"/>
                <a:cs typeface="Times New Roman" pitchFamily="18" charset="0"/>
              </a:rPr>
              <a:t>Define the features and functionalities of the music player app, such as playback controls, playlist management, search capabilities, etc.</a:t>
            </a:r>
          </a:p>
          <a:p>
            <a:pPr algn="just"/>
            <a:endParaRPr lang="en-US" sz="1600"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Design Phase</a:t>
            </a:r>
            <a:r>
              <a:rPr lang="en-IN" b="1" dirty="0" smtClean="0">
                <a:latin typeface="Times New Roman" pitchFamily="18" charset="0"/>
                <a:cs typeface="Times New Roman" pitchFamily="18" charset="0"/>
              </a:rPr>
              <a:t>:</a:t>
            </a:r>
          </a:p>
          <a:p>
            <a:pPr marL="285750" indent="-285750" algn="just">
              <a:buFont typeface="Arial" pitchFamily="34" charset="0"/>
              <a:buChar char="•"/>
            </a:pPr>
            <a:r>
              <a:rPr lang="en-US" dirty="0" smtClean="0">
                <a:latin typeface="Times New Roman" pitchFamily="18" charset="0"/>
                <a:cs typeface="Times New Roman" pitchFamily="18" charset="0"/>
              </a:rPr>
              <a:t>Design the app architecture, including data models, database schema (if applicable), and system components.</a:t>
            </a:r>
          </a:p>
          <a:p>
            <a:pPr marL="285750" indent="-285750" algn="just">
              <a:buFont typeface="Arial" pitchFamily="34" charset="0"/>
              <a:buChar char="•"/>
            </a:pPr>
            <a:r>
              <a:rPr lang="en-US" dirty="0" smtClean="0">
                <a:latin typeface="Times New Roman" pitchFamily="18" charset="0"/>
                <a:cs typeface="Times New Roman" pitchFamily="18" charset="0"/>
              </a:rPr>
              <a:t>Plan the implementation of key features, considering factors like performance, scalability, and compatibility with different devices.</a:t>
            </a:r>
          </a:p>
          <a:p>
            <a:pPr algn="just"/>
            <a:endParaRPr lang="en-US" sz="1600"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Development</a:t>
            </a:r>
            <a:r>
              <a:rPr lang="en-IN" b="1" dirty="0" smtClean="0">
                <a:latin typeface="Times New Roman" pitchFamily="18" charset="0"/>
                <a:cs typeface="Times New Roman" pitchFamily="18" charset="0"/>
              </a:rPr>
              <a:t>:</a:t>
            </a:r>
          </a:p>
          <a:p>
            <a:pPr marL="285750" indent="-285750" algn="just">
              <a:buFont typeface="Arial" pitchFamily="34" charset="0"/>
              <a:buChar char="•"/>
            </a:pPr>
            <a:r>
              <a:rPr lang="en-US" dirty="0">
                <a:latin typeface="Times New Roman" pitchFamily="18" charset="0"/>
                <a:cs typeface="Times New Roman" pitchFamily="18" charset="0"/>
              </a:rPr>
              <a:t>Implement the app's features according to the design and architecture plans.</a:t>
            </a:r>
          </a:p>
          <a:p>
            <a:pPr marL="285750" indent="-285750" algn="just">
              <a:buFont typeface="Arial" pitchFamily="34" charset="0"/>
              <a:buChar char="•"/>
            </a:pPr>
            <a:r>
              <a:rPr lang="en-US" dirty="0">
                <a:latin typeface="Times New Roman" pitchFamily="18" charset="0"/>
                <a:cs typeface="Times New Roman" pitchFamily="18" charset="0"/>
              </a:rPr>
              <a:t>Follow best practices for coding, including modularization, documentation, and version control using tools like </a:t>
            </a:r>
            <a:r>
              <a:rPr lang="en-US" dirty="0" err="1">
                <a:latin typeface="Times New Roman" pitchFamily="18" charset="0"/>
                <a:cs typeface="Times New Roman" pitchFamily="18" charset="0"/>
              </a:rPr>
              <a:t>Git</a:t>
            </a:r>
            <a:r>
              <a:rPr lang="en-US" dirty="0">
                <a:latin typeface="Times New Roman" pitchFamily="18" charset="0"/>
                <a:cs typeface="Times New Roman" pitchFamily="18" charset="0"/>
              </a:rPr>
              <a:t>.</a:t>
            </a:r>
          </a:p>
          <a:p>
            <a:pPr marL="285750" indent="-285750" algn="just">
              <a:buFont typeface="Arial" pitchFamily="34" charset="0"/>
              <a:buChar char="•"/>
            </a:pPr>
            <a:r>
              <a:rPr lang="en-US" dirty="0">
                <a:latin typeface="Times New Roman" pitchFamily="18" charset="0"/>
                <a:cs typeface="Times New Roman" pitchFamily="18" charset="0"/>
              </a:rPr>
              <a:t>Conduct regular testing throughout the development process to identify and fix bugs early.</a:t>
            </a:r>
          </a:p>
        </p:txBody>
      </p:sp>
    </p:spTree>
    <p:extLst>
      <p:ext uri="{BB962C8B-B14F-4D97-AF65-F5344CB8AC3E}">
        <p14:creationId xmlns:p14="http://schemas.microsoft.com/office/powerpoint/2010/main" val="308114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3"/>
          <p:cNvSpPr txBox="1"/>
          <p:nvPr/>
        </p:nvSpPr>
        <p:spPr>
          <a:xfrm>
            <a:off x="874294" y="3745793"/>
            <a:ext cx="7645705" cy="305405"/>
          </a:xfrm>
          <a:prstGeom prst="rect">
            <a:avLst/>
          </a:prstGeom>
          <a:noFill/>
          <a:ln>
            <a:noFill/>
          </a:ln>
        </p:spPr>
        <p:txBody>
          <a:bodyPr spcFirstLastPara="1" wrap="square" lIns="0" tIns="12050" rIns="0" bIns="0" anchor="t" anchorCtr="0">
            <a:spAutoFit/>
          </a:bodyPr>
          <a:lstStyle/>
          <a:p>
            <a:pPr marL="698500" marR="0" lvl="0" indent="-558800" algn="l" rtl="0">
              <a:lnSpc>
                <a:spcPct val="101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3" name="TextBox 2">
            <a:extLst>
              <a:ext uri="{FF2B5EF4-FFF2-40B4-BE49-F238E27FC236}">
                <a16:creationId xmlns="" xmlns:a16="http://schemas.microsoft.com/office/drawing/2014/main" id="{6BABD6DC-D787-B9DF-8336-3EC6F90D9010}"/>
              </a:ext>
            </a:extLst>
          </p:cNvPr>
          <p:cNvSpPr txBox="1"/>
          <p:nvPr/>
        </p:nvSpPr>
        <p:spPr>
          <a:xfrm>
            <a:off x="833890" y="955114"/>
            <a:ext cx="7395412" cy="3908762"/>
          </a:xfrm>
          <a:prstGeom prst="rect">
            <a:avLst/>
          </a:prstGeom>
          <a:noFill/>
        </p:spPr>
        <p:txBody>
          <a:bodyPr wrap="square">
            <a:spAutoFit/>
          </a:bodyPr>
          <a:lstStyle/>
          <a:p>
            <a:r>
              <a:rPr lang="en-US" sz="1600" b="1" dirty="0" smtClean="0">
                <a:latin typeface="Times New Roman" pitchFamily="18" charset="0"/>
                <a:cs typeface="Times New Roman" panose="02020603050405020304" pitchFamily="18" charset="0"/>
              </a:rPr>
              <a:t>Methodology</a:t>
            </a:r>
            <a:r>
              <a:rPr lang="en-US" sz="1600" b="1" dirty="0" smtClean="0">
                <a:latin typeface="Times New Roman" pitchFamily="18" charset="0"/>
                <a:cs typeface="Times New Roman" panose="02020603050405020304" pitchFamily="18" charset="0"/>
              </a:rPr>
              <a:t>:</a:t>
            </a:r>
          </a:p>
          <a:p>
            <a:endParaRPr lang="en-US" sz="1600" b="1" dirty="0" smtClean="0">
              <a:latin typeface="Times New Roman" pitchFamily="18" charset="0"/>
              <a:cs typeface="Times New Roman" panose="02020603050405020304" pitchFamily="18" charset="0"/>
            </a:endParaRPr>
          </a:p>
          <a:p>
            <a:r>
              <a:rPr lang="en-IN" b="1" dirty="0">
                <a:latin typeface="Times New Roman" pitchFamily="18" charset="0"/>
                <a:cs typeface="Times New Roman" pitchFamily="18" charset="0"/>
              </a:rPr>
              <a:t>User Interface (UI) Implementation</a:t>
            </a:r>
            <a:r>
              <a:rPr lang="en-IN" b="1" dirty="0" smtClean="0">
                <a:latin typeface="Times New Roman" pitchFamily="18" charset="0"/>
                <a:cs typeface="Times New Roman" pitchFamily="18" charset="0"/>
              </a:rPr>
              <a:t>:</a:t>
            </a:r>
          </a:p>
          <a:p>
            <a:pPr marL="285750" indent="-285750" algn="just">
              <a:buFont typeface="Arial" pitchFamily="34" charset="0"/>
              <a:buChar char="•"/>
            </a:pPr>
            <a:r>
              <a:rPr lang="en-US" dirty="0">
                <a:latin typeface="Times New Roman" pitchFamily="18" charset="0"/>
                <a:cs typeface="Times New Roman" pitchFamily="18" charset="0"/>
              </a:rPr>
              <a:t>Develop the user interface based on the finalized designs, ensuring a user-friendly and intuitive layout.</a:t>
            </a:r>
          </a:p>
          <a:p>
            <a:pPr marL="285750" indent="-285750" algn="just">
              <a:buFont typeface="Arial" pitchFamily="34" charset="0"/>
              <a:buChar char="•"/>
            </a:pPr>
            <a:r>
              <a:rPr lang="en-US" dirty="0">
                <a:latin typeface="Times New Roman" pitchFamily="18" charset="0"/>
                <a:cs typeface="Times New Roman" pitchFamily="18" charset="0"/>
              </a:rPr>
              <a:t>Implement navigation between different screens or views, such as the library, playlist, settings, etc.</a:t>
            </a:r>
          </a:p>
          <a:p>
            <a:endParaRPr lang="en-US" sz="1600" b="1" dirty="0">
              <a:latin typeface="Times New Roman" pitchFamily="18" charset="0"/>
              <a:cs typeface="Times New Roman" panose="02020603050405020304" pitchFamily="18" charset="0"/>
            </a:endParaRPr>
          </a:p>
          <a:p>
            <a:pPr algn="just"/>
            <a:r>
              <a:rPr lang="en-IN" b="1" dirty="0">
                <a:latin typeface="Times New Roman" pitchFamily="18" charset="0"/>
                <a:cs typeface="Times New Roman" pitchFamily="18" charset="0"/>
              </a:rPr>
              <a:t>Testing</a:t>
            </a:r>
            <a:r>
              <a:rPr lang="en-IN" b="1" dirty="0" smtClean="0">
                <a:latin typeface="Times New Roman" pitchFamily="18" charset="0"/>
                <a:cs typeface="Times New Roman" pitchFamily="18" charset="0"/>
              </a:rPr>
              <a:t>:</a:t>
            </a:r>
          </a:p>
          <a:p>
            <a:pPr marL="285750" indent="-285750" algn="just">
              <a:buFont typeface="Arial" pitchFamily="34" charset="0"/>
              <a:buChar char="•"/>
            </a:pPr>
            <a:r>
              <a:rPr lang="en-US" dirty="0">
                <a:latin typeface="Times New Roman" pitchFamily="18" charset="0"/>
                <a:cs typeface="Times New Roman" pitchFamily="18" charset="0"/>
              </a:rPr>
              <a:t>Conduct thorough testing to ensure the app works as expected on different devices and platforms.</a:t>
            </a:r>
          </a:p>
          <a:p>
            <a:pPr marL="285750" indent="-285750" algn="just">
              <a:buFont typeface="Arial" pitchFamily="34" charset="0"/>
              <a:buChar char="•"/>
            </a:pPr>
            <a:r>
              <a:rPr lang="en-US" dirty="0">
                <a:latin typeface="Times New Roman" pitchFamily="18" charset="0"/>
                <a:cs typeface="Times New Roman" pitchFamily="18" charset="0"/>
              </a:rPr>
              <a:t>Perform functional testing, usability testing, compatibility testing, and performance testing.</a:t>
            </a:r>
          </a:p>
          <a:p>
            <a:pPr algn="just"/>
            <a:endParaRPr lang="en-US" sz="1600" dirty="0">
              <a:latin typeface="Times New Roman" pitchFamily="18" charset="0"/>
              <a:cs typeface="Times New Roman" pitchFamily="18" charset="0"/>
            </a:endParaRPr>
          </a:p>
          <a:p>
            <a:pPr algn="just"/>
            <a:r>
              <a:rPr lang="en-IN" b="1" dirty="0">
                <a:latin typeface="Times New Roman" pitchFamily="18" charset="0"/>
                <a:cs typeface="Times New Roman" pitchFamily="18" charset="0"/>
              </a:rPr>
              <a:t>Maintenance and Updates</a:t>
            </a:r>
            <a:r>
              <a:rPr lang="en-IN" sz="1600" b="1" dirty="0" smtClean="0">
                <a:latin typeface="Times New Roman" pitchFamily="18" charset="0"/>
                <a:cs typeface="Times New Roman" pitchFamily="18" charset="0"/>
              </a:rPr>
              <a:t>:</a:t>
            </a:r>
            <a:endParaRPr lang="en-US" b="1" dirty="0" smtClean="0">
              <a:latin typeface="Times New Roman" pitchFamily="18" charset="0"/>
              <a:cs typeface="Times New Roman" pitchFamily="18" charset="0"/>
            </a:endParaRPr>
          </a:p>
          <a:p>
            <a:pPr marL="285750" indent="-285750" algn="just">
              <a:buFont typeface="Arial" pitchFamily="34" charset="0"/>
              <a:buChar char="•"/>
            </a:pPr>
            <a:r>
              <a:rPr lang="en-US" dirty="0">
                <a:latin typeface="Times New Roman" pitchFamily="18" charset="0"/>
                <a:cs typeface="Times New Roman" pitchFamily="18" charset="0"/>
              </a:rPr>
              <a:t>Plan and implement updates to add new features, improve performance, or address changes in technology or platform requirements.</a:t>
            </a:r>
            <a:endParaRPr lang="en-IN" b="1" dirty="0" smtClean="0">
              <a:latin typeface="Times New Roman" pitchFamily="18" charset="0"/>
              <a:cs typeface="Times New Roman" pitchFamily="18" charset="0"/>
            </a:endParaRPr>
          </a:p>
          <a:p>
            <a:pPr algn="just"/>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7319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 xmlns:a16="http://schemas.microsoft.com/office/drawing/2014/main" id="{BF63BE27-519C-F229-D293-B91887E3578E}"/>
              </a:ext>
            </a:extLst>
          </p:cNvPr>
          <p:cNvSpPr txBox="1"/>
          <p:nvPr/>
        </p:nvSpPr>
        <p:spPr>
          <a:xfrm>
            <a:off x="637673" y="1021819"/>
            <a:ext cx="7868653" cy="3600986"/>
          </a:xfrm>
          <a:prstGeom prst="rect">
            <a:avLst/>
          </a:prstGeom>
          <a:noFill/>
        </p:spPr>
        <p:txBody>
          <a:bodyPr wrap="square">
            <a:spAutoFit/>
          </a:bodyPr>
          <a:lstStyle/>
          <a:p>
            <a:r>
              <a:rPr lang="en-US" sz="1800" b="1" dirty="0" smtClean="0">
                <a:latin typeface="Times New Roman" panose="02020603050405020304" pitchFamily="18" charset="0"/>
                <a:cs typeface="Times New Roman" panose="02020603050405020304" pitchFamily="18" charset="0"/>
              </a:rPr>
              <a:t>Music Player App</a:t>
            </a:r>
          </a:p>
          <a:p>
            <a:pPr algn="just">
              <a:lnSpc>
                <a:spcPct val="150000"/>
              </a:lnSpc>
            </a:pPr>
            <a:r>
              <a:rPr lang="en-US" dirty="0"/>
              <a:t>	</a:t>
            </a:r>
            <a:r>
              <a:rPr lang="en-US" dirty="0" smtClean="0">
                <a:latin typeface="Times New Roman" pitchFamily="18" charset="0"/>
                <a:cs typeface="Times New Roman" pitchFamily="18" charset="0"/>
              </a:rPr>
              <a:t>The music player app developed using a doubly linked list revolutionizes the way users engage with their music libraries. Leveraging the versatility of the doubly linked list data structure, this app offers a seamless and intuitive experience for managing playlists and navigating through tracks. Unlike traditional linear structures, the bidirectional traversal capability of doubly linked lists allows users to effortlessly navigate forwards and backwards through their playlists, enhancing the browsing experience. Moreover, the dynamic nature of doubly linked lists facilitates efficient playlist management, empowering users to easily add, remove, and rearrange tracks with minimal effort. This app's implementation ensures smooth transitions between tracks, consistent playback control, and intuitive navigation, providing users with a sophisticated yet user-friendly platform for organizing, managing, and enjoying their music collections.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283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6153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B84C2F0C-0FA9-5416-07EB-8C85A65A7A12}"/>
              </a:ext>
            </a:extLst>
          </p:cNvPr>
          <p:cNvSpPr txBox="1"/>
          <p:nvPr/>
        </p:nvSpPr>
        <p:spPr>
          <a:xfrm>
            <a:off x="636628" y="1080881"/>
            <a:ext cx="7740316" cy="2631490"/>
          </a:xfrm>
          <a:prstGeom prst="rect">
            <a:avLst/>
          </a:prstGeom>
          <a:noFill/>
        </p:spPr>
        <p:txBody>
          <a:bodyPr wrap="square">
            <a:spAutoFit/>
          </a:bodyPr>
          <a:lstStyle/>
          <a:p>
            <a:pPr algn="l"/>
            <a:r>
              <a:rPr lang="en-US" sz="1800" b="1" i="0" dirty="0" smtClean="0">
                <a:solidFill>
                  <a:srgbClr val="0D0D0D"/>
                </a:solidFill>
                <a:effectLst/>
                <a:latin typeface="Times New Roman" panose="02020603050405020304" pitchFamily="18" charset="0"/>
                <a:cs typeface="Times New Roman" panose="02020603050405020304" pitchFamily="18" charset="0"/>
              </a:rPr>
              <a:t>Conclusion:</a:t>
            </a:r>
            <a:endParaRPr lang="en-US" sz="1800" b="1" dirty="0">
              <a:solidFill>
                <a:srgbClr val="0D0D0D"/>
              </a:solidFill>
              <a:latin typeface="Times New Roman" panose="02020603050405020304" pitchFamily="18" charset="0"/>
              <a:cs typeface="Times New Roman" panose="02020603050405020304" pitchFamily="18" charset="0"/>
            </a:endParaRPr>
          </a:p>
          <a:p>
            <a:pPr algn="just">
              <a:lnSpc>
                <a:spcPct val="150000"/>
              </a:lnSpc>
            </a:pP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lgn="just">
              <a:lnSpc>
                <a:spcPct val="150000"/>
              </a:lnSpc>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In </a:t>
            </a:r>
            <a:r>
              <a:rPr lang="en-US" dirty="0">
                <a:latin typeface="Times New Roman" pitchFamily="18" charset="0"/>
                <a:cs typeface="Times New Roman" pitchFamily="18" charset="0"/>
              </a:rPr>
              <a:t>conclusion, the music player app developed using a doubly linked list in Python represents a significant advancement in the realm of digital audio playback. By harnessing the power of the doubly linked list data structure, this app offers users a seamless and efficient platform for organizing, managing, and enjoying their music collections. The bidirectional traversal capability of doubly linked lists enables intuitive navigation through playlists, allowing users to effortlessly explore their music libraries forwards and backwards. </a:t>
            </a:r>
            <a:endParaRPr lang="en-US" sz="1600" b="1" i="0" dirty="0">
              <a:solidFill>
                <a:srgbClr val="0D0D0D"/>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3529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2" name="TextBox 1"/>
          <p:cNvSpPr txBox="1"/>
          <p:nvPr/>
        </p:nvSpPr>
        <p:spPr>
          <a:xfrm>
            <a:off x="1818861" y="1868557"/>
            <a:ext cx="5377069" cy="584775"/>
          </a:xfrm>
          <a:prstGeom prst="rect">
            <a:avLst/>
          </a:prstGeom>
          <a:noFill/>
        </p:spPr>
        <p:txBody>
          <a:bodyPr wrap="square" rtlCol="0">
            <a:spAutoFit/>
          </a:bodyPr>
          <a:lstStyle/>
          <a:p>
            <a:pPr algn="ctr"/>
            <a:r>
              <a:rPr lang="en-US" sz="3200" b="1" dirty="0" smtClean="0">
                <a:latin typeface="Times New Roman" pitchFamily="18" charset="0"/>
                <a:cs typeface="Times New Roman" pitchFamily="18" charset="0"/>
              </a:rPr>
              <a:t>THANK YOU</a:t>
            </a:r>
            <a:endParaRPr lang="en-IN" b="1" dirty="0">
              <a:latin typeface="Times New Roman" pitchFamily="18" charset="0"/>
              <a:cs typeface="Times New Roman" pitchFamily="18" charset="0"/>
            </a:endParaRPr>
          </a:p>
        </p:txBody>
      </p:sp>
    </p:spTree>
    <p:extLst>
      <p:ext uri="{BB962C8B-B14F-4D97-AF65-F5344CB8AC3E}">
        <p14:creationId xmlns:p14="http://schemas.microsoft.com/office/powerpoint/2010/main" val="327031868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TotalTime>
  <Words>406</Words>
  <Application>Microsoft Office PowerPoint</Application>
  <PresentationFormat>On-screen Show (16:9)</PresentationFormat>
  <Paragraphs>53</Paragraphs>
  <Slides>9</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Cambria</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RVCE</dc:creator>
  <cp:lastModifiedBy>ADMIN</cp:lastModifiedBy>
  <cp:revision>14</cp:revision>
  <dcterms:modified xsi:type="dcterms:W3CDTF">2024-03-24T10:49:53Z</dcterms:modified>
</cp:coreProperties>
</file>