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883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 u="heavy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 u="heavy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 u="heavy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" y="0"/>
            <a:ext cx="12192000" cy="6847205"/>
          </a:xfrm>
          <a:custGeom>
            <a:avLst/>
            <a:gdLst/>
            <a:ahLst/>
            <a:cxnLst/>
            <a:rect l="l" t="t" r="r" b="b"/>
            <a:pathLst>
              <a:path w="12192000" h="6847205">
                <a:moveTo>
                  <a:pt x="12191997" y="6846886"/>
                </a:moveTo>
                <a:lnTo>
                  <a:pt x="0" y="6846886"/>
                </a:lnTo>
                <a:lnTo>
                  <a:pt x="0" y="0"/>
                </a:lnTo>
              </a:path>
            </a:pathLst>
          </a:custGeom>
          <a:ln w="25399"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86269" y="167859"/>
            <a:ext cx="1996440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 u="heavy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0666" y="1585875"/>
            <a:ext cx="10901680" cy="3979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vikasj.cs23@rvce.edu.in" TargetMode="External"/><Relationship Id="rId4" Type="http://schemas.openxmlformats.org/officeDocument/2006/relationships/hyperlink" Target="mailto:.cs22@rvce.edu.i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s://ieeexplore.ieee.org/author/37546803900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eeexplore.ieee.org/author/37089797438" TargetMode="External"/><Relationship Id="rId5" Type="http://schemas.openxmlformats.org/officeDocument/2006/relationships/hyperlink" Target="https://ieeexplore.ieee.org/author/37529602800" TargetMode="External"/><Relationship Id="rId4" Type="http://schemas.openxmlformats.org/officeDocument/2006/relationships/hyperlink" Target="https://ieeexplore.ieee.org/author/37088442280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15800" cy="6858000"/>
          </a:xfrm>
          <a:custGeom>
            <a:avLst/>
            <a:gdLst/>
            <a:ahLst/>
            <a:cxnLst/>
            <a:rect l="l" t="t" r="r" b="b"/>
            <a:pathLst>
              <a:path w="12115800" h="6858000">
                <a:moveTo>
                  <a:pt x="0" y="0"/>
                </a:moveTo>
                <a:lnTo>
                  <a:pt x="12115327" y="0"/>
                </a:lnTo>
                <a:lnTo>
                  <a:pt x="12115327" y="6857999"/>
                </a:lnTo>
              </a:path>
            </a:pathLst>
          </a:custGeom>
          <a:ln w="76199">
            <a:solidFill>
              <a:srgbClr val="0058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44321" y="2602967"/>
            <a:ext cx="931427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-80" dirty="0">
                <a:solidFill>
                  <a:srgbClr val="C00000"/>
                </a:solidFill>
                <a:latin typeface="Trebuchet MS"/>
                <a:cs typeface="Trebuchet MS"/>
              </a:rPr>
              <a:t>Topic:</a:t>
            </a:r>
            <a:r>
              <a:rPr sz="3600" spc="2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3600" b="1" u="sng" spc="-150" dirty="0">
                <a:uFill>
                  <a:solidFill>
                    <a:srgbClr val="F1C131"/>
                  </a:solidFill>
                </a:uFill>
                <a:latin typeface="Trebuchet MS"/>
                <a:cs typeface="Trebuchet MS"/>
              </a:rPr>
              <a:t>WATER</a:t>
            </a:r>
            <a:r>
              <a:rPr sz="3600" b="1" u="sng" spc="-15" dirty="0">
                <a:uFill>
                  <a:solidFill>
                    <a:srgbClr val="F1C131"/>
                  </a:solidFill>
                </a:uFill>
                <a:latin typeface="Trebuchet MS"/>
                <a:cs typeface="Trebuchet MS"/>
              </a:rPr>
              <a:t> </a:t>
            </a:r>
            <a:r>
              <a:rPr sz="3600" b="1" u="sng" spc="-5" dirty="0">
                <a:uFill>
                  <a:solidFill>
                    <a:srgbClr val="F1C131"/>
                  </a:solidFill>
                </a:uFill>
                <a:latin typeface="Trebuchet MS"/>
                <a:cs typeface="Trebuchet MS"/>
              </a:rPr>
              <a:t>QUALITY </a:t>
            </a:r>
            <a:r>
              <a:rPr sz="3600" b="1" u="sng" spc="-1070" dirty="0">
                <a:latin typeface="Trebuchet MS"/>
                <a:cs typeface="Trebuchet MS"/>
              </a:rPr>
              <a:t> </a:t>
            </a:r>
            <a:r>
              <a:rPr sz="3600" b="1" u="sng" spc="-25" dirty="0">
                <a:latin typeface="Trebuchet MS"/>
                <a:cs typeface="Trebuchet MS"/>
              </a:rPr>
              <a:t>MONITORING</a:t>
            </a:r>
            <a:r>
              <a:rPr sz="3600" b="1" u="sng" spc="5" dirty="0">
                <a:latin typeface="Trebuchet MS"/>
                <a:cs typeface="Trebuchet MS"/>
              </a:rPr>
              <a:t> </a:t>
            </a:r>
            <a:r>
              <a:rPr sz="3600" b="1" u="sng" spc="-5" dirty="0">
                <a:latin typeface="Trebuchet MS"/>
                <a:cs typeface="Trebuchet MS"/>
              </a:rPr>
              <a:t>SYSTEM</a:t>
            </a:r>
            <a:endParaRPr sz="3600" b="1" u="sng" dirty="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9625"/>
            <a:ext cx="5682615" cy="3925570"/>
            <a:chOff x="0" y="9625"/>
            <a:chExt cx="5682615" cy="3925570"/>
          </a:xfrm>
        </p:grpSpPr>
        <p:sp>
          <p:nvSpPr>
            <p:cNvPr id="6" name="object 6"/>
            <p:cNvSpPr/>
            <p:nvPr/>
          </p:nvSpPr>
          <p:spPr>
            <a:xfrm>
              <a:off x="0" y="9625"/>
              <a:ext cx="5682615" cy="3925570"/>
            </a:xfrm>
            <a:custGeom>
              <a:avLst/>
              <a:gdLst/>
              <a:ahLst/>
              <a:cxnLst/>
              <a:rect l="l" t="t" r="r" b="b"/>
              <a:pathLst>
                <a:path w="5682615" h="3925570">
                  <a:moveTo>
                    <a:pt x="0" y="3925221"/>
                  </a:moveTo>
                  <a:lnTo>
                    <a:pt x="0" y="0"/>
                  </a:lnTo>
                  <a:lnTo>
                    <a:pt x="5682603" y="0"/>
                  </a:lnTo>
                  <a:lnTo>
                    <a:pt x="0" y="3925221"/>
                  </a:lnTo>
                  <a:close/>
                </a:path>
              </a:pathLst>
            </a:custGeom>
            <a:solidFill>
              <a:srgbClr val="0058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6339" y="252217"/>
              <a:ext cx="1119574" cy="111668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98623" y="810561"/>
              <a:ext cx="88564" cy="89527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516434" y="361982"/>
            <a:ext cx="2143125" cy="909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3700"/>
              </a:lnSpc>
              <a:spcBef>
                <a:spcPts val="95"/>
              </a:spcBef>
            </a:pPr>
            <a:r>
              <a:rPr sz="2550" b="1" spc="-50" dirty="0">
                <a:solidFill>
                  <a:srgbClr val="FFFFFF"/>
                </a:solidFill>
                <a:latin typeface="Tahoma"/>
                <a:cs typeface="Tahoma"/>
              </a:rPr>
              <a:t>RV</a:t>
            </a:r>
            <a:r>
              <a:rPr sz="2550" b="1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550" b="1" spc="-20" dirty="0">
                <a:solidFill>
                  <a:srgbClr val="FFFFFF"/>
                </a:solidFill>
                <a:latin typeface="Tahoma"/>
                <a:cs typeface="Tahoma"/>
              </a:rPr>
              <a:t>College</a:t>
            </a:r>
            <a:r>
              <a:rPr sz="2550" b="1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550" b="1" spc="-65" dirty="0">
                <a:solidFill>
                  <a:srgbClr val="FFFFFF"/>
                </a:solidFill>
                <a:latin typeface="Tahoma"/>
                <a:cs typeface="Tahoma"/>
              </a:rPr>
              <a:t>of </a:t>
            </a:r>
            <a:r>
              <a:rPr sz="2550" b="1" spc="-7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550" b="1" spc="-65" dirty="0">
                <a:solidFill>
                  <a:srgbClr val="FFFFFF"/>
                </a:solidFill>
                <a:latin typeface="Tahoma"/>
                <a:cs typeface="Tahoma"/>
              </a:rPr>
              <a:t>Engineering</a:t>
            </a:r>
            <a:endParaRPr sz="255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25854" y="285951"/>
            <a:ext cx="7006699" cy="164782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0"/>
              </a:spcBef>
            </a:pPr>
            <a:r>
              <a:rPr sz="1800" i="1" spc="-10" dirty="0">
                <a:solidFill>
                  <a:srgbClr val="422C75"/>
                </a:solidFill>
                <a:latin typeface="Times New Roman"/>
                <a:cs typeface="Times New Roman"/>
              </a:rPr>
              <a:t>Go,</a:t>
            </a:r>
            <a:r>
              <a:rPr sz="18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1800" i="1" spc="25" dirty="0">
                <a:solidFill>
                  <a:srgbClr val="422C75"/>
                </a:solidFill>
                <a:latin typeface="Times New Roman"/>
                <a:cs typeface="Times New Roman"/>
              </a:rPr>
              <a:t>change</a:t>
            </a:r>
            <a:r>
              <a:rPr sz="1800" i="1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1800" i="1" spc="55" dirty="0">
                <a:solidFill>
                  <a:srgbClr val="422C75"/>
                </a:solidFill>
                <a:latin typeface="Times New Roman"/>
                <a:cs typeface="Times New Roman"/>
              </a:rPr>
              <a:t>the</a:t>
            </a:r>
            <a:r>
              <a:rPr sz="1800" i="1" spc="-5" dirty="0">
                <a:solidFill>
                  <a:srgbClr val="422C75"/>
                </a:solidFill>
                <a:latin typeface="Times New Roman"/>
                <a:cs typeface="Times New Roman"/>
              </a:rPr>
              <a:t> </a:t>
            </a:r>
            <a:r>
              <a:rPr sz="1800" i="1" spc="35" dirty="0">
                <a:solidFill>
                  <a:srgbClr val="422C75"/>
                </a:solidFill>
                <a:latin typeface="Times New Roman"/>
                <a:cs typeface="Times New Roman"/>
              </a:rPr>
              <a:t>world</a:t>
            </a:r>
            <a:endParaRPr sz="1800" dirty="0">
              <a:latin typeface="Times New Roman"/>
              <a:cs typeface="Times New Roman"/>
            </a:endParaRPr>
          </a:p>
          <a:p>
            <a:pPr marL="12700" marR="1401445" indent="27940">
              <a:lnSpc>
                <a:spcPct val="101400"/>
              </a:lnSpc>
              <a:tabLst>
                <a:tab pos="2242185" algn="l"/>
              </a:tabLst>
            </a:pPr>
            <a:r>
              <a:rPr sz="4350" spc="-5" dirty="0">
                <a:solidFill>
                  <a:srgbClr val="C00000"/>
                </a:solidFill>
                <a:latin typeface="Trebuchet MS"/>
                <a:cs typeface="Trebuchet MS"/>
              </a:rPr>
              <a:t>Experiential </a:t>
            </a:r>
            <a:r>
              <a:rPr sz="4350" dirty="0">
                <a:solidFill>
                  <a:srgbClr val="C00000"/>
                </a:solidFill>
                <a:latin typeface="Trebuchet MS"/>
                <a:cs typeface="Trebuchet MS"/>
              </a:rPr>
              <a:t>Learning </a:t>
            </a:r>
            <a:r>
              <a:rPr sz="4350" spc="-130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4350" spc="-200" dirty="0">
                <a:solidFill>
                  <a:srgbClr val="C00000"/>
                </a:solidFill>
                <a:latin typeface="Trebuchet MS"/>
                <a:cs typeface="Trebuchet MS"/>
              </a:rPr>
              <a:t>P</a:t>
            </a:r>
            <a:r>
              <a:rPr sz="4350" dirty="0">
                <a:solidFill>
                  <a:srgbClr val="C00000"/>
                </a:solidFill>
                <a:latin typeface="Trebuchet MS"/>
                <a:cs typeface="Trebuchet MS"/>
              </a:rPr>
              <a:t>has</a:t>
            </a:r>
            <a:r>
              <a:rPr sz="4350" spc="5" dirty="0">
                <a:solidFill>
                  <a:srgbClr val="C00000"/>
                </a:solidFill>
                <a:latin typeface="Trebuchet MS"/>
                <a:cs typeface="Trebuchet MS"/>
              </a:rPr>
              <a:t>e</a:t>
            </a:r>
            <a:r>
              <a:rPr sz="4350" dirty="0">
                <a:solidFill>
                  <a:srgbClr val="C00000"/>
                </a:solidFill>
                <a:latin typeface="Trebuchet MS"/>
                <a:cs typeface="Trebuchet MS"/>
              </a:rPr>
              <a:t> 1</a:t>
            </a:r>
            <a:r>
              <a:rPr sz="4350" spc="5" dirty="0">
                <a:solidFill>
                  <a:srgbClr val="C00000"/>
                </a:solidFill>
                <a:latin typeface="Trebuchet MS"/>
                <a:cs typeface="Trebuchet MS"/>
              </a:rPr>
              <a:t>:</a:t>
            </a:r>
            <a:r>
              <a:rPr sz="4350" dirty="0">
                <a:solidFill>
                  <a:srgbClr val="C00000"/>
                </a:solidFill>
                <a:latin typeface="Trebuchet MS"/>
                <a:cs typeface="Trebuchet MS"/>
              </a:rPr>
              <a:t>	</a:t>
            </a:r>
            <a:r>
              <a:rPr sz="4350" spc="-200" dirty="0">
                <a:solidFill>
                  <a:srgbClr val="C00000"/>
                </a:solidFill>
                <a:latin typeface="Trebuchet MS"/>
                <a:cs typeface="Trebuchet MS"/>
              </a:rPr>
              <a:t>P</a:t>
            </a:r>
            <a:r>
              <a:rPr sz="4350" spc="-5" dirty="0">
                <a:solidFill>
                  <a:srgbClr val="C00000"/>
                </a:solidFill>
                <a:latin typeface="Trebuchet MS"/>
                <a:cs typeface="Trebuchet MS"/>
              </a:rPr>
              <a:t>resentation</a:t>
            </a:r>
            <a:endParaRPr sz="4350" dirty="0">
              <a:latin typeface="Trebuchet MS"/>
              <a:cs typeface="Trebuchet MS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993252"/>
              </p:ext>
            </p:extLst>
          </p:nvPr>
        </p:nvGraphicFramePr>
        <p:xfrm>
          <a:off x="667903" y="3942205"/>
          <a:ext cx="11000105" cy="15188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33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66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19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4000" dirty="0">
                          <a:solidFill>
                            <a:srgbClr val="C00000"/>
                          </a:solidFill>
                          <a:latin typeface="Trebuchet MS"/>
                          <a:cs typeface="Trebuchet MS"/>
                        </a:rPr>
                        <a:t>SUBJECT</a:t>
                      </a:r>
                      <a:endParaRPr sz="4000" dirty="0">
                        <a:latin typeface="Trebuchet MS"/>
                        <a:cs typeface="Trebuchet MS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lang="en-US" sz="4400" spc="-10" dirty="0">
                          <a:latin typeface="Calibri"/>
                          <a:cs typeface="Calibri"/>
                        </a:rPr>
                        <a:t>Environmental Sustainability</a:t>
                      </a:r>
                      <a:endParaRPr sz="4400" dirty="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82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4000" dirty="0">
                          <a:solidFill>
                            <a:srgbClr val="C00000"/>
                          </a:solidFill>
                          <a:latin typeface="Trebuchet MS"/>
                          <a:cs typeface="Trebuchet MS"/>
                        </a:rPr>
                        <a:t>BRANCH</a:t>
                      </a:r>
                      <a:endParaRPr sz="4000" dirty="0">
                        <a:latin typeface="Trebuchet MS"/>
                        <a:cs typeface="Trebuchet MS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3700" spc="-5" dirty="0">
                          <a:latin typeface="Calibri"/>
                          <a:cs typeface="Calibri"/>
                        </a:rPr>
                        <a:t>CSE</a:t>
                      </a:r>
                      <a:endParaRPr sz="3700" dirty="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7497" y="67944"/>
            <a:ext cx="7518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spc="-85" dirty="0">
                <a:latin typeface="Times New Roman"/>
                <a:cs typeface="Times New Roman"/>
              </a:rPr>
              <a:t>R</a:t>
            </a:r>
            <a:r>
              <a:rPr sz="1000" dirty="0">
                <a:latin typeface="Times New Roman"/>
                <a:cs typeface="Times New Roman"/>
              </a:rPr>
              <a:t>V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Colleg</a:t>
            </a:r>
            <a:r>
              <a:rPr sz="1000" dirty="0">
                <a:latin typeface="Times New Roman"/>
                <a:cs typeface="Times New Roman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of  </a:t>
            </a:r>
            <a:r>
              <a:rPr sz="1000" spc="-5" dirty="0">
                <a:latin typeface="Times New Roman"/>
                <a:cs typeface="Times New Roman"/>
              </a:rPr>
              <a:t>Engineering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82625"/>
            <a:chOff x="0" y="0"/>
            <a:chExt cx="12192000" cy="6826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807" y="24982"/>
              <a:ext cx="698494" cy="5238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76900"/>
              <a:ext cx="12191999" cy="1054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" y="596900"/>
              <a:ext cx="12192000" cy="25400"/>
            </a:xfrm>
            <a:custGeom>
              <a:avLst/>
              <a:gdLst/>
              <a:ahLst/>
              <a:cxnLst/>
              <a:rect l="l" t="t" r="r" b="b"/>
              <a:pathLst>
                <a:path w="12192000" h="25400">
                  <a:moveTo>
                    <a:pt x="0" y="0"/>
                  </a:moveTo>
                  <a:lnTo>
                    <a:pt x="12191997" y="0"/>
                  </a:lnTo>
                  <a:lnTo>
                    <a:pt x="12191997" y="25399"/>
                  </a:lnTo>
                  <a:lnTo>
                    <a:pt x="0" y="253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44072" y="0"/>
              <a:ext cx="8202295" cy="609600"/>
            </a:xfrm>
            <a:custGeom>
              <a:avLst/>
              <a:gdLst/>
              <a:ahLst/>
              <a:cxnLst/>
              <a:rect l="l" t="t" r="r" b="b"/>
              <a:pathLst>
                <a:path w="8202295" h="609600">
                  <a:moveTo>
                    <a:pt x="8201999" y="609599"/>
                  </a:moveTo>
                  <a:lnTo>
                    <a:pt x="0" y="609599"/>
                  </a:lnTo>
                  <a:lnTo>
                    <a:pt x="0" y="0"/>
                  </a:lnTo>
                  <a:lnTo>
                    <a:pt x="8201999" y="0"/>
                  </a:lnTo>
                  <a:lnTo>
                    <a:pt x="8201999" y="609599"/>
                  </a:lnTo>
                  <a:close/>
                </a:path>
              </a:pathLst>
            </a:custGeom>
            <a:solidFill>
              <a:srgbClr val="FDE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929726" y="136779"/>
            <a:ext cx="17792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spc="120" dirty="0">
                <a:solidFill>
                  <a:srgbClr val="0070C0"/>
                </a:solidFill>
                <a:latin typeface="Cambria"/>
                <a:cs typeface="Cambria"/>
              </a:rPr>
              <a:t>Go, </a:t>
            </a:r>
            <a:r>
              <a:rPr sz="1200" b="1" i="1" spc="110" dirty="0">
                <a:solidFill>
                  <a:srgbClr val="0070C0"/>
                </a:solidFill>
                <a:latin typeface="Cambria"/>
                <a:cs typeface="Cambria"/>
              </a:rPr>
              <a:t>Change</a:t>
            </a:r>
            <a:r>
              <a:rPr sz="1200" b="1" i="1" spc="125" dirty="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sz="1200" b="1" i="1" spc="100" dirty="0">
                <a:solidFill>
                  <a:srgbClr val="0070C0"/>
                </a:solidFill>
                <a:latin typeface="Cambria"/>
                <a:cs typeface="Cambria"/>
              </a:rPr>
              <a:t>the</a:t>
            </a:r>
            <a:r>
              <a:rPr sz="1200" b="1" i="1" spc="125" dirty="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sz="1200" b="1" i="1" spc="85" dirty="0">
                <a:solidFill>
                  <a:srgbClr val="0070C0"/>
                </a:solidFill>
                <a:latin typeface="Cambria"/>
                <a:cs typeface="Cambria"/>
              </a:rPr>
              <a:t>World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649577" y="51714"/>
            <a:ext cx="21894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rebuchet MS"/>
                <a:cs typeface="Trebuchet MS"/>
              </a:rPr>
              <a:t>Key</a:t>
            </a:r>
            <a:r>
              <a:rPr sz="2800" spc="-65" dirty="0">
                <a:latin typeface="Trebuchet MS"/>
                <a:cs typeface="Trebuchet MS"/>
              </a:rPr>
              <a:t> </a:t>
            </a:r>
            <a:r>
              <a:rPr sz="2800" spc="-25" dirty="0">
                <a:latin typeface="Trebuchet MS"/>
                <a:cs typeface="Trebuchet MS"/>
              </a:rPr>
              <a:t>Features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025" y="1008550"/>
            <a:ext cx="11718290" cy="497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27025" algn="just">
              <a:lnSpc>
                <a:spcPct val="100000"/>
              </a:lnSpc>
              <a:spcBef>
                <a:spcPts val="100"/>
              </a:spcBef>
              <a:buSzPct val="96000"/>
              <a:buFont typeface="Arial MT"/>
              <a:buChar char="●"/>
              <a:tabLst>
                <a:tab pos="205104" algn="l"/>
              </a:tabLst>
            </a:pPr>
            <a:r>
              <a:rPr sz="2500" spc="-10" dirty="0">
                <a:solidFill>
                  <a:srgbClr val="E06666"/>
                </a:solidFill>
                <a:latin typeface="Calibri"/>
                <a:cs typeface="Calibri"/>
              </a:rPr>
              <a:t>Real-time</a:t>
            </a:r>
            <a:r>
              <a:rPr sz="2500" dirty="0">
                <a:solidFill>
                  <a:srgbClr val="E06666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E06666"/>
                </a:solidFill>
                <a:latin typeface="Calibri"/>
                <a:cs typeface="Calibri"/>
              </a:rPr>
              <a:t>Monitoring:</a:t>
            </a:r>
            <a:r>
              <a:rPr sz="2500" spc="40" dirty="0">
                <a:solidFill>
                  <a:srgbClr val="E06666"/>
                </a:solidFill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Provides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continuous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insights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into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water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30" dirty="0">
                <a:latin typeface="Calibri"/>
                <a:cs typeface="Calibri"/>
              </a:rPr>
              <a:t>quality,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enabling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prompt </a:t>
            </a:r>
            <a:r>
              <a:rPr sz="2500" spc="-55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response </a:t>
            </a:r>
            <a:r>
              <a:rPr sz="2500" spc="-15" dirty="0">
                <a:latin typeface="Calibri"/>
                <a:cs typeface="Calibri"/>
              </a:rPr>
              <a:t>to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contamination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events.</a:t>
            </a:r>
            <a:endParaRPr sz="2500" dirty="0">
              <a:latin typeface="Calibri"/>
              <a:cs typeface="Calibri"/>
            </a:endParaRPr>
          </a:p>
          <a:p>
            <a:pPr algn="just">
              <a:lnSpc>
                <a:spcPct val="100000"/>
              </a:lnSpc>
              <a:spcBef>
                <a:spcPts val="5"/>
              </a:spcBef>
              <a:buClr>
                <a:srgbClr val="E06666"/>
              </a:buClr>
              <a:buFont typeface="Arial MT"/>
              <a:buChar char="●"/>
            </a:pPr>
            <a:endParaRPr sz="2450" dirty="0">
              <a:latin typeface="Calibri"/>
              <a:cs typeface="Calibri"/>
            </a:endParaRPr>
          </a:p>
          <a:p>
            <a:pPr marL="205104" indent="-192405" algn="just">
              <a:lnSpc>
                <a:spcPct val="100000"/>
              </a:lnSpc>
              <a:spcBef>
                <a:spcPts val="5"/>
              </a:spcBef>
              <a:buSzPct val="96000"/>
              <a:buFont typeface="Arial MT"/>
              <a:buChar char="●"/>
              <a:tabLst>
                <a:tab pos="205104" algn="l"/>
              </a:tabLst>
            </a:pPr>
            <a:r>
              <a:rPr sz="2500" spc="-20" dirty="0">
                <a:solidFill>
                  <a:srgbClr val="E06666"/>
                </a:solidFill>
                <a:latin typeface="Calibri"/>
                <a:cs typeface="Calibri"/>
              </a:rPr>
              <a:t>Cost-effective:</a:t>
            </a:r>
            <a:r>
              <a:rPr sz="2500" dirty="0">
                <a:solidFill>
                  <a:srgbClr val="E06666"/>
                </a:solidFill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Utilizes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readily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available</a:t>
            </a:r>
            <a:r>
              <a:rPr sz="2500" dirty="0">
                <a:latin typeface="Calibri"/>
                <a:cs typeface="Calibri"/>
              </a:rPr>
              <a:t> and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affordable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components.</a:t>
            </a:r>
            <a:endParaRPr sz="2500" dirty="0">
              <a:latin typeface="Calibri"/>
              <a:cs typeface="Calibri"/>
            </a:endParaRPr>
          </a:p>
          <a:p>
            <a:pPr algn="just">
              <a:lnSpc>
                <a:spcPct val="100000"/>
              </a:lnSpc>
              <a:spcBef>
                <a:spcPts val="5"/>
              </a:spcBef>
              <a:buClr>
                <a:srgbClr val="E06666"/>
              </a:buClr>
              <a:buFont typeface="Arial MT"/>
              <a:buChar char="●"/>
            </a:pPr>
            <a:endParaRPr sz="2450" dirty="0">
              <a:latin typeface="Calibri"/>
              <a:cs typeface="Calibri"/>
            </a:endParaRPr>
          </a:p>
          <a:p>
            <a:pPr marL="12700" marR="881380" algn="just">
              <a:lnSpc>
                <a:spcPct val="100000"/>
              </a:lnSpc>
              <a:buSzPct val="96000"/>
              <a:buFont typeface="Arial MT"/>
              <a:buChar char="●"/>
              <a:tabLst>
                <a:tab pos="205104" algn="l"/>
              </a:tabLst>
            </a:pPr>
            <a:r>
              <a:rPr sz="2500" spc="-5" dirty="0">
                <a:solidFill>
                  <a:srgbClr val="E06666"/>
                </a:solidFill>
                <a:latin typeface="Calibri"/>
                <a:cs typeface="Calibri"/>
              </a:rPr>
              <a:t>Scalability:</a:t>
            </a:r>
            <a:r>
              <a:rPr sz="2500" dirty="0">
                <a:solidFill>
                  <a:srgbClr val="E06666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The </a:t>
            </a:r>
            <a:r>
              <a:rPr sz="2500" spc="-25" dirty="0">
                <a:latin typeface="Calibri"/>
                <a:cs typeface="Calibri"/>
              </a:rPr>
              <a:t>system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can</a:t>
            </a:r>
            <a:r>
              <a:rPr sz="2500" spc="-5" dirty="0">
                <a:latin typeface="Calibri"/>
                <a:cs typeface="Calibri"/>
              </a:rPr>
              <a:t> be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easily </a:t>
            </a:r>
            <a:r>
              <a:rPr sz="2500" spc="-10" dirty="0">
                <a:latin typeface="Calibri"/>
                <a:cs typeface="Calibri"/>
              </a:rPr>
              <a:t>expanded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to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monitor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multiple </a:t>
            </a:r>
            <a:r>
              <a:rPr sz="2500" spc="-20" dirty="0">
                <a:latin typeface="Calibri"/>
                <a:cs typeface="Calibri"/>
              </a:rPr>
              <a:t>water</a:t>
            </a:r>
            <a:r>
              <a:rPr sz="2500" spc="-5" dirty="0">
                <a:latin typeface="Calibri"/>
                <a:cs typeface="Calibri"/>
              </a:rPr>
              <a:t> bodies or </a:t>
            </a:r>
            <a:r>
              <a:rPr sz="2500" spc="-55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incorporate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additional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sensors.</a:t>
            </a:r>
            <a:endParaRPr sz="2500" dirty="0">
              <a:latin typeface="Calibri"/>
              <a:cs typeface="Calibri"/>
            </a:endParaRPr>
          </a:p>
          <a:p>
            <a:pPr algn="just">
              <a:lnSpc>
                <a:spcPct val="100000"/>
              </a:lnSpc>
              <a:spcBef>
                <a:spcPts val="10"/>
              </a:spcBef>
              <a:buClr>
                <a:srgbClr val="E06666"/>
              </a:buClr>
              <a:buFont typeface="Arial MT"/>
              <a:buChar char="●"/>
            </a:pPr>
            <a:endParaRPr sz="2450" dirty="0">
              <a:latin typeface="Calibri"/>
              <a:cs typeface="Calibri"/>
            </a:endParaRPr>
          </a:p>
          <a:p>
            <a:pPr marL="12700" marR="1579880" algn="just">
              <a:lnSpc>
                <a:spcPct val="100000"/>
              </a:lnSpc>
              <a:buSzPct val="96000"/>
              <a:buFont typeface="Arial MT"/>
              <a:buChar char="●"/>
              <a:tabLst>
                <a:tab pos="205104" algn="l"/>
              </a:tabLst>
            </a:pPr>
            <a:r>
              <a:rPr sz="2500" spc="-5" dirty="0">
                <a:solidFill>
                  <a:srgbClr val="E06666"/>
                </a:solidFill>
                <a:latin typeface="Calibri"/>
                <a:cs typeface="Calibri"/>
              </a:rPr>
              <a:t>Multi-Sensor</a:t>
            </a:r>
            <a:r>
              <a:rPr sz="2500" spc="-15" dirty="0">
                <a:solidFill>
                  <a:srgbClr val="E06666"/>
                </a:solidFill>
                <a:latin typeface="Calibri"/>
                <a:cs typeface="Calibri"/>
              </a:rPr>
              <a:t> Integration:</a:t>
            </a:r>
            <a:r>
              <a:rPr sz="2500" spc="70" dirty="0">
                <a:solidFill>
                  <a:srgbClr val="E06666"/>
                </a:solidFill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Incorporate</a:t>
            </a:r>
            <a:r>
              <a:rPr sz="2500" spc="-5" dirty="0">
                <a:latin typeface="Calibri"/>
                <a:cs typeface="Calibri"/>
              </a:rPr>
              <a:t> TDS </a:t>
            </a:r>
            <a:r>
              <a:rPr sz="2500" dirty="0">
                <a:latin typeface="Calibri"/>
                <a:cs typeface="Calibri"/>
              </a:rPr>
              <a:t>and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temperature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sensors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to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gather </a:t>
            </a:r>
            <a:r>
              <a:rPr sz="2500" spc="-55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comprehensive </a:t>
            </a:r>
            <a:r>
              <a:rPr sz="2500" spc="-20" dirty="0">
                <a:latin typeface="Calibri"/>
                <a:cs typeface="Calibri"/>
              </a:rPr>
              <a:t>water</a:t>
            </a:r>
            <a:r>
              <a:rPr sz="2500" spc="-5" dirty="0">
                <a:latin typeface="Calibri"/>
                <a:cs typeface="Calibri"/>
              </a:rPr>
              <a:t> quality </a:t>
            </a:r>
            <a:r>
              <a:rPr sz="2500" spc="-15" dirty="0">
                <a:latin typeface="Calibri"/>
                <a:cs typeface="Calibri"/>
              </a:rPr>
              <a:t>data.</a:t>
            </a:r>
            <a:endParaRPr sz="2500" dirty="0">
              <a:latin typeface="Calibri"/>
              <a:cs typeface="Calibri"/>
            </a:endParaRPr>
          </a:p>
          <a:p>
            <a:pPr algn="just">
              <a:lnSpc>
                <a:spcPct val="100000"/>
              </a:lnSpc>
              <a:spcBef>
                <a:spcPts val="10"/>
              </a:spcBef>
              <a:buClr>
                <a:srgbClr val="E06666"/>
              </a:buClr>
              <a:buFont typeface="Arial MT"/>
              <a:buChar char="●"/>
            </a:pPr>
            <a:endParaRPr sz="2450" dirty="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buSzPct val="96000"/>
              <a:buFont typeface="Arial MT"/>
              <a:buChar char="●"/>
              <a:tabLst>
                <a:tab pos="205104" algn="l"/>
              </a:tabLst>
            </a:pPr>
            <a:r>
              <a:rPr sz="2500" spc="-5" dirty="0">
                <a:solidFill>
                  <a:srgbClr val="E06666"/>
                </a:solidFill>
                <a:latin typeface="Calibri"/>
                <a:cs typeface="Calibri"/>
              </a:rPr>
              <a:t>ThingSpeak </a:t>
            </a:r>
            <a:r>
              <a:rPr sz="2500" spc="-15" dirty="0">
                <a:solidFill>
                  <a:srgbClr val="E06666"/>
                </a:solidFill>
                <a:latin typeface="Calibri"/>
                <a:cs typeface="Calibri"/>
              </a:rPr>
              <a:t>Integration</a:t>
            </a:r>
            <a:r>
              <a:rPr sz="2500" spc="-15" dirty="0">
                <a:latin typeface="Calibri"/>
                <a:cs typeface="Calibri"/>
              </a:rPr>
              <a:t>: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Use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ThingSpeak API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to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store,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analyze,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and </a:t>
            </a:r>
            <a:r>
              <a:rPr sz="2500" spc="-15" dirty="0">
                <a:latin typeface="Calibri"/>
                <a:cs typeface="Calibri"/>
              </a:rPr>
              <a:t>visualize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sensor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data</a:t>
            </a:r>
            <a:r>
              <a:rPr sz="2500" spc="-5" dirty="0">
                <a:latin typeface="Calibri"/>
                <a:cs typeface="Calibri"/>
              </a:rPr>
              <a:t> in </a:t>
            </a:r>
            <a:r>
              <a:rPr sz="2500" spc="-55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the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cloud, </a:t>
            </a:r>
            <a:r>
              <a:rPr sz="2500" spc="-10" dirty="0">
                <a:latin typeface="Calibri"/>
                <a:cs typeface="Calibri"/>
              </a:rPr>
              <a:t>providing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easy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access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to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historical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records.</a:t>
            </a:r>
            <a:endParaRPr sz="25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7497" y="67944"/>
            <a:ext cx="7518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spc="-85" dirty="0">
                <a:latin typeface="Times New Roman"/>
                <a:cs typeface="Times New Roman"/>
              </a:rPr>
              <a:t>R</a:t>
            </a:r>
            <a:r>
              <a:rPr sz="1000" dirty="0">
                <a:latin typeface="Times New Roman"/>
                <a:cs typeface="Times New Roman"/>
              </a:rPr>
              <a:t>V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Colleg</a:t>
            </a:r>
            <a:r>
              <a:rPr sz="1000" dirty="0">
                <a:latin typeface="Times New Roman"/>
                <a:cs typeface="Times New Roman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of  </a:t>
            </a:r>
            <a:r>
              <a:rPr sz="1000" spc="-5" dirty="0">
                <a:latin typeface="Times New Roman"/>
                <a:cs typeface="Times New Roman"/>
              </a:rPr>
              <a:t>Engineering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82625"/>
            <a:chOff x="0" y="0"/>
            <a:chExt cx="12192000" cy="6826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807" y="24982"/>
              <a:ext cx="698494" cy="5238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76900"/>
              <a:ext cx="12191999" cy="1054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" y="596900"/>
              <a:ext cx="12192000" cy="25400"/>
            </a:xfrm>
            <a:custGeom>
              <a:avLst/>
              <a:gdLst/>
              <a:ahLst/>
              <a:cxnLst/>
              <a:rect l="l" t="t" r="r" b="b"/>
              <a:pathLst>
                <a:path w="12192000" h="25400">
                  <a:moveTo>
                    <a:pt x="0" y="0"/>
                  </a:moveTo>
                  <a:lnTo>
                    <a:pt x="12191997" y="0"/>
                  </a:lnTo>
                  <a:lnTo>
                    <a:pt x="12191997" y="25399"/>
                  </a:lnTo>
                  <a:lnTo>
                    <a:pt x="0" y="253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44072" y="0"/>
              <a:ext cx="8202295" cy="609600"/>
            </a:xfrm>
            <a:custGeom>
              <a:avLst/>
              <a:gdLst/>
              <a:ahLst/>
              <a:cxnLst/>
              <a:rect l="l" t="t" r="r" b="b"/>
              <a:pathLst>
                <a:path w="8202295" h="609600">
                  <a:moveTo>
                    <a:pt x="8201999" y="609599"/>
                  </a:moveTo>
                  <a:lnTo>
                    <a:pt x="0" y="609599"/>
                  </a:lnTo>
                  <a:lnTo>
                    <a:pt x="0" y="0"/>
                  </a:lnTo>
                  <a:lnTo>
                    <a:pt x="8201999" y="0"/>
                  </a:lnTo>
                  <a:lnTo>
                    <a:pt x="8201999" y="609599"/>
                  </a:lnTo>
                  <a:close/>
                </a:path>
              </a:pathLst>
            </a:custGeom>
            <a:solidFill>
              <a:srgbClr val="FDE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929726" y="136779"/>
            <a:ext cx="17792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spc="120" dirty="0">
                <a:solidFill>
                  <a:srgbClr val="0070C0"/>
                </a:solidFill>
                <a:latin typeface="Cambria"/>
                <a:cs typeface="Cambria"/>
              </a:rPr>
              <a:t>Go, </a:t>
            </a:r>
            <a:r>
              <a:rPr sz="1200" b="1" i="1" spc="110" dirty="0">
                <a:solidFill>
                  <a:srgbClr val="0070C0"/>
                </a:solidFill>
                <a:latin typeface="Cambria"/>
                <a:cs typeface="Cambria"/>
              </a:rPr>
              <a:t>Change</a:t>
            </a:r>
            <a:r>
              <a:rPr sz="1200" b="1" i="1" spc="125" dirty="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sz="1200" b="1" i="1" spc="100" dirty="0">
                <a:solidFill>
                  <a:srgbClr val="0070C0"/>
                </a:solidFill>
                <a:latin typeface="Cambria"/>
                <a:cs typeface="Cambria"/>
              </a:rPr>
              <a:t>the</a:t>
            </a:r>
            <a:r>
              <a:rPr sz="1200" b="1" i="1" spc="125" dirty="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sz="1200" b="1" i="1" spc="85" dirty="0">
                <a:solidFill>
                  <a:srgbClr val="0070C0"/>
                </a:solidFill>
                <a:latin typeface="Cambria"/>
                <a:cs typeface="Cambria"/>
              </a:rPr>
              <a:t>World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636556" y="51714"/>
            <a:ext cx="22142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30" dirty="0">
                <a:latin typeface="Trebuchet MS"/>
                <a:cs typeface="Trebuchet MS"/>
              </a:rPr>
              <a:t>Future</a:t>
            </a:r>
            <a:r>
              <a:rPr sz="2800" spc="-75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Scope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4776" y="1101983"/>
            <a:ext cx="11942445" cy="4671151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897890" algn="just">
              <a:lnSpc>
                <a:spcPts val="2590"/>
              </a:lnSpc>
              <a:spcBef>
                <a:spcPts val="425"/>
              </a:spcBef>
              <a:buAutoNum type="arabicPeriod"/>
              <a:tabLst>
                <a:tab pos="375920" algn="l"/>
              </a:tabLst>
            </a:pPr>
            <a:r>
              <a:rPr sz="2400" u="heavy" spc="-5" dirty="0">
                <a:solidFill>
                  <a:srgbClr val="D4A6BD"/>
                </a:solidFill>
                <a:uFill>
                  <a:solidFill>
                    <a:srgbClr val="D4A6BD"/>
                  </a:solidFill>
                </a:uFill>
                <a:latin typeface="Trebuchet MS"/>
                <a:cs typeface="Trebuchet MS"/>
              </a:rPr>
              <a:t>Integrate</a:t>
            </a:r>
            <a:r>
              <a:rPr sz="2400" u="heavy" spc="-15" dirty="0">
                <a:solidFill>
                  <a:srgbClr val="D4A6BD"/>
                </a:solidFill>
                <a:uFill>
                  <a:solidFill>
                    <a:srgbClr val="D4A6BD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u="heavy" spc="-5" dirty="0">
                <a:solidFill>
                  <a:srgbClr val="D4A6BD"/>
                </a:solidFill>
                <a:uFill>
                  <a:solidFill>
                    <a:srgbClr val="D4A6BD"/>
                  </a:solidFill>
                </a:uFill>
                <a:latin typeface="Trebuchet MS"/>
                <a:cs typeface="Trebuchet MS"/>
              </a:rPr>
              <a:t>additional</a:t>
            </a:r>
            <a:r>
              <a:rPr sz="2400" u="heavy" spc="-10" dirty="0">
                <a:solidFill>
                  <a:srgbClr val="D4A6BD"/>
                </a:solidFill>
                <a:uFill>
                  <a:solidFill>
                    <a:srgbClr val="D4A6BD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u="heavy" spc="-5" dirty="0">
                <a:solidFill>
                  <a:srgbClr val="D4A6BD"/>
                </a:solidFill>
                <a:uFill>
                  <a:solidFill>
                    <a:srgbClr val="D4A6BD"/>
                  </a:solidFill>
                </a:uFill>
                <a:latin typeface="Trebuchet MS"/>
                <a:cs typeface="Trebuchet MS"/>
              </a:rPr>
              <a:t>sensors:</a:t>
            </a:r>
            <a:r>
              <a:rPr sz="2400" spc="45" dirty="0">
                <a:solidFill>
                  <a:srgbClr val="D4A6BD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2060"/>
                </a:solidFill>
                <a:latin typeface="Trebuchet MS"/>
                <a:cs typeface="Trebuchet MS"/>
              </a:rPr>
              <a:t>Consider</a:t>
            </a:r>
            <a:r>
              <a:rPr sz="2400" spc="-10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2060"/>
                </a:solidFill>
                <a:latin typeface="Trebuchet MS"/>
                <a:cs typeface="Trebuchet MS"/>
              </a:rPr>
              <a:t>adding</a:t>
            </a:r>
            <a:r>
              <a:rPr sz="2400" spc="-10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2060"/>
                </a:solidFill>
                <a:latin typeface="Trebuchet MS"/>
                <a:cs typeface="Trebuchet MS"/>
              </a:rPr>
              <a:t>pH</a:t>
            </a:r>
            <a:r>
              <a:rPr sz="2400" spc="-15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2060"/>
                </a:solidFill>
                <a:latin typeface="Trebuchet MS"/>
                <a:cs typeface="Trebuchet MS"/>
              </a:rPr>
              <a:t>sensors,</a:t>
            </a:r>
            <a:r>
              <a:rPr sz="2400" spc="-10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2060"/>
                </a:solidFill>
                <a:latin typeface="Trebuchet MS"/>
                <a:cs typeface="Trebuchet MS"/>
              </a:rPr>
              <a:t>turbidity</a:t>
            </a:r>
            <a:r>
              <a:rPr sz="2400" spc="-10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2060"/>
                </a:solidFill>
                <a:latin typeface="Trebuchet MS"/>
                <a:cs typeface="Trebuchet MS"/>
              </a:rPr>
              <a:t>sensors,</a:t>
            </a:r>
            <a:r>
              <a:rPr sz="2400" spc="-10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2060"/>
                </a:solidFill>
                <a:latin typeface="Trebuchet MS"/>
                <a:cs typeface="Trebuchet MS"/>
              </a:rPr>
              <a:t>or </a:t>
            </a:r>
            <a:r>
              <a:rPr sz="2400" spc="-710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2060"/>
                </a:solidFill>
                <a:latin typeface="Trebuchet MS"/>
                <a:cs typeface="Trebuchet MS"/>
              </a:rPr>
              <a:t>dissolved</a:t>
            </a:r>
            <a:r>
              <a:rPr sz="2400" spc="-10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2060"/>
                </a:solidFill>
                <a:latin typeface="Trebuchet MS"/>
                <a:cs typeface="Trebuchet MS"/>
              </a:rPr>
              <a:t>oxygen sensors</a:t>
            </a:r>
            <a:r>
              <a:rPr sz="2400" spc="-10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2060"/>
                </a:solidFill>
                <a:latin typeface="Trebuchet MS"/>
                <a:cs typeface="Trebuchet MS"/>
              </a:rPr>
              <a:t>for </a:t>
            </a:r>
            <a:r>
              <a:rPr sz="2400" dirty="0">
                <a:solidFill>
                  <a:srgbClr val="002060"/>
                </a:solidFill>
                <a:latin typeface="Trebuchet MS"/>
                <a:cs typeface="Trebuchet MS"/>
              </a:rPr>
              <a:t>a</a:t>
            </a:r>
            <a:r>
              <a:rPr sz="2400" spc="-10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2060"/>
                </a:solidFill>
                <a:latin typeface="Trebuchet MS"/>
                <a:cs typeface="Trebuchet MS"/>
              </a:rPr>
              <a:t>comprehensive water</a:t>
            </a:r>
            <a:r>
              <a:rPr sz="2400" spc="-10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2060"/>
                </a:solidFill>
                <a:latin typeface="Trebuchet MS"/>
                <a:cs typeface="Trebuchet MS"/>
              </a:rPr>
              <a:t>quality analysis.</a:t>
            </a:r>
            <a:endParaRPr sz="2400" dirty="0">
              <a:latin typeface="Trebuchet MS"/>
              <a:cs typeface="Trebuchet MS"/>
            </a:endParaRPr>
          </a:p>
          <a:p>
            <a:pPr algn="just">
              <a:lnSpc>
                <a:spcPct val="100000"/>
              </a:lnSpc>
              <a:spcBef>
                <a:spcPts val="35"/>
              </a:spcBef>
              <a:buClr>
                <a:srgbClr val="D4A6BD"/>
              </a:buClr>
              <a:buFont typeface="Trebuchet MS"/>
              <a:buAutoNum type="arabicPeriod"/>
            </a:pPr>
            <a:endParaRPr sz="3500" dirty="0">
              <a:latin typeface="Trebuchet MS"/>
              <a:cs typeface="Trebuchet MS"/>
            </a:endParaRPr>
          </a:p>
          <a:p>
            <a:pPr marL="12700" marR="430530" algn="just">
              <a:lnSpc>
                <a:spcPts val="2590"/>
              </a:lnSpc>
              <a:buAutoNum type="arabicPeriod"/>
              <a:tabLst>
                <a:tab pos="375920" algn="l"/>
              </a:tabLst>
            </a:pPr>
            <a:r>
              <a:rPr sz="2400" u="heavy" spc="-5" dirty="0">
                <a:solidFill>
                  <a:srgbClr val="D4A6BD"/>
                </a:solidFill>
                <a:uFill>
                  <a:solidFill>
                    <a:srgbClr val="D4A6BD"/>
                  </a:solidFill>
                </a:uFill>
                <a:latin typeface="Trebuchet MS"/>
                <a:cs typeface="Trebuchet MS"/>
              </a:rPr>
              <a:t>Enhance IoT features:</a:t>
            </a:r>
            <a:r>
              <a:rPr sz="2400" spc="-5" dirty="0">
                <a:solidFill>
                  <a:srgbClr val="D4A6BD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2060"/>
                </a:solidFill>
                <a:latin typeface="Trebuchet MS"/>
                <a:cs typeface="Trebuchet MS"/>
              </a:rPr>
              <a:t>Implement data logging, real-time monitoring, and remote </a:t>
            </a:r>
            <a:r>
              <a:rPr sz="2400" spc="-710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2060"/>
                </a:solidFill>
                <a:latin typeface="Trebuchet MS"/>
                <a:cs typeface="Trebuchet MS"/>
              </a:rPr>
              <a:t>access to improve the system's connectivity and </a:t>
            </a:r>
            <a:r>
              <a:rPr sz="2400" spc="-30" dirty="0">
                <a:solidFill>
                  <a:srgbClr val="002060"/>
                </a:solidFill>
                <a:latin typeface="Trebuchet MS"/>
                <a:cs typeface="Trebuchet MS"/>
              </a:rPr>
              <a:t>accessibility.</a:t>
            </a:r>
            <a:endParaRPr sz="2400" dirty="0">
              <a:latin typeface="Trebuchet MS"/>
              <a:cs typeface="Trebuchet MS"/>
            </a:endParaRPr>
          </a:p>
          <a:p>
            <a:pPr algn="just">
              <a:lnSpc>
                <a:spcPct val="100000"/>
              </a:lnSpc>
              <a:spcBef>
                <a:spcPts val="35"/>
              </a:spcBef>
              <a:buClr>
                <a:srgbClr val="D4A6BD"/>
              </a:buClr>
              <a:buFont typeface="Trebuchet MS"/>
              <a:buAutoNum type="arabicPeriod"/>
            </a:pPr>
            <a:endParaRPr sz="3500" dirty="0">
              <a:latin typeface="Trebuchet MS"/>
              <a:cs typeface="Trebuchet MS"/>
            </a:endParaRPr>
          </a:p>
          <a:p>
            <a:pPr marL="12700" marR="5080" algn="just">
              <a:lnSpc>
                <a:spcPts val="2590"/>
              </a:lnSpc>
              <a:buAutoNum type="arabicPeriod"/>
              <a:tabLst>
                <a:tab pos="375920" algn="l"/>
              </a:tabLst>
            </a:pPr>
            <a:r>
              <a:rPr sz="2400" u="heavy" spc="-5" dirty="0">
                <a:solidFill>
                  <a:srgbClr val="D4A6BD"/>
                </a:solidFill>
                <a:uFill>
                  <a:solidFill>
                    <a:srgbClr val="D4A6BD"/>
                  </a:solidFill>
                </a:uFill>
                <a:latin typeface="Trebuchet MS"/>
                <a:cs typeface="Trebuchet MS"/>
              </a:rPr>
              <a:t>User interface improvement:</a:t>
            </a:r>
            <a:r>
              <a:rPr sz="2400" spc="-5" dirty="0">
                <a:solidFill>
                  <a:srgbClr val="D4A6BD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2060"/>
                </a:solidFill>
                <a:latin typeface="Trebuchet MS"/>
                <a:cs typeface="Trebuchet MS"/>
              </a:rPr>
              <a:t>Develop </a:t>
            </a:r>
            <a:r>
              <a:rPr sz="2400" dirty="0">
                <a:solidFill>
                  <a:srgbClr val="002060"/>
                </a:solidFill>
                <a:latin typeface="Trebuchet MS"/>
                <a:cs typeface="Trebuchet MS"/>
              </a:rPr>
              <a:t>a </a:t>
            </a:r>
            <a:r>
              <a:rPr sz="2400" spc="-5" dirty="0">
                <a:solidFill>
                  <a:srgbClr val="002060"/>
                </a:solidFill>
                <a:latin typeface="Trebuchet MS"/>
                <a:cs typeface="Trebuchet MS"/>
              </a:rPr>
              <a:t>user-friendly interface for data visualization </a:t>
            </a:r>
            <a:r>
              <a:rPr sz="2400" spc="-710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2060"/>
                </a:solidFill>
                <a:latin typeface="Trebuchet MS"/>
                <a:cs typeface="Trebuchet MS"/>
              </a:rPr>
              <a:t>and analysis to make it more accessible and </a:t>
            </a:r>
            <a:r>
              <a:rPr sz="2400" spc="-30" dirty="0">
                <a:solidFill>
                  <a:srgbClr val="002060"/>
                </a:solidFill>
                <a:latin typeface="Trebuchet MS"/>
                <a:cs typeface="Trebuchet MS"/>
              </a:rPr>
              <a:t>user-friendly.</a:t>
            </a:r>
            <a:endParaRPr sz="2400" dirty="0">
              <a:latin typeface="Trebuchet MS"/>
              <a:cs typeface="Trebuchet MS"/>
            </a:endParaRPr>
          </a:p>
          <a:p>
            <a:pPr algn="just">
              <a:lnSpc>
                <a:spcPct val="100000"/>
              </a:lnSpc>
              <a:spcBef>
                <a:spcPts val="35"/>
              </a:spcBef>
              <a:buClr>
                <a:srgbClr val="D4A6BD"/>
              </a:buClr>
              <a:buFont typeface="Trebuchet MS"/>
              <a:buAutoNum type="arabicPeriod"/>
            </a:pPr>
            <a:endParaRPr sz="3500" dirty="0">
              <a:latin typeface="Trebuchet MS"/>
              <a:cs typeface="Trebuchet MS"/>
            </a:endParaRPr>
          </a:p>
          <a:p>
            <a:pPr marL="12700" marR="384175" algn="just">
              <a:lnSpc>
                <a:spcPts val="2590"/>
              </a:lnSpc>
              <a:buAutoNum type="arabicPeriod"/>
              <a:tabLst>
                <a:tab pos="375920" algn="l"/>
              </a:tabLst>
            </a:pPr>
            <a:r>
              <a:rPr sz="2400" u="heavy" spc="-5" dirty="0">
                <a:solidFill>
                  <a:srgbClr val="D4A6BD"/>
                </a:solidFill>
                <a:uFill>
                  <a:solidFill>
                    <a:srgbClr val="D4A6BD"/>
                  </a:solidFill>
                </a:uFill>
                <a:latin typeface="Trebuchet MS"/>
                <a:cs typeface="Trebuchet MS"/>
              </a:rPr>
              <a:t>Explore machine learning:</a:t>
            </a:r>
            <a:r>
              <a:rPr sz="2400" spc="-5" dirty="0">
                <a:solidFill>
                  <a:srgbClr val="D4A6BD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2060"/>
                </a:solidFill>
                <a:latin typeface="Trebuchet MS"/>
                <a:cs typeface="Trebuchet MS"/>
              </a:rPr>
              <a:t>Incorporate machine learning algorithms for predictive </a:t>
            </a:r>
            <a:r>
              <a:rPr sz="2400" spc="-710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2060"/>
                </a:solidFill>
                <a:latin typeface="Trebuchet MS"/>
                <a:cs typeface="Trebuchet MS"/>
              </a:rPr>
              <a:t>analytics, enabling your system to offer insights and predictions based on historical </a:t>
            </a:r>
            <a:r>
              <a:rPr sz="2400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2060"/>
                </a:solidFill>
                <a:latin typeface="Trebuchet MS"/>
                <a:cs typeface="Trebuchet MS"/>
              </a:rPr>
              <a:t>data.</a:t>
            </a:r>
            <a:endParaRPr sz="2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7497" y="67944"/>
            <a:ext cx="7518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spc="-85" dirty="0">
                <a:latin typeface="Times New Roman"/>
                <a:cs typeface="Times New Roman"/>
              </a:rPr>
              <a:t>R</a:t>
            </a:r>
            <a:r>
              <a:rPr sz="1000" dirty="0">
                <a:latin typeface="Times New Roman"/>
                <a:cs typeface="Times New Roman"/>
              </a:rPr>
              <a:t>V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Colleg</a:t>
            </a:r>
            <a:r>
              <a:rPr sz="1000" dirty="0">
                <a:latin typeface="Times New Roman"/>
                <a:cs typeface="Times New Roman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of  </a:t>
            </a:r>
            <a:r>
              <a:rPr sz="1000" spc="-5" dirty="0">
                <a:latin typeface="Times New Roman"/>
                <a:cs typeface="Times New Roman"/>
              </a:rPr>
              <a:t>Engineering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82625"/>
            <a:chOff x="0" y="0"/>
            <a:chExt cx="12192000" cy="6826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807" y="24982"/>
              <a:ext cx="698494" cy="5238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76900"/>
              <a:ext cx="12191999" cy="1054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" y="596900"/>
              <a:ext cx="12192000" cy="25400"/>
            </a:xfrm>
            <a:custGeom>
              <a:avLst/>
              <a:gdLst/>
              <a:ahLst/>
              <a:cxnLst/>
              <a:rect l="l" t="t" r="r" b="b"/>
              <a:pathLst>
                <a:path w="12192000" h="25400">
                  <a:moveTo>
                    <a:pt x="0" y="0"/>
                  </a:moveTo>
                  <a:lnTo>
                    <a:pt x="12191997" y="0"/>
                  </a:lnTo>
                  <a:lnTo>
                    <a:pt x="12191997" y="25399"/>
                  </a:lnTo>
                  <a:lnTo>
                    <a:pt x="0" y="253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44072" y="0"/>
              <a:ext cx="8202295" cy="609600"/>
            </a:xfrm>
            <a:custGeom>
              <a:avLst/>
              <a:gdLst/>
              <a:ahLst/>
              <a:cxnLst/>
              <a:rect l="l" t="t" r="r" b="b"/>
              <a:pathLst>
                <a:path w="8202295" h="609600">
                  <a:moveTo>
                    <a:pt x="8201999" y="609599"/>
                  </a:moveTo>
                  <a:lnTo>
                    <a:pt x="0" y="609599"/>
                  </a:lnTo>
                  <a:lnTo>
                    <a:pt x="0" y="0"/>
                  </a:lnTo>
                  <a:lnTo>
                    <a:pt x="8201999" y="0"/>
                  </a:lnTo>
                  <a:lnTo>
                    <a:pt x="8201999" y="609599"/>
                  </a:lnTo>
                  <a:close/>
                </a:path>
              </a:pathLst>
            </a:custGeom>
            <a:solidFill>
              <a:srgbClr val="FDE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929726" y="136779"/>
            <a:ext cx="17792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spc="120" dirty="0">
                <a:solidFill>
                  <a:srgbClr val="0070C0"/>
                </a:solidFill>
                <a:latin typeface="Cambria"/>
                <a:cs typeface="Cambria"/>
              </a:rPr>
              <a:t>Go, </a:t>
            </a:r>
            <a:r>
              <a:rPr sz="1200" b="1" i="1" spc="110" dirty="0">
                <a:solidFill>
                  <a:srgbClr val="0070C0"/>
                </a:solidFill>
                <a:latin typeface="Cambria"/>
                <a:cs typeface="Cambria"/>
              </a:rPr>
              <a:t>Change</a:t>
            </a:r>
            <a:r>
              <a:rPr sz="1200" b="1" i="1" spc="125" dirty="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sz="1200" b="1" i="1" spc="100" dirty="0">
                <a:solidFill>
                  <a:srgbClr val="0070C0"/>
                </a:solidFill>
                <a:latin typeface="Cambria"/>
                <a:cs typeface="Cambria"/>
              </a:rPr>
              <a:t>the</a:t>
            </a:r>
            <a:r>
              <a:rPr sz="1200" b="1" i="1" spc="125" dirty="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sz="1200" b="1" i="1" spc="85" dirty="0">
                <a:solidFill>
                  <a:srgbClr val="0070C0"/>
                </a:solidFill>
                <a:latin typeface="Cambria"/>
                <a:cs typeface="Cambria"/>
              </a:rPr>
              <a:t>World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800962" y="51714"/>
            <a:ext cx="18859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rebuchet MS"/>
                <a:cs typeface="Trebuchet MS"/>
              </a:rPr>
              <a:t>References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4725" y="1064928"/>
            <a:ext cx="11346815" cy="3204081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12700" marR="50165" algn="just">
              <a:lnSpc>
                <a:spcPts val="2270"/>
              </a:lnSpc>
              <a:spcBef>
                <a:spcPts val="384"/>
              </a:spcBef>
              <a:buAutoNum type="arabicPlain"/>
              <a:tabLst>
                <a:tab pos="438784" algn="l"/>
              </a:tabLst>
            </a:pPr>
            <a:r>
              <a:rPr lang="en-US" sz="2100" spc="-5" dirty="0">
                <a:solidFill>
                  <a:srgbClr val="002060"/>
                </a:solidFill>
                <a:latin typeface="Trebuchet MS"/>
                <a:cs typeface="Trebuchet MS"/>
              </a:rPr>
              <a:t>.	</a:t>
            </a:r>
            <a:r>
              <a:rPr sz="2100" spc="-5" dirty="0">
                <a:solidFill>
                  <a:srgbClr val="002060"/>
                </a:solidFill>
                <a:latin typeface="Trebuchet MS"/>
                <a:cs typeface="Trebuchet MS"/>
              </a:rPr>
              <a:t>J.</a:t>
            </a:r>
            <a:r>
              <a:rPr sz="2100" spc="65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2100" spc="-5" dirty="0">
                <a:solidFill>
                  <a:srgbClr val="002060"/>
                </a:solidFill>
                <a:latin typeface="Trebuchet MS"/>
                <a:cs typeface="Trebuchet MS"/>
              </a:rPr>
              <a:t>Babu,</a:t>
            </a:r>
            <a:r>
              <a:rPr sz="2100" spc="70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2100" spc="-155" dirty="0">
                <a:solidFill>
                  <a:srgbClr val="002060"/>
                </a:solidFill>
                <a:latin typeface="Trebuchet MS"/>
                <a:cs typeface="Trebuchet MS"/>
              </a:rPr>
              <a:t>V.</a:t>
            </a:r>
            <a:r>
              <a:rPr sz="2100" spc="75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2100" spc="-5" dirty="0">
                <a:solidFill>
                  <a:srgbClr val="002060"/>
                </a:solidFill>
                <a:latin typeface="Trebuchet MS"/>
                <a:cs typeface="Trebuchet MS"/>
              </a:rPr>
              <a:t>N.</a:t>
            </a:r>
            <a:r>
              <a:rPr sz="2100" spc="70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2100" spc="-5" dirty="0">
                <a:solidFill>
                  <a:srgbClr val="002060"/>
                </a:solidFill>
                <a:latin typeface="Trebuchet MS"/>
                <a:cs typeface="Trebuchet MS"/>
              </a:rPr>
              <a:t>Naik,</a:t>
            </a:r>
            <a:r>
              <a:rPr sz="2100" spc="75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2100" spc="-5" dirty="0">
                <a:solidFill>
                  <a:srgbClr val="002060"/>
                </a:solidFill>
                <a:latin typeface="Trebuchet MS"/>
                <a:cs typeface="Trebuchet MS"/>
              </a:rPr>
              <a:t>and</a:t>
            </a:r>
            <a:r>
              <a:rPr sz="2100" spc="75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2100" spc="-5" dirty="0">
                <a:solidFill>
                  <a:srgbClr val="002060"/>
                </a:solidFill>
                <a:latin typeface="Trebuchet MS"/>
                <a:cs typeface="Trebuchet MS"/>
              </a:rPr>
              <a:t>M.</a:t>
            </a:r>
            <a:r>
              <a:rPr sz="2100" spc="70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2100" spc="-5" dirty="0">
                <a:solidFill>
                  <a:srgbClr val="002060"/>
                </a:solidFill>
                <a:latin typeface="Trebuchet MS"/>
                <a:cs typeface="Trebuchet MS"/>
              </a:rPr>
              <a:t>S.</a:t>
            </a:r>
            <a:r>
              <a:rPr sz="2100" spc="70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2100" spc="-5" dirty="0">
                <a:solidFill>
                  <a:srgbClr val="002060"/>
                </a:solidFill>
                <a:latin typeface="Trebuchet MS"/>
                <a:cs typeface="Trebuchet MS"/>
              </a:rPr>
              <a:t>Babu,</a:t>
            </a:r>
            <a:r>
              <a:rPr sz="2100" spc="70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2100" spc="-5" dirty="0">
                <a:solidFill>
                  <a:srgbClr val="002060"/>
                </a:solidFill>
                <a:latin typeface="Trebuchet MS"/>
                <a:cs typeface="Trebuchet MS"/>
              </a:rPr>
              <a:t>"IOT</a:t>
            </a:r>
            <a:r>
              <a:rPr sz="2100" spc="30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2100" spc="-5" dirty="0">
                <a:solidFill>
                  <a:srgbClr val="002060"/>
                </a:solidFill>
                <a:latin typeface="Trebuchet MS"/>
                <a:cs typeface="Trebuchet MS"/>
              </a:rPr>
              <a:t>based</a:t>
            </a:r>
            <a:r>
              <a:rPr sz="2100" spc="75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2100" spc="-5" dirty="0">
                <a:solidFill>
                  <a:srgbClr val="002060"/>
                </a:solidFill>
                <a:latin typeface="Trebuchet MS"/>
                <a:cs typeface="Trebuchet MS"/>
              </a:rPr>
              <a:t>water</a:t>
            </a:r>
            <a:r>
              <a:rPr sz="2100" spc="75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2100" spc="-5" dirty="0">
                <a:solidFill>
                  <a:srgbClr val="002060"/>
                </a:solidFill>
                <a:latin typeface="Trebuchet MS"/>
                <a:cs typeface="Trebuchet MS"/>
              </a:rPr>
              <a:t>quality</a:t>
            </a:r>
            <a:r>
              <a:rPr sz="2100" spc="75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2100" spc="-5" dirty="0">
                <a:solidFill>
                  <a:srgbClr val="002060"/>
                </a:solidFill>
                <a:latin typeface="Trebuchet MS"/>
                <a:cs typeface="Trebuchet MS"/>
              </a:rPr>
              <a:t>monitoring</a:t>
            </a:r>
            <a:r>
              <a:rPr sz="2100" spc="70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2100" spc="-5" dirty="0">
                <a:solidFill>
                  <a:srgbClr val="002060"/>
                </a:solidFill>
                <a:latin typeface="Trebuchet MS"/>
                <a:cs typeface="Trebuchet MS"/>
              </a:rPr>
              <a:t>system,"</a:t>
            </a:r>
            <a:r>
              <a:rPr sz="2100" spc="70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2100" spc="-5" dirty="0">
                <a:solidFill>
                  <a:srgbClr val="002060"/>
                </a:solidFill>
                <a:latin typeface="Trebuchet MS"/>
                <a:cs typeface="Trebuchet MS"/>
              </a:rPr>
              <a:t>in</a:t>
            </a:r>
            <a:r>
              <a:rPr sz="2100" spc="75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2100" spc="-5" dirty="0">
                <a:solidFill>
                  <a:srgbClr val="002060"/>
                </a:solidFill>
                <a:latin typeface="Trebuchet MS"/>
                <a:cs typeface="Trebuchet MS"/>
              </a:rPr>
              <a:t>2016 </a:t>
            </a:r>
            <a:r>
              <a:rPr sz="2100" spc="-620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2100" spc="-5" dirty="0">
                <a:solidFill>
                  <a:srgbClr val="002060"/>
                </a:solidFill>
                <a:latin typeface="Trebuchet MS"/>
                <a:cs typeface="Trebuchet MS"/>
              </a:rPr>
              <a:t>International</a:t>
            </a:r>
            <a:r>
              <a:rPr sz="2100" spc="-10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2100" spc="-5" dirty="0">
                <a:solidFill>
                  <a:srgbClr val="002060"/>
                </a:solidFill>
                <a:latin typeface="Trebuchet MS"/>
                <a:cs typeface="Trebuchet MS"/>
              </a:rPr>
              <a:t>Conference on Circuit,</a:t>
            </a:r>
            <a:r>
              <a:rPr sz="2100" spc="-10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2100" spc="-25" dirty="0">
                <a:solidFill>
                  <a:srgbClr val="002060"/>
                </a:solidFill>
                <a:latin typeface="Trebuchet MS"/>
                <a:cs typeface="Trebuchet MS"/>
              </a:rPr>
              <a:t>Power</a:t>
            </a:r>
            <a:r>
              <a:rPr sz="2100" spc="-5" dirty="0">
                <a:solidFill>
                  <a:srgbClr val="002060"/>
                </a:solidFill>
                <a:latin typeface="Trebuchet MS"/>
                <a:cs typeface="Trebuchet MS"/>
              </a:rPr>
              <a:t> and Computation</a:t>
            </a:r>
            <a:r>
              <a:rPr sz="2100" spc="-10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2100" spc="-5" dirty="0">
                <a:solidFill>
                  <a:srgbClr val="002060"/>
                </a:solidFill>
                <a:latin typeface="Trebuchet MS"/>
                <a:cs typeface="Trebuchet MS"/>
              </a:rPr>
              <a:t>(CCP), pp. 1-5,</a:t>
            </a:r>
            <a:r>
              <a:rPr sz="2100" spc="-10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2100" spc="-5" dirty="0">
                <a:solidFill>
                  <a:srgbClr val="002060"/>
                </a:solidFill>
                <a:latin typeface="Trebuchet MS"/>
                <a:cs typeface="Trebuchet MS"/>
              </a:rPr>
              <a:t>2016.</a:t>
            </a:r>
            <a:endParaRPr lang="en-US" sz="2100" spc="-5" dirty="0">
              <a:solidFill>
                <a:srgbClr val="002060"/>
              </a:solidFill>
              <a:latin typeface="Trebuchet MS"/>
              <a:cs typeface="Trebuchet MS"/>
            </a:endParaRPr>
          </a:p>
          <a:p>
            <a:pPr marL="12700" marR="50165" algn="just">
              <a:lnSpc>
                <a:spcPts val="2270"/>
              </a:lnSpc>
              <a:spcBef>
                <a:spcPts val="384"/>
              </a:spcBef>
              <a:buAutoNum type="arabicPlain"/>
              <a:tabLst>
                <a:tab pos="438784" algn="l"/>
              </a:tabLst>
            </a:pPr>
            <a:endParaRPr lang="en-US" sz="2100" spc="-5" dirty="0">
              <a:solidFill>
                <a:srgbClr val="002060"/>
              </a:solidFill>
              <a:latin typeface="Trebuchet MS"/>
              <a:cs typeface="Trebuchet MS"/>
            </a:endParaRPr>
          </a:p>
          <a:p>
            <a:pPr marL="12700" marR="50165" algn="just">
              <a:lnSpc>
                <a:spcPts val="2270"/>
              </a:lnSpc>
              <a:spcBef>
                <a:spcPts val="384"/>
              </a:spcBef>
              <a:buAutoNum type="arabicPlain"/>
              <a:tabLst>
                <a:tab pos="438784" algn="l"/>
              </a:tabLst>
            </a:pPr>
            <a:r>
              <a:rPr lang="en-US" sz="2100" spc="-5" dirty="0">
                <a:solidFill>
                  <a:srgbClr val="002060"/>
                </a:solidFill>
                <a:latin typeface="Trebuchet MS"/>
                <a:cs typeface="Trebuchet MS"/>
              </a:rPr>
              <a:t>.	</a:t>
            </a:r>
            <a:r>
              <a:rPr sz="2100" spc="-5" dirty="0">
                <a:solidFill>
                  <a:srgbClr val="002060"/>
                </a:solidFill>
                <a:latin typeface="Trebuchet MS"/>
                <a:cs typeface="Trebuchet MS"/>
              </a:rPr>
              <a:t>S.</a:t>
            </a:r>
            <a:r>
              <a:rPr sz="2100" spc="295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2100" spc="-5" dirty="0">
                <a:solidFill>
                  <a:srgbClr val="002060"/>
                </a:solidFill>
                <a:latin typeface="Trebuchet MS"/>
                <a:cs typeface="Trebuchet MS"/>
              </a:rPr>
              <a:t>R.</a:t>
            </a:r>
            <a:r>
              <a:rPr sz="2100" spc="270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2100" spc="-30" dirty="0">
                <a:solidFill>
                  <a:srgbClr val="002060"/>
                </a:solidFill>
                <a:latin typeface="Trebuchet MS"/>
                <a:cs typeface="Trebuchet MS"/>
              </a:rPr>
              <a:t>Yerralla,</a:t>
            </a:r>
            <a:r>
              <a:rPr sz="2100" spc="305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2100" spc="-5" dirty="0">
                <a:solidFill>
                  <a:srgbClr val="002060"/>
                </a:solidFill>
                <a:latin typeface="Trebuchet MS"/>
                <a:cs typeface="Trebuchet MS"/>
              </a:rPr>
              <a:t>K.</a:t>
            </a:r>
            <a:r>
              <a:rPr sz="2100" spc="305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2100" spc="-155" dirty="0">
                <a:solidFill>
                  <a:srgbClr val="002060"/>
                </a:solidFill>
                <a:latin typeface="Trebuchet MS"/>
                <a:cs typeface="Trebuchet MS"/>
              </a:rPr>
              <a:t>V.</a:t>
            </a:r>
            <a:r>
              <a:rPr sz="2100" spc="305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2100" spc="-5" dirty="0">
                <a:solidFill>
                  <a:srgbClr val="002060"/>
                </a:solidFill>
                <a:latin typeface="Trebuchet MS"/>
                <a:cs typeface="Trebuchet MS"/>
              </a:rPr>
              <a:t>S.</a:t>
            </a:r>
            <a:r>
              <a:rPr sz="2100" spc="300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2100" spc="-5" dirty="0">
                <a:solidFill>
                  <a:srgbClr val="002060"/>
                </a:solidFill>
                <a:latin typeface="Trebuchet MS"/>
                <a:cs typeface="Trebuchet MS"/>
              </a:rPr>
              <a:t>N.</a:t>
            </a:r>
            <a:r>
              <a:rPr sz="2100" spc="305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2100" spc="-5" dirty="0">
                <a:solidFill>
                  <a:srgbClr val="002060"/>
                </a:solidFill>
                <a:latin typeface="Trebuchet MS"/>
                <a:cs typeface="Trebuchet MS"/>
              </a:rPr>
              <a:t>Raju,</a:t>
            </a:r>
            <a:r>
              <a:rPr sz="2100" spc="305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2100" spc="-5" dirty="0">
                <a:solidFill>
                  <a:srgbClr val="002060"/>
                </a:solidFill>
                <a:latin typeface="Trebuchet MS"/>
                <a:cs typeface="Trebuchet MS"/>
              </a:rPr>
              <a:t>and</a:t>
            </a:r>
            <a:r>
              <a:rPr sz="2100" spc="305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2100" spc="-210" dirty="0">
                <a:solidFill>
                  <a:srgbClr val="002060"/>
                </a:solidFill>
                <a:latin typeface="Trebuchet MS"/>
                <a:cs typeface="Trebuchet MS"/>
              </a:rPr>
              <a:t>P.</a:t>
            </a:r>
            <a:r>
              <a:rPr sz="2100" spc="-114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2100" spc="-155" dirty="0">
                <a:solidFill>
                  <a:srgbClr val="002060"/>
                </a:solidFill>
                <a:latin typeface="Trebuchet MS"/>
                <a:cs typeface="Trebuchet MS"/>
              </a:rPr>
              <a:t>V.</a:t>
            </a:r>
            <a:r>
              <a:rPr sz="2100" spc="300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2100" spc="-5" dirty="0">
                <a:solidFill>
                  <a:srgbClr val="002060"/>
                </a:solidFill>
                <a:latin typeface="Trebuchet MS"/>
                <a:cs typeface="Trebuchet MS"/>
              </a:rPr>
              <a:t>S.</a:t>
            </a:r>
            <a:r>
              <a:rPr sz="2100" spc="300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2100" spc="-5" dirty="0">
                <a:solidFill>
                  <a:srgbClr val="002060"/>
                </a:solidFill>
                <a:latin typeface="Trebuchet MS"/>
                <a:cs typeface="Trebuchet MS"/>
              </a:rPr>
              <a:t>N.</a:t>
            </a:r>
            <a:r>
              <a:rPr sz="2100" spc="305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2100" spc="-5" dirty="0">
                <a:solidFill>
                  <a:srgbClr val="002060"/>
                </a:solidFill>
                <a:latin typeface="Trebuchet MS"/>
                <a:cs typeface="Trebuchet MS"/>
              </a:rPr>
              <a:t>Raju,</a:t>
            </a:r>
            <a:r>
              <a:rPr sz="2100" spc="305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2100" spc="-5" dirty="0">
                <a:solidFill>
                  <a:srgbClr val="002060"/>
                </a:solidFill>
                <a:latin typeface="Trebuchet MS"/>
                <a:cs typeface="Trebuchet MS"/>
              </a:rPr>
              <a:t>"An</a:t>
            </a:r>
            <a:r>
              <a:rPr sz="2100" spc="305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2100" spc="-5" dirty="0">
                <a:solidFill>
                  <a:srgbClr val="002060"/>
                </a:solidFill>
                <a:latin typeface="Trebuchet MS"/>
                <a:cs typeface="Trebuchet MS"/>
              </a:rPr>
              <a:t>arduino</a:t>
            </a:r>
            <a:r>
              <a:rPr sz="2100" spc="305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2100" spc="-5" dirty="0">
                <a:solidFill>
                  <a:srgbClr val="002060"/>
                </a:solidFill>
                <a:latin typeface="Trebuchet MS"/>
                <a:cs typeface="Trebuchet MS"/>
              </a:rPr>
              <a:t>based</a:t>
            </a:r>
            <a:r>
              <a:rPr sz="2100" spc="305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2100" spc="-5" dirty="0">
                <a:solidFill>
                  <a:srgbClr val="002060"/>
                </a:solidFill>
                <a:latin typeface="Trebuchet MS"/>
                <a:cs typeface="Trebuchet MS"/>
              </a:rPr>
              <a:t>water</a:t>
            </a:r>
            <a:r>
              <a:rPr sz="2100" spc="305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2100" spc="-5" dirty="0">
                <a:solidFill>
                  <a:srgbClr val="002060"/>
                </a:solidFill>
                <a:latin typeface="Trebuchet MS"/>
                <a:cs typeface="Trebuchet MS"/>
              </a:rPr>
              <a:t>quality </a:t>
            </a:r>
            <a:r>
              <a:rPr sz="2100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2100" spc="-5" dirty="0">
                <a:solidFill>
                  <a:srgbClr val="002060"/>
                </a:solidFill>
                <a:latin typeface="Trebuchet MS"/>
                <a:cs typeface="Trebuchet MS"/>
              </a:rPr>
              <a:t>monitoring</a:t>
            </a:r>
            <a:r>
              <a:rPr sz="2100" spc="275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2100" spc="-5" dirty="0">
                <a:solidFill>
                  <a:srgbClr val="002060"/>
                </a:solidFill>
                <a:latin typeface="Trebuchet MS"/>
                <a:cs typeface="Trebuchet MS"/>
              </a:rPr>
              <a:t>system</a:t>
            </a:r>
            <a:r>
              <a:rPr sz="2100" spc="275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2100" spc="-5" dirty="0">
                <a:solidFill>
                  <a:srgbClr val="002060"/>
                </a:solidFill>
                <a:latin typeface="Trebuchet MS"/>
                <a:cs typeface="Trebuchet MS"/>
              </a:rPr>
              <a:t>using</a:t>
            </a:r>
            <a:r>
              <a:rPr sz="2100" spc="275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2100" spc="-5" dirty="0">
                <a:solidFill>
                  <a:srgbClr val="002060"/>
                </a:solidFill>
                <a:latin typeface="Trebuchet MS"/>
                <a:cs typeface="Trebuchet MS"/>
              </a:rPr>
              <a:t>pH,</a:t>
            </a:r>
            <a:r>
              <a:rPr sz="2100" spc="275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2100" spc="-5" dirty="0">
                <a:solidFill>
                  <a:srgbClr val="002060"/>
                </a:solidFill>
                <a:latin typeface="Trebuchet MS"/>
                <a:cs typeface="Trebuchet MS"/>
              </a:rPr>
              <a:t>temperature,</a:t>
            </a:r>
            <a:r>
              <a:rPr sz="2100" spc="280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2100" spc="-5" dirty="0">
                <a:solidFill>
                  <a:srgbClr val="002060"/>
                </a:solidFill>
                <a:latin typeface="Trebuchet MS"/>
                <a:cs typeface="Trebuchet MS"/>
              </a:rPr>
              <a:t>turbidity</a:t>
            </a:r>
            <a:r>
              <a:rPr sz="2100" spc="275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2100" spc="-5" dirty="0">
                <a:solidFill>
                  <a:srgbClr val="002060"/>
                </a:solidFill>
                <a:latin typeface="Trebuchet MS"/>
                <a:cs typeface="Trebuchet MS"/>
              </a:rPr>
              <a:t>and</a:t>
            </a:r>
            <a:r>
              <a:rPr sz="2100" spc="240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2100" spc="-5" dirty="0">
                <a:solidFill>
                  <a:srgbClr val="002060"/>
                </a:solidFill>
                <a:latin typeface="Trebuchet MS"/>
                <a:cs typeface="Trebuchet MS"/>
              </a:rPr>
              <a:t>TDS</a:t>
            </a:r>
            <a:r>
              <a:rPr sz="2100" spc="275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2100" spc="-5" dirty="0">
                <a:solidFill>
                  <a:srgbClr val="002060"/>
                </a:solidFill>
                <a:latin typeface="Trebuchet MS"/>
                <a:cs typeface="Trebuchet MS"/>
              </a:rPr>
              <a:t>sensors,"</a:t>
            </a:r>
            <a:r>
              <a:rPr sz="2100" spc="275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2100" spc="-5" dirty="0">
                <a:solidFill>
                  <a:srgbClr val="002060"/>
                </a:solidFill>
                <a:latin typeface="Trebuchet MS"/>
                <a:cs typeface="Trebuchet MS"/>
              </a:rPr>
              <a:t>in</a:t>
            </a:r>
            <a:r>
              <a:rPr sz="2100" spc="280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2100" spc="-5" dirty="0">
                <a:solidFill>
                  <a:srgbClr val="002060"/>
                </a:solidFill>
                <a:latin typeface="Trebuchet MS"/>
                <a:cs typeface="Trebuchet MS"/>
              </a:rPr>
              <a:t>2017</a:t>
            </a:r>
            <a:r>
              <a:rPr sz="2100" spc="275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2100" spc="-5" dirty="0">
                <a:solidFill>
                  <a:srgbClr val="002060"/>
                </a:solidFill>
                <a:latin typeface="Trebuchet MS"/>
                <a:cs typeface="Trebuchet MS"/>
              </a:rPr>
              <a:t>International </a:t>
            </a:r>
            <a:r>
              <a:rPr sz="2100" spc="-620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2100" spc="-5" dirty="0">
                <a:solidFill>
                  <a:srgbClr val="002060"/>
                </a:solidFill>
                <a:latin typeface="Trebuchet MS"/>
                <a:cs typeface="Trebuchet MS"/>
              </a:rPr>
              <a:t>Conference</a:t>
            </a:r>
            <a:r>
              <a:rPr sz="2100" spc="-10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2100" spc="-5" dirty="0">
                <a:solidFill>
                  <a:srgbClr val="002060"/>
                </a:solidFill>
                <a:latin typeface="Trebuchet MS"/>
                <a:cs typeface="Trebuchet MS"/>
              </a:rPr>
              <a:t>on Computer</a:t>
            </a:r>
            <a:r>
              <a:rPr sz="2100" spc="-10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2100" spc="-5" dirty="0">
                <a:solidFill>
                  <a:srgbClr val="002060"/>
                </a:solidFill>
                <a:latin typeface="Trebuchet MS"/>
                <a:cs typeface="Trebuchet MS"/>
              </a:rPr>
              <a:t>Communication and Informatics</a:t>
            </a:r>
            <a:r>
              <a:rPr sz="2100" spc="-10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2100" spc="-5" dirty="0">
                <a:solidFill>
                  <a:srgbClr val="002060"/>
                </a:solidFill>
                <a:latin typeface="Trebuchet MS"/>
                <a:cs typeface="Trebuchet MS"/>
              </a:rPr>
              <a:t>(ICCCI), pp. 1-6,</a:t>
            </a:r>
            <a:r>
              <a:rPr sz="2100" spc="-10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2100" spc="-5" dirty="0">
                <a:solidFill>
                  <a:srgbClr val="002060"/>
                </a:solidFill>
                <a:latin typeface="Trebuchet MS"/>
                <a:cs typeface="Trebuchet MS"/>
              </a:rPr>
              <a:t>2017.</a:t>
            </a:r>
            <a:endParaRPr lang="en-US" sz="2100" dirty="0">
              <a:latin typeface="Trebuchet MS"/>
              <a:cs typeface="Trebuchet MS"/>
            </a:endParaRPr>
          </a:p>
          <a:p>
            <a:pPr marL="12700" marR="50165" algn="just">
              <a:lnSpc>
                <a:spcPts val="2270"/>
              </a:lnSpc>
              <a:spcBef>
                <a:spcPts val="384"/>
              </a:spcBef>
              <a:buAutoNum type="arabicPlain"/>
              <a:tabLst>
                <a:tab pos="438784" algn="l"/>
              </a:tabLst>
            </a:pPr>
            <a:endParaRPr lang="en-US" sz="2100" spc="-5" dirty="0">
              <a:solidFill>
                <a:srgbClr val="002060"/>
              </a:solidFill>
              <a:latin typeface="Trebuchet MS"/>
              <a:cs typeface="Trebuchet MS"/>
            </a:endParaRPr>
          </a:p>
          <a:p>
            <a:pPr marL="12700" marR="50165" algn="just">
              <a:lnSpc>
                <a:spcPts val="2270"/>
              </a:lnSpc>
              <a:spcBef>
                <a:spcPts val="384"/>
              </a:spcBef>
              <a:buAutoNum type="arabicPlain"/>
              <a:tabLst>
                <a:tab pos="438784" algn="l"/>
              </a:tabLst>
            </a:pPr>
            <a:r>
              <a:rPr lang="en-US" sz="2100" spc="-5" dirty="0">
                <a:solidFill>
                  <a:srgbClr val="002060"/>
                </a:solidFill>
                <a:latin typeface="Trebuchet MS"/>
                <a:cs typeface="Trebuchet MS"/>
              </a:rPr>
              <a:t>.	</a:t>
            </a:r>
            <a:r>
              <a:rPr sz="2100" spc="-5" dirty="0">
                <a:solidFill>
                  <a:srgbClr val="002060"/>
                </a:solidFill>
                <a:latin typeface="Trebuchet MS"/>
                <a:cs typeface="Trebuchet MS"/>
              </a:rPr>
              <a:t>L.-C.</a:t>
            </a:r>
            <a:r>
              <a:rPr sz="2100" spc="350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2100" spc="-60" dirty="0">
                <a:solidFill>
                  <a:srgbClr val="002060"/>
                </a:solidFill>
                <a:latin typeface="Trebuchet MS"/>
                <a:cs typeface="Trebuchet MS"/>
              </a:rPr>
              <a:t>Yen,	</a:t>
            </a:r>
            <a:r>
              <a:rPr sz="2100" spc="-75" dirty="0">
                <a:solidFill>
                  <a:srgbClr val="002060"/>
                </a:solidFill>
                <a:latin typeface="Trebuchet MS"/>
                <a:cs typeface="Trebuchet MS"/>
              </a:rPr>
              <a:t>C.-Y.	</a:t>
            </a:r>
            <a:r>
              <a:rPr sz="2100" spc="-35" dirty="0">
                <a:solidFill>
                  <a:srgbClr val="002060"/>
                </a:solidFill>
                <a:latin typeface="Trebuchet MS"/>
                <a:cs typeface="Trebuchet MS"/>
              </a:rPr>
              <a:t>Wu,</a:t>
            </a:r>
            <a:r>
              <a:rPr sz="2100" spc="355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2100" spc="-150" dirty="0">
                <a:solidFill>
                  <a:srgbClr val="002060"/>
                </a:solidFill>
                <a:latin typeface="Trebuchet MS"/>
                <a:cs typeface="Trebuchet MS"/>
              </a:rPr>
              <a:t>Y.-F.	</a:t>
            </a:r>
            <a:r>
              <a:rPr sz="2100" spc="-5" dirty="0">
                <a:solidFill>
                  <a:srgbClr val="002060"/>
                </a:solidFill>
                <a:latin typeface="Trebuchet MS"/>
                <a:cs typeface="Trebuchet MS"/>
              </a:rPr>
              <a:t>Chen,	M.-H.	Lin,	and</a:t>
            </a:r>
            <a:r>
              <a:rPr sz="2100" spc="355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2100" spc="-75" dirty="0">
                <a:solidFill>
                  <a:srgbClr val="002060"/>
                </a:solidFill>
                <a:latin typeface="Trebuchet MS"/>
                <a:cs typeface="Trebuchet MS"/>
              </a:rPr>
              <a:t>Y.-J.	</a:t>
            </a:r>
            <a:r>
              <a:rPr sz="2100" spc="-5" dirty="0">
                <a:solidFill>
                  <a:srgbClr val="002060"/>
                </a:solidFill>
                <a:latin typeface="Trebuchet MS"/>
                <a:cs typeface="Trebuchet MS"/>
              </a:rPr>
              <a:t>Hsu,	"An</a:t>
            </a:r>
            <a:r>
              <a:rPr sz="2100" spc="270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2100" spc="-5" dirty="0">
                <a:solidFill>
                  <a:srgbClr val="002060"/>
                </a:solidFill>
                <a:latin typeface="Trebuchet MS"/>
                <a:cs typeface="Trebuchet MS"/>
              </a:rPr>
              <a:t>AI-based	water	quality </a:t>
            </a:r>
            <a:r>
              <a:rPr sz="2100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2100" spc="-5" dirty="0">
                <a:solidFill>
                  <a:srgbClr val="002060"/>
                </a:solidFill>
                <a:latin typeface="Trebuchet MS"/>
                <a:cs typeface="Trebuchet MS"/>
              </a:rPr>
              <a:t>monitoring system using the internet of things (IoT)," in 2020 IEEE International Conference on </a:t>
            </a:r>
            <a:r>
              <a:rPr sz="2100" spc="-620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2100" spc="-5" dirty="0">
                <a:solidFill>
                  <a:srgbClr val="002060"/>
                </a:solidFill>
                <a:latin typeface="Trebuchet MS"/>
                <a:cs typeface="Trebuchet MS"/>
              </a:rPr>
              <a:t>Applied</a:t>
            </a:r>
            <a:r>
              <a:rPr sz="2100" spc="-10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2100" spc="-5" dirty="0">
                <a:solidFill>
                  <a:srgbClr val="002060"/>
                </a:solidFill>
                <a:latin typeface="Trebuchet MS"/>
                <a:cs typeface="Trebuchet MS"/>
              </a:rPr>
              <a:t>System Innovation (ICASI), pp. 1-4,</a:t>
            </a:r>
            <a:r>
              <a:rPr sz="2100" spc="-10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2100" spc="-5" dirty="0">
                <a:solidFill>
                  <a:srgbClr val="002060"/>
                </a:solidFill>
                <a:latin typeface="Trebuchet MS"/>
                <a:cs typeface="Trebuchet MS"/>
              </a:rPr>
              <a:t>2020.</a:t>
            </a:r>
            <a:endParaRPr sz="21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" y="0"/>
            <a:ext cx="12192000" cy="6847205"/>
          </a:xfrm>
          <a:custGeom>
            <a:avLst/>
            <a:gdLst/>
            <a:ahLst/>
            <a:cxnLst/>
            <a:rect l="l" t="t" r="r" b="b"/>
            <a:pathLst>
              <a:path w="12192000" h="6847205">
                <a:moveTo>
                  <a:pt x="12191997" y="6846886"/>
                </a:moveTo>
                <a:lnTo>
                  <a:pt x="0" y="6846886"/>
                </a:lnTo>
                <a:lnTo>
                  <a:pt x="0" y="0"/>
                </a:lnTo>
              </a:path>
            </a:pathLst>
          </a:custGeom>
          <a:ln w="25399"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07497" y="67944"/>
            <a:ext cx="7518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spc="-85" dirty="0">
                <a:latin typeface="Times New Roman"/>
                <a:cs typeface="Times New Roman"/>
              </a:rPr>
              <a:t>R</a:t>
            </a:r>
            <a:r>
              <a:rPr sz="1000" dirty="0">
                <a:latin typeface="Times New Roman"/>
                <a:cs typeface="Times New Roman"/>
              </a:rPr>
              <a:t>V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Colleg</a:t>
            </a:r>
            <a:r>
              <a:rPr sz="1000" dirty="0">
                <a:latin typeface="Times New Roman"/>
                <a:cs typeface="Times New Roman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of  </a:t>
            </a:r>
            <a:r>
              <a:rPr sz="1000" spc="-5" dirty="0">
                <a:latin typeface="Times New Roman"/>
                <a:cs typeface="Times New Roman"/>
              </a:rPr>
              <a:t>Engineering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24982"/>
            <a:ext cx="12192000" cy="657860"/>
            <a:chOff x="0" y="24982"/>
            <a:chExt cx="12192000" cy="6578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807" y="24982"/>
              <a:ext cx="698494" cy="5238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76900"/>
              <a:ext cx="12191999" cy="1054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" y="596899"/>
              <a:ext cx="12192000" cy="25400"/>
            </a:xfrm>
            <a:custGeom>
              <a:avLst/>
              <a:gdLst/>
              <a:ahLst/>
              <a:cxnLst/>
              <a:rect l="l" t="t" r="r" b="b"/>
              <a:pathLst>
                <a:path w="12192000" h="25400">
                  <a:moveTo>
                    <a:pt x="0" y="0"/>
                  </a:moveTo>
                  <a:lnTo>
                    <a:pt x="12191997" y="0"/>
                  </a:lnTo>
                  <a:lnTo>
                    <a:pt x="12191997" y="25399"/>
                  </a:lnTo>
                  <a:lnTo>
                    <a:pt x="0" y="253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929726" y="136779"/>
            <a:ext cx="17792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spc="120" dirty="0">
                <a:solidFill>
                  <a:srgbClr val="0070C0"/>
                </a:solidFill>
                <a:latin typeface="Cambria"/>
                <a:cs typeface="Cambria"/>
              </a:rPr>
              <a:t>Go, </a:t>
            </a:r>
            <a:r>
              <a:rPr sz="1200" b="1" i="1" spc="110" dirty="0">
                <a:solidFill>
                  <a:srgbClr val="0070C0"/>
                </a:solidFill>
                <a:latin typeface="Cambria"/>
                <a:cs typeface="Cambria"/>
              </a:rPr>
              <a:t>Change</a:t>
            </a:r>
            <a:r>
              <a:rPr sz="1200" b="1" i="1" spc="125" dirty="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sz="1200" b="1" i="1" spc="100" dirty="0">
                <a:solidFill>
                  <a:srgbClr val="0070C0"/>
                </a:solidFill>
                <a:latin typeface="Cambria"/>
                <a:cs typeface="Cambria"/>
              </a:rPr>
              <a:t>the</a:t>
            </a:r>
            <a:r>
              <a:rPr sz="1200" b="1" i="1" spc="125" dirty="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sz="1200" b="1" i="1" spc="85" dirty="0">
                <a:solidFill>
                  <a:srgbClr val="0070C0"/>
                </a:solidFill>
                <a:latin typeface="Cambria"/>
                <a:cs typeface="Cambria"/>
              </a:rPr>
              <a:t>World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43201" y="2679193"/>
            <a:ext cx="678180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8000" u="sng" spc="-16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r>
              <a:rPr sz="8000" u="sng" spc="10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000" u="sng" spc="-47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endParaRPr sz="8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7497" y="67944"/>
            <a:ext cx="7518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spc="-85" dirty="0">
                <a:latin typeface="Times New Roman"/>
                <a:cs typeface="Times New Roman"/>
              </a:rPr>
              <a:t>R</a:t>
            </a:r>
            <a:r>
              <a:rPr sz="1000" dirty="0">
                <a:latin typeface="Times New Roman"/>
                <a:cs typeface="Times New Roman"/>
              </a:rPr>
              <a:t>V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Colleg</a:t>
            </a:r>
            <a:r>
              <a:rPr sz="1000" dirty="0">
                <a:latin typeface="Times New Roman"/>
                <a:cs typeface="Times New Roman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of  </a:t>
            </a:r>
            <a:r>
              <a:rPr sz="1000" spc="-5" dirty="0">
                <a:latin typeface="Times New Roman"/>
                <a:cs typeface="Times New Roman"/>
              </a:rPr>
              <a:t>Engineering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87070"/>
            <a:chOff x="0" y="0"/>
            <a:chExt cx="12192000" cy="6870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807" y="24982"/>
              <a:ext cx="698494" cy="5238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76900"/>
              <a:ext cx="12191999" cy="1054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" y="596900"/>
              <a:ext cx="12192000" cy="25400"/>
            </a:xfrm>
            <a:custGeom>
              <a:avLst/>
              <a:gdLst/>
              <a:ahLst/>
              <a:cxnLst/>
              <a:rect l="l" t="t" r="r" b="b"/>
              <a:pathLst>
                <a:path w="12192000" h="25400">
                  <a:moveTo>
                    <a:pt x="0" y="0"/>
                  </a:moveTo>
                  <a:lnTo>
                    <a:pt x="12191997" y="0"/>
                  </a:lnTo>
                  <a:lnTo>
                    <a:pt x="12191997" y="25399"/>
                  </a:lnTo>
                  <a:lnTo>
                    <a:pt x="0" y="253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03525" y="0"/>
              <a:ext cx="8142605" cy="563245"/>
            </a:xfrm>
            <a:custGeom>
              <a:avLst/>
              <a:gdLst/>
              <a:ahLst/>
              <a:cxnLst/>
              <a:rect l="l" t="t" r="r" b="b"/>
              <a:pathLst>
                <a:path w="8142605" h="563245">
                  <a:moveTo>
                    <a:pt x="8142599" y="562799"/>
                  </a:moveTo>
                  <a:lnTo>
                    <a:pt x="0" y="562799"/>
                  </a:lnTo>
                  <a:lnTo>
                    <a:pt x="0" y="0"/>
                  </a:lnTo>
                  <a:lnTo>
                    <a:pt x="8142599" y="0"/>
                  </a:lnTo>
                  <a:lnTo>
                    <a:pt x="8142599" y="562799"/>
                  </a:lnTo>
                  <a:close/>
                </a:path>
              </a:pathLst>
            </a:custGeom>
            <a:solidFill>
              <a:srgbClr val="FFE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03525" y="0"/>
              <a:ext cx="8142605" cy="563245"/>
            </a:xfrm>
            <a:custGeom>
              <a:avLst/>
              <a:gdLst/>
              <a:ahLst/>
              <a:cxnLst/>
              <a:rect l="l" t="t" r="r" b="b"/>
              <a:pathLst>
                <a:path w="8142605" h="563245">
                  <a:moveTo>
                    <a:pt x="0" y="0"/>
                  </a:moveTo>
                  <a:lnTo>
                    <a:pt x="8142599" y="0"/>
                  </a:lnTo>
                  <a:lnTo>
                    <a:pt x="8142599" y="562799"/>
                  </a:lnTo>
                  <a:lnTo>
                    <a:pt x="0" y="5627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929726" y="136779"/>
            <a:ext cx="17792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spc="120" dirty="0">
                <a:solidFill>
                  <a:srgbClr val="0070C0"/>
                </a:solidFill>
                <a:latin typeface="Cambria"/>
                <a:cs typeface="Cambria"/>
              </a:rPr>
              <a:t>Go, </a:t>
            </a:r>
            <a:r>
              <a:rPr sz="1200" b="1" i="1" spc="110" dirty="0">
                <a:solidFill>
                  <a:srgbClr val="0070C0"/>
                </a:solidFill>
                <a:latin typeface="Cambria"/>
                <a:cs typeface="Cambria"/>
              </a:rPr>
              <a:t>Change</a:t>
            </a:r>
            <a:r>
              <a:rPr sz="1200" b="1" i="1" spc="125" dirty="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sz="1200" b="1" i="1" spc="100" dirty="0">
                <a:solidFill>
                  <a:srgbClr val="0070C0"/>
                </a:solidFill>
                <a:latin typeface="Cambria"/>
                <a:cs typeface="Cambria"/>
              </a:rPr>
              <a:t>the</a:t>
            </a:r>
            <a:r>
              <a:rPr sz="1200" b="1" i="1" spc="125" dirty="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sz="1200" b="1" i="1" spc="85" dirty="0">
                <a:solidFill>
                  <a:srgbClr val="0070C0"/>
                </a:solidFill>
                <a:latin typeface="Cambria"/>
                <a:cs typeface="Cambria"/>
              </a:rPr>
              <a:t>World</a:t>
            </a:r>
            <a:endParaRPr sz="1200">
              <a:latin typeface="Cambria"/>
              <a:cs typeface="Cambria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675925"/>
              </p:ext>
            </p:extLst>
          </p:nvPr>
        </p:nvGraphicFramePr>
        <p:xfrm>
          <a:off x="735301" y="1219200"/>
          <a:ext cx="10881994" cy="49629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0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6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84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5052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b="1" i="0" spc="175" dirty="0">
                          <a:solidFill>
                            <a:srgbClr val="C00000"/>
                          </a:solidFill>
                          <a:latin typeface="Cambria"/>
                          <a:cs typeface="Cambria"/>
                        </a:rPr>
                        <a:t>Admission</a:t>
                      </a:r>
                      <a:r>
                        <a:rPr sz="2000" b="1" i="0" spc="195" dirty="0">
                          <a:solidFill>
                            <a:srgbClr val="C0000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00" b="1" i="0" spc="160" dirty="0">
                          <a:solidFill>
                            <a:srgbClr val="C00000"/>
                          </a:solidFill>
                          <a:latin typeface="Cambria"/>
                          <a:cs typeface="Cambria"/>
                        </a:rPr>
                        <a:t>No.</a:t>
                      </a:r>
                      <a:endParaRPr sz="2000" i="0" dirty="0">
                        <a:latin typeface="Cambria"/>
                        <a:cs typeface="Cambria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DE499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b="1" i="0" spc="165" dirty="0">
                          <a:solidFill>
                            <a:srgbClr val="C00000"/>
                          </a:solidFill>
                          <a:latin typeface="Cambria"/>
                          <a:cs typeface="Cambria"/>
                        </a:rPr>
                        <a:t>Name</a:t>
                      </a:r>
                      <a:endParaRPr sz="2000" i="0" dirty="0">
                        <a:latin typeface="Cambria"/>
                        <a:cs typeface="Cambria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DE499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b="1" i="0" spc="204" dirty="0">
                          <a:solidFill>
                            <a:srgbClr val="C00000"/>
                          </a:solidFill>
                          <a:latin typeface="Cambria"/>
                          <a:cs typeface="Cambria"/>
                        </a:rPr>
                        <a:t>Email</a:t>
                      </a:r>
                      <a:r>
                        <a:rPr sz="2000" b="1" i="0" spc="190" dirty="0">
                          <a:solidFill>
                            <a:srgbClr val="C0000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00" b="1" i="0" spc="140" dirty="0">
                          <a:solidFill>
                            <a:srgbClr val="C00000"/>
                          </a:solidFill>
                          <a:latin typeface="Cambria"/>
                          <a:cs typeface="Cambria"/>
                        </a:rPr>
                        <a:t>Id</a:t>
                      </a:r>
                      <a:endParaRPr sz="2000" i="0" dirty="0">
                        <a:latin typeface="Cambria"/>
                        <a:cs typeface="Cambria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DE4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lang="en-US" sz="1800" spc="160" dirty="0">
                          <a:latin typeface="Cambria"/>
                          <a:cs typeface="Cambria"/>
                        </a:rPr>
                        <a:t>RVCE23BCS414</a:t>
                      </a:r>
                      <a:endParaRPr sz="1800" dirty="0">
                        <a:latin typeface="Cambria"/>
                        <a:cs typeface="Cambria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lang="en-US" sz="1800" spc="105" dirty="0">
                          <a:latin typeface="Cambria"/>
                          <a:cs typeface="Cambria"/>
                        </a:rPr>
                        <a:t>NAGAPRASAD</a:t>
                      </a:r>
                      <a:r>
                        <a:rPr lang="en-US" sz="1800" spc="105" baseline="0" dirty="0">
                          <a:latin typeface="Cambria"/>
                          <a:cs typeface="Cambria"/>
                        </a:rPr>
                        <a:t> NAIK</a:t>
                      </a:r>
                      <a:endParaRPr sz="1800" dirty="0">
                        <a:latin typeface="Cambria"/>
                        <a:cs typeface="Cambria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lang="en-US" sz="1800" spc="105" dirty="0">
                          <a:solidFill>
                            <a:srgbClr val="0070C0"/>
                          </a:solidFill>
                          <a:latin typeface="Cambria"/>
                          <a:cs typeface="Cambria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nagaprasadnaik</a:t>
                      </a:r>
                      <a:r>
                        <a:rPr sz="1800" spc="105" dirty="0">
                          <a:solidFill>
                            <a:srgbClr val="0070C0"/>
                          </a:solidFill>
                          <a:latin typeface="Cambria"/>
                          <a:cs typeface="Cambria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.cs2</a:t>
                      </a:r>
                      <a:r>
                        <a:rPr lang="en-US" sz="1800" spc="105" dirty="0">
                          <a:solidFill>
                            <a:srgbClr val="0070C0"/>
                          </a:solidFill>
                          <a:latin typeface="Cambria"/>
                          <a:cs typeface="Cambria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3</a:t>
                      </a:r>
                      <a:r>
                        <a:rPr sz="1800" spc="105" dirty="0">
                          <a:solidFill>
                            <a:srgbClr val="0070C0"/>
                          </a:solidFill>
                          <a:latin typeface="Cambria"/>
                          <a:cs typeface="Cambria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@rvce.edu.in</a:t>
                      </a:r>
                      <a:endParaRPr sz="1800" dirty="0">
                        <a:solidFill>
                          <a:srgbClr val="0070C0"/>
                        </a:solidFill>
                        <a:latin typeface="Cambria"/>
                        <a:cs typeface="Cambria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4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190" dirty="0">
                          <a:latin typeface="Cambria"/>
                          <a:cs typeface="Cambria"/>
                        </a:rPr>
                        <a:t>RVCE23BCS404</a:t>
                      </a:r>
                      <a:endParaRPr sz="1800" dirty="0">
                        <a:latin typeface="Cambria"/>
                        <a:cs typeface="Cambria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145" dirty="0">
                          <a:latin typeface="Cambria"/>
                          <a:cs typeface="Cambria"/>
                        </a:rPr>
                        <a:t>VIKAS</a:t>
                      </a:r>
                      <a:r>
                        <a:rPr sz="1800" spc="1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25" dirty="0">
                          <a:latin typeface="Cambria"/>
                          <a:cs typeface="Cambria"/>
                        </a:rPr>
                        <a:t>J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110" dirty="0">
                          <a:solidFill>
                            <a:srgbClr val="0070C0"/>
                          </a:solidFill>
                          <a:latin typeface="Cambria"/>
                          <a:cs typeface="Cambria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vikasj.cs23@rvce.edu.in</a:t>
                      </a:r>
                      <a:endParaRPr sz="1800" dirty="0">
                        <a:solidFill>
                          <a:srgbClr val="0070C0"/>
                        </a:solidFill>
                        <a:latin typeface="Cambria"/>
                        <a:cs typeface="Cambria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67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lang="en-IN" sz="1800" spc="190">
                          <a:latin typeface="Cambria"/>
                          <a:cs typeface="Cambria"/>
                        </a:rPr>
                        <a:t>RVCE23BCS409</a:t>
                      </a:r>
                      <a:endParaRPr lang="en-IN" sz="1800" dirty="0">
                        <a:latin typeface="Cambria"/>
                        <a:cs typeface="Cambria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lang="en-US" sz="1800" spc="125" dirty="0">
                          <a:latin typeface="Cambria"/>
                          <a:cs typeface="Cambria"/>
                        </a:rPr>
                        <a:t>MANOJ KUMAR B V</a:t>
                      </a:r>
                      <a:endParaRPr sz="1800" dirty="0">
                        <a:latin typeface="Cambria"/>
                        <a:cs typeface="Cambria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lang="en-US" sz="1800" u="sng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manojkumarbv.cs23@rvce.edu.in</a:t>
                      </a:r>
                      <a:endParaRPr sz="1800" u="sng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67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lang="en-IN" sz="1800" spc="190" dirty="0">
                          <a:latin typeface="Cambria"/>
                          <a:cs typeface="Cambria"/>
                        </a:rPr>
                        <a:t>RVCE23BCS40</a:t>
                      </a:r>
                      <a:endParaRPr lang="en-IN" sz="1800" dirty="0">
                        <a:latin typeface="Cambria"/>
                        <a:cs typeface="Cambria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lang="en-US" sz="1800" spc="125" dirty="0">
                          <a:latin typeface="Cambria"/>
                          <a:cs typeface="Cambria"/>
                        </a:rPr>
                        <a:t>UJJWAL</a:t>
                      </a:r>
                      <a:r>
                        <a:rPr lang="en-US" sz="1800" spc="125" baseline="0" dirty="0">
                          <a:latin typeface="Cambria"/>
                          <a:cs typeface="Cambria"/>
                        </a:rPr>
                        <a:t> </a:t>
                      </a:r>
                      <a:endParaRPr sz="1800" dirty="0">
                        <a:latin typeface="Cambria"/>
                        <a:cs typeface="Cambria"/>
                      </a:endParaRPr>
                    </a:p>
                  </a:txBody>
                  <a:tcPr marL="0" marR="0" marT="2857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lang="en-US" sz="1800" u="sng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ujjwalsg.cs23@rvce.edu.in</a:t>
                      </a:r>
                      <a:endParaRPr sz="1800" u="sng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984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001767" y="11143"/>
            <a:ext cx="35433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heavy" spc="-15" dirty="0">
                <a:solidFill>
                  <a:srgbClr val="002060"/>
                </a:solidFill>
                <a:uFill>
                  <a:solidFill>
                    <a:srgbClr val="002060"/>
                  </a:solidFill>
                </a:uFill>
              </a:rPr>
              <a:t>TEAM</a:t>
            </a:r>
            <a:r>
              <a:rPr u="heavy" spc="-50" dirty="0">
                <a:solidFill>
                  <a:srgbClr val="002060"/>
                </a:solidFill>
                <a:uFill>
                  <a:solidFill>
                    <a:srgbClr val="002060"/>
                  </a:solidFill>
                </a:uFill>
              </a:rPr>
              <a:t> </a:t>
            </a:r>
            <a:r>
              <a:rPr u="heavy" spc="-10" dirty="0">
                <a:solidFill>
                  <a:srgbClr val="002060"/>
                </a:solidFill>
                <a:uFill>
                  <a:solidFill>
                    <a:srgbClr val="002060"/>
                  </a:solidFill>
                </a:uFill>
              </a:rPr>
              <a:t>INTRODUCTION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0197" y="94473"/>
            <a:ext cx="10875645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0"/>
              </a:lnSpc>
            </a:pPr>
            <a:r>
              <a:rPr sz="1000" spc="-85" dirty="0">
                <a:latin typeface="Times New Roman"/>
                <a:cs typeface="Times New Roman"/>
              </a:rPr>
              <a:t>R</a:t>
            </a:r>
            <a:r>
              <a:rPr sz="1000" dirty="0">
                <a:latin typeface="Times New Roman"/>
                <a:cs typeface="Times New Roman"/>
              </a:rPr>
              <a:t>V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Colleg</a:t>
            </a:r>
            <a:r>
              <a:rPr sz="1000" dirty="0">
                <a:latin typeface="Times New Roman"/>
                <a:cs typeface="Times New Roman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of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ts val="1110"/>
              </a:lnSpc>
              <a:tabLst>
                <a:tab pos="9121775" algn="l"/>
              </a:tabLst>
            </a:pPr>
            <a:r>
              <a:rPr sz="1500" spc="-7" baseline="-25000" dirty="0">
                <a:latin typeface="Times New Roman"/>
                <a:cs typeface="Times New Roman"/>
              </a:rPr>
              <a:t>Engineering	</a:t>
            </a:r>
            <a:r>
              <a:rPr sz="1200" b="1" i="1" spc="120" dirty="0">
                <a:solidFill>
                  <a:srgbClr val="0070C0"/>
                </a:solidFill>
                <a:latin typeface="Cambria"/>
                <a:cs typeface="Cambria"/>
              </a:rPr>
              <a:t>Go,</a:t>
            </a:r>
            <a:r>
              <a:rPr sz="1200" b="1" i="1" spc="135" dirty="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sz="1200" b="1" i="1" spc="110" dirty="0">
                <a:solidFill>
                  <a:srgbClr val="0070C0"/>
                </a:solidFill>
                <a:latin typeface="Cambria"/>
                <a:cs typeface="Cambria"/>
              </a:rPr>
              <a:t>Change</a:t>
            </a:r>
            <a:r>
              <a:rPr sz="1200" b="1" i="1" spc="135" dirty="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sz="1200" b="1" i="1" spc="100" dirty="0">
                <a:solidFill>
                  <a:srgbClr val="0070C0"/>
                </a:solidFill>
                <a:latin typeface="Cambria"/>
                <a:cs typeface="Cambria"/>
              </a:rPr>
              <a:t>the</a:t>
            </a:r>
            <a:r>
              <a:rPr sz="1200" b="1" i="1" spc="135" dirty="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sz="1200" b="1" i="1" spc="85" dirty="0">
                <a:solidFill>
                  <a:srgbClr val="0070C0"/>
                </a:solidFill>
                <a:latin typeface="Cambria"/>
                <a:cs typeface="Cambria"/>
              </a:rPr>
              <a:t>World</a:t>
            </a:r>
            <a:endParaRPr sz="1200">
              <a:latin typeface="Cambria"/>
              <a:cs typeface="Cambr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24982"/>
            <a:ext cx="12192000" cy="657860"/>
            <a:chOff x="0" y="24982"/>
            <a:chExt cx="12192000" cy="6578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807" y="24982"/>
              <a:ext cx="698494" cy="5238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76900"/>
              <a:ext cx="12191999" cy="10540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-37672" y="0"/>
            <a:ext cx="12268200" cy="6898005"/>
            <a:chOff x="-37672" y="0"/>
            <a:chExt cx="12268200" cy="6898005"/>
          </a:xfrm>
        </p:grpSpPr>
        <p:sp>
          <p:nvSpPr>
            <p:cNvPr id="7" name="object 7"/>
            <p:cNvSpPr/>
            <p:nvPr/>
          </p:nvSpPr>
          <p:spPr>
            <a:xfrm>
              <a:off x="38527" y="74680"/>
              <a:ext cx="12153900" cy="6783705"/>
            </a:xfrm>
            <a:custGeom>
              <a:avLst/>
              <a:gdLst/>
              <a:ahLst/>
              <a:cxnLst/>
              <a:rect l="l" t="t" r="r" b="b"/>
              <a:pathLst>
                <a:path w="12153900" h="6783705">
                  <a:moveTo>
                    <a:pt x="0" y="6783318"/>
                  </a:moveTo>
                  <a:lnTo>
                    <a:pt x="12153471" y="6783318"/>
                  </a:lnTo>
                  <a:lnTo>
                    <a:pt x="12153471" y="0"/>
                  </a:lnTo>
                  <a:lnTo>
                    <a:pt x="0" y="0"/>
                  </a:lnTo>
                  <a:lnTo>
                    <a:pt x="0" y="6783318"/>
                  </a:lnTo>
                  <a:close/>
                </a:path>
              </a:pathLst>
            </a:custGeom>
            <a:solidFill>
              <a:srgbClr val="FFFFFF">
                <a:alpha val="9764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7" y="36580"/>
              <a:ext cx="12192000" cy="6821805"/>
            </a:xfrm>
            <a:custGeom>
              <a:avLst/>
              <a:gdLst/>
              <a:ahLst/>
              <a:cxnLst/>
              <a:rect l="l" t="t" r="r" b="b"/>
              <a:pathLst>
                <a:path w="12192000" h="6821805">
                  <a:moveTo>
                    <a:pt x="0" y="0"/>
                  </a:moveTo>
                  <a:lnTo>
                    <a:pt x="12191571" y="0"/>
                  </a:lnTo>
                </a:path>
                <a:path w="12192000" h="6821805">
                  <a:moveTo>
                    <a:pt x="0" y="6821418"/>
                  </a:moveTo>
                  <a:lnTo>
                    <a:pt x="0" y="0"/>
                  </a:lnTo>
                </a:path>
              </a:pathLst>
            </a:custGeom>
            <a:ln w="76199">
              <a:solidFill>
                <a:srgbClr val="0058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9793" y="182906"/>
              <a:ext cx="430308" cy="43030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11718" y="718904"/>
              <a:ext cx="11235055" cy="8255"/>
            </a:xfrm>
            <a:custGeom>
              <a:avLst/>
              <a:gdLst/>
              <a:ahLst/>
              <a:cxnLst/>
              <a:rect l="l" t="t" r="r" b="b"/>
              <a:pathLst>
                <a:path w="11235055" h="8254">
                  <a:moveTo>
                    <a:pt x="0" y="0"/>
                  </a:moveTo>
                  <a:lnTo>
                    <a:pt x="11234895" y="0"/>
                  </a:lnTo>
                </a:path>
                <a:path w="11235055" h="8254">
                  <a:moveTo>
                    <a:pt x="0" y="7849"/>
                  </a:moveTo>
                  <a:lnTo>
                    <a:pt x="11234895" y="7849"/>
                  </a:lnTo>
                </a:path>
              </a:pathLst>
            </a:custGeom>
            <a:ln w="7590">
              <a:solidFill>
                <a:srgbClr val="5E6C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146772" y="213745"/>
            <a:ext cx="822960" cy="3765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1100"/>
              </a:lnSpc>
              <a:spcBef>
                <a:spcPts val="95"/>
              </a:spcBef>
            </a:pPr>
            <a:r>
              <a:rPr sz="950" b="1" spc="-15" dirty="0">
                <a:solidFill>
                  <a:srgbClr val="231F20"/>
                </a:solidFill>
                <a:latin typeface="Tahoma"/>
                <a:cs typeface="Tahoma"/>
              </a:rPr>
              <a:t>RV</a:t>
            </a:r>
            <a:r>
              <a:rPr sz="950" b="1" spc="-5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950" b="1" spc="-5" dirty="0">
                <a:solidFill>
                  <a:srgbClr val="231F20"/>
                </a:solidFill>
                <a:latin typeface="Tahoma"/>
                <a:cs typeface="Tahoma"/>
              </a:rPr>
              <a:t>College</a:t>
            </a:r>
            <a:r>
              <a:rPr sz="950" b="1" spc="-5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950" b="1" spc="-25" dirty="0">
                <a:solidFill>
                  <a:srgbClr val="231F20"/>
                </a:solidFill>
                <a:latin typeface="Tahoma"/>
                <a:cs typeface="Tahoma"/>
              </a:rPr>
              <a:t>of </a:t>
            </a:r>
            <a:r>
              <a:rPr sz="950" b="1" spc="-26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950" b="1" spc="-25" dirty="0">
                <a:solidFill>
                  <a:srgbClr val="231F20"/>
                </a:solidFill>
                <a:latin typeface="Tahoma"/>
                <a:cs typeface="Tahoma"/>
              </a:rPr>
              <a:t>Engineerin</a:t>
            </a:r>
            <a:r>
              <a:rPr sz="950" b="1" spc="-20" dirty="0">
                <a:solidFill>
                  <a:srgbClr val="231F20"/>
                </a:solidFill>
                <a:latin typeface="Tahoma"/>
                <a:cs typeface="Tahoma"/>
              </a:rPr>
              <a:t>g</a:t>
            </a:r>
            <a:r>
              <a:rPr sz="950" b="1" spc="10" dirty="0">
                <a:solidFill>
                  <a:srgbClr val="231F20"/>
                </a:solidFill>
                <a:latin typeface="Times New Roman"/>
                <a:cs typeface="Times New Roman"/>
              </a:rPr>
              <a:t>®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31125" y="617788"/>
            <a:ext cx="6823709" cy="5382243"/>
          </a:xfrm>
          <a:prstGeom prst="rect">
            <a:avLst/>
          </a:prstGeom>
        </p:spPr>
        <p:txBody>
          <a:bodyPr vert="horz" wrap="square" lIns="0" tIns="306070" rIns="0" bIns="0" rtlCol="0">
            <a:spAutoFit/>
          </a:bodyPr>
          <a:lstStyle/>
          <a:p>
            <a:pPr marL="205740">
              <a:lnSpc>
                <a:spcPct val="100000"/>
              </a:lnSpc>
              <a:spcBef>
                <a:spcPts val="2410"/>
              </a:spcBef>
            </a:pPr>
            <a:r>
              <a:rPr sz="3250" b="1" spc="-50" dirty="0">
                <a:solidFill>
                  <a:srgbClr val="002060"/>
                </a:solidFill>
                <a:latin typeface="Times New Roman"/>
                <a:cs typeface="Times New Roman"/>
              </a:rPr>
              <a:t>Table</a:t>
            </a:r>
            <a:r>
              <a:rPr sz="3250" b="1" spc="-20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3250" b="1" spc="10" dirty="0">
                <a:solidFill>
                  <a:srgbClr val="002060"/>
                </a:solidFill>
                <a:latin typeface="Times New Roman"/>
                <a:cs typeface="Times New Roman"/>
              </a:rPr>
              <a:t>of</a:t>
            </a:r>
            <a:r>
              <a:rPr sz="3250" b="1" spc="-20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3250" b="1" spc="5" dirty="0">
                <a:solidFill>
                  <a:srgbClr val="002060"/>
                </a:solidFill>
                <a:latin typeface="Times New Roman"/>
                <a:cs typeface="Times New Roman"/>
              </a:rPr>
              <a:t>Contents</a:t>
            </a:r>
            <a:endParaRPr sz="3250" dirty="0">
              <a:latin typeface="Times New Roman"/>
              <a:cs typeface="Times New Roman"/>
            </a:endParaRPr>
          </a:p>
          <a:p>
            <a:pPr marL="266065" indent="-254000">
              <a:lnSpc>
                <a:spcPct val="100000"/>
              </a:lnSpc>
              <a:spcBef>
                <a:spcPts val="1535"/>
              </a:spcBef>
              <a:buFont typeface="Arial MT"/>
              <a:buChar char="•"/>
              <a:tabLst>
                <a:tab pos="266065" algn="l"/>
                <a:tab pos="266700" algn="l"/>
              </a:tabLst>
            </a:pPr>
            <a:r>
              <a:rPr sz="2200" dirty="0">
                <a:solidFill>
                  <a:srgbClr val="002060"/>
                </a:solidFill>
                <a:latin typeface="Times New Roman"/>
                <a:cs typeface="Times New Roman"/>
              </a:rPr>
              <a:t>INTRODUCTION</a:t>
            </a:r>
            <a:endParaRPr sz="2200" dirty="0">
              <a:latin typeface="Times New Roman"/>
              <a:cs typeface="Times New Roman"/>
            </a:endParaRPr>
          </a:p>
          <a:p>
            <a:pPr marL="266065" indent="-254000">
              <a:lnSpc>
                <a:spcPct val="100000"/>
              </a:lnSpc>
              <a:spcBef>
                <a:spcPts val="1320"/>
              </a:spcBef>
              <a:buChar char="•"/>
              <a:tabLst>
                <a:tab pos="266065" algn="l"/>
                <a:tab pos="266700" algn="l"/>
              </a:tabLst>
            </a:pPr>
            <a:r>
              <a:rPr sz="2200" spc="-5" dirty="0">
                <a:solidFill>
                  <a:srgbClr val="002060"/>
                </a:solidFill>
                <a:latin typeface="Times New Roman"/>
                <a:cs typeface="Times New Roman"/>
              </a:rPr>
              <a:t>ABSTRAC</a:t>
            </a:r>
            <a:r>
              <a:rPr sz="2200" dirty="0">
                <a:solidFill>
                  <a:srgbClr val="002060"/>
                </a:solidFill>
                <a:latin typeface="Times New Roman"/>
                <a:cs typeface="Times New Roman"/>
              </a:rPr>
              <a:t>T</a:t>
            </a:r>
            <a:r>
              <a:rPr sz="2200" spc="-165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02060"/>
                </a:solidFill>
                <a:latin typeface="Times New Roman"/>
                <a:cs typeface="Times New Roman"/>
              </a:rPr>
              <a:t>AN</a:t>
            </a:r>
            <a:r>
              <a:rPr sz="2200" dirty="0">
                <a:solidFill>
                  <a:srgbClr val="002060"/>
                </a:solidFill>
                <a:latin typeface="Times New Roman"/>
                <a:cs typeface="Times New Roman"/>
              </a:rPr>
              <a:t>D</a:t>
            </a:r>
            <a:r>
              <a:rPr sz="2200" spc="-5" dirty="0">
                <a:solidFill>
                  <a:srgbClr val="002060"/>
                </a:solidFill>
                <a:latin typeface="Times New Roman"/>
                <a:cs typeface="Times New Roman"/>
              </a:rPr>
              <a:t> OBJECTIVES</a:t>
            </a:r>
            <a:endParaRPr sz="2200" dirty="0">
              <a:latin typeface="Times New Roman"/>
              <a:cs typeface="Times New Roman"/>
            </a:endParaRPr>
          </a:p>
          <a:p>
            <a:pPr marL="266065" indent="-254000">
              <a:lnSpc>
                <a:spcPct val="100000"/>
              </a:lnSpc>
              <a:spcBef>
                <a:spcPts val="1320"/>
              </a:spcBef>
              <a:buChar char="•"/>
              <a:tabLst>
                <a:tab pos="266065" algn="l"/>
                <a:tab pos="266700" algn="l"/>
              </a:tabLst>
            </a:pPr>
            <a:r>
              <a:rPr sz="2200" spc="-30" dirty="0">
                <a:solidFill>
                  <a:srgbClr val="002060"/>
                </a:solidFill>
                <a:latin typeface="Times New Roman"/>
                <a:cs typeface="Times New Roman"/>
              </a:rPr>
              <a:t>LITERATURE</a:t>
            </a:r>
            <a:r>
              <a:rPr sz="2200" spc="-40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200" spc="-35" dirty="0">
                <a:solidFill>
                  <a:srgbClr val="002060"/>
                </a:solidFill>
                <a:latin typeface="Times New Roman"/>
                <a:cs typeface="Times New Roman"/>
              </a:rPr>
              <a:t>SURVEY</a:t>
            </a:r>
            <a:endParaRPr sz="2200" dirty="0">
              <a:latin typeface="Times New Roman"/>
              <a:cs typeface="Times New Roman"/>
            </a:endParaRPr>
          </a:p>
          <a:p>
            <a:pPr marL="266065" indent="-254000">
              <a:lnSpc>
                <a:spcPct val="100000"/>
              </a:lnSpc>
              <a:spcBef>
                <a:spcPts val="1320"/>
              </a:spcBef>
              <a:buChar char="•"/>
              <a:tabLst>
                <a:tab pos="266065" algn="l"/>
                <a:tab pos="266700" algn="l"/>
              </a:tabLst>
            </a:pPr>
            <a:r>
              <a:rPr sz="2200" spc="-5" dirty="0">
                <a:solidFill>
                  <a:srgbClr val="002060"/>
                </a:solidFill>
                <a:latin typeface="Times New Roman"/>
                <a:cs typeface="Times New Roman"/>
              </a:rPr>
              <a:t>HARD</a:t>
            </a:r>
            <a:r>
              <a:rPr sz="2200" spc="-245" dirty="0">
                <a:solidFill>
                  <a:srgbClr val="002060"/>
                </a:solidFill>
                <a:latin typeface="Times New Roman"/>
                <a:cs typeface="Times New Roman"/>
              </a:rPr>
              <a:t>W</a:t>
            </a:r>
            <a:r>
              <a:rPr sz="2200" spc="-5" dirty="0">
                <a:solidFill>
                  <a:srgbClr val="002060"/>
                </a:solidFill>
                <a:latin typeface="Times New Roman"/>
                <a:cs typeface="Times New Roman"/>
              </a:rPr>
              <a:t>AR</a:t>
            </a:r>
            <a:r>
              <a:rPr sz="2200" dirty="0">
                <a:solidFill>
                  <a:srgbClr val="002060"/>
                </a:solidFill>
                <a:latin typeface="Times New Roman"/>
                <a:cs typeface="Times New Roman"/>
              </a:rPr>
              <a:t>E</a:t>
            </a:r>
            <a:r>
              <a:rPr sz="2200" spc="-125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02060"/>
                </a:solidFill>
                <a:latin typeface="Times New Roman"/>
                <a:cs typeface="Times New Roman"/>
              </a:rPr>
              <a:t>AN</a:t>
            </a:r>
            <a:r>
              <a:rPr sz="2200" dirty="0">
                <a:solidFill>
                  <a:srgbClr val="002060"/>
                </a:solidFill>
                <a:latin typeface="Times New Roman"/>
                <a:cs typeface="Times New Roman"/>
              </a:rPr>
              <a:t>D</a:t>
            </a:r>
            <a:r>
              <a:rPr sz="2200" spc="-5" dirty="0">
                <a:solidFill>
                  <a:srgbClr val="002060"/>
                </a:solidFill>
                <a:latin typeface="Times New Roman"/>
                <a:cs typeface="Times New Roman"/>
              </a:rPr>
              <a:t> SOFT</a:t>
            </a:r>
            <a:r>
              <a:rPr sz="2200" spc="-245" dirty="0">
                <a:solidFill>
                  <a:srgbClr val="002060"/>
                </a:solidFill>
                <a:latin typeface="Times New Roman"/>
                <a:cs typeface="Times New Roman"/>
              </a:rPr>
              <a:t>W</a:t>
            </a:r>
            <a:r>
              <a:rPr sz="2200" spc="-5" dirty="0">
                <a:solidFill>
                  <a:srgbClr val="002060"/>
                </a:solidFill>
                <a:latin typeface="Times New Roman"/>
                <a:cs typeface="Times New Roman"/>
              </a:rPr>
              <a:t>AR</a:t>
            </a:r>
            <a:r>
              <a:rPr sz="2200" dirty="0">
                <a:solidFill>
                  <a:srgbClr val="002060"/>
                </a:solidFill>
                <a:latin typeface="Times New Roman"/>
                <a:cs typeface="Times New Roman"/>
              </a:rPr>
              <a:t>E</a:t>
            </a:r>
            <a:r>
              <a:rPr sz="2200" spc="-5" dirty="0">
                <a:solidFill>
                  <a:srgbClr val="002060"/>
                </a:solidFill>
                <a:latin typeface="Times New Roman"/>
                <a:cs typeface="Times New Roman"/>
              </a:rPr>
              <a:t> COMPONENT</a:t>
            </a:r>
            <a:r>
              <a:rPr sz="2200" dirty="0">
                <a:solidFill>
                  <a:srgbClr val="002060"/>
                </a:solidFill>
                <a:latin typeface="Times New Roman"/>
                <a:cs typeface="Times New Roman"/>
              </a:rPr>
              <a:t>S</a:t>
            </a:r>
            <a:r>
              <a:rPr sz="2200" spc="-5" dirty="0">
                <a:solidFill>
                  <a:srgbClr val="002060"/>
                </a:solidFill>
                <a:latin typeface="Times New Roman"/>
                <a:cs typeface="Times New Roman"/>
              </a:rPr>
              <a:t> USED</a:t>
            </a:r>
            <a:endParaRPr sz="2200" dirty="0">
              <a:latin typeface="Times New Roman"/>
              <a:cs typeface="Times New Roman"/>
            </a:endParaRPr>
          </a:p>
          <a:p>
            <a:pPr marL="266065" indent="-254000">
              <a:lnSpc>
                <a:spcPct val="100000"/>
              </a:lnSpc>
              <a:spcBef>
                <a:spcPts val="1320"/>
              </a:spcBef>
              <a:buChar char="•"/>
              <a:tabLst>
                <a:tab pos="266065" algn="l"/>
                <a:tab pos="266700" algn="l"/>
              </a:tabLst>
            </a:pPr>
            <a:r>
              <a:rPr sz="2200" spc="-5" dirty="0">
                <a:solidFill>
                  <a:srgbClr val="002060"/>
                </a:solidFill>
                <a:latin typeface="Times New Roman"/>
                <a:cs typeface="Times New Roman"/>
              </a:rPr>
              <a:t>WORKING</a:t>
            </a:r>
            <a:r>
              <a:rPr sz="2200" spc="-35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02060"/>
                </a:solidFill>
                <a:latin typeface="Times New Roman"/>
                <a:cs typeface="Times New Roman"/>
              </a:rPr>
              <a:t>OF</a:t>
            </a:r>
            <a:r>
              <a:rPr sz="2200" spc="-30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02060"/>
                </a:solidFill>
                <a:latin typeface="Times New Roman"/>
                <a:cs typeface="Times New Roman"/>
              </a:rPr>
              <a:t>PRODUCTS</a:t>
            </a:r>
            <a:endParaRPr sz="2200" dirty="0">
              <a:latin typeface="Times New Roman"/>
              <a:cs typeface="Times New Roman"/>
            </a:endParaRPr>
          </a:p>
          <a:p>
            <a:pPr marL="266065" indent="-254000">
              <a:lnSpc>
                <a:spcPct val="100000"/>
              </a:lnSpc>
              <a:spcBef>
                <a:spcPts val="1320"/>
              </a:spcBef>
              <a:buChar char="•"/>
              <a:tabLst>
                <a:tab pos="266065" algn="l"/>
                <a:tab pos="266700" algn="l"/>
              </a:tabLst>
            </a:pPr>
            <a:r>
              <a:rPr sz="2200" spc="-35" dirty="0">
                <a:solidFill>
                  <a:srgbClr val="002060"/>
                </a:solidFill>
                <a:latin typeface="Times New Roman"/>
                <a:cs typeface="Times New Roman"/>
              </a:rPr>
              <a:t>SOFTWARE </a:t>
            </a:r>
            <a:r>
              <a:rPr sz="2200" spc="-5" dirty="0">
                <a:solidFill>
                  <a:srgbClr val="002060"/>
                </a:solidFill>
                <a:latin typeface="Times New Roman"/>
                <a:cs typeface="Times New Roman"/>
              </a:rPr>
              <a:t>BLOCK</a:t>
            </a:r>
            <a:r>
              <a:rPr sz="2200" spc="-30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02060"/>
                </a:solidFill>
                <a:latin typeface="Times New Roman"/>
                <a:cs typeface="Times New Roman"/>
              </a:rPr>
              <a:t>DIAGRAM</a:t>
            </a:r>
            <a:endParaRPr sz="2200" dirty="0">
              <a:latin typeface="Times New Roman"/>
              <a:cs typeface="Times New Roman"/>
            </a:endParaRPr>
          </a:p>
          <a:p>
            <a:pPr marL="266065" indent="-254000">
              <a:lnSpc>
                <a:spcPct val="100000"/>
              </a:lnSpc>
              <a:spcBef>
                <a:spcPts val="1320"/>
              </a:spcBef>
              <a:buChar char="•"/>
              <a:tabLst>
                <a:tab pos="266065" algn="l"/>
                <a:tab pos="266700" algn="l"/>
              </a:tabLst>
            </a:pPr>
            <a:r>
              <a:rPr sz="2200" spc="-5" dirty="0">
                <a:solidFill>
                  <a:srgbClr val="002060"/>
                </a:solidFill>
                <a:latin typeface="Times New Roman"/>
                <a:cs typeface="Times New Roman"/>
              </a:rPr>
              <a:t>KE</a:t>
            </a:r>
            <a:r>
              <a:rPr sz="2200" dirty="0">
                <a:solidFill>
                  <a:srgbClr val="002060"/>
                </a:solidFill>
                <a:latin typeface="Times New Roman"/>
                <a:cs typeface="Times New Roman"/>
              </a:rPr>
              <a:t>Y</a:t>
            </a:r>
            <a:r>
              <a:rPr sz="2200" spc="-85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02060"/>
                </a:solidFill>
                <a:latin typeface="Times New Roman"/>
                <a:cs typeface="Times New Roman"/>
              </a:rPr>
              <a:t>FE</a:t>
            </a:r>
            <a:r>
              <a:rPr sz="2200" spc="-245" dirty="0">
                <a:solidFill>
                  <a:srgbClr val="002060"/>
                </a:solidFill>
                <a:latin typeface="Times New Roman"/>
                <a:cs typeface="Times New Roman"/>
              </a:rPr>
              <a:t>A</a:t>
            </a:r>
            <a:r>
              <a:rPr sz="2200" spc="-5" dirty="0">
                <a:solidFill>
                  <a:srgbClr val="002060"/>
                </a:solidFill>
                <a:latin typeface="Times New Roman"/>
                <a:cs typeface="Times New Roman"/>
              </a:rPr>
              <a:t>TURES</a:t>
            </a:r>
            <a:endParaRPr sz="2200" dirty="0">
              <a:latin typeface="Times New Roman"/>
              <a:cs typeface="Times New Roman"/>
            </a:endParaRPr>
          </a:p>
          <a:p>
            <a:pPr marL="266065" indent="-254000">
              <a:lnSpc>
                <a:spcPct val="100000"/>
              </a:lnSpc>
              <a:spcBef>
                <a:spcPts val="1320"/>
              </a:spcBef>
              <a:buChar char="•"/>
              <a:tabLst>
                <a:tab pos="266065" algn="l"/>
                <a:tab pos="266700" algn="l"/>
              </a:tabLst>
            </a:pPr>
            <a:r>
              <a:rPr sz="2200" spc="-5" dirty="0">
                <a:solidFill>
                  <a:srgbClr val="002060"/>
                </a:solidFill>
                <a:latin typeface="Times New Roman"/>
                <a:cs typeface="Times New Roman"/>
              </a:rPr>
              <a:t>FUTURE</a:t>
            </a:r>
            <a:r>
              <a:rPr sz="2200" spc="-100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002060"/>
                </a:solidFill>
                <a:latin typeface="Times New Roman"/>
                <a:cs typeface="Times New Roman"/>
              </a:rPr>
              <a:t>SCOPE</a:t>
            </a:r>
            <a:endParaRPr sz="2200" dirty="0">
              <a:latin typeface="Times New Roman"/>
              <a:cs typeface="Times New Roman"/>
            </a:endParaRPr>
          </a:p>
          <a:p>
            <a:pPr marL="266065" indent="-254000">
              <a:lnSpc>
                <a:spcPct val="100000"/>
              </a:lnSpc>
              <a:spcBef>
                <a:spcPts val="1320"/>
              </a:spcBef>
              <a:buChar char="•"/>
              <a:tabLst>
                <a:tab pos="266065" algn="l"/>
                <a:tab pos="266700" algn="l"/>
              </a:tabLst>
            </a:pPr>
            <a:r>
              <a:rPr sz="2200" spc="-5" dirty="0">
                <a:solidFill>
                  <a:srgbClr val="002060"/>
                </a:solidFill>
                <a:latin typeface="Times New Roman"/>
                <a:cs typeface="Times New Roman"/>
              </a:rPr>
              <a:t>REFERENCE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598537" y="247157"/>
            <a:ext cx="2175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45" dirty="0">
                <a:solidFill>
                  <a:srgbClr val="1F3764"/>
                </a:solidFill>
                <a:latin typeface="Times New Roman"/>
                <a:cs typeface="Times New Roman"/>
              </a:rPr>
              <a:t>Go,</a:t>
            </a:r>
            <a:r>
              <a:rPr sz="1800" b="1" i="1" spc="5" dirty="0">
                <a:solidFill>
                  <a:srgbClr val="1F3764"/>
                </a:solidFill>
                <a:latin typeface="Times New Roman"/>
                <a:cs typeface="Times New Roman"/>
              </a:rPr>
              <a:t> </a:t>
            </a:r>
            <a:r>
              <a:rPr sz="1800" b="1" i="1" spc="40" dirty="0">
                <a:solidFill>
                  <a:srgbClr val="1F3764"/>
                </a:solidFill>
                <a:latin typeface="Times New Roman"/>
                <a:cs typeface="Times New Roman"/>
              </a:rPr>
              <a:t>change</a:t>
            </a:r>
            <a:r>
              <a:rPr sz="1800" b="1" i="1" spc="5" dirty="0">
                <a:solidFill>
                  <a:srgbClr val="1F3764"/>
                </a:solidFill>
                <a:latin typeface="Times New Roman"/>
                <a:cs typeface="Times New Roman"/>
              </a:rPr>
              <a:t> </a:t>
            </a:r>
            <a:r>
              <a:rPr sz="1800" b="1" i="1" spc="-200" dirty="0">
                <a:solidFill>
                  <a:srgbClr val="1F3764"/>
                </a:solidFill>
                <a:latin typeface="Times New Roman"/>
                <a:cs typeface="Times New Roman"/>
              </a:rPr>
              <a:t>Ǧhe</a:t>
            </a:r>
            <a:r>
              <a:rPr sz="1800" b="1" i="1" spc="5" dirty="0">
                <a:solidFill>
                  <a:srgbClr val="1F3764"/>
                </a:solidFill>
                <a:latin typeface="Times New Roman"/>
                <a:cs typeface="Times New Roman"/>
              </a:rPr>
              <a:t> </a:t>
            </a:r>
            <a:r>
              <a:rPr sz="1800" b="1" i="1" spc="80" dirty="0">
                <a:solidFill>
                  <a:srgbClr val="1F3764"/>
                </a:solidFill>
                <a:latin typeface="Times New Roman"/>
                <a:cs typeface="Times New Roman"/>
              </a:rPr>
              <a:t>world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206400" y="76200"/>
            <a:ext cx="7280275" cy="647065"/>
          </a:xfrm>
          <a:custGeom>
            <a:avLst/>
            <a:gdLst/>
            <a:ahLst/>
            <a:cxnLst/>
            <a:rect l="l" t="t" r="r" b="b"/>
            <a:pathLst>
              <a:path w="7280275" h="647065">
                <a:moveTo>
                  <a:pt x="7280099" y="646499"/>
                </a:moveTo>
                <a:lnTo>
                  <a:pt x="0" y="646499"/>
                </a:lnTo>
                <a:lnTo>
                  <a:pt x="0" y="0"/>
                </a:lnTo>
                <a:lnTo>
                  <a:pt x="7280099" y="0"/>
                </a:lnTo>
                <a:lnTo>
                  <a:pt x="7280099" y="646499"/>
                </a:lnTo>
                <a:close/>
              </a:path>
            </a:pathLst>
          </a:custGeom>
          <a:solidFill>
            <a:srgbClr val="FFE4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4192734" y="133984"/>
            <a:ext cx="330390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Presentation</a:t>
            </a:r>
            <a:r>
              <a:rPr spc="-75" dirty="0"/>
              <a:t> </a:t>
            </a:r>
            <a:r>
              <a:rPr spc="-5" dirty="0"/>
              <a:t>Outline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7497" y="67944"/>
            <a:ext cx="7518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spc="-85" dirty="0">
                <a:latin typeface="Times New Roman"/>
                <a:cs typeface="Times New Roman"/>
              </a:rPr>
              <a:t>R</a:t>
            </a:r>
            <a:r>
              <a:rPr sz="1000" dirty="0">
                <a:latin typeface="Times New Roman"/>
                <a:cs typeface="Times New Roman"/>
              </a:rPr>
              <a:t>V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Colleg</a:t>
            </a:r>
            <a:r>
              <a:rPr sz="1000" dirty="0">
                <a:latin typeface="Times New Roman"/>
                <a:cs typeface="Times New Roman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of  </a:t>
            </a:r>
            <a:r>
              <a:rPr sz="1000" spc="-5" dirty="0">
                <a:latin typeface="Times New Roman"/>
                <a:cs typeface="Times New Roman"/>
              </a:rPr>
              <a:t>Engineering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82625"/>
            <a:chOff x="0" y="0"/>
            <a:chExt cx="12192000" cy="6826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807" y="24982"/>
              <a:ext cx="698494" cy="5238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76900"/>
              <a:ext cx="12191999" cy="1054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" y="596899"/>
              <a:ext cx="12192000" cy="25400"/>
            </a:xfrm>
            <a:custGeom>
              <a:avLst/>
              <a:gdLst/>
              <a:ahLst/>
              <a:cxnLst/>
              <a:rect l="l" t="t" r="r" b="b"/>
              <a:pathLst>
                <a:path w="12192000" h="25400">
                  <a:moveTo>
                    <a:pt x="0" y="0"/>
                  </a:moveTo>
                  <a:lnTo>
                    <a:pt x="12191997" y="0"/>
                  </a:lnTo>
                  <a:lnTo>
                    <a:pt x="12191997" y="25399"/>
                  </a:lnTo>
                  <a:lnTo>
                    <a:pt x="0" y="253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44072" y="0"/>
              <a:ext cx="8202295" cy="609600"/>
            </a:xfrm>
            <a:custGeom>
              <a:avLst/>
              <a:gdLst/>
              <a:ahLst/>
              <a:cxnLst/>
              <a:rect l="l" t="t" r="r" b="b"/>
              <a:pathLst>
                <a:path w="8202295" h="609600">
                  <a:moveTo>
                    <a:pt x="8201999" y="609599"/>
                  </a:moveTo>
                  <a:lnTo>
                    <a:pt x="0" y="609599"/>
                  </a:lnTo>
                  <a:lnTo>
                    <a:pt x="0" y="0"/>
                  </a:lnTo>
                  <a:lnTo>
                    <a:pt x="8201999" y="0"/>
                  </a:lnTo>
                  <a:lnTo>
                    <a:pt x="8201999" y="6095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23375" y="0"/>
              <a:ext cx="7922895" cy="572770"/>
            </a:xfrm>
            <a:custGeom>
              <a:avLst/>
              <a:gdLst/>
              <a:ahLst/>
              <a:cxnLst/>
              <a:rect l="l" t="t" r="r" b="b"/>
              <a:pathLst>
                <a:path w="7922895" h="572770">
                  <a:moveTo>
                    <a:pt x="7922699" y="572500"/>
                  </a:moveTo>
                  <a:lnTo>
                    <a:pt x="0" y="572500"/>
                  </a:lnTo>
                  <a:lnTo>
                    <a:pt x="0" y="0"/>
                  </a:lnTo>
                  <a:lnTo>
                    <a:pt x="7922699" y="0"/>
                  </a:lnTo>
                  <a:lnTo>
                    <a:pt x="7922699" y="572500"/>
                  </a:lnTo>
                  <a:close/>
                </a:path>
              </a:pathLst>
            </a:custGeom>
            <a:solidFill>
              <a:srgbClr val="FFE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929726" y="136779"/>
            <a:ext cx="17792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spc="120" dirty="0">
                <a:solidFill>
                  <a:srgbClr val="0070C0"/>
                </a:solidFill>
                <a:latin typeface="Cambria"/>
                <a:cs typeface="Cambria"/>
              </a:rPr>
              <a:t>Go, </a:t>
            </a:r>
            <a:r>
              <a:rPr sz="1200" b="1" i="1" spc="110" dirty="0">
                <a:solidFill>
                  <a:srgbClr val="0070C0"/>
                </a:solidFill>
                <a:latin typeface="Cambria"/>
                <a:cs typeface="Cambria"/>
              </a:rPr>
              <a:t>Change</a:t>
            </a:r>
            <a:r>
              <a:rPr sz="1200" b="1" i="1" spc="125" dirty="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sz="1200" b="1" i="1" spc="100" dirty="0">
                <a:solidFill>
                  <a:srgbClr val="0070C0"/>
                </a:solidFill>
                <a:latin typeface="Cambria"/>
                <a:cs typeface="Cambria"/>
              </a:rPr>
              <a:t>the</a:t>
            </a:r>
            <a:r>
              <a:rPr sz="1200" b="1" i="1" spc="125" dirty="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sz="1200" b="1" i="1" spc="85" dirty="0">
                <a:solidFill>
                  <a:srgbClr val="0070C0"/>
                </a:solidFill>
                <a:latin typeface="Cambria"/>
                <a:cs typeface="Cambria"/>
              </a:rPr>
              <a:t>World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8137" y="747834"/>
            <a:ext cx="11729085" cy="5772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4650" indent="-362585">
              <a:lnSpc>
                <a:spcPts val="3420"/>
              </a:lnSpc>
              <a:spcBef>
                <a:spcPts val="100"/>
              </a:spcBef>
              <a:buClr>
                <a:srgbClr val="002060"/>
              </a:buClr>
              <a:buFont typeface="Arial MT"/>
              <a:buChar char="•"/>
              <a:tabLst>
                <a:tab pos="374015" algn="l"/>
                <a:tab pos="375285" algn="l"/>
              </a:tabLst>
            </a:pPr>
            <a:r>
              <a:rPr sz="3000" b="1" spc="-10" dirty="0">
                <a:solidFill>
                  <a:srgbClr val="006600"/>
                </a:solidFill>
                <a:latin typeface="Arial"/>
                <a:cs typeface="Arial"/>
              </a:rPr>
              <a:t>Publisher:</a:t>
            </a:r>
            <a:r>
              <a:rPr sz="3000" b="1" spc="-4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3000" b="1" spc="-5" dirty="0">
                <a:solidFill>
                  <a:srgbClr val="006600"/>
                </a:solidFill>
                <a:latin typeface="Arial"/>
                <a:cs typeface="Arial"/>
              </a:rPr>
              <a:t>IEEE</a:t>
            </a:r>
            <a:r>
              <a:rPr sz="3000" b="1" spc="-3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006600"/>
                </a:solidFill>
                <a:latin typeface="Arial"/>
                <a:cs typeface="Arial"/>
              </a:rPr>
              <a:t>(ThingSpeak)</a:t>
            </a:r>
            <a:endParaRPr sz="3000">
              <a:latin typeface="Arial"/>
              <a:cs typeface="Arial"/>
            </a:endParaRPr>
          </a:p>
          <a:p>
            <a:pPr marL="374650" marR="911225">
              <a:lnSpc>
                <a:spcPts val="3240"/>
              </a:lnSpc>
              <a:spcBef>
                <a:spcPts val="225"/>
              </a:spcBef>
            </a:pPr>
            <a:r>
              <a:rPr sz="3000" dirty="0">
                <a:solidFill>
                  <a:srgbClr val="006699"/>
                </a:solidFill>
                <a:latin typeface="Arial MT"/>
                <a:cs typeface="Arial MT"/>
                <a:hlinkClick r:id="rId4"/>
              </a:rPr>
              <a:t>Mohd</a:t>
            </a:r>
            <a:r>
              <a:rPr sz="3000" spc="-175" dirty="0">
                <a:solidFill>
                  <a:srgbClr val="006699"/>
                </a:solidFill>
                <a:latin typeface="Arial MT"/>
                <a:cs typeface="Arial MT"/>
                <a:hlinkClick r:id="rId4"/>
              </a:rPr>
              <a:t> </a:t>
            </a:r>
            <a:r>
              <a:rPr sz="3000" spc="-10" dirty="0">
                <a:solidFill>
                  <a:srgbClr val="006699"/>
                </a:solidFill>
                <a:latin typeface="Arial MT"/>
                <a:cs typeface="Arial MT"/>
                <a:hlinkClick r:id="rId4"/>
              </a:rPr>
              <a:t>Amirul</a:t>
            </a:r>
            <a:r>
              <a:rPr sz="3000" spc="-180" dirty="0">
                <a:solidFill>
                  <a:srgbClr val="006699"/>
                </a:solidFill>
                <a:latin typeface="Arial MT"/>
                <a:cs typeface="Arial MT"/>
                <a:hlinkClick r:id="rId4"/>
              </a:rPr>
              <a:t> </a:t>
            </a:r>
            <a:r>
              <a:rPr sz="3000" spc="-10" dirty="0">
                <a:solidFill>
                  <a:srgbClr val="006699"/>
                </a:solidFill>
                <a:latin typeface="Arial MT"/>
                <a:cs typeface="Arial MT"/>
                <a:hlinkClick r:id="rId4"/>
              </a:rPr>
              <a:t>Asyraf</a:t>
            </a:r>
            <a:r>
              <a:rPr sz="3000" spc="-15" dirty="0">
                <a:solidFill>
                  <a:srgbClr val="006699"/>
                </a:solidFill>
                <a:latin typeface="Arial MT"/>
                <a:cs typeface="Arial MT"/>
                <a:hlinkClick r:id="rId4"/>
              </a:rPr>
              <a:t> </a:t>
            </a:r>
            <a:r>
              <a:rPr sz="3000" spc="5" dirty="0">
                <a:solidFill>
                  <a:srgbClr val="006699"/>
                </a:solidFill>
                <a:latin typeface="Arial MT"/>
                <a:cs typeface="Arial MT"/>
                <a:hlinkClick r:id="rId4"/>
              </a:rPr>
              <a:t>Razali</a:t>
            </a:r>
            <a:r>
              <a:rPr sz="3000" spc="5" dirty="0">
                <a:solidFill>
                  <a:srgbClr val="333333"/>
                </a:solidFill>
                <a:latin typeface="Arial MT"/>
                <a:cs typeface="Arial MT"/>
              </a:rPr>
              <a:t>;</a:t>
            </a:r>
            <a:r>
              <a:rPr sz="3000" spc="-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006699"/>
                </a:solidFill>
                <a:latin typeface="Arial MT"/>
                <a:cs typeface="Arial MT"/>
                <a:hlinkClick r:id="rId5"/>
              </a:rPr>
              <a:t>Murizah</a:t>
            </a:r>
            <a:r>
              <a:rPr sz="3000" spc="-10" dirty="0">
                <a:solidFill>
                  <a:srgbClr val="006699"/>
                </a:solidFill>
                <a:latin typeface="Arial MT"/>
                <a:cs typeface="Arial MT"/>
                <a:hlinkClick r:id="rId5"/>
              </a:rPr>
              <a:t> </a:t>
            </a:r>
            <a:r>
              <a:rPr sz="3000" spc="-5" dirty="0">
                <a:solidFill>
                  <a:srgbClr val="006699"/>
                </a:solidFill>
                <a:latin typeface="Arial MT"/>
                <a:cs typeface="Arial MT"/>
                <a:hlinkClick r:id="rId5"/>
              </a:rPr>
              <a:t>Kassim</a:t>
            </a:r>
            <a:r>
              <a:rPr sz="3000" spc="-5" dirty="0">
                <a:solidFill>
                  <a:srgbClr val="333333"/>
                </a:solidFill>
                <a:latin typeface="Arial MT"/>
                <a:cs typeface="Arial MT"/>
              </a:rPr>
              <a:t>; </a:t>
            </a:r>
            <a:r>
              <a:rPr sz="3000" spc="-5" dirty="0">
                <a:solidFill>
                  <a:srgbClr val="006699"/>
                </a:solidFill>
                <a:latin typeface="Arial MT"/>
                <a:cs typeface="Arial MT"/>
                <a:hlinkClick r:id="rId6"/>
              </a:rPr>
              <a:t>Norakmar</a:t>
            </a:r>
            <a:r>
              <a:rPr sz="3000" spc="-170" dirty="0">
                <a:solidFill>
                  <a:srgbClr val="006699"/>
                </a:solidFill>
                <a:latin typeface="Arial MT"/>
                <a:cs typeface="Arial MT"/>
                <a:hlinkClick r:id="rId6"/>
              </a:rPr>
              <a:t> </a:t>
            </a:r>
            <a:r>
              <a:rPr sz="3000" spc="-5" dirty="0">
                <a:solidFill>
                  <a:srgbClr val="006699"/>
                </a:solidFill>
                <a:latin typeface="Arial MT"/>
                <a:cs typeface="Arial MT"/>
                <a:hlinkClick r:id="rId6"/>
              </a:rPr>
              <a:t>Arbain </a:t>
            </a:r>
            <a:r>
              <a:rPr sz="3000" spc="-819" dirty="0">
                <a:solidFill>
                  <a:srgbClr val="006699"/>
                </a:solidFill>
                <a:latin typeface="Arial MT"/>
                <a:cs typeface="Arial MT"/>
              </a:rPr>
              <a:t> </a:t>
            </a:r>
            <a:r>
              <a:rPr sz="3000" spc="-5" dirty="0">
                <a:solidFill>
                  <a:srgbClr val="006699"/>
                </a:solidFill>
                <a:latin typeface="Arial MT"/>
                <a:cs typeface="Arial MT"/>
                <a:hlinkClick r:id="rId6"/>
              </a:rPr>
              <a:t>Sulaiman</a:t>
            </a:r>
            <a:r>
              <a:rPr sz="3000" spc="-5" dirty="0">
                <a:solidFill>
                  <a:srgbClr val="333333"/>
                </a:solidFill>
                <a:latin typeface="Arial MT"/>
                <a:cs typeface="Arial MT"/>
              </a:rPr>
              <a:t>; </a:t>
            </a:r>
            <a:r>
              <a:rPr sz="3000" spc="-10" dirty="0">
                <a:solidFill>
                  <a:srgbClr val="006699"/>
                </a:solidFill>
                <a:latin typeface="Arial MT"/>
                <a:cs typeface="Arial MT"/>
                <a:hlinkClick r:id="rId7"/>
              </a:rPr>
              <a:t>Shuria </a:t>
            </a:r>
            <a:r>
              <a:rPr sz="3000" spc="-5" dirty="0">
                <a:solidFill>
                  <a:srgbClr val="006699"/>
                </a:solidFill>
                <a:latin typeface="Arial MT"/>
                <a:cs typeface="Arial MT"/>
                <a:hlinkClick r:id="rId7"/>
              </a:rPr>
              <a:t>Saaidin</a:t>
            </a:r>
            <a:endParaRPr sz="3000">
              <a:latin typeface="Arial MT"/>
              <a:cs typeface="Arial MT"/>
            </a:endParaRPr>
          </a:p>
          <a:p>
            <a:pPr marL="374650" indent="-362585">
              <a:lnSpc>
                <a:spcPct val="100000"/>
              </a:lnSpc>
              <a:spcBef>
                <a:spcPts val="330"/>
              </a:spcBef>
              <a:buClr>
                <a:srgbClr val="002060"/>
              </a:buClr>
              <a:buSzPct val="117647"/>
              <a:buFont typeface="Arial MT"/>
              <a:buChar char="•"/>
              <a:tabLst>
                <a:tab pos="374015" algn="l"/>
                <a:tab pos="375285" algn="l"/>
              </a:tabLst>
            </a:pPr>
            <a:r>
              <a:rPr sz="2550" spc="-5" dirty="0">
                <a:solidFill>
                  <a:srgbClr val="222233"/>
                </a:solidFill>
                <a:latin typeface="Georgia"/>
                <a:cs typeface="Georgia"/>
              </a:rPr>
              <a:t>Water</a:t>
            </a:r>
            <a:r>
              <a:rPr sz="2550" spc="-20" dirty="0">
                <a:solidFill>
                  <a:srgbClr val="222233"/>
                </a:solidFill>
                <a:latin typeface="Georgia"/>
                <a:cs typeface="Georgia"/>
              </a:rPr>
              <a:t> </a:t>
            </a:r>
            <a:r>
              <a:rPr sz="2550" spc="-5" dirty="0">
                <a:solidFill>
                  <a:srgbClr val="222233"/>
                </a:solidFill>
                <a:latin typeface="Georgia"/>
                <a:cs typeface="Georgia"/>
              </a:rPr>
              <a:t>monitoring</a:t>
            </a:r>
            <a:r>
              <a:rPr sz="2550" spc="-15" dirty="0">
                <a:solidFill>
                  <a:srgbClr val="222233"/>
                </a:solidFill>
                <a:latin typeface="Georgia"/>
                <a:cs typeface="Georgia"/>
              </a:rPr>
              <a:t> </a:t>
            </a:r>
            <a:r>
              <a:rPr sz="2550" spc="-5" dirty="0">
                <a:solidFill>
                  <a:srgbClr val="222233"/>
                </a:solidFill>
                <a:latin typeface="Georgia"/>
                <a:cs typeface="Georgia"/>
              </a:rPr>
              <a:t>and</a:t>
            </a:r>
            <a:r>
              <a:rPr sz="2550" spc="-25" dirty="0">
                <a:solidFill>
                  <a:srgbClr val="222233"/>
                </a:solidFill>
                <a:latin typeface="Georgia"/>
                <a:cs typeface="Georgia"/>
              </a:rPr>
              <a:t> </a:t>
            </a:r>
            <a:r>
              <a:rPr sz="2550" spc="-5" dirty="0">
                <a:solidFill>
                  <a:srgbClr val="222233"/>
                </a:solidFill>
                <a:latin typeface="Georgia"/>
                <a:cs typeface="Georgia"/>
              </a:rPr>
              <a:t>analytic</a:t>
            </a:r>
            <a:r>
              <a:rPr sz="2550" spc="-20" dirty="0">
                <a:solidFill>
                  <a:srgbClr val="222233"/>
                </a:solidFill>
                <a:latin typeface="Georgia"/>
                <a:cs typeface="Georgia"/>
              </a:rPr>
              <a:t> </a:t>
            </a:r>
            <a:r>
              <a:rPr sz="2550" spc="-5" dirty="0">
                <a:solidFill>
                  <a:srgbClr val="222233"/>
                </a:solidFill>
                <a:latin typeface="Georgia"/>
                <a:cs typeface="Georgia"/>
              </a:rPr>
              <a:t>based</a:t>
            </a:r>
            <a:r>
              <a:rPr sz="2550" spc="-15" dirty="0">
                <a:solidFill>
                  <a:srgbClr val="222233"/>
                </a:solidFill>
                <a:latin typeface="Georgia"/>
                <a:cs typeface="Georgia"/>
              </a:rPr>
              <a:t> </a:t>
            </a:r>
            <a:r>
              <a:rPr sz="2550" spc="-5" dirty="0">
                <a:solidFill>
                  <a:srgbClr val="222233"/>
                </a:solidFill>
                <a:latin typeface="Georgia"/>
                <a:cs typeface="Georgia"/>
              </a:rPr>
              <a:t>ThingSpeak</a:t>
            </a:r>
            <a:endParaRPr sz="2550">
              <a:latin typeface="Georgia"/>
              <a:cs typeface="Georgia"/>
            </a:endParaRPr>
          </a:p>
          <a:p>
            <a:pPr marL="406400">
              <a:lnSpc>
                <a:spcPct val="100000"/>
              </a:lnSpc>
              <a:spcBef>
                <a:spcPts val="1175"/>
              </a:spcBef>
            </a:pPr>
            <a:r>
              <a:rPr sz="1950" spc="-25" dirty="0">
                <a:solidFill>
                  <a:srgbClr val="333333"/>
                </a:solidFill>
                <a:latin typeface="Roboto"/>
                <a:cs typeface="Roboto"/>
              </a:rPr>
              <a:t>I</a:t>
            </a:r>
            <a:r>
              <a:rPr sz="2350" spc="-25" dirty="0">
                <a:solidFill>
                  <a:srgbClr val="333333"/>
                </a:solidFill>
                <a:latin typeface="Roboto"/>
                <a:cs typeface="Roboto"/>
              </a:rPr>
              <a:t>nternational</a:t>
            </a:r>
            <a:r>
              <a:rPr sz="23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350" spc="-25" dirty="0">
                <a:solidFill>
                  <a:srgbClr val="333333"/>
                </a:solidFill>
                <a:latin typeface="Roboto"/>
                <a:cs typeface="Roboto"/>
              </a:rPr>
              <a:t>Journal</a:t>
            </a:r>
            <a:r>
              <a:rPr sz="23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350" spc="20" dirty="0">
                <a:solidFill>
                  <a:srgbClr val="333333"/>
                </a:solidFill>
                <a:latin typeface="Roboto"/>
                <a:cs typeface="Roboto"/>
              </a:rPr>
              <a:t>of</a:t>
            </a:r>
            <a:r>
              <a:rPr sz="23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350" spc="-15" dirty="0">
                <a:solidFill>
                  <a:srgbClr val="333333"/>
                </a:solidFill>
                <a:latin typeface="Roboto"/>
                <a:cs typeface="Roboto"/>
              </a:rPr>
              <a:t>Electrical</a:t>
            </a:r>
            <a:r>
              <a:rPr sz="23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350" spc="-25" dirty="0">
                <a:solidFill>
                  <a:srgbClr val="333333"/>
                </a:solidFill>
                <a:latin typeface="Roboto"/>
                <a:cs typeface="Roboto"/>
              </a:rPr>
              <a:t>and</a:t>
            </a:r>
            <a:r>
              <a:rPr sz="23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350" spc="-10" dirty="0">
                <a:solidFill>
                  <a:srgbClr val="333333"/>
                </a:solidFill>
                <a:latin typeface="Roboto"/>
                <a:cs typeface="Roboto"/>
              </a:rPr>
              <a:t>Computer </a:t>
            </a:r>
            <a:r>
              <a:rPr sz="2350" spc="-20" dirty="0">
                <a:solidFill>
                  <a:srgbClr val="333333"/>
                </a:solidFill>
                <a:latin typeface="Roboto"/>
                <a:cs typeface="Roboto"/>
              </a:rPr>
              <a:t>Engineering</a:t>
            </a:r>
            <a:r>
              <a:rPr sz="23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350" spc="15" dirty="0">
                <a:solidFill>
                  <a:srgbClr val="333333"/>
                </a:solidFill>
                <a:latin typeface="Roboto"/>
                <a:cs typeface="Roboto"/>
              </a:rPr>
              <a:t>(IJECE)</a:t>
            </a:r>
            <a:endParaRPr sz="2350">
              <a:latin typeface="Roboto"/>
              <a:cs typeface="Roboto"/>
            </a:endParaRPr>
          </a:p>
          <a:p>
            <a:pPr marL="374650" marR="3449320" indent="-362585">
              <a:lnSpc>
                <a:spcPct val="110900"/>
              </a:lnSpc>
              <a:spcBef>
                <a:spcPts val="1500"/>
              </a:spcBef>
              <a:buFont typeface="Arial MT"/>
              <a:buChar char="•"/>
              <a:tabLst>
                <a:tab pos="374015" algn="l"/>
                <a:tab pos="375285" algn="l"/>
              </a:tabLst>
            </a:pPr>
            <a:r>
              <a:rPr sz="3000" spc="-40" dirty="0">
                <a:solidFill>
                  <a:srgbClr val="002060"/>
                </a:solidFill>
                <a:latin typeface="Trebuchet MS"/>
                <a:cs typeface="Trebuchet MS"/>
              </a:rPr>
              <a:t>Water </a:t>
            </a:r>
            <a:r>
              <a:rPr sz="3000" spc="-5" dirty="0">
                <a:solidFill>
                  <a:srgbClr val="002060"/>
                </a:solidFill>
                <a:latin typeface="Trebuchet MS"/>
                <a:cs typeface="Trebuchet MS"/>
              </a:rPr>
              <a:t>Quality Monitoring </a:t>
            </a:r>
            <a:r>
              <a:rPr sz="3000" spc="-10" dirty="0">
                <a:solidFill>
                  <a:srgbClr val="002060"/>
                </a:solidFill>
                <a:latin typeface="Trebuchet MS"/>
                <a:cs typeface="Trebuchet MS"/>
              </a:rPr>
              <a:t>System Based </a:t>
            </a:r>
            <a:r>
              <a:rPr sz="3000" spc="-5" dirty="0">
                <a:solidFill>
                  <a:srgbClr val="002060"/>
                </a:solidFill>
                <a:latin typeface="Trebuchet MS"/>
                <a:cs typeface="Trebuchet MS"/>
              </a:rPr>
              <a:t>on IOT </a:t>
            </a:r>
            <a:r>
              <a:rPr sz="3000" spc="-890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3000" spc="-240" dirty="0">
                <a:solidFill>
                  <a:srgbClr val="006699"/>
                </a:solidFill>
                <a:latin typeface="Trebuchet MS"/>
                <a:cs typeface="Trebuchet MS"/>
              </a:rPr>
              <a:t>V</a:t>
            </a:r>
            <a:r>
              <a:rPr sz="3000" spc="-5" dirty="0">
                <a:solidFill>
                  <a:srgbClr val="006699"/>
                </a:solidFill>
                <a:latin typeface="Trebuchet MS"/>
                <a:cs typeface="Trebuchet MS"/>
              </a:rPr>
              <a:t>aishnav</a:t>
            </a:r>
            <a:r>
              <a:rPr sz="3000" dirty="0">
                <a:solidFill>
                  <a:srgbClr val="006699"/>
                </a:solidFill>
                <a:latin typeface="Trebuchet MS"/>
                <a:cs typeface="Trebuchet MS"/>
              </a:rPr>
              <a:t>i</a:t>
            </a:r>
            <a:r>
              <a:rPr sz="3000" spc="-5" dirty="0">
                <a:solidFill>
                  <a:srgbClr val="006699"/>
                </a:solidFill>
                <a:latin typeface="Trebuchet MS"/>
                <a:cs typeface="Trebuchet MS"/>
              </a:rPr>
              <a:t> </a:t>
            </a:r>
            <a:r>
              <a:rPr sz="3000" spc="-440" dirty="0">
                <a:solidFill>
                  <a:srgbClr val="006699"/>
                </a:solidFill>
                <a:latin typeface="Trebuchet MS"/>
                <a:cs typeface="Trebuchet MS"/>
              </a:rPr>
              <a:t>V</a:t>
            </a:r>
            <a:r>
              <a:rPr sz="3000" dirty="0">
                <a:solidFill>
                  <a:srgbClr val="006699"/>
                </a:solidFill>
                <a:latin typeface="Trebuchet MS"/>
                <a:cs typeface="Trebuchet MS"/>
              </a:rPr>
              <a:t>.</a:t>
            </a:r>
            <a:r>
              <a:rPr sz="3000" spc="-5" dirty="0">
                <a:solidFill>
                  <a:srgbClr val="006699"/>
                </a:solidFill>
                <a:latin typeface="Trebuchet MS"/>
                <a:cs typeface="Trebuchet MS"/>
              </a:rPr>
              <a:t> Daigavan</a:t>
            </a:r>
            <a:r>
              <a:rPr sz="3000" dirty="0">
                <a:solidFill>
                  <a:srgbClr val="006699"/>
                </a:solidFill>
                <a:latin typeface="Trebuchet MS"/>
                <a:cs typeface="Trebuchet MS"/>
              </a:rPr>
              <a:t>e</a:t>
            </a:r>
            <a:r>
              <a:rPr sz="3000" spc="-5" dirty="0">
                <a:solidFill>
                  <a:srgbClr val="006699"/>
                </a:solidFill>
                <a:latin typeface="Trebuchet MS"/>
                <a:cs typeface="Trebuchet MS"/>
              </a:rPr>
              <a:t> an</a:t>
            </a:r>
            <a:r>
              <a:rPr sz="3000" dirty="0">
                <a:solidFill>
                  <a:srgbClr val="006699"/>
                </a:solidFill>
                <a:latin typeface="Trebuchet MS"/>
                <a:cs typeface="Trebuchet MS"/>
              </a:rPr>
              <a:t>d</a:t>
            </a:r>
            <a:r>
              <a:rPr sz="3000" spc="-5" dirty="0">
                <a:solidFill>
                  <a:srgbClr val="006699"/>
                </a:solidFill>
                <a:latin typeface="Trebuchet MS"/>
                <a:cs typeface="Trebuchet MS"/>
              </a:rPr>
              <a:t> D</a:t>
            </a:r>
            <a:r>
              <a:rPr sz="3000" spc="-400" dirty="0">
                <a:solidFill>
                  <a:srgbClr val="006699"/>
                </a:solidFill>
                <a:latin typeface="Trebuchet MS"/>
                <a:cs typeface="Trebuchet MS"/>
              </a:rPr>
              <a:t>r</a:t>
            </a:r>
            <a:r>
              <a:rPr sz="3000" dirty="0">
                <a:solidFill>
                  <a:srgbClr val="006699"/>
                </a:solidFill>
                <a:latin typeface="Trebuchet MS"/>
                <a:cs typeface="Trebuchet MS"/>
              </a:rPr>
              <a:t>.</a:t>
            </a:r>
            <a:r>
              <a:rPr sz="3000" spc="-5" dirty="0">
                <a:solidFill>
                  <a:srgbClr val="006699"/>
                </a:solidFill>
                <a:latin typeface="Trebuchet MS"/>
                <a:cs typeface="Trebuchet MS"/>
              </a:rPr>
              <a:t> M.</a:t>
            </a:r>
            <a:r>
              <a:rPr sz="3000" dirty="0">
                <a:solidFill>
                  <a:srgbClr val="006699"/>
                </a:solidFill>
                <a:latin typeface="Trebuchet MS"/>
                <a:cs typeface="Trebuchet MS"/>
              </a:rPr>
              <a:t>A</a:t>
            </a:r>
            <a:r>
              <a:rPr sz="3000" spc="-170" dirty="0">
                <a:solidFill>
                  <a:srgbClr val="006699"/>
                </a:solidFill>
                <a:latin typeface="Trebuchet MS"/>
                <a:cs typeface="Trebuchet MS"/>
              </a:rPr>
              <a:t> </a:t>
            </a:r>
            <a:r>
              <a:rPr sz="3000" spc="-5" dirty="0">
                <a:solidFill>
                  <a:srgbClr val="006699"/>
                </a:solidFill>
                <a:latin typeface="Trebuchet MS"/>
                <a:cs typeface="Trebuchet MS"/>
              </a:rPr>
              <a:t>Gaikwad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02060"/>
              </a:buClr>
              <a:buFont typeface="Arial MT"/>
              <a:buChar char="•"/>
            </a:pPr>
            <a:endParaRPr sz="3150">
              <a:latin typeface="Trebuchet MS"/>
              <a:cs typeface="Trebuchet MS"/>
            </a:endParaRPr>
          </a:p>
          <a:p>
            <a:pPr marL="374650" marR="5080" indent="-362585">
              <a:lnSpc>
                <a:spcPct val="90500"/>
              </a:lnSpc>
              <a:buClr>
                <a:srgbClr val="002060"/>
              </a:buClr>
              <a:buSzPct val="111111"/>
              <a:buFont typeface="Arial MT"/>
              <a:buChar char="•"/>
              <a:tabLst>
                <a:tab pos="374015" algn="l"/>
                <a:tab pos="375285" algn="l"/>
              </a:tabLst>
            </a:pPr>
            <a:r>
              <a:rPr sz="2700" spc="-5" dirty="0">
                <a:solidFill>
                  <a:srgbClr val="5E6CB3"/>
                </a:solidFill>
                <a:latin typeface="Trebuchet MS"/>
                <a:cs typeface="Trebuchet MS"/>
              </a:rPr>
              <a:t>Nikhil </a:t>
            </a:r>
            <a:r>
              <a:rPr sz="2700" spc="-25" dirty="0">
                <a:solidFill>
                  <a:srgbClr val="5E6CB3"/>
                </a:solidFill>
                <a:latin typeface="Trebuchet MS"/>
                <a:cs typeface="Trebuchet MS"/>
              </a:rPr>
              <a:t>Kedia </a:t>
            </a:r>
            <a:r>
              <a:rPr sz="2700" spc="-5" dirty="0">
                <a:solidFill>
                  <a:srgbClr val="002060"/>
                </a:solidFill>
                <a:latin typeface="Trebuchet MS"/>
                <a:cs typeface="Trebuchet MS"/>
              </a:rPr>
              <a:t>entitled </a:t>
            </a:r>
            <a:r>
              <a:rPr sz="2700" spc="-30" dirty="0">
                <a:solidFill>
                  <a:srgbClr val="002060"/>
                </a:solidFill>
                <a:latin typeface="Trebuchet MS"/>
                <a:cs typeface="Trebuchet MS"/>
              </a:rPr>
              <a:t>“Water </a:t>
            </a:r>
            <a:r>
              <a:rPr sz="2700" spc="-5" dirty="0">
                <a:solidFill>
                  <a:srgbClr val="002060"/>
                </a:solidFill>
                <a:latin typeface="Trebuchet MS"/>
                <a:cs typeface="Trebuchet MS"/>
              </a:rPr>
              <a:t>Quality Monitoring for </a:t>
            </a:r>
            <a:r>
              <a:rPr sz="2700" spc="-20" dirty="0">
                <a:solidFill>
                  <a:srgbClr val="002060"/>
                </a:solidFill>
                <a:latin typeface="Trebuchet MS"/>
                <a:cs typeface="Trebuchet MS"/>
              </a:rPr>
              <a:t>Rural </a:t>
            </a:r>
            <a:r>
              <a:rPr sz="2700" spc="-5" dirty="0">
                <a:solidFill>
                  <a:srgbClr val="002060"/>
                </a:solidFill>
                <a:latin typeface="Trebuchet MS"/>
                <a:cs typeface="Trebuchet MS"/>
              </a:rPr>
              <a:t>Areas-A </a:t>
            </a:r>
            <a:r>
              <a:rPr sz="2700" spc="-10" dirty="0">
                <a:solidFill>
                  <a:srgbClr val="002060"/>
                </a:solidFill>
                <a:latin typeface="Trebuchet MS"/>
                <a:cs typeface="Trebuchet MS"/>
              </a:rPr>
              <a:t>Sensor </a:t>
            </a:r>
            <a:r>
              <a:rPr sz="2700" spc="-5" dirty="0">
                <a:solidFill>
                  <a:srgbClr val="002060"/>
                </a:solidFill>
                <a:latin typeface="Trebuchet MS"/>
                <a:cs typeface="Trebuchet MS"/>
              </a:rPr>
              <a:t> Cloud Based Economical </a:t>
            </a:r>
            <a:r>
              <a:rPr sz="2700" spc="-20" dirty="0">
                <a:solidFill>
                  <a:srgbClr val="002060"/>
                </a:solidFill>
                <a:latin typeface="Trebuchet MS"/>
                <a:cs typeface="Trebuchet MS"/>
              </a:rPr>
              <a:t>Project.” </a:t>
            </a:r>
            <a:r>
              <a:rPr sz="2700" spc="-5" dirty="0">
                <a:solidFill>
                  <a:srgbClr val="002060"/>
                </a:solidFill>
                <a:latin typeface="Trebuchet MS"/>
                <a:cs typeface="Trebuchet MS"/>
              </a:rPr>
              <a:t>Published in 2015 1st International </a:t>
            </a:r>
            <a:r>
              <a:rPr sz="2700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2700" spc="-5" dirty="0">
                <a:solidFill>
                  <a:srgbClr val="002060"/>
                </a:solidFill>
                <a:latin typeface="Trebuchet MS"/>
                <a:cs typeface="Trebuchet MS"/>
              </a:rPr>
              <a:t>Conference on Next Generation Computing </a:t>
            </a:r>
            <a:r>
              <a:rPr sz="2700" spc="-35" dirty="0">
                <a:solidFill>
                  <a:srgbClr val="002060"/>
                </a:solidFill>
                <a:latin typeface="Trebuchet MS"/>
                <a:cs typeface="Trebuchet MS"/>
              </a:rPr>
              <a:t>Technologies </a:t>
            </a:r>
            <a:r>
              <a:rPr sz="2700" spc="-30" dirty="0">
                <a:solidFill>
                  <a:srgbClr val="002060"/>
                </a:solidFill>
                <a:latin typeface="Trebuchet MS"/>
                <a:cs typeface="Trebuchet MS"/>
              </a:rPr>
              <a:t>(NGCT-2015) </a:t>
            </a:r>
            <a:r>
              <a:rPr sz="2700" spc="-25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2700" spc="-5" dirty="0">
                <a:solidFill>
                  <a:srgbClr val="002060"/>
                </a:solidFill>
                <a:latin typeface="Trebuchet MS"/>
                <a:cs typeface="Trebuchet MS"/>
              </a:rPr>
              <a:t>Dehradun, India </a:t>
            </a:r>
            <a:r>
              <a:rPr sz="2700" dirty="0">
                <a:solidFill>
                  <a:srgbClr val="002060"/>
                </a:solidFill>
                <a:latin typeface="Trebuchet MS"/>
                <a:cs typeface="Trebuchet MS"/>
              </a:rPr>
              <a:t>: </a:t>
            </a:r>
            <a:r>
              <a:rPr sz="2600" spc="-5" dirty="0">
                <a:solidFill>
                  <a:srgbClr val="002060"/>
                </a:solidFill>
                <a:latin typeface="Trebuchet MS"/>
                <a:cs typeface="Trebuchet MS"/>
              </a:rPr>
              <a:t>This paper highlights the entire water quality monitoring </a:t>
            </a:r>
            <a:r>
              <a:rPr sz="2600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2600" spc="-5" dirty="0">
                <a:solidFill>
                  <a:srgbClr val="002060"/>
                </a:solidFill>
                <a:latin typeface="Trebuchet MS"/>
                <a:cs typeface="Trebuchet MS"/>
              </a:rPr>
              <a:t>methods,</a:t>
            </a:r>
            <a:r>
              <a:rPr sz="2600" spc="-15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2600" spc="-5" dirty="0">
                <a:solidFill>
                  <a:srgbClr val="002060"/>
                </a:solidFill>
                <a:latin typeface="Trebuchet MS"/>
                <a:cs typeface="Trebuchet MS"/>
              </a:rPr>
              <a:t>sensors,</a:t>
            </a:r>
            <a:r>
              <a:rPr sz="2600" spc="-15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2600" spc="-5" dirty="0">
                <a:solidFill>
                  <a:srgbClr val="002060"/>
                </a:solidFill>
                <a:latin typeface="Trebuchet MS"/>
                <a:cs typeface="Trebuchet MS"/>
              </a:rPr>
              <a:t>embedded</a:t>
            </a:r>
            <a:r>
              <a:rPr sz="2600" spc="-15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2600" spc="-5" dirty="0">
                <a:solidFill>
                  <a:srgbClr val="002060"/>
                </a:solidFill>
                <a:latin typeface="Trebuchet MS"/>
                <a:cs typeface="Trebuchet MS"/>
              </a:rPr>
              <a:t>design,</a:t>
            </a:r>
            <a:r>
              <a:rPr sz="2600" spc="-15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2600" spc="-5" dirty="0">
                <a:solidFill>
                  <a:srgbClr val="002060"/>
                </a:solidFill>
                <a:latin typeface="Trebuchet MS"/>
                <a:cs typeface="Trebuchet MS"/>
              </a:rPr>
              <a:t>and</a:t>
            </a:r>
            <a:r>
              <a:rPr sz="2600" spc="-10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2600" spc="-5" dirty="0">
                <a:solidFill>
                  <a:srgbClr val="002060"/>
                </a:solidFill>
                <a:latin typeface="Trebuchet MS"/>
                <a:cs typeface="Trebuchet MS"/>
              </a:rPr>
              <a:t>information</a:t>
            </a:r>
            <a:r>
              <a:rPr sz="2600" spc="-15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2600" spc="-5" dirty="0">
                <a:solidFill>
                  <a:srgbClr val="002060"/>
                </a:solidFill>
                <a:latin typeface="Trebuchet MS"/>
                <a:cs typeface="Trebuchet MS"/>
              </a:rPr>
              <a:t>dissipation</a:t>
            </a:r>
            <a:r>
              <a:rPr sz="2600" spc="-15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2600" spc="-5" dirty="0">
                <a:solidFill>
                  <a:srgbClr val="002060"/>
                </a:solidFill>
                <a:latin typeface="Trebuchet MS"/>
                <a:cs typeface="Trebuchet MS"/>
              </a:rPr>
              <a:t>procedure.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324026" y="0"/>
            <a:ext cx="31159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latin typeface="Trebuchet MS"/>
                <a:cs typeface="Trebuchet MS"/>
              </a:rPr>
              <a:t>Literature</a:t>
            </a:r>
            <a:r>
              <a:rPr spc="-90" dirty="0">
                <a:latin typeface="Trebuchet MS"/>
                <a:cs typeface="Trebuchet MS"/>
              </a:rPr>
              <a:t> </a:t>
            </a:r>
            <a:r>
              <a:rPr spc="-5" dirty="0">
                <a:latin typeface="Trebuchet MS"/>
                <a:cs typeface="Trebuchet MS"/>
              </a:rPr>
              <a:t>survey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7497" y="67944"/>
            <a:ext cx="7518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spc="-85" dirty="0">
                <a:latin typeface="Times New Roman"/>
                <a:cs typeface="Times New Roman"/>
              </a:rPr>
              <a:t>R</a:t>
            </a:r>
            <a:r>
              <a:rPr sz="1000" dirty="0">
                <a:latin typeface="Times New Roman"/>
                <a:cs typeface="Times New Roman"/>
              </a:rPr>
              <a:t>V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Colleg</a:t>
            </a:r>
            <a:r>
              <a:rPr sz="1000" dirty="0">
                <a:latin typeface="Times New Roman"/>
                <a:cs typeface="Times New Roman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of  </a:t>
            </a:r>
            <a:r>
              <a:rPr sz="1000" spc="-5" dirty="0">
                <a:latin typeface="Times New Roman"/>
                <a:cs typeface="Times New Roman"/>
              </a:rPr>
              <a:t>Engineering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82625"/>
            <a:chOff x="0" y="0"/>
            <a:chExt cx="12192000" cy="6826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807" y="24982"/>
              <a:ext cx="698494" cy="5238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76900"/>
              <a:ext cx="12191999" cy="1054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596899"/>
              <a:ext cx="12192000" cy="25400"/>
            </a:xfrm>
            <a:custGeom>
              <a:avLst/>
              <a:gdLst/>
              <a:ahLst/>
              <a:cxnLst/>
              <a:rect l="l" t="t" r="r" b="b"/>
              <a:pathLst>
                <a:path w="12192000" h="25400">
                  <a:moveTo>
                    <a:pt x="1782495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1782495" y="25400"/>
                  </a:lnTo>
                  <a:lnTo>
                    <a:pt x="1782495" y="0"/>
                  </a:lnTo>
                  <a:close/>
                </a:path>
                <a:path w="12192000" h="25400">
                  <a:moveTo>
                    <a:pt x="12191987" y="0"/>
                  </a:moveTo>
                  <a:lnTo>
                    <a:pt x="9785299" y="0"/>
                  </a:lnTo>
                  <a:lnTo>
                    <a:pt x="9785299" y="25400"/>
                  </a:lnTo>
                  <a:lnTo>
                    <a:pt x="12191987" y="25400"/>
                  </a:lnTo>
                  <a:lnTo>
                    <a:pt x="12191987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82499" y="0"/>
              <a:ext cx="8002905" cy="647065"/>
            </a:xfrm>
            <a:custGeom>
              <a:avLst/>
              <a:gdLst/>
              <a:ahLst/>
              <a:cxnLst/>
              <a:rect l="l" t="t" r="r" b="b"/>
              <a:pathLst>
                <a:path w="8002905" h="647065">
                  <a:moveTo>
                    <a:pt x="8002799" y="646499"/>
                  </a:moveTo>
                  <a:lnTo>
                    <a:pt x="0" y="646499"/>
                  </a:lnTo>
                  <a:lnTo>
                    <a:pt x="0" y="0"/>
                  </a:lnTo>
                  <a:lnTo>
                    <a:pt x="8002799" y="0"/>
                  </a:lnTo>
                  <a:lnTo>
                    <a:pt x="8002799" y="646499"/>
                  </a:lnTo>
                  <a:close/>
                </a:path>
              </a:pathLst>
            </a:custGeom>
            <a:solidFill>
              <a:srgbClr val="FFE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929726" y="136779"/>
            <a:ext cx="17792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spc="120" dirty="0">
                <a:solidFill>
                  <a:srgbClr val="0070C0"/>
                </a:solidFill>
                <a:latin typeface="Cambria"/>
                <a:cs typeface="Cambria"/>
              </a:rPr>
              <a:t>Go, </a:t>
            </a:r>
            <a:r>
              <a:rPr sz="1200" b="1" i="1" spc="110" dirty="0">
                <a:solidFill>
                  <a:srgbClr val="0070C0"/>
                </a:solidFill>
                <a:latin typeface="Cambria"/>
                <a:cs typeface="Cambria"/>
              </a:rPr>
              <a:t>Change</a:t>
            </a:r>
            <a:r>
              <a:rPr sz="1200" b="1" i="1" spc="125" dirty="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sz="1200" b="1" i="1" spc="100" dirty="0">
                <a:solidFill>
                  <a:srgbClr val="0070C0"/>
                </a:solidFill>
                <a:latin typeface="Cambria"/>
                <a:cs typeface="Cambria"/>
              </a:rPr>
              <a:t>the</a:t>
            </a:r>
            <a:r>
              <a:rPr sz="1200" b="1" i="1" spc="125" dirty="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sz="1200" b="1" i="1" spc="85" dirty="0">
                <a:solidFill>
                  <a:srgbClr val="0070C0"/>
                </a:solidFill>
                <a:latin typeface="Cambria"/>
                <a:cs typeface="Cambria"/>
              </a:rPr>
              <a:t>World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9624" y="730355"/>
            <a:ext cx="11409371" cy="5808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marR="5080" indent="-459105" algn="just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471170" algn="l"/>
                <a:tab pos="471805" algn="l"/>
              </a:tabLst>
            </a:pPr>
            <a:r>
              <a:rPr sz="3000" spc="-5" dirty="0">
                <a:solidFill>
                  <a:srgbClr val="002060"/>
                </a:solidFill>
                <a:latin typeface="Calibri"/>
                <a:cs typeface="Calibri"/>
              </a:rPr>
              <a:t>This </a:t>
            </a:r>
            <a:r>
              <a:rPr sz="3000" spc="-15" dirty="0">
                <a:solidFill>
                  <a:srgbClr val="002060"/>
                </a:solidFill>
                <a:latin typeface="Calibri"/>
                <a:cs typeface="Calibri"/>
              </a:rPr>
              <a:t>presents</a:t>
            </a:r>
            <a:r>
              <a:rPr sz="3000" spc="-1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2060"/>
                </a:solidFill>
                <a:latin typeface="Calibri"/>
                <a:cs typeface="Calibri"/>
              </a:rPr>
              <a:t>a</a:t>
            </a:r>
            <a:r>
              <a:rPr sz="3000" spc="-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3000" spc="-20" dirty="0">
                <a:solidFill>
                  <a:srgbClr val="002060"/>
                </a:solidFill>
                <a:latin typeface="Calibri"/>
                <a:cs typeface="Calibri"/>
              </a:rPr>
              <a:t>low-cost,</a:t>
            </a:r>
            <a:r>
              <a:rPr sz="3000" spc="-10" dirty="0">
                <a:solidFill>
                  <a:srgbClr val="002060"/>
                </a:solidFill>
                <a:latin typeface="Calibri"/>
                <a:cs typeface="Calibri"/>
              </a:rPr>
              <a:t> real-time</a:t>
            </a:r>
            <a:r>
              <a:rPr sz="3000" spc="-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3000" spc="-25" dirty="0">
                <a:solidFill>
                  <a:srgbClr val="002060"/>
                </a:solidFill>
                <a:latin typeface="Calibri"/>
                <a:cs typeface="Calibri"/>
              </a:rPr>
              <a:t>water</a:t>
            </a:r>
            <a:r>
              <a:rPr sz="3000" spc="-5" dirty="0">
                <a:solidFill>
                  <a:srgbClr val="002060"/>
                </a:solidFill>
                <a:latin typeface="Calibri"/>
                <a:cs typeface="Calibri"/>
              </a:rPr>
              <a:t> quality</a:t>
            </a:r>
            <a:r>
              <a:rPr sz="300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002060"/>
                </a:solidFill>
                <a:latin typeface="Calibri"/>
                <a:cs typeface="Calibri"/>
              </a:rPr>
              <a:t>monitoring</a:t>
            </a:r>
            <a:r>
              <a:rPr sz="3000" spc="-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3000" spc="-30" dirty="0">
                <a:solidFill>
                  <a:srgbClr val="002060"/>
                </a:solidFill>
                <a:latin typeface="Calibri"/>
                <a:cs typeface="Calibri"/>
              </a:rPr>
              <a:t>system </a:t>
            </a:r>
            <a:r>
              <a:rPr sz="3000" spc="-2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002060"/>
                </a:solidFill>
                <a:latin typeface="Calibri"/>
                <a:cs typeface="Calibri"/>
              </a:rPr>
              <a:t>utilizing</a:t>
            </a:r>
            <a:r>
              <a:rPr sz="3000" spc="-10" dirty="0">
                <a:solidFill>
                  <a:srgbClr val="002060"/>
                </a:solidFill>
                <a:latin typeface="Calibri"/>
                <a:cs typeface="Calibri"/>
              </a:rPr>
              <a:t> the ESP32 </a:t>
            </a:r>
            <a:r>
              <a:rPr sz="3000" spc="-5" dirty="0">
                <a:solidFill>
                  <a:srgbClr val="002060"/>
                </a:solidFill>
                <a:latin typeface="Calibri"/>
                <a:cs typeface="Calibri"/>
              </a:rPr>
              <a:t>WiFi module,</a:t>
            </a:r>
            <a:r>
              <a:rPr sz="3000" spc="-1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2060"/>
                </a:solidFill>
                <a:latin typeface="Calibri"/>
                <a:cs typeface="Calibri"/>
              </a:rPr>
              <a:t>an</a:t>
            </a:r>
            <a:r>
              <a:rPr sz="3000" spc="-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2060"/>
                </a:solidFill>
                <a:latin typeface="Calibri"/>
                <a:cs typeface="Calibri"/>
              </a:rPr>
              <a:t>analog</a:t>
            </a:r>
            <a:r>
              <a:rPr sz="3000" spc="-1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3000" spc="-65" dirty="0">
                <a:solidFill>
                  <a:srgbClr val="002060"/>
                </a:solidFill>
                <a:latin typeface="Calibri"/>
                <a:cs typeface="Calibri"/>
              </a:rPr>
              <a:t>Total</a:t>
            </a:r>
            <a:r>
              <a:rPr sz="3000" spc="-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002060"/>
                </a:solidFill>
                <a:latin typeface="Calibri"/>
                <a:cs typeface="Calibri"/>
              </a:rPr>
              <a:t>Dissolved </a:t>
            </a:r>
            <a:r>
              <a:rPr sz="3000" spc="-5" dirty="0">
                <a:solidFill>
                  <a:srgbClr val="002060"/>
                </a:solidFill>
                <a:latin typeface="Calibri"/>
                <a:cs typeface="Calibri"/>
              </a:rPr>
              <a:t>Solids (TDS) </a:t>
            </a:r>
            <a:r>
              <a:rPr sz="3000" spc="-66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3000" spc="-45" dirty="0">
                <a:solidFill>
                  <a:srgbClr val="002060"/>
                </a:solidFill>
                <a:latin typeface="Calibri"/>
                <a:cs typeface="Calibri"/>
              </a:rPr>
              <a:t>sensor,</a:t>
            </a:r>
            <a:r>
              <a:rPr sz="3000" spc="-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2060"/>
                </a:solidFill>
                <a:latin typeface="Calibri"/>
                <a:cs typeface="Calibri"/>
              </a:rPr>
              <a:t>and</a:t>
            </a:r>
            <a:r>
              <a:rPr sz="3000" spc="-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2060"/>
                </a:solidFill>
                <a:latin typeface="Calibri"/>
                <a:cs typeface="Calibri"/>
              </a:rPr>
              <a:t>a</a:t>
            </a:r>
            <a:r>
              <a:rPr sz="3000" spc="-5" dirty="0">
                <a:solidFill>
                  <a:srgbClr val="002060"/>
                </a:solidFill>
                <a:latin typeface="Calibri"/>
                <a:cs typeface="Calibri"/>
              </a:rPr>
              <a:t> DS18B20 </a:t>
            </a:r>
            <a:r>
              <a:rPr sz="3000" spc="-20" dirty="0">
                <a:solidFill>
                  <a:srgbClr val="002060"/>
                </a:solidFill>
                <a:latin typeface="Calibri"/>
                <a:cs typeface="Calibri"/>
              </a:rPr>
              <a:t>temperature</a:t>
            </a:r>
            <a:r>
              <a:rPr sz="3000" spc="-5" dirty="0">
                <a:solidFill>
                  <a:srgbClr val="002060"/>
                </a:solidFill>
                <a:latin typeface="Calibri"/>
                <a:cs typeface="Calibri"/>
              </a:rPr>
              <a:t> sensor </a:t>
            </a:r>
            <a:r>
              <a:rPr sz="3000" spc="-25" dirty="0">
                <a:solidFill>
                  <a:srgbClr val="002060"/>
                </a:solidFill>
                <a:latin typeface="Calibri"/>
                <a:cs typeface="Calibri"/>
              </a:rPr>
              <a:t>integrated</a:t>
            </a:r>
            <a:r>
              <a:rPr sz="3000" spc="-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002060"/>
                </a:solidFill>
                <a:latin typeface="Calibri"/>
                <a:cs typeface="Calibri"/>
              </a:rPr>
              <a:t>with </a:t>
            </a:r>
            <a:r>
              <a:rPr sz="3000" spc="-5" dirty="0">
                <a:solidFill>
                  <a:srgbClr val="002060"/>
                </a:solidFill>
                <a:latin typeface="Calibri"/>
                <a:cs typeface="Calibri"/>
              </a:rPr>
              <a:t>the </a:t>
            </a:r>
            <a:r>
              <a:rPr sz="300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002060"/>
                </a:solidFill>
                <a:latin typeface="Calibri"/>
                <a:cs typeface="Calibri"/>
              </a:rPr>
              <a:t>ThingSpeak</a:t>
            </a:r>
            <a:r>
              <a:rPr sz="3000" spc="-1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002060"/>
                </a:solidFill>
                <a:latin typeface="Calibri"/>
                <a:cs typeface="Calibri"/>
              </a:rPr>
              <a:t>API </a:t>
            </a:r>
            <a:r>
              <a:rPr sz="3000" spc="-25" dirty="0">
                <a:solidFill>
                  <a:srgbClr val="002060"/>
                </a:solidFill>
                <a:latin typeface="Calibri"/>
                <a:cs typeface="Calibri"/>
              </a:rPr>
              <a:t>for</a:t>
            </a:r>
            <a:r>
              <a:rPr sz="3000" spc="-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3000" spc="-20" dirty="0">
                <a:solidFill>
                  <a:srgbClr val="002060"/>
                </a:solidFill>
                <a:latin typeface="Calibri"/>
                <a:cs typeface="Calibri"/>
              </a:rPr>
              <a:t>data</a:t>
            </a:r>
            <a:r>
              <a:rPr sz="3000" spc="-1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3000" spc="-25" dirty="0">
                <a:solidFill>
                  <a:srgbClr val="002060"/>
                </a:solidFill>
                <a:latin typeface="Calibri"/>
                <a:cs typeface="Calibri"/>
              </a:rPr>
              <a:t>storage</a:t>
            </a:r>
            <a:r>
              <a:rPr sz="3000" spc="-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2060"/>
                </a:solidFill>
                <a:latin typeface="Calibri"/>
                <a:cs typeface="Calibri"/>
              </a:rPr>
              <a:t>and</a:t>
            </a:r>
            <a:r>
              <a:rPr sz="3000" spc="-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002060"/>
                </a:solidFill>
                <a:latin typeface="Calibri"/>
                <a:cs typeface="Calibri"/>
              </a:rPr>
              <a:t>visualization.</a:t>
            </a:r>
            <a:endParaRPr sz="3000" dirty="0">
              <a:latin typeface="Calibri"/>
              <a:cs typeface="Calibri"/>
            </a:endParaRPr>
          </a:p>
          <a:p>
            <a:pPr marL="471170" marR="102870" indent="-459105" algn="just">
              <a:lnSpc>
                <a:spcPct val="114999"/>
              </a:lnSpc>
              <a:buFont typeface="Arial MT"/>
              <a:buChar char="●"/>
              <a:tabLst>
                <a:tab pos="471170" algn="l"/>
                <a:tab pos="471805" algn="l"/>
              </a:tabLst>
            </a:pPr>
            <a:r>
              <a:rPr sz="3000" spc="-5" dirty="0">
                <a:solidFill>
                  <a:srgbClr val="002060"/>
                </a:solidFill>
                <a:latin typeface="Calibri"/>
                <a:cs typeface="Calibri"/>
              </a:rPr>
              <a:t>The</a:t>
            </a:r>
            <a:r>
              <a:rPr sz="3000" spc="-1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3000" spc="-30" dirty="0">
                <a:solidFill>
                  <a:srgbClr val="002060"/>
                </a:solidFill>
                <a:latin typeface="Calibri"/>
                <a:cs typeface="Calibri"/>
              </a:rPr>
              <a:t>system</a:t>
            </a:r>
            <a:r>
              <a:rPr sz="3000" spc="-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002060"/>
                </a:solidFill>
                <a:latin typeface="Calibri"/>
                <a:cs typeface="Calibri"/>
              </a:rPr>
              <a:t>measures</a:t>
            </a:r>
            <a:r>
              <a:rPr sz="3000" spc="-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3000" spc="-40" dirty="0">
                <a:solidFill>
                  <a:srgbClr val="002060"/>
                </a:solidFill>
                <a:latin typeface="Calibri"/>
                <a:cs typeface="Calibri"/>
              </a:rPr>
              <a:t>key</a:t>
            </a:r>
            <a:r>
              <a:rPr sz="3000" spc="-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3000" spc="-25" dirty="0">
                <a:solidFill>
                  <a:srgbClr val="002060"/>
                </a:solidFill>
                <a:latin typeface="Calibri"/>
                <a:cs typeface="Calibri"/>
              </a:rPr>
              <a:t>water</a:t>
            </a:r>
            <a:r>
              <a:rPr sz="3000" spc="-1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002060"/>
                </a:solidFill>
                <a:latin typeface="Calibri"/>
                <a:cs typeface="Calibri"/>
              </a:rPr>
              <a:t>quality </a:t>
            </a:r>
            <a:r>
              <a:rPr sz="3000" spc="-20" dirty="0">
                <a:solidFill>
                  <a:srgbClr val="002060"/>
                </a:solidFill>
                <a:latin typeface="Calibri"/>
                <a:cs typeface="Calibri"/>
              </a:rPr>
              <a:t>parameters</a:t>
            </a:r>
            <a:r>
              <a:rPr sz="3000" spc="-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3000" spc="-30" dirty="0">
                <a:solidFill>
                  <a:srgbClr val="002060"/>
                </a:solidFill>
                <a:latin typeface="Calibri"/>
                <a:cs typeface="Calibri"/>
              </a:rPr>
              <a:t>like</a:t>
            </a:r>
            <a:r>
              <a:rPr sz="3000" spc="-5" dirty="0">
                <a:solidFill>
                  <a:srgbClr val="002060"/>
                </a:solidFill>
                <a:latin typeface="Calibri"/>
                <a:cs typeface="Calibri"/>
              </a:rPr>
              <a:t> TDS </a:t>
            </a:r>
            <a:r>
              <a:rPr sz="3000" dirty="0">
                <a:solidFill>
                  <a:srgbClr val="002060"/>
                </a:solidFill>
                <a:latin typeface="Calibri"/>
                <a:cs typeface="Calibri"/>
              </a:rPr>
              <a:t>and </a:t>
            </a:r>
            <a:r>
              <a:rPr sz="3000" spc="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3000" spc="-20" dirty="0">
                <a:solidFill>
                  <a:srgbClr val="002060"/>
                </a:solidFill>
                <a:latin typeface="Calibri"/>
                <a:cs typeface="Calibri"/>
              </a:rPr>
              <a:t>temperature,</a:t>
            </a:r>
            <a:r>
              <a:rPr sz="3000" spc="1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002060"/>
                </a:solidFill>
                <a:latin typeface="Calibri"/>
                <a:cs typeface="Calibri"/>
              </a:rPr>
              <a:t>providing</a:t>
            </a:r>
            <a:r>
              <a:rPr sz="3000" spc="1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002060"/>
                </a:solidFill>
                <a:latin typeface="Calibri"/>
                <a:cs typeface="Calibri"/>
              </a:rPr>
              <a:t>valuable</a:t>
            </a:r>
            <a:r>
              <a:rPr sz="3000" spc="1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002060"/>
                </a:solidFill>
                <a:latin typeface="Calibri"/>
                <a:cs typeface="Calibri"/>
              </a:rPr>
              <a:t>insights</a:t>
            </a:r>
            <a:r>
              <a:rPr sz="3000" spc="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3000" spc="-20" dirty="0">
                <a:solidFill>
                  <a:srgbClr val="002060"/>
                </a:solidFill>
                <a:latin typeface="Calibri"/>
                <a:cs typeface="Calibri"/>
              </a:rPr>
              <a:t>into</a:t>
            </a:r>
            <a:r>
              <a:rPr sz="3000" spc="1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002060"/>
                </a:solidFill>
                <a:latin typeface="Calibri"/>
                <a:cs typeface="Calibri"/>
              </a:rPr>
              <a:t>potential</a:t>
            </a:r>
            <a:r>
              <a:rPr sz="3000" spc="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002060"/>
                </a:solidFill>
                <a:latin typeface="Calibri"/>
                <a:cs typeface="Calibri"/>
              </a:rPr>
              <a:t>contamination </a:t>
            </a:r>
            <a:r>
              <a:rPr sz="3000" spc="-66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2060"/>
                </a:solidFill>
                <a:latin typeface="Calibri"/>
                <a:cs typeface="Calibri"/>
              </a:rPr>
              <a:t>and</a:t>
            </a:r>
            <a:r>
              <a:rPr sz="3000" spc="-1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002060"/>
                </a:solidFill>
                <a:latin typeface="Calibri"/>
                <a:cs typeface="Calibri"/>
              </a:rPr>
              <a:t>ensuring </a:t>
            </a:r>
            <a:r>
              <a:rPr sz="3000" spc="-15" dirty="0">
                <a:solidFill>
                  <a:srgbClr val="002060"/>
                </a:solidFill>
                <a:latin typeface="Calibri"/>
                <a:cs typeface="Calibri"/>
              </a:rPr>
              <a:t>efficient</a:t>
            </a:r>
            <a:r>
              <a:rPr sz="3000" spc="-1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3000" spc="-25" dirty="0">
                <a:solidFill>
                  <a:srgbClr val="002060"/>
                </a:solidFill>
                <a:latin typeface="Calibri"/>
                <a:cs typeface="Calibri"/>
              </a:rPr>
              <a:t>water</a:t>
            </a:r>
            <a:r>
              <a:rPr sz="3000" spc="-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002060"/>
                </a:solidFill>
                <a:latin typeface="Calibri"/>
                <a:cs typeface="Calibri"/>
              </a:rPr>
              <a:t>management.</a:t>
            </a:r>
            <a:endParaRPr sz="3000" dirty="0">
              <a:latin typeface="Calibri"/>
              <a:cs typeface="Calibri"/>
            </a:endParaRPr>
          </a:p>
          <a:p>
            <a:pPr marL="471170" marR="284480" indent="-459105" algn="just">
              <a:lnSpc>
                <a:spcPct val="114999"/>
              </a:lnSpc>
              <a:buFont typeface="Arial MT"/>
              <a:buChar char="●"/>
              <a:tabLst>
                <a:tab pos="471170" algn="l"/>
                <a:tab pos="471805" algn="l"/>
              </a:tabLst>
            </a:pPr>
            <a:r>
              <a:rPr sz="3000" spc="-5" dirty="0">
                <a:solidFill>
                  <a:srgbClr val="002060"/>
                </a:solidFill>
                <a:latin typeface="Calibri"/>
                <a:cs typeface="Calibri"/>
              </a:rPr>
              <a:t>The</a:t>
            </a:r>
            <a:r>
              <a:rPr sz="3000" spc="-10" dirty="0">
                <a:solidFill>
                  <a:srgbClr val="002060"/>
                </a:solidFill>
                <a:latin typeface="Calibri"/>
                <a:cs typeface="Calibri"/>
              </a:rPr>
              <a:t> proposed</a:t>
            </a:r>
            <a:r>
              <a:rPr sz="3000" spc="-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3000" spc="-30" dirty="0">
                <a:solidFill>
                  <a:srgbClr val="002060"/>
                </a:solidFill>
                <a:latin typeface="Calibri"/>
                <a:cs typeface="Calibri"/>
              </a:rPr>
              <a:t>system</a:t>
            </a:r>
            <a:r>
              <a:rPr sz="3000" spc="-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3000" spc="-30" dirty="0">
                <a:solidFill>
                  <a:srgbClr val="002060"/>
                </a:solidFill>
                <a:latin typeface="Calibri"/>
                <a:cs typeface="Calibri"/>
              </a:rPr>
              <a:t>offers</a:t>
            </a:r>
            <a:r>
              <a:rPr sz="3000" spc="-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002060"/>
                </a:solidFill>
                <a:latin typeface="Calibri"/>
                <a:cs typeface="Calibri"/>
              </a:rPr>
              <a:t>advantages</a:t>
            </a:r>
            <a:r>
              <a:rPr sz="3000" spc="-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3000" spc="-30" dirty="0">
                <a:solidFill>
                  <a:srgbClr val="002060"/>
                </a:solidFill>
                <a:latin typeface="Calibri"/>
                <a:cs typeface="Calibri"/>
              </a:rPr>
              <a:t>like</a:t>
            </a:r>
            <a:r>
              <a:rPr sz="3000" spc="-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3000" spc="-30" dirty="0">
                <a:solidFill>
                  <a:srgbClr val="002060"/>
                </a:solidFill>
                <a:latin typeface="Calibri"/>
                <a:cs typeface="Calibri"/>
              </a:rPr>
              <a:t>affordability,</a:t>
            </a:r>
            <a:r>
              <a:rPr sz="3000" spc="-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3000" spc="-20" dirty="0">
                <a:solidFill>
                  <a:srgbClr val="002060"/>
                </a:solidFill>
                <a:latin typeface="Calibri"/>
                <a:cs typeface="Calibri"/>
              </a:rPr>
              <a:t>remote </a:t>
            </a:r>
            <a:r>
              <a:rPr sz="3000" spc="-1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002060"/>
                </a:solidFill>
                <a:latin typeface="Calibri"/>
                <a:cs typeface="Calibri"/>
              </a:rPr>
              <a:t>monitoring</a:t>
            </a:r>
            <a:r>
              <a:rPr sz="3000" spc="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002060"/>
                </a:solidFill>
                <a:latin typeface="Calibri"/>
                <a:cs typeface="Calibri"/>
              </a:rPr>
              <a:t>capabilities,</a:t>
            </a:r>
            <a:r>
              <a:rPr sz="3000" spc="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2060"/>
                </a:solidFill>
                <a:latin typeface="Calibri"/>
                <a:cs typeface="Calibri"/>
              </a:rPr>
              <a:t>and</a:t>
            </a:r>
            <a:r>
              <a:rPr sz="3000" spc="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3000" spc="-25" dirty="0">
                <a:solidFill>
                  <a:srgbClr val="002060"/>
                </a:solidFill>
                <a:latin typeface="Calibri"/>
                <a:cs typeface="Calibri"/>
              </a:rPr>
              <a:t>scalability,</a:t>
            </a:r>
            <a:r>
              <a:rPr sz="3000" spc="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002060"/>
                </a:solidFill>
                <a:latin typeface="Calibri"/>
                <a:cs typeface="Calibri"/>
              </a:rPr>
              <a:t>making</a:t>
            </a:r>
            <a:r>
              <a:rPr sz="300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002060"/>
                </a:solidFill>
                <a:latin typeface="Calibri"/>
                <a:cs typeface="Calibri"/>
              </a:rPr>
              <a:t>it</a:t>
            </a:r>
            <a:r>
              <a:rPr sz="3000" spc="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002060"/>
                </a:solidFill>
                <a:latin typeface="Calibri"/>
                <a:cs typeface="Calibri"/>
              </a:rPr>
              <a:t>suitable</a:t>
            </a:r>
            <a:r>
              <a:rPr sz="3000" spc="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3000" spc="-25" dirty="0">
                <a:solidFill>
                  <a:srgbClr val="002060"/>
                </a:solidFill>
                <a:latin typeface="Calibri"/>
                <a:cs typeface="Calibri"/>
              </a:rPr>
              <a:t>for</a:t>
            </a:r>
            <a:r>
              <a:rPr sz="3000" spc="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002060"/>
                </a:solidFill>
                <a:latin typeface="Calibri"/>
                <a:cs typeface="Calibri"/>
              </a:rPr>
              <a:t>various </a:t>
            </a:r>
            <a:r>
              <a:rPr sz="3000" spc="-66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002060"/>
                </a:solidFill>
                <a:latin typeface="Calibri"/>
                <a:cs typeface="Calibri"/>
              </a:rPr>
              <a:t>applications,</a:t>
            </a:r>
            <a:r>
              <a:rPr sz="300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002060"/>
                </a:solidFill>
                <a:latin typeface="Calibri"/>
                <a:cs typeface="Calibri"/>
              </a:rPr>
              <a:t>including</a:t>
            </a:r>
            <a:r>
              <a:rPr sz="3000" spc="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002060"/>
                </a:solidFill>
                <a:latin typeface="Calibri"/>
                <a:cs typeface="Calibri"/>
              </a:rPr>
              <a:t>aquaculture,</a:t>
            </a:r>
            <a:r>
              <a:rPr sz="3000" spc="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3000" spc="-20" dirty="0">
                <a:solidFill>
                  <a:srgbClr val="002060"/>
                </a:solidFill>
                <a:latin typeface="Calibri"/>
                <a:cs typeface="Calibri"/>
              </a:rPr>
              <a:t>hydroponics,</a:t>
            </a:r>
            <a:r>
              <a:rPr sz="3000" spc="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2060"/>
                </a:solidFill>
                <a:latin typeface="Calibri"/>
                <a:cs typeface="Calibri"/>
              </a:rPr>
              <a:t>and</a:t>
            </a:r>
            <a:r>
              <a:rPr sz="3000" spc="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3000" spc="-20" dirty="0">
                <a:solidFill>
                  <a:srgbClr val="002060"/>
                </a:solidFill>
                <a:latin typeface="Calibri"/>
                <a:cs typeface="Calibri"/>
              </a:rPr>
              <a:t>environmental </a:t>
            </a:r>
            <a:r>
              <a:rPr sz="3000" spc="-66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002060"/>
                </a:solidFill>
                <a:latin typeface="Calibri"/>
                <a:cs typeface="Calibri"/>
              </a:rPr>
              <a:t>monitoring.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924615" y="57784"/>
            <a:ext cx="37128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Abstract</a:t>
            </a:r>
            <a:r>
              <a:rPr spc="-30" dirty="0"/>
              <a:t> </a:t>
            </a:r>
            <a:r>
              <a:rPr spc="-5" dirty="0"/>
              <a:t>and</a:t>
            </a:r>
            <a:r>
              <a:rPr spc="-30" dirty="0"/>
              <a:t> </a:t>
            </a:r>
            <a:r>
              <a:rPr spc="-10" dirty="0"/>
              <a:t>objectives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0197" y="94473"/>
            <a:ext cx="10875645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0"/>
              </a:lnSpc>
            </a:pPr>
            <a:r>
              <a:rPr sz="1000" spc="-85" dirty="0">
                <a:latin typeface="Times New Roman"/>
                <a:cs typeface="Times New Roman"/>
              </a:rPr>
              <a:t>R</a:t>
            </a:r>
            <a:r>
              <a:rPr sz="1000" dirty="0">
                <a:latin typeface="Times New Roman"/>
                <a:cs typeface="Times New Roman"/>
              </a:rPr>
              <a:t>V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Colleg</a:t>
            </a:r>
            <a:r>
              <a:rPr sz="1000" dirty="0">
                <a:latin typeface="Times New Roman"/>
                <a:cs typeface="Times New Roman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of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ts val="1110"/>
              </a:lnSpc>
              <a:tabLst>
                <a:tab pos="9121775" algn="l"/>
              </a:tabLst>
            </a:pPr>
            <a:r>
              <a:rPr sz="1500" spc="-7" baseline="-25000" dirty="0">
                <a:latin typeface="Times New Roman"/>
                <a:cs typeface="Times New Roman"/>
              </a:rPr>
              <a:t>Engineering	</a:t>
            </a:r>
            <a:r>
              <a:rPr sz="1200" b="1" i="1" spc="120" dirty="0">
                <a:solidFill>
                  <a:srgbClr val="0070C0"/>
                </a:solidFill>
                <a:latin typeface="Cambria"/>
                <a:cs typeface="Cambria"/>
              </a:rPr>
              <a:t>Go,</a:t>
            </a:r>
            <a:r>
              <a:rPr sz="1200" b="1" i="1" spc="135" dirty="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sz="1200" b="1" i="1" spc="110" dirty="0">
                <a:solidFill>
                  <a:srgbClr val="0070C0"/>
                </a:solidFill>
                <a:latin typeface="Cambria"/>
                <a:cs typeface="Cambria"/>
              </a:rPr>
              <a:t>Change</a:t>
            </a:r>
            <a:r>
              <a:rPr sz="1200" b="1" i="1" spc="135" dirty="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sz="1200" b="1" i="1" spc="100" dirty="0">
                <a:solidFill>
                  <a:srgbClr val="0070C0"/>
                </a:solidFill>
                <a:latin typeface="Cambria"/>
                <a:cs typeface="Cambria"/>
              </a:rPr>
              <a:t>the</a:t>
            </a:r>
            <a:r>
              <a:rPr sz="1200" b="1" i="1" spc="135" dirty="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sz="1200" b="1" i="1" spc="85" dirty="0">
                <a:solidFill>
                  <a:srgbClr val="0070C0"/>
                </a:solidFill>
                <a:latin typeface="Cambria"/>
                <a:cs typeface="Cambria"/>
              </a:rPr>
              <a:t>World</a:t>
            </a:r>
            <a:endParaRPr sz="1200">
              <a:latin typeface="Cambria"/>
              <a:cs typeface="Cambr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24982"/>
            <a:ext cx="12192000" cy="657860"/>
            <a:chOff x="0" y="24982"/>
            <a:chExt cx="12192000" cy="6578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807" y="24982"/>
              <a:ext cx="698494" cy="5238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76900"/>
              <a:ext cx="12191999" cy="10540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-38100" y="0"/>
            <a:ext cx="12258675" cy="6900545"/>
            <a:chOff x="-38100" y="0"/>
            <a:chExt cx="12258675" cy="6900545"/>
          </a:xfrm>
        </p:grpSpPr>
        <p:sp>
          <p:nvSpPr>
            <p:cNvPr id="7" name="object 7"/>
            <p:cNvSpPr/>
            <p:nvPr/>
          </p:nvSpPr>
          <p:spPr>
            <a:xfrm>
              <a:off x="38100" y="33867"/>
              <a:ext cx="12144375" cy="6824345"/>
            </a:xfrm>
            <a:custGeom>
              <a:avLst/>
              <a:gdLst/>
              <a:ahLst/>
              <a:cxnLst/>
              <a:rect l="l" t="t" r="r" b="b"/>
              <a:pathLst>
                <a:path w="12144375" h="6824345">
                  <a:moveTo>
                    <a:pt x="0" y="6824131"/>
                  </a:moveTo>
                  <a:lnTo>
                    <a:pt x="12144299" y="6824131"/>
                  </a:lnTo>
                  <a:lnTo>
                    <a:pt x="12144299" y="0"/>
                  </a:lnTo>
                  <a:lnTo>
                    <a:pt x="0" y="0"/>
                  </a:lnTo>
                  <a:lnTo>
                    <a:pt x="0" y="6824131"/>
                  </a:lnTo>
                  <a:close/>
                </a:path>
              </a:pathLst>
            </a:custGeom>
            <a:solidFill>
              <a:srgbClr val="FFFFFF">
                <a:alpha val="9764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3867"/>
              <a:ext cx="12182475" cy="6824345"/>
            </a:xfrm>
            <a:custGeom>
              <a:avLst/>
              <a:gdLst/>
              <a:ahLst/>
              <a:cxnLst/>
              <a:rect l="l" t="t" r="r" b="b"/>
              <a:pathLst>
                <a:path w="12182475" h="6824345">
                  <a:moveTo>
                    <a:pt x="0" y="0"/>
                  </a:moveTo>
                  <a:lnTo>
                    <a:pt x="12182399" y="0"/>
                  </a:lnTo>
                  <a:lnTo>
                    <a:pt x="12182399" y="6824131"/>
                  </a:lnTo>
                </a:path>
                <a:path w="12182475" h="6824345">
                  <a:moveTo>
                    <a:pt x="0" y="6824131"/>
                  </a:moveTo>
                  <a:lnTo>
                    <a:pt x="0" y="0"/>
                  </a:lnTo>
                </a:path>
              </a:pathLst>
            </a:custGeom>
            <a:ln w="76199">
              <a:solidFill>
                <a:srgbClr val="0058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9793" y="182906"/>
              <a:ext cx="430308" cy="43030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11717" y="722958"/>
              <a:ext cx="11235055" cy="0"/>
            </a:xfrm>
            <a:custGeom>
              <a:avLst/>
              <a:gdLst/>
              <a:ahLst/>
              <a:cxnLst/>
              <a:rect l="l" t="t" r="r" b="b"/>
              <a:pathLst>
                <a:path w="11235055">
                  <a:moveTo>
                    <a:pt x="0" y="0"/>
                  </a:moveTo>
                  <a:lnTo>
                    <a:pt x="1693631" y="0"/>
                  </a:lnTo>
                </a:path>
                <a:path w="11235055">
                  <a:moveTo>
                    <a:pt x="8854331" y="0"/>
                  </a:moveTo>
                  <a:lnTo>
                    <a:pt x="11234895" y="0"/>
                  </a:lnTo>
                </a:path>
              </a:pathLst>
            </a:custGeom>
            <a:ln w="15699">
              <a:solidFill>
                <a:srgbClr val="5E6C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146772" y="213745"/>
            <a:ext cx="822960" cy="3765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1100"/>
              </a:lnSpc>
              <a:spcBef>
                <a:spcPts val="95"/>
              </a:spcBef>
            </a:pPr>
            <a:r>
              <a:rPr sz="950" b="1" spc="-15" dirty="0">
                <a:solidFill>
                  <a:srgbClr val="231F20"/>
                </a:solidFill>
                <a:latin typeface="Tahoma"/>
                <a:cs typeface="Tahoma"/>
              </a:rPr>
              <a:t>RV</a:t>
            </a:r>
            <a:r>
              <a:rPr sz="950" b="1" spc="-5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950" b="1" spc="-5" dirty="0">
                <a:solidFill>
                  <a:srgbClr val="231F20"/>
                </a:solidFill>
                <a:latin typeface="Tahoma"/>
                <a:cs typeface="Tahoma"/>
              </a:rPr>
              <a:t>College</a:t>
            </a:r>
            <a:r>
              <a:rPr sz="950" b="1" spc="-5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950" b="1" spc="-25" dirty="0">
                <a:solidFill>
                  <a:srgbClr val="231F20"/>
                </a:solidFill>
                <a:latin typeface="Tahoma"/>
                <a:cs typeface="Tahoma"/>
              </a:rPr>
              <a:t>of </a:t>
            </a:r>
            <a:r>
              <a:rPr sz="950" b="1" spc="-26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950" b="1" spc="-25" dirty="0">
                <a:solidFill>
                  <a:srgbClr val="231F20"/>
                </a:solidFill>
                <a:latin typeface="Tahoma"/>
                <a:cs typeface="Tahoma"/>
              </a:rPr>
              <a:t>Engineerin</a:t>
            </a:r>
            <a:r>
              <a:rPr sz="950" b="1" spc="-20" dirty="0">
                <a:solidFill>
                  <a:srgbClr val="231F20"/>
                </a:solidFill>
                <a:latin typeface="Tahoma"/>
                <a:cs typeface="Tahoma"/>
              </a:rPr>
              <a:t>g</a:t>
            </a:r>
            <a:r>
              <a:rPr sz="950" b="1" spc="10" dirty="0">
                <a:solidFill>
                  <a:srgbClr val="231F20"/>
                </a:solidFill>
                <a:latin typeface="Times New Roman"/>
                <a:cs typeface="Times New Roman"/>
              </a:rPr>
              <a:t>®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98537" y="247157"/>
            <a:ext cx="2175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45" dirty="0">
                <a:solidFill>
                  <a:srgbClr val="1F3764"/>
                </a:solidFill>
                <a:latin typeface="Times New Roman"/>
                <a:cs typeface="Times New Roman"/>
              </a:rPr>
              <a:t>Go,</a:t>
            </a:r>
            <a:r>
              <a:rPr sz="1800" b="1" i="1" spc="5" dirty="0">
                <a:solidFill>
                  <a:srgbClr val="1F3764"/>
                </a:solidFill>
                <a:latin typeface="Times New Roman"/>
                <a:cs typeface="Times New Roman"/>
              </a:rPr>
              <a:t> </a:t>
            </a:r>
            <a:r>
              <a:rPr sz="1800" b="1" i="1" spc="40" dirty="0">
                <a:solidFill>
                  <a:srgbClr val="1F3764"/>
                </a:solidFill>
                <a:latin typeface="Times New Roman"/>
                <a:cs typeface="Times New Roman"/>
              </a:rPr>
              <a:t>change</a:t>
            </a:r>
            <a:r>
              <a:rPr sz="1800" b="1" i="1" spc="5" dirty="0">
                <a:solidFill>
                  <a:srgbClr val="1F3764"/>
                </a:solidFill>
                <a:latin typeface="Times New Roman"/>
                <a:cs typeface="Times New Roman"/>
              </a:rPr>
              <a:t> </a:t>
            </a:r>
            <a:r>
              <a:rPr sz="1800" b="1" i="1" spc="-200" dirty="0">
                <a:solidFill>
                  <a:srgbClr val="1F3764"/>
                </a:solidFill>
                <a:latin typeface="Times New Roman"/>
                <a:cs typeface="Times New Roman"/>
              </a:rPr>
              <a:t>Ǧhe</a:t>
            </a:r>
            <a:r>
              <a:rPr sz="1800" b="1" i="1" spc="5" dirty="0">
                <a:solidFill>
                  <a:srgbClr val="1F3764"/>
                </a:solidFill>
                <a:latin typeface="Times New Roman"/>
                <a:cs typeface="Times New Roman"/>
              </a:rPr>
              <a:t> </a:t>
            </a:r>
            <a:r>
              <a:rPr sz="1800" b="1" i="1" spc="80" dirty="0">
                <a:solidFill>
                  <a:srgbClr val="1F3764"/>
                </a:solidFill>
                <a:latin typeface="Times New Roman"/>
                <a:cs typeface="Times New Roman"/>
              </a:rPr>
              <a:t>world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305349" y="110075"/>
            <a:ext cx="7160895" cy="647065"/>
          </a:xfrm>
          <a:custGeom>
            <a:avLst/>
            <a:gdLst/>
            <a:ahLst/>
            <a:cxnLst/>
            <a:rect l="l" t="t" r="r" b="b"/>
            <a:pathLst>
              <a:path w="7160895" h="647065">
                <a:moveTo>
                  <a:pt x="7160699" y="646499"/>
                </a:moveTo>
                <a:lnTo>
                  <a:pt x="0" y="646499"/>
                </a:lnTo>
                <a:lnTo>
                  <a:pt x="0" y="0"/>
                </a:lnTo>
                <a:lnTo>
                  <a:pt x="7160699" y="0"/>
                </a:lnTo>
                <a:lnTo>
                  <a:pt x="7160699" y="646499"/>
                </a:lnTo>
                <a:close/>
              </a:path>
            </a:pathLst>
          </a:custGeom>
          <a:solidFill>
            <a:srgbClr val="FFE4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</a:t>
            </a:r>
            <a:r>
              <a:rPr spc="-30" dirty="0"/>
              <a:t>n</a:t>
            </a:r>
            <a:r>
              <a:rPr spc="-5" dirty="0"/>
              <a:t>t</a:t>
            </a:r>
            <a:r>
              <a:rPr spc="-40" dirty="0"/>
              <a:t>r</a:t>
            </a:r>
            <a:r>
              <a:rPr spc="-5" dirty="0"/>
              <a:t>oduction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76542" y="757140"/>
            <a:ext cx="11667490" cy="62452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lang="en-US" sz="3000" spc="-5" dirty="0">
                <a:latin typeface="Calibri"/>
                <a:cs typeface="Calibri"/>
              </a:rPr>
              <a:t>	</a:t>
            </a:r>
            <a:r>
              <a:rPr sz="3000" spc="-5" dirty="0">
                <a:latin typeface="Calibri"/>
                <a:cs typeface="Calibri"/>
              </a:rPr>
              <a:t>Ensuring </a:t>
            </a:r>
            <a:r>
              <a:rPr sz="3000" spc="-10" dirty="0">
                <a:latin typeface="Calibri"/>
                <a:cs typeface="Calibri"/>
              </a:rPr>
              <a:t>clean </a:t>
            </a:r>
            <a:r>
              <a:rPr sz="3000" spc="-25" dirty="0">
                <a:latin typeface="Calibri"/>
                <a:cs typeface="Calibri"/>
              </a:rPr>
              <a:t>water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availability</a:t>
            </a:r>
            <a:r>
              <a:rPr sz="3000" spc="-5" dirty="0">
                <a:latin typeface="Calibri"/>
                <a:cs typeface="Calibri"/>
              </a:rPr>
              <a:t> is </a:t>
            </a:r>
            <a:r>
              <a:rPr sz="3000" spc="-10" dirty="0">
                <a:latin typeface="Calibri"/>
                <a:cs typeface="Calibri"/>
              </a:rPr>
              <a:t>crucial </a:t>
            </a:r>
            <a:r>
              <a:rPr sz="3000" spc="-25" dirty="0">
                <a:latin typeface="Calibri"/>
                <a:cs typeface="Calibri"/>
              </a:rPr>
              <a:t>for</a:t>
            </a:r>
            <a:r>
              <a:rPr sz="3000" spc="-5" dirty="0">
                <a:latin typeface="Calibri"/>
                <a:cs typeface="Calibri"/>
              </a:rPr>
              <a:t> human health </a:t>
            </a:r>
            <a:r>
              <a:rPr sz="3000" dirty="0">
                <a:latin typeface="Calibri"/>
                <a:cs typeface="Calibri"/>
              </a:rPr>
              <a:t>and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ecosystem </a:t>
            </a:r>
            <a:r>
              <a:rPr sz="3000" spc="-20" dirty="0">
                <a:latin typeface="Calibri"/>
                <a:cs typeface="Calibri"/>
              </a:rPr>
              <a:t> sustainability.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lang="en-US" sz="3000" spc="-10" dirty="0">
                <a:latin typeface="Calibri"/>
                <a:cs typeface="Calibri"/>
              </a:rPr>
              <a:t> </a:t>
            </a:r>
            <a:r>
              <a:rPr sz="3000" spc="-45" dirty="0">
                <a:latin typeface="Calibri"/>
                <a:cs typeface="Calibri"/>
              </a:rPr>
              <a:t>However,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water</a:t>
            </a:r>
            <a:r>
              <a:rPr sz="3000" spc="-5" dirty="0">
                <a:latin typeface="Calibri"/>
                <a:cs typeface="Calibri"/>
              </a:rPr>
              <a:t> pollution </a:t>
            </a:r>
            <a:r>
              <a:rPr sz="3000" dirty="0">
                <a:latin typeface="Calibri"/>
                <a:cs typeface="Calibri"/>
              </a:rPr>
              <a:t>and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scarcity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pose</a:t>
            </a:r>
            <a:r>
              <a:rPr sz="3000" spc="-10" dirty="0">
                <a:latin typeface="Calibri"/>
                <a:cs typeface="Calibri"/>
              </a:rPr>
              <a:t> significant 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challenges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worldwide.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Traditional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water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quality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monitoring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methods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often 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involve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manual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sample </a:t>
            </a:r>
            <a:r>
              <a:rPr sz="3000" spc="-10" dirty="0">
                <a:latin typeface="Calibri"/>
                <a:cs typeface="Calibri"/>
              </a:rPr>
              <a:t>collection </a:t>
            </a:r>
            <a:r>
              <a:rPr sz="3000" dirty="0">
                <a:latin typeface="Calibri"/>
                <a:cs typeface="Calibri"/>
              </a:rPr>
              <a:t>and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laboratory</a:t>
            </a:r>
            <a:r>
              <a:rPr sz="3000" spc="-5" dirty="0">
                <a:latin typeface="Calibri"/>
                <a:cs typeface="Calibri"/>
              </a:rPr>
              <a:t> analysis,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leading </a:t>
            </a:r>
            <a:r>
              <a:rPr sz="3000" spc="-15" dirty="0">
                <a:latin typeface="Calibri"/>
                <a:cs typeface="Calibri"/>
              </a:rPr>
              <a:t>to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delays 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and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resource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limitations.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Recent</a:t>
            </a:r>
            <a:r>
              <a:rPr sz="3000" spc="-10" dirty="0">
                <a:latin typeface="Calibri"/>
                <a:cs typeface="Calibri"/>
              </a:rPr>
              <a:t> advancements </a:t>
            </a:r>
            <a:r>
              <a:rPr sz="3000" spc="-5" dirty="0">
                <a:latin typeface="Calibri"/>
                <a:cs typeface="Calibri"/>
              </a:rPr>
              <a:t>in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Internet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of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Things (IoT) 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technologies </a:t>
            </a:r>
            <a:r>
              <a:rPr sz="3000" spc="-25" dirty="0">
                <a:latin typeface="Calibri"/>
                <a:cs typeface="Calibri"/>
              </a:rPr>
              <a:t>offer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promising</a:t>
            </a:r>
            <a:r>
              <a:rPr sz="3000" spc="-5" dirty="0">
                <a:latin typeface="Calibri"/>
                <a:cs typeface="Calibri"/>
              </a:rPr>
              <a:t> solutions </a:t>
            </a:r>
            <a:r>
              <a:rPr sz="3000" spc="-25" dirty="0">
                <a:latin typeface="Calibri"/>
                <a:cs typeface="Calibri"/>
              </a:rPr>
              <a:t>for</a:t>
            </a:r>
            <a:r>
              <a:rPr sz="3000" spc="-10" dirty="0">
                <a:latin typeface="Calibri"/>
                <a:cs typeface="Calibri"/>
              </a:rPr>
              <a:t> real-time,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cost-effective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water 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quality </a:t>
            </a:r>
            <a:r>
              <a:rPr sz="3000" spc="-20" dirty="0">
                <a:latin typeface="Calibri"/>
                <a:cs typeface="Calibri"/>
              </a:rPr>
              <a:t>monitoring.</a:t>
            </a:r>
            <a:r>
              <a:rPr lang="en-US" sz="3000" spc="-20" dirty="0">
                <a:latin typeface="Calibri"/>
                <a:cs typeface="Calibri"/>
              </a:rPr>
              <a:t> </a:t>
            </a:r>
            <a:r>
              <a:rPr sz="3000" spc="-30" dirty="0">
                <a:latin typeface="Calibri"/>
                <a:cs typeface="Calibri"/>
              </a:rPr>
              <a:t>system</a:t>
            </a:r>
            <a:r>
              <a:rPr sz="3000" spc="-5" dirty="0">
                <a:latin typeface="Calibri"/>
                <a:cs typeface="Calibri"/>
              </a:rPr>
              <a:t> design,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implementation</a:t>
            </a:r>
            <a:r>
              <a:rPr sz="3000" spc="-10" dirty="0">
                <a:latin typeface="Calibri"/>
                <a:cs typeface="Calibri"/>
              </a:rPr>
              <a:t> details,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and </a:t>
            </a:r>
            <a:r>
              <a:rPr sz="3000" spc="-15" dirty="0">
                <a:latin typeface="Calibri"/>
                <a:cs typeface="Calibri"/>
              </a:rPr>
              <a:t>experimental </a:t>
            </a:r>
            <a:r>
              <a:rPr sz="3000" spc="-10" dirty="0">
                <a:latin typeface="Calibri"/>
                <a:cs typeface="Calibri"/>
              </a:rPr>
              <a:t> results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demonstrating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its </a:t>
            </a:r>
            <a:r>
              <a:rPr sz="3000" spc="-20" dirty="0">
                <a:latin typeface="Calibri"/>
                <a:cs typeface="Calibri"/>
              </a:rPr>
              <a:t>effectiveness</a:t>
            </a:r>
            <a:r>
              <a:rPr sz="3000" spc="-5" dirty="0">
                <a:latin typeface="Calibri"/>
                <a:cs typeface="Calibri"/>
              </a:rPr>
              <a:t> in </a:t>
            </a:r>
            <a:r>
              <a:rPr sz="3000" spc="-10" dirty="0">
                <a:latin typeface="Calibri"/>
                <a:cs typeface="Calibri"/>
              </a:rPr>
              <a:t>monitoring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water</a:t>
            </a:r>
            <a:r>
              <a:rPr sz="3000" spc="-5" dirty="0">
                <a:latin typeface="Calibri"/>
                <a:cs typeface="Calibri"/>
              </a:rPr>
              <a:t> quality 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parameters.</a:t>
            </a:r>
            <a:endParaRPr sz="3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7497" y="67944"/>
            <a:ext cx="7518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spc="-85" dirty="0">
                <a:latin typeface="Times New Roman"/>
                <a:cs typeface="Times New Roman"/>
              </a:rPr>
              <a:t>R</a:t>
            </a:r>
            <a:r>
              <a:rPr sz="1000" dirty="0">
                <a:latin typeface="Times New Roman"/>
                <a:cs typeface="Times New Roman"/>
              </a:rPr>
              <a:t>V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Colleg</a:t>
            </a:r>
            <a:r>
              <a:rPr sz="1000" dirty="0">
                <a:latin typeface="Times New Roman"/>
                <a:cs typeface="Times New Roman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of  </a:t>
            </a:r>
            <a:r>
              <a:rPr sz="1000" spc="-5" dirty="0">
                <a:latin typeface="Times New Roman"/>
                <a:cs typeface="Times New Roman"/>
              </a:rPr>
              <a:t>Engineering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82625"/>
            <a:chOff x="0" y="0"/>
            <a:chExt cx="12192000" cy="6826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807" y="24982"/>
              <a:ext cx="698494" cy="5238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76900"/>
              <a:ext cx="12191999" cy="1054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" y="596900"/>
              <a:ext cx="12192000" cy="25400"/>
            </a:xfrm>
            <a:custGeom>
              <a:avLst/>
              <a:gdLst/>
              <a:ahLst/>
              <a:cxnLst/>
              <a:rect l="l" t="t" r="r" b="b"/>
              <a:pathLst>
                <a:path w="12192000" h="25400">
                  <a:moveTo>
                    <a:pt x="0" y="0"/>
                  </a:moveTo>
                  <a:lnTo>
                    <a:pt x="12191997" y="0"/>
                  </a:lnTo>
                  <a:lnTo>
                    <a:pt x="12191997" y="25399"/>
                  </a:lnTo>
                  <a:lnTo>
                    <a:pt x="0" y="253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44072" y="0"/>
              <a:ext cx="8202295" cy="609600"/>
            </a:xfrm>
            <a:custGeom>
              <a:avLst/>
              <a:gdLst/>
              <a:ahLst/>
              <a:cxnLst/>
              <a:rect l="l" t="t" r="r" b="b"/>
              <a:pathLst>
                <a:path w="8202295" h="609600">
                  <a:moveTo>
                    <a:pt x="8201999" y="609599"/>
                  </a:moveTo>
                  <a:lnTo>
                    <a:pt x="0" y="609599"/>
                  </a:lnTo>
                  <a:lnTo>
                    <a:pt x="0" y="0"/>
                  </a:lnTo>
                  <a:lnTo>
                    <a:pt x="8201999" y="0"/>
                  </a:lnTo>
                  <a:lnTo>
                    <a:pt x="8201999" y="609599"/>
                  </a:lnTo>
                  <a:close/>
                </a:path>
              </a:pathLst>
            </a:custGeom>
            <a:solidFill>
              <a:srgbClr val="FFE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929726" y="136779"/>
            <a:ext cx="17792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spc="120" dirty="0">
                <a:solidFill>
                  <a:srgbClr val="0070C0"/>
                </a:solidFill>
                <a:latin typeface="Cambria"/>
                <a:cs typeface="Cambria"/>
              </a:rPr>
              <a:t>Go, </a:t>
            </a:r>
            <a:r>
              <a:rPr sz="1200" b="1" i="1" spc="110" dirty="0">
                <a:solidFill>
                  <a:srgbClr val="0070C0"/>
                </a:solidFill>
                <a:latin typeface="Cambria"/>
                <a:cs typeface="Cambria"/>
              </a:rPr>
              <a:t>Change</a:t>
            </a:r>
            <a:r>
              <a:rPr sz="1200" b="1" i="1" spc="125" dirty="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sz="1200" b="1" i="1" spc="100" dirty="0">
                <a:solidFill>
                  <a:srgbClr val="0070C0"/>
                </a:solidFill>
                <a:latin typeface="Cambria"/>
                <a:cs typeface="Cambria"/>
              </a:rPr>
              <a:t>the</a:t>
            </a:r>
            <a:r>
              <a:rPr sz="1200" b="1" i="1" spc="125" dirty="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sz="1200" b="1" i="1" spc="85" dirty="0">
                <a:solidFill>
                  <a:srgbClr val="0070C0"/>
                </a:solidFill>
                <a:latin typeface="Cambria"/>
                <a:cs typeface="Cambria"/>
              </a:rPr>
              <a:t>World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287630" y="51714"/>
            <a:ext cx="69037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rebuchet MS"/>
                <a:cs typeface="Trebuchet MS"/>
              </a:rPr>
              <a:t>Hardware</a:t>
            </a:r>
            <a:r>
              <a:rPr sz="2800" spc="-15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and</a:t>
            </a:r>
            <a:r>
              <a:rPr sz="2800" spc="-25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software</a:t>
            </a:r>
            <a:r>
              <a:rPr sz="2800" spc="-25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components</a:t>
            </a:r>
            <a:r>
              <a:rPr sz="2800" spc="-25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used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0925" y="841442"/>
            <a:ext cx="11971074" cy="539369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903605" algn="ctr">
              <a:lnSpc>
                <a:spcPct val="100000"/>
              </a:lnSpc>
              <a:spcBef>
                <a:spcPts val="600"/>
              </a:spcBef>
            </a:pPr>
            <a:r>
              <a:rPr sz="2100" i="1" u="heavy" spc="-30" dirty="0">
                <a:solidFill>
                  <a:srgbClr val="3C78D8"/>
                </a:solidFill>
                <a:uFill>
                  <a:solidFill>
                    <a:srgbClr val="3C78D8"/>
                  </a:solidFill>
                </a:uFill>
                <a:latin typeface="Trebuchet MS"/>
                <a:cs typeface="Trebuchet MS"/>
              </a:rPr>
              <a:t>HARDWARE </a:t>
            </a:r>
            <a:r>
              <a:rPr sz="2100" i="1" u="heavy" spc="-5" dirty="0">
                <a:solidFill>
                  <a:srgbClr val="3C78D8"/>
                </a:solidFill>
                <a:uFill>
                  <a:solidFill>
                    <a:srgbClr val="3C78D8"/>
                  </a:solidFill>
                </a:uFill>
                <a:latin typeface="Trebuchet MS"/>
                <a:cs typeface="Trebuchet MS"/>
              </a:rPr>
              <a:t>COMPONENTS</a:t>
            </a:r>
            <a:r>
              <a:rPr sz="2100" i="1" u="heavy" spc="-25" dirty="0">
                <a:solidFill>
                  <a:srgbClr val="3C78D8"/>
                </a:solidFill>
                <a:uFill>
                  <a:solidFill>
                    <a:srgbClr val="3C78D8"/>
                  </a:solidFill>
                </a:uFill>
                <a:latin typeface="Trebuchet MS"/>
                <a:cs typeface="Trebuchet MS"/>
              </a:rPr>
              <a:t> </a:t>
            </a:r>
            <a:r>
              <a:rPr sz="2100" i="1" u="heavy" dirty="0">
                <a:solidFill>
                  <a:srgbClr val="3C78D8"/>
                </a:solidFill>
                <a:uFill>
                  <a:solidFill>
                    <a:srgbClr val="3C78D8"/>
                  </a:solidFill>
                </a:uFill>
                <a:latin typeface="Trebuchet MS"/>
                <a:cs typeface="Trebuchet MS"/>
              </a:rPr>
              <a:t>:</a:t>
            </a:r>
            <a:endParaRPr sz="2100" dirty="0">
              <a:latin typeface="Trebuchet MS"/>
              <a:cs typeface="Trebuchet MS"/>
            </a:endParaRPr>
          </a:p>
          <a:p>
            <a:pPr marL="12700" marR="787400" algn="just">
              <a:lnSpc>
                <a:spcPct val="119800"/>
              </a:lnSpc>
              <a:buClr>
                <a:srgbClr val="002060"/>
              </a:buClr>
              <a:buFont typeface="Arial MT"/>
              <a:buChar char="○"/>
              <a:tabLst>
                <a:tab pos="254635" algn="l"/>
              </a:tabLst>
            </a:pPr>
            <a:r>
              <a:rPr sz="2100" spc="-5" dirty="0">
                <a:solidFill>
                  <a:srgbClr val="E06666"/>
                </a:solidFill>
                <a:latin typeface="Trebuchet MS"/>
                <a:cs typeface="Trebuchet MS"/>
              </a:rPr>
              <a:t>ESP32 </a:t>
            </a:r>
            <a:r>
              <a:rPr sz="2100" spc="-10" dirty="0">
                <a:solidFill>
                  <a:srgbClr val="E06666"/>
                </a:solidFill>
                <a:latin typeface="Trebuchet MS"/>
                <a:cs typeface="Trebuchet MS"/>
              </a:rPr>
              <a:t>WiFi </a:t>
            </a:r>
            <a:r>
              <a:rPr sz="2100" spc="-5" dirty="0">
                <a:solidFill>
                  <a:srgbClr val="E06666"/>
                </a:solidFill>
                <a:latin typeface="Trebuchet MS"/>
                <a:cs typeface="Trebuchet MS"/>
              </a:rPr>
              <a:t>module</a:t>
            </a:r>
            <a:r>
              <a:rPr sz="2100" spc="-5" dirty="0">
                <a:solidFill>
                  <a:srgbClr val="002060"/>
                </a:solidFill>
                <a:latin typeface="Trebuchet MS"/>
                <a:cs typeface="Trebuchet MS"/>
              </a:rPr>
              <a:t>: Acts as the central processing unit, collecting sensor data and </a:t>
            </a:r>
            <a:r>
              <a:rPr sz="2100" spc="-620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2100" spc="-5" dirty="0">
                <a:solidFill>
                  <a:srgbClr val="002060"/>
                </a:solidFill>
                <a:latin typeface="Trebuchet MS"/>
                <a:cs typeface="Trebuchet MS"/>
              </a:rPr>
              <a:t>transmitting</a:t>
            </a:r>
            <a:r>
              <a:rPr sz="2100" spc="-10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2100" spc="-5" dirty="0">
                <a:solidFill>
                  <a:srgbClr val="002060"/>
                </a:solidFill>
                <a:latin typeface="Trebuchet MS"/>
                <a:cs typeface="Trebuchet MS"/>
              </a:rPr>
              <a:t>it to the cloud platform.</a:t>
            </a:r>
            <a:endParaRPr sz="2100" dirty="0">
              <a:latin typeface="Trebuchet MS"/>
              <a:cs typeface="Trebuchet MS"/>
            </a:endParaRPr>
          </a:p>
          <a:p>
            <a:pPr marL="12700" marR="781685" algn="just">
              <a:lnSpc>
                <a:spcPct val="119800"/>
              </a:lnSpc>
              <a:buClr>
                <a:srgbClr val="002060"/>
              </a:buClr>
              <a:buFont typeface="Arial MT"/>
              <a:buChar char="○"/>
              <a:tabLst>
                <a:tab pos="254635" algn="l"/>
              </a:tabLst>
            </a:pPr>
            <a:r>
              <a:rPr sz="2100" spc="-5" dirty="0">
                <a:solidFill>
                  <a:srgbClr val="E06666"/>
                </a:solidFill>
                <a:latin typeface="Trebuchet MS"/>
                <a:cs typeface="Trebuchet MS"/>
              </a:rPr>
              <a:t>Analog TDS </a:t>
            </a:r>
            <a:r>
              <a:rPr sz="2100" dirty="0">
                <a:solidFill>
                  <a:srgbClr val="E06666"/>
                </a:solidFill>
                <a:latin typeface="Trebuchet MS"/>
                <a:cs typeface="Trebuchet MS"/>
              </a:rPr>
              <a:t>sensor</a:t>
            </a:r>
            <a:r>
              <a:rPr sz="2100" dirty="0">
                <a:solidFill>
                  <a:srgbClr val="002060"/>
                </a:solidFill>
                <a:latin typeface="Trebuchet MS"/>
                <a:cs typeface="Trebuchet MS"/>
              </a:rPr>
              <a:t>: </a:t>
            </a:r>
            <a:r>
              <a:rPr sz="2100" spc="-5" dirty="0">
                <a:solidFill>
                  <a:srgbClr val="002060"/>
                </a:solidFill>
                <a:latin typeface="Trebuchet MS"/>
                <a:cs typeface="Trebuchet MS"/>
              </a:rPr>
              <a:t>Measures the total dissolved solids content in </a:t>
            </a:r>
            <a:r>
              <a:rPr sz="2100" spc="-55" dirty="0">
                <a:solidFill>
                  <a:srgbClr val="002060"/>
                </a:solidFill>
                <a:latin typeface="Trebuchet MS"/>
                <a:cs typeface="Trebuchet MS"/>
              </a:rPr>
              <a:t>water, </a:t>
            </a:r>
            <a:r>
              <a:rPr sz="2100" spc="-5" dirty="0">
                <a:solidFill>
                  <a:srgbClr val="002060"/>
                </a:solidFill>
                <a:latin typeface="Trebuchet MS"/>
                <a:cs typeface="Trebuchet MS"/>
              </a:rPr>
              <a:t>indicating </a:t>
            </a:r>
            <a:r>
              <a:rPr sz="2100" spc="-620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2100" spc="-5" dirty="0">
                <a:solidFill>
                  <a:srgbClr val="002060"/>
                </a:solidFill>
                <a:latin typeface="Trebuchet MS"/>
                <a:cs typeface="Trebuchet MS"/>
              </a:rPr>
              <a:t>potential</a:t>
            </a:r>
            <a:r>
              <a:rPr sz="2100" spc="-10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2100" spc="-5" dirty="0">
                <a:solidFill>
                  <a:srgbClr val="002060"/>
                </a:solidFill>
                <a:latin typeface="Trebuchet MS"/>
                <a:cs typeface="Trebuchet MS"/>
              </a:rPr>
              <a:t>contaminants.</a:t>
            </a:r>
            <a:endParaRPr sz="2100" dirty="0">
              <a:latin typeface="Trebuchet MS"/>
              <a:cs typeface="Trebuchet MS"/>
            </a:endParaRPr>
          </a:p>
          <a:p>
            <a:pPr marL="12700" marR="5080" algn="just">
              <a:lnSpc>
                <a:spcPct val="119800"/>
              </a:lnSpc>
              <a:buClr>
                <a:srgbClr val="002060"/>
              </a:buClr>
              <a:buFont typeface="Arial MT"/>
              <a:buChar char="○"/>
              <a:tabLst>
                <a:tab pos="254635" algn="l"/>
              </a:tabLst>
            </a:pPr>
            <a:r>
              <a:rPr sz="2100" spc="-5" dirty="0">
                <a:solidFill>
                  <a:srgbClr val="E06666"/>
                </a:solidFill>
                <a:latin typeface="Trebuchet MS"/>
                <a:cs typeface="Trebuchet MS"/>
              </a:rPr>
              <a:t>DS18B20 temperature </a:t>
            </a:r>
            <a:r>
              <a:rPr sz="2100" dirty="0">
                <a:solidFill>
                  <a:srgbClr val="E06666"/>
                </a:solidFill>
                <a:latin typeface="Trebuchet MS"/>
                <a:cs typeface="Trebuchet MS"/>
              </a:rPr>
              <a:t>sensor</a:t>
            </a:r>
            <a:r>
              <a:rPr sz="2100" dirty="0">
                <a:solidFill>
                  <a:srgbClr val="002060"/>
                </a:solidFill>
                <a:latin typeface="Trebuchet MS"/>
                <a:cs typeface="Trebuchet MS"/>
              </a:rPr>
              <a:t>: </a:t>
            </a:r>
            <a:r>
              <a:rPr sz="2100" spc="-5" dirty="0">
                <a:solidFill>
                  <a:srgbClr val="002060"/>
                </a:solidFill>
                <a:latin typeface="Trebuchet MS"/>
                <a:cs typeface="Trebuchet MS"/>
              </a:rPr>
              <a:t>Measures water temperature, which is crucial for accurate </a:t>
            </a:r>
            <a:r>
              <a:rPr sz="2100" spc="-620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2100" spc="-5" dirty="0">
                <a:solidFill>
                  <a:srgbClr val="002060"/>
                </a:solidFill>
                <a:latin typeface="Trebuchet MS"/>
                <a:cs typeface="Trebuchet MS"/>
              </a:rPr>
              <a:t>TDS</a:t>
            </a:r>
            <a:r>
              <a:rPr sz="2100" spc="-10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2100" spc="-5" dirty="0">
                <a:solidFill>
                  <a:srgbClr val="002060"/>
                </a:solidFill>
                <a:latin typeface="Trebuchet MS"/>
                <a:cs typeface="Trebuchet MS"/>
              </a:rPr>
              <a:t>interpretation and potential</a:t>
            </a:r>
            <a:r>
              <a:rPr sz="2100" spc="-10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2100" spc="-5" dirty="0">
                <a:solidFill>
                  <a:srgbClr val="002060"/>
                </a:solidFill>
                <a:latin typeface="Trebuchet MS"/>
                <a:cs typeface="Trebuchet MS"/>
              </a:rPr>
              <a:t>biological activity monitoring.</a:t>
            </a:r>
            <a:endParaRPr sz="2100" dirty="0">
              <a:latin typeface="Trebuchet MS"/>
              <a:cs typeface="Trebuchet MS"/>
            </a:endParaRPr>
          </a:p>
          <a:p>
            <a:pPr marL="12700" marR="1716405" algn="just">
              <a:lnSpc>
                <a:spcPct val="119800"/>
              </a:lnSpc>
              <a:buClr>
                <a:srgbClr val="002060"/>
              </a:buClr>
              <a:buFont typeface="Arial MT"/>
              <a:buChar char="○"/>
              <a:tabLst>
                <a:tab pos="254635" algn="l"/>
              </a:tabLst>
            </a:pPr>
            <a:r>
              <a:rPr sz="2100" spc="-25" dirty="0">
                <a:solidFill>
                  <a:srgbClr val="E06666"/>
                </a:solidFill>
                <a:latin typeface="Trebuchet MS"/>
                <a:cs typeface="Trebuchet MS"/>
              </a:rPr>
              <a:t>Power </a:t>
            </a:r>
            <a:r>
              <a:rPr sz="2100" spc="-5" dirty="0">
                <a:solidFill>
                  <a:srgbClr val="E06666"/>
                </a:solidFill>
                <a:latin typeface="Trebuchet MS"/>
                <a:cs typeface="Trebuchet MS"/>
              </a:rPr>
              <a:t>supply: </a:t>
            </a:r>
            <a:r>
              <a:rPr sz="2100" spc="-5" dirty="0">
                <a:solidFill>
                  <a:srgbClr val="002060"/>
                </a:solidFill>
                <a:latin typeface="Trebuchet MS"/>
                <a:cs typeface="Trebuchet MS"/>
              </a:rPr>
              <a:t>Battery provides power to the system, enabling deployment </a:t>
            </a:r>
            <a:r>
              <a:rPr sz="2100" spc="-620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2100" spc="-5" dirty="0">
                <a:solidFill>
                  <a:srgbClr val="002060"/>
                </a:solidFill>
                <a:latin typeface="Trebuchet MS"/>
                <a:cs typeface="Trebuchet MS"/>
              </a:rPr>
              <a:t>in</a:t>
            </a:r>
            <a:r>
              <a:rPr sz="2100" spc="-10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2100" spc="-5" dirty="0">
                <a:solidFill>
                  <a:srgbClr val="002060"/>
                </a:solidFill>
                <a:latin typeface="Trebuchet MS"/>
                <a:cs typeface="Trebuchet MS"/>
              </a:rPr>
              <a:t>remote locations.</a:t>
            </a:r>
            <a:endParaRPr sz="2100" dirty="0">
              <a:latin typeface="Trebuchet MS"/>
              <a:cs typeface="Trebuchet MS"/>
            </a:endParaRPr>
          </a:p>
          <a:p>
            <a:pPr marL="254000" indent="-241935" algn="just">
              <a:lnSpc>
                <a:spcPct val="100000"/>
              </a:lnSpc>
              <a:spcBef>
                <a:spcPts val="495"/>
              </a:spcBef>
              <a:buClr>
                <a:srgbClr val="002060"/>
              </a:buClr>
              <a:buFont typeface="Arial MT"/>
              <a:buChar char="○"/>
              <a:tabLst>
                <a:tab pos="254635" algn="l"/>
              </a:tabLst>
            </a:pPr>
            <a:r>
              <a:rPr sz="2100" spc="-5" dirty="0">
                <a:solidFill>
                  <a:srgbClr val="E06666"/>
                </a:solidFill>
                <a:latin typeface="Trebuchet MS"/>
                <a:cs typeface="Trebuchet MS"/>
              </a:rPr>
              <a:t>Connectivity</a:t>
            </a:r>
            <a:r>
              <a:rPr sz="2100" spc="-5" dirty="0">
                <a:solidFill>
                  <a:srgbClr val="002060"/>
                </a:solidFill>
                <a:latin typeface="Trebuchet MS"/>
                <a:cs typeface="Trebuchet MS"/>
              </a:rPr>
              <a:t>:</a:t>
            </a:r>
            <a:r>
              <a:rPr sz="2100" spc="-10" dirty="0">
                <a:solidFill>
                  <a:srgbClr val="002060"/>
                </a:solidFill>
                <a:latin typeface="Trebuchet MS"/>
                <a:cs typeface="Trebuchet MS"/>
              </a:rPr>
              <a:t> WiFi </a:t>
            </a:r>
            <a:r>
              <a:rPr sz="2100" spc="-5" dirty="0">
                <a:solidFill>
                  <a:srgbClr val="002060"/>
                </a:solidFill>
                <a:latin typeface="Trebuchet MS"/>
                <a:cs typeface="Trebuchet MS"/>
              </a:rPr>
              <a:t>module</a:t>
            </a:r>
            <a:r>
              <a:rPr sz="2100" spc="-10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2100" spc="-5" dirty="0">
                <a:solidFill>
                  <a:srgbClr val="002060"/>
                </a:solidFill>
                <a:latin typeface="Trebuchet MS"/>
                <a:cs typeface="Trebuchet MS"/>
              </a:rPr>
              <a:t>enables</a:t>
            </a:r>
            <a:r>
              <a:rPr sz="2100" spc="-10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2100" spc="-5" dirty="0">
                <a:solidFill>
                  <a:srgbClr val="002060"/>
                </a:solidFill>
                <a:latin typeface="Trebuchet MS"/>
                <a:cs typeface="Trebuchet MS"/>
              </a:rPr>
              <a:t>data</a:t>
            </a:r>
            <a:r>
              <a:rPr sz="2100" spc="-10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2100" spc="-5" dirty="0">
                <a:solidFill>
                  <a:srgbClr val="002060"/>
                </a:solidFill>
                <a:latin typeface="Trebuchet MS"/>
                <a:cs typeface="Trebuchet MS"/>
              </a:rPr>
              <a:t>transmission</a:t>
            </a:r>
            <a:r>
              <a:rPr sz="2100" spc="-10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2100" spc="-5" dirty="0">
                <a:solidFill>
                  <a:srgbClr val="002060"/>
                </a:solidFill>
                <a:latin typeface="Trebuchet MS"/>
                <a:cs typeface="Trebuchet MS"/>
              </a:rPr>
              <a:t>to</a:t>
            </a:r>
            <a:r>
              <a:rPr sz="2100" spc="-10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2100" spc="-5" dirty="0">
                <a:solidFill>
                  <a:srgbClr val="002060"/>
                </a:solidFill>
                <a:latin typeface="Trebuchet MS"/>
                <a:cs typeface="Trebuchet MS"/>
              </a:rPr>
              <a:t>the</a:t>
            </a:r>
            <a:r>
              <a:rPr sz="2100" spc="-50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2100" spc="-5" dirty="0">
                <a:solidFill>
                  <a:srgbClr val="002060"/>
                </a:solidFill>
                <a:latin typeface="Trebuchet MS"/>
                <a:cs typeface="Trebuchet MS"/>
              </a:rPr>
              <a:t>ThingSpeak</a:t>
            </a:r>
            <a:r>
              <a:rPr sz="2100" spc="-10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2100" spc="-5" dirty="0">
                <a:solidFill>
                  <a:srgbClr val="002060"/>
                </a:solidFill>
                <a:latin typeface="Trebuchet MS"/>
                <a:cs typeface="Trebuchet MS"/>
              </a:rPr>
              <a:t>cloud platform.</a:t>
            </a:r>
            <a:endParaRPr sz="2100" dirty="0">
              <a:latin typeface="Trebuchet MS"/>
              <a:cs typeface="Trebuchet MS"/>
            </a:endParaRPr>
          </a:p>
          <a:p>
            <a:pPr marL="904240" algn="ctr">
              <a:lnSpc>
                <a:spcPct val="100000"/>
              </a:lnSpc>
              <a:spcBef>
                <a:spcPts val="500"/>
              </a:spcBef>
            </a:pPr>
            <a:r>
              <a:rPr sz="2100" b="1" i="1" u="heavy" spc="-35" dirty="0">
                <a:solidFill>
                  <a:srgbClr val="3C78D8"/>
                </a:solidFill>
                <a:uFill>
                  <a:solidFill>
                    <a:srgbClr val="3C78D8"/>
                  </a:solidFill>
                </a:uFill>
                <a:latin typeface="Trebuchet MS"/>
                <a:cs typeface="Trebuchet MS"/>
              </a:rPr>
              <a:t>SOFTWARE</a:t>
            </a:r>
            <a:r>
              <a:rPr sz="2100" b="1" i="1" u="heavy" spc="-45" dirty="0">
                <a:solidFill>
                  <a:srgbClr val="3C78D8"/>
                </a:solidFill>
                <a:uFill>
                  <a:solidFill>
                    <a:srgbClr val="3C78D8"/>
                  </a:solidFill>
                </a:uFill>
                <a:latin typeface="Trebuchet MS"/>
                <a:cs typeface="Trebuchet MS"/>
              </a:rPr>
              <a:t> </a:t>
            </a:r>
            <a:r>
              <a:rPr sz="2100" b="1" i="1" u="heavy" dirty="0">
                <a:solidFill>
                  <a:srgbClr val="3C78D8"/>
                </a:solidFill>
                <a:uFill>
                  <a:solidFill>
                    <a:srgbClr val="3C78D8"/>
                  </a:solidFill>
                </a:uFill>
                <a:latin typeface="Trebuchet MS"/>
                <a:cs typeface="Trebuchet MS"/>
              </a:rPr>
              <a:t>:</a:t>
            </a:r>
            <a:endParaRPr sz="2100" dirty="0">
              <a:latin typeface="Trebuchet MS"/>
              <a:cs typeface="Trebuchet MS"/>
            </a:endParaRPr>
          </a:p>
          <a:p>
            <a:pPr marL="12700" marR="430530" algn="just">
              <a:lnSpc>
                <a:spcPct val="119800"/>
              </a:lnSpc>
              <a:buClr>
                <a:srgbClr val="002060"/>
              </a:buClr>
              <a:buFont typeface="Arial MT"/>
              <a:buChar char="○"/>
              <a:tabLst>
                <a:tab pos="254635" algn="l"/>
              </a:tabLst>
            </a:pPr>
            <a:r>
              <a:rPr sz="2100" spc="-5" dirty="0">
                <a:solidFill>
                  <a:srgbClr val="E06666"/>
                </a:solidFill>
                <a:latin typeface="Trebuchet MS"/>
                <a:cs typeface="Trebuchet MS"/>
              </a:rPr>
              <a:t>Arduino IDE: </a:t>
            </a:r>
            <a:r>
              <a:rPr sz="2100" spc="-5" dirty="0">
                <a:solidFill>
                  <a:srgbClr val="002060"/>
                </a:solidFill>
                <a:latin typeface="Trebuchet MS"/>
                <a:cs typeface="Trebuchet MS"/>
              </a:rPr>
              <a:t>Used to program the ESP32 module for data acquisition, processing, and </a:t>
            </a:r>
            <a:r>
              <a:rPr sz="2100" spc="-620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2100" spc="-5" dirty="0">
                <a:solidFill>
                  <a:srgbClr val="002060"/>
                </a:solidFill>
                <a:latin typeface="Trebuchet MS"/>
                <a:cs typeface="Trebuchet MS"/>
              </a:rPr>
              <a:t>communication.</a:t>
            </a:r>
            <a:endParaRPr sz="2100" dirty="0">
              <a:latin typeface="Trebuchet MS"/>
              <a:cs typeface="Trebuchet MS"/>
            </a:endParaRPr>
          </a:p>
          <a:p>
            <a:pPr marL="254000" indent="-241935" algn="just">
              <a:lnSpc>
                <a:spcPct val="100000"/>
              </a:lnSpc>
              <a:spcBef>
                <a:spcPts val="500"/>
              </a:spcBef>
              <a:buClr>
                <a:srgbClr val="002060"/>
              </a:buClr>
              <a:buFont typeface="Arial MT"/>
              <a:buChar char="○"/>
              <a:tabLst>
                <a:tab pos="254635" algn="l"/>
              </a:tabLst>
            </a:pPr>
            <a:r>
              <a:rPr sz="2100" spc="-5" dirty="0">
                <a:solidFill>
                  <a:srgbClr val="E06666"/>
                </a:solidFill>
                <a:latin typeface="Trebuchet MS"/>
                <a:cs typeface="Trebuchet MS"/>
              </a:rPr>
              <a:t>ThingSpeak</a:t>
            </a:r>
            <a:r>
              <a:rPr sz="2100" spc="-125" dirty="0">
                <a:solidFill>
                  <a:srgbClr val="E06666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E06666"/>
                </a:solidFill>
                <a:latin typeface="Trebuchet MS"/>
                <a:cs typeface="Trebuchet MS"/>
              </a:rPr>
              <a:t>API</a:t>
            </a:r>
            <a:r>
              <a:rPr sz="2100" dirty="0">
                <a:solidFill>
                  <a:srgbClr val="002060"/>
                </a:solidFill>
                <a:latin typeface="Trebuchet MS"/>
                <a:cs typeface="Trebuchet MS"/>
              </a:rPr>
              <a:t>:</a:t>
            </a:r>
            <a:r>
              <a:rPr sz="2100" spc="-10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2100" spc="-20" dirty="0">
                <a:solidFill>
                  <a:srgbClr val="002060"/>
                </a:solidFill>
                <a:latin typeface="Trebuchet MS"/>
                <a:cs typeface="Trebuchet MS"/>
              </a:rPr>
              <a:t>Provides</a:t>
            </a:r>
            <a:r>
              <a:rPr sz="2100" spc="-5" dirty="0">
                <a:solidFill>
                  <a:srgbClr val="002060"/>
                </a:solidFill>
                <a:latin typeface="Trebuchet MS"/>
                <a:cs typeface="Trebuchet MS"/>
              </a:rPr>
              <a:t> data</a:t>
            </a:r>
            <a:r>
              <a:rPr sz="2100" spc="-10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2100" spc="-5" dirty="0">
                <a:solidFill>
                  <a:srgbClr val="002060"/>
                </a:solidFill>
                <a:latin typeface="Trebuchet MS"/>
                <a:cs typeface="Trebuchet MS"/>
              </a:rPr>
              <a:t>storage, visualization,</a:t>
            </a:r>
            <a:r>
              <a:rPr sz="2100" spc="-10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2100" spc="-5" dirty="0">
                <a:solidFill>
                  <a:srgbClr val="002060"/>
                </a:solidFill>
                <a:latin typeface="Trebuchet MS"/>
                <a:cs typeface="Trebuchet MS"/>
              </a:rPr>
              <a:t>and analysis</a:t>
            </a:r>
            <a:r>
              <a:rPr sz="2100" spc="-10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2100" spc="-5" dirty="0">
                <a:solidFill>
                  <a:srgbClr val="002060"/>
                </a:solidFill>
                <a:latin typeface="Trebuchet MS"/>
                <a:cs typeface="Trebuchet MS"/>
              </a:rPr>
              <a:t>tools.</a:t>
            </a:r>
            <a:endParaRPr sz="21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7497" y="67944"/>
            <a:ext cx="7518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spc="-85" dirty="0">
                <a:latin typeface="Times New Roman"/>
                <a:cs typeface="Times New Roman"/>
              </a:rPr>
              <a:t>R</a:t>
            </a:r>
            <a:r>
              <a:rPr sz="1000" dirty="0">
                <a:latin typeface="Times New Roman"/>
                <a:cs typeface="Times New Roman"/>
              </a:rPr>
              <a:t>V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Colleg</a:t>
            </a:r>
            <a:r>
              <a:rPr sz="1000" dirty="0">
                <a:latin typeface="Times New Roman"/>
                <a:cs typeface="Times New Roman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of  </a:t>
            </a:r>
            <a:r>
              <a:rPr sz="1000" spc="-5" dirty="0">
                <a:latin typeface="Times New Roman"/>
                <a:cs typeface="Times New Roman"/>
              </a:rPr>
              <a:t>Engineering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24982"/>
            <a:ext cx="12192000" cy="657860"/>
            <a:chOff x="0" y="24982"/>
            <a:chExt cx="12192000" cy="6578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807" y="24982"/>
              <a:ext cx="698494" cy="5238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76900"/>
              <a:ext cx="12191999" cy="1054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" y="596899"/>
              <a:ext cx="12192000" cy="25400"/>
            </a:xfrm>
            <a:custGeom>
              <a:avLst/>
              <a:gdLst/>
              <a:ahLst/>
              <a:cxnLst/>
              <a:rect l="l" t="t" r="r" b="b"/>
              <a:pathLst>
                <a:path w="12192000" h="25400">
                  <a:moveTo>
                    <a:pt x="0" y="0"/>
                  </a:moveTo>
                  <a:lnTo>
                    <a:pt x="12191997" y="0"/>
                  </a:lnTo>
                  <a:lnTo>
                    <a:pt x="12191997" y="25399"/>
                  </a:lnTo>
                  <a:lnTo>
                    <a:pt x="0" y="253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929726" y="136779"/>
            <a:ext cx="17792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spc="120" dirty="0">
                <a:solidFill>
                  <a:srgbClr val="0070C0"/>
                </a:solidFill>
                <a:latin typeface="Cambria"/>
                <a:cs typeface="Cambria"/>
              </a:rPr>
              <a:t>Go, </a:t>
            </a:r>
            <a:r>
              <a:rPr sz="1200" b="1" i="1" spc="110" dirty="0">
                <a:solidFill>
                  <a:srgbClr val="0070C0"/>
                </a:solidFill>
                <a:latin typeface="Cambria"/>
                <a:cs typeface="Cambria"/>
              </a:rPr>
              <a:t>Change</a:t>
            </a:r>
            <a:r>
              <a:rPr sz="1200" b="1" i="1" spc="125" dirty="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sz="1200" b="1" i="1" spc="100" dirty="0">
                <a:solidFill>
                  <a:srgbClr val="0070C0"/>
                </a:solidFill>
                <a:latin typeface="Cambria"/>
                <a:cs typeface="Cambria"/>
              </a:rPr>
              <a:t>the</a:t>
            </a:r>
            <a:r>
              <a:rPr sz="1200" b="1" i="1" spc="125" dirty="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sz="1200" b="1" i="1" spc="85" dirty="0">
                <a:solidFill>
                  <a:srgbClr val="0070C0"/>
                </a:solidFill>
                <a:latin typeface="Cambria"/>
                <a:cs typeface="Cambria"/>
              </a:rPr>
              <a:t>World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7424" y="619610"/>
            <a:ext cx="12020550" cy="5614101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880110" algn="ctr">
              <a:lnSpc>
                <a:spcPct val="100000"/>
              </a:lnSpc>
              <a:spcBef>
                <a:spcPts val="640"/>
              </a:spcBef>
            </a:pPr>
            <a:r>
              <a:rPr sz="2600" i="1" u="heavy" spc="-5" dirty="0">
                <a:solidFill>
                  <a:srgbClr val="6C9EEB"/>
                </a:solidFill>
                <a:uFill>
                  <a:solidFill>
                    <a:srgbClr val="6C9EEB"/>
                  </a:solidFill>
                </a:uFill>
                <a:latin typeface="Arial"/>
                <a:cs typeface="Arial"/>
              </a:rPr>
              <a:t>Operation</a:t>
            </a:r>
            <a:endParaRPr sz="2600" dirty="0">
              <a:latin typeface="Arial"/>
              <a:cs typeface="Arial"/>
            </a:endParaRPr>
          </a:p>
          <a:p>
            <a:pPr marL="336550" indent="-324485" algn="just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337185" algn="l"/>
              </a:tabLst>
            </a:pPr>
            <a:r>
              <a:rPr sz="2300" spc="-5" dirty="0">
                <a:solidFill>
                  <a:srgbClr val="31315D"/>
                </a:solidFill>
                <a:latin typeface="Arial MT"/>
                <a:cs typeface="Arial MT"/>
              </a:rPr>
              <a:t>Sensors</a:t>
            </a:r>
            <a:r>
              <a:rPr sz="2300" spc="-25" dirty="0">
                <a:solidFill>
                  <a:srgbClr val="31315D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31315D"/>
                </a:solidFill>
                <a:latin typeface="Arial MT"/>
                <a:cs typeface="Arial MT"/>
              </a:rPr>
              <a:t>continuously</a:t>
            </a:r>
            <a:r>
              <a:rPr sz="2300" spc="-15" dirty="0">
                <a:solidFill>
                  <a:srgbClr val="31315D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31315D"/>
                </a:solidFill>
                <a:latin typeface="Arial MT"/>
                <a:cs typeface="Arial MT"/>
              </a:rPr>
              <a:t>measure</a:t>
            </a:r>
            <a:r>
              <a:rPr sz="2300" spc="-55" dirty="0">
                <a:solidFill>
                  <a:srgbClr val="31315D"/>
                </a:solidFill>
                <a:latin typeface="Arial MT"/>
                <a:cs typeface="Arial MT"/>
              </a:rPr>
              <a:t> </a:t>
            </a:r>
            <a:r>
              <a:rPr sz="2300" spc="-5" dirty="0">
                <a:solidFill>
                  <a:srgbClr val="31315D"/>
                </a:solidFill>
                <a:latin typeface="Arial MT"/>
                <a:cs typeface="Arial MT"/>
              </a:rPr>
              <a:t>TDS</a:t>
            </a:r>
            <a:r>
              <a:rPr sz="2300" spc="-20" dirty="0">
                <a:solidFill>
                  <a:srgbClr val="31315D"/>
                </a:solidFill>
                <a:latin typeface="Arial MT"/>
                <a:cs typeface="Arial MT"/>
              </a:rPr>
              <a:t> </a:t>
            </a:r>
            <a:r>
              <a:rPr sz="2300" spc="-5" dirty="0">
                <a:solidFill>
                  <a:srgbClr val="31315D"/>
                </a:solidFill>
                <a:latin typeface="Arial MT"/>
                <a:cs typeface="Arial MT"/>
              </a:rPr>
              <a:t>and</a:t>
            </a:r>
            <a:r>
              <a:rPr sz="2300" spc="-20" dirty="0">
                <a:solidFill>
                  <a:srgbClr val="31315D"/>
                </a:solidFill>
                <a:latin typeface="Arial MT"/>
                <a:cs typeface="Arial MT"/>
              </a:rPr>
              <a:t> </a:t>
            </a:r>
            <a:r>
              <a:rPr sz="2300" spc="-5" dirty="0">
                <a:solidFill>
                  <a:srgbClr val="31315D"/>
                </a:solidFill>
                <a:latin typeface="Arial MT"/>
                <a:cs typeface="Arial MT"/>
              </a:rPr>
              <a:t>temperature</a:t>
            </a:r>
            <a:r>
              <a:rPr sz="2300" spc="-20" dirty="0">
                <a:solidFill>
                  <a:srgbClr val="31315D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31315D"/>
                </a:solidFill>
                <a:latin typeface="Arial MT"/>
                <a:cs typeface="Arial MT"/>
              </a:rPr>
              <a:t>values.</a:t>
            </a:r>
            <a:endParaRPr sz="2300" dirty="0">
              <a:latin typeface="Arial MT"/>
              <a:cs typeface="Arial MT"/>
            </a:endParaRPr>
          </a:p>
          <a:p>
            <a:pPr marL="336550" indent="-324485" algn="just">
              <a:lnSpc>
                <a:spcPct val="100000"/>
              </a:lnSpc>
              <a:spcBef>
                <a:spcPts val="475"/>
              </a:spcBef>
              <a:buAutoNum type="arabicPeriod"/>
              <a:tabLst>
                <a:tab pos="337185" algn="l"/>
              </a:tabLst>
            </a:pPr>
            <a:r>
              <a:rPr sz="2300" spc="-5" dirty="0">
                <a:solidFill>
                  <a:srgbClr val="31315D"/>
                </a:solidFill>
                <a:latin typeface="Arial MT"/>
                <a:cs typeface="Arial MT"/>
              </a:rPr>
              <a:t>ESP32</a:t>
            </a:r>
            <a:r>
              <a:rPr sz="2300" spc="-25" dirty="0">
                <a:solidFill>
                  <a:srgbClr val="31315D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31315D"/>
                </a:solidFill>
                <a:latin typeface="Arial MT"/>
                <a:cs typeface="Arial MT"/>
              </a:rPr>
              <a:t>collects</a:t>
            </a:r>
            <a:r>
              <a:rPr sz="2300" spc="-15" dirty="0">
                <a:solidFill>
                  <a:srgbClr val="31315D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31315D"/>
                </a:solidFill>
                <a:latin typeface="Arial MT"/>
                <a:cs typeface="Arial MT"/>
              </a:rPr>
              <a:t>sensor</a:t>
            </a:r>
            <a:r>
              <a:rPr sz="2300" spc="-20" dirty="0">
                <a:solidFill>
                  <a:srgbClr val="31315D"/>
                </a:solidFill>
                <a:latin typeface="Arial MT"/>
                <a:cs typeface="Arial MT"/>
              </a:rPr>
              <a:t> </a:t>
            </a:r>
            <a:r>
              <a:rPr sz="2300" spc="-5" dirty="0">
                <a:solidFill>
                  <a:srgbClr val="31315D"/>
                </a:solidFill>
                <a:latin typeface="Arial MT"/>
                <a:cs typeface="Arial MT"/>
              </a:rPr>
              <a:t>data</a:t>
            </a:r>
            <a:r>
              <a:rPr sz="2300" spc="-15" dirty="0">
                <a:solidFill>
                  <a:srgbClr val="31315D"/>
                </a:solidFill>
                <a:latin typeface="Arial MT"/>
                <a:cs typeface="Arial MT"/>
              </a:rPr>
              <a:t> </a:t>
            </a:r>
            <a:r>
              <a:rPr sz="2300" spc="-5" dirty="0">
                <a:solidFill>
                  <a:srgbClr val="31315D"/>
                </a:solidFill>
                <a:latin typeface="Arial MT"/>
                <a:cs typeface="Arial MT"/>
              </a:rPr>
              <a:t>at</a:t>
            </a:r>
            <a:r>
              <a:rPr sz="2300" spc="-15" dirty="0">
                <a:solidFill>
                  <a:srgbClr val="31315D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31315D"/>
                </a:solidFill>
                <a:latin typeface="Arial MT"/>
                <a:cs typeface="Arial MT"/>
              </a:rPr>
              <a:t>regular</a:t>
            </a:r>
            <a:r>
              <a:rPr sz="2300" spc="-20" dirty="0">
                <a:solidFill>
                  <a:srgbClr val="31315D"/>
                </a:solidFill>
                <a:latin typeface="Arial MT"/>
                <a:cs typeface="Arial MT"/>
              </a:rPr>
              <a:t> </a:t>
            </a:r>
            <a:r>
              <a:rPr sz="2300" spc="-5" dirty="0">
                <a:solidFill>
                  <a:srgbClr val="31315D"/>
                </a:solidFill>
                <a:latin typeface="Arial MT"/>
                <a:cs typeface="Arial MT"/>
              </a:rPr>
              <a:t>intervals.</a:t>
            </a:r>
            <a:endParaRPr sz="2300" dirty="0">
              <a:latin typeface="Arial MT"/>
              <a:cs typeface="Arial MT"/>
            </a:endParaRPr>
          </a:p>
          <a:p>
            <a:pPr marL="12700" marR="427990" algn="just">
              <a:lnSpc>
                <a:spcPct val="117200"/>
              </a:lnSpc>
              <a:buAutoNum type="arabicPeriod"/>
              <a:tabLst>
                <a:tab pos="337185" algn="l"/>
              </a:tabLst>
            </a:pPr>
            <a:r>
              <a:rPr sz="2300" spc="-5" dirty="0">
                <a:solidFill>
                  <a:srgbClr val="31315D"/>
                </a:solidFill>
                <a:latin typeface="Arial MT"/>
                <a:cs typeface="Arial MT"/>
              </a:rPr>
              <a:t>Processed data is transmitted wirelessly to the ThingSpeak platform using HTTP POST </a:t>
            </a:r>
            <a:r>
              <a:rPr sz="2300" spc="-625" dirty="0">
                <a:solidFill>
                  <a:srgbClr val="31315D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31315D"/>
                </a:solidFill>
                <a:latin typeface="Arial MT"/>
                <a:cs typeface="Arial MT"/>
              </a:rPr>
              <a:t>requests.</a:t>
            </a:r>
            <a:endParaRPr sz="2300" dirty="0">
              <a:latin typeface="Arial MT"/>
              <a:cs typeface="Arial MT"/>
            </a:endParaRPr>
          </a:p>
          <a:p>
            <a:pPr marL="331470" indent="-319405" algn="just">
              <a:lnSpc>
                <a:spcPct val="100000"/>
              </a:lnSpc>
              <a:spcBef>
                <a:spcPts val="475"/>
              </a:spcBef>
              <a:buAutoNum type="arabicPeriod"/>
              <a:tabLst>
                <a:tab pos="332105" algn="l"/>
              </a:tabLst>
            </a:pPr>
            <a:r>
              <a:rPr sz="2300" spc="-5" dirty="0">
                <a:solidFill>
                  <a:srgbClr val="31315D"/>
                </a:solidFill>
                <a:latin typeface="Arial MT"/>
                <a:cs typeface="Arial MT"/>
              </a:rPr>
              <a:t>ThingSpeak</a:t>
            </a:r>
            <a:r>
              <a:rPr sz="2300" spc="-20" dirty="0">
                <a:solidFill>
                  <a:srgbClr val="31315D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31315D"/>
                </a:solidFill>
                <a:latin typeface="Arial MT"/>
                <a:cs typeface="Arial MT"/>
              </a:rPr>
              <a:t>stores</a:t>
            </a:r>
            <a:r>
              <a:rPr sz="2300" spc="-10" dirty="0">
                <a:solidFill>
                  <a:srgbClr val="31315D"/>
                </a:solidFill>
                <a:latin typeface="Arial MT"/>
                <a:cs typeface="Arial MT"/>
              </a:rPr>
              <a:t> </a:t>
            </a:r>
            <a:r>
              <a:rPr sz="2300" spc="-5" dirty="0">
                <a:solidFill>
                  <a:srgbClr val="31315D"/>
                </a:solidFill>
                <a:latin typeface="Arial MT"/>
                <a:cs typeface="Arial MT"/>
              </a:rPr>
              <a:t>and</a:t>
            </a:r>
            <a:r>
              <a:rPr sz="2300" spc="-10" dirty="0">
                <a:solidFill>
                  <a:srgbClr val="31315D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31315D"/>
                </a:solidFill>
                <a:latin typeface="Arial MT"/>
                <a:cs typeface="Arial MT"/>
              </a:rPr>
              <a:t>visualizes</a:t>
            </a:r>
            <a:r>
              <a:rPr sz="2300" spc="-10" dirty="0">
                <a:solidFill>
                  <a:srgbClr val="31315D"/>
                </a:solidFill>
                <a:latin typeface="Arial MT"/>
                <a:cs typeface="Arial MT"/>
              </a:rPr>
              <a:t> </a:t>
            </a:r>
            <a:r>
              <a:rPr sz="2300" spc="-5" dirty="0">
                <a:solidFill>
                  <a:srgbClr val="31315D"/>
                </a:solidFill>
                <a:latin typeface="Arial MT"/>
                <a:cs typeface="Arial MT"/>
              </a:rPr>
              <a:t>the</a:t>
            </a:r>
            <a:r>
              <a:rPr sz="2300" spc="-15" dirty="0">
                <a:solidFill>
                  <a:srgbClr val="31315D"/>
                </a:solidFill>
                <a:latin typeface="Arial MT"/>
                <a:cs typeface="Arial MT"/>
              </a:rPr>
              <a:t> </a:t>
            </a:r>
            <a:r>
              <a:rPr sz="2300" spc="-5" dirty="0">
                <a:solidFill>
                  <a:srgbClr val="31315D"/>
                </a:solidFill>
                <a:latin typeface="Arial MT"/>
                <a:cs typeface="Arial MT"/>
              </a:rPr>
              <a:t>data</a:t>
            </a:r>
            <a:r>
              <a:rPr sz="2300" spc="-10" dirty="0">
                <a:solidFill>
                  <a:srgbClr val="31315D"/>
                </a:solidFill>
                <a:latin typeface="Arial MT"/>
                <a:cs typeface="Arial MT"/>
              </a:rPr>
              <a:t> </a:t>
            </a:r>
            <a:r>
              <a:rPr sz="2300" spc="-5" dirty="0">
                <a:solidFill>
                  <a:srgbClr val="31315D"/>
                </a:solidFill>
                <a:latin typeface="Arial MT"/>
                <a:cs typeface="Arial MT"/>
              </a:rPr>
              <a:t>in</a:t>
            </a:r>
            <a:r>
              <a:rPr sz="2300" spc="-15" dirty="0">
                <a:solidFill>
                  <a:srgbClr val="31315D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31315D"/>
                </a:solidFill>
                <a:latin typeface="Arial MT"/>
                <a:cs typeface="Arial MT"/>
              </a:rPr>
              <a:t>real-time</a:t>
            </a:r>
            <a:r>
              <a:rPr sz="2300" spc="-10" dirty="0">
                <a:solidFill>
                  <a:srgbClr val="31315D"/>
                </a:solidFill>
                <a:latin typeface="Arial MT"/>
                <a:cs typeface="Arial MT"/>
              </a:rPr>
              <a:t> </a:t>
            </a:r>
            <a:r>
              <a:rPr sz="2300" spc="-5" dirty="0">
                <a:solidFill>
                  <a:srgbClr val="31315D"/>
                </a:solidFill>
                <a:latin typeface="Arial MT"/>
                <a:cs typeface="Arial MT"/>
              </a:rPr>
              <a:t>dashboards</a:t>
            </a:r>
            <a:r>
              <a:rPr sz="2300" spc="-10" dirty="0">
                <a:solidFill>
                  <a:srgbClr val="31315D"/>
                </a:solidFill>
                <a:latin typeface="Arial MT"/>
                <a:cs typeface="Arial MT"/>
              </a:rPr>
              <a:t> </a:t>
            </a:r>
            <a:r>
              <a:rPr sz="2300" spc="-5" dirty="0">
                <a:solidFill>
                  <a:srgbClr val="31315D"/>
                </a:solidFill>
                <a:latin typeface="Arial MT"/>
                <a:cs typeface="Arial MT"/>
              </a:rPr>
              <a:t>and</a:t>
            </a:r>
            <a:r>
              <a:rPr sz="2300" spc="-10" dirty="0">
                <a:solidFill>
                  <a:srgbClr val="31315D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31315D"/>
                </a:solidFill>
                <a:latin typeface="Arial MT"/>
                <a:cs typeface="Arial MT"/>
              </a:rPr>
              <a:t>charts</a:t>
            </a:r>
            <a:endParaRPr sz="2300" dirty="0">
              <a:latin typeface="Arial MT"/>
              <a:cs typeface="Arial MT"/>
            </a:endParaRPr>
          </a:p>
          <a:p>
            <a:pPr marL="878840" algn="ctr">
              <a:lnSpc>
                <a:spcPct val="100000"/>
              </a:lnSpc>
              <a:spcBef>
                <a:spcPts val="434"/>
              </a:spcBef>
            </a:pPr>
            <a:endParaRPr lang="en-US" sz="2600" i="1" u="heavy" spc="-5" dirty="0">
              <a:solidFill>
                <a:srgbClr val="6C9EEB"/>
              </a:solidFill>
              <a:uFill>
                <a:solidFill>
                  <a:srgbClr val="6C9EEB"/>
                </a:solidFill>
              </a:uFill>
              <a:latin typeface="Arial"/>
              <a:cs typeface="Arial"/>
            </a:endParaRPr>
          </a:p>
          <a:p>
            <a:pPr marL="878840" algn="ctr">
              <a:lnSpc>
                <a:spcPct val="100000"/>
              </a:lnSpc>
              <a:spcBef>
                <a:spcPts val="434"/>
              </a:spcBef>
            </a:pPr>
            <a:r>
              <a:rPr sz="2600" i="1" u="heavy" spc="-5" dirty="0">
                <a:solidFill>
                  <a:srgbClr val="6C9EEB"/>
                </a:solidFill>
                <a:uFill>
                  <a:solidFill>
                    <a:srgbClr val="6C9EEB"/>
                  </a:solidFill>
                </a:uFill>
                <a:latin typeface="Arial"/>
                <a:cs typeface="Arial"/>
              </a:rPr>
              <a:t>Implementation</a:t>
            </a:r>
            <a:endParaRPr sz="2600" dirty="0">
              <a:latin typeface="Arial"/>
              <a:cs typeface="Arial"/>
            </a:endParaRPr>
          </a:p>
          <a:p>
            <a:pPr algn="just">
              <a:lnSpc>
                <a:spcPct val="100000"/>
              </a:lnSpc>
              <a:spcBef>
                <a:spcPts val="35"/>
              </a:spcBef>
            </a:pPr>
            <a:endParaRPr sz="2450" dirty="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</a:pPr>
            <a:r>
              <a:rPr sz="2300" spc="-5" dirty="0">
                <a:solidFill>
                  <a:srgbClr val="002060"/>
                </a:solidFill>
                <a:latin typeface="Trebuchet MS"/>
                <a:cs typeface="Trebuchet MS"/>
              </a:rPr>
              <a:t>The</a:t>
            </a:r>
            <a:r>
              <a:rPr sz="2300" spc="-10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2300" spc="-5" dirty="0">
                <a:solidFill>
                  <a:srgbClr val="002060"/>
                </a:solidFill>
                <a:latin typeface="Trebuchet MS"/>
                <a:cs typeface="Trebuchet MS"/>
              </a:rPr>
              <a:t>system</a:t>
            </a:r>
            <a:r>
              <a:rPr sz="2300" spc="-10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2300" spc="-5" dirty="0">
                <a:solidFill>
                  <a:srgbClr val="002060"/>
                </a:solidFill>
                <a:latin typeface="Trebuchet MS"/>
                <a:cs typeface="Trebuchet MS"/>
              </a:rPr>
              <a:t>is</a:t>
            </a:r>
            <a:r>
              <a:rPr sz="2300" spc="-10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2300" spc="-5" dirty="0">
                <a:solidFill>
                  <a:srgbClr val="002060"/>
                </a:solidFill>
                <a:latin typeface="Trebuchet MS"/>
                <a:cs typeface="Trebuchet MS"/>
              </a:rPr>
              <a:t>implemented using</a:t>
            </a:r>
            <a:r>
              <a:rPr sz="2300" spc="-10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2300" spc="-5" dirty="0">
                <a:solidFill>
                  <a:srgbClr val="002060"/>
                </a:solidFill>
                <a:latin typeface="Trebuchet MS"/>
                <a:cs typeface="Trebuchet MS"/>
              </a:rPr>
              <a:t>an</a:t>
            </a:r>
            <a:r>
              <a:rPr sz="2300" spc="-10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2300" spc="-5" dirty="0">
                <a:solidFill>
                  <a:srgbClr val="002060"/>
                </a:solidFill>
                <a:latin typeface="Trebuchet MS"/>
                <a:cs typeface="Trebuchet MS"/>
              </a:rPr>
              <a:t>ESP32,</a:t>
            </a:r>
            <a:r>
              <a:rPr sz="2300" spc="-10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2300" spc="-5" dirty="0">
                <a:solidFill>
                  <a:srgbClr val="002060"/>
                </a:solidFill>
                <a:latin typeface="Trebuchet MS"/>
                <a:cs typeface="Trebuchet MS"/>
              </a:rPr>
              <a:t>an analog</a:t>
            </a:r>
            <a:r>
              <a:rPr sz="2300" spc="-50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2300" spc="-5" dirty="0">
                <a:solidFill>
                  <a:srgbClr val="002060"/>
                </a:solidFill>
                <a:latin typeface="Trebuchet MS"/>
                <a:cs typeface="Trebuchet MS"/>
              </a:rPr>
              <a:t>TDS</a:t>
            </a:r>
            <a:r>
              <a:rPr sz="2300" spc="-10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2300" spc="-5" dirty="0">
                <a:solidFill>
                  <a:srgbClr val="002060"/>
                </a:solidFill>
                <a:latin typeface="Trebuchet MS"/>
                <a:cs typeface="Trebuchet MS"/>
              </a:rPr>
              <a:t>sensor</a:t>
            </a:r>
            <a:r>
              <a:rPr sz="2300" spc="-10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2300" spc="-5" dirty="0">
                <a:solidFill>
                  <a:srgbClr val="002060"/>
                </a:solidFill>
                <a:latin typeface="Trebuchet MS"/>
                <a:cs typeface="Trebuchet MS"/>
              </a:rPr>
              <a:t>module,</a:t>
            </a:r>
            <a:r>
              <a:rPr lang="en-US" sz="2300" dirty="0">
                <a:latin typeface="Trebuchet MS"/>
                <a:cs typeface="Trebuchet MS"/>
              </a:rPr>
              <a:t> </a:t>
            </a:r>
            <a:r>
              <a:rPr sz="2300" spc="-5" dirty="0">
                <a:solidFill>
                  <a:srgbClr val="002060"/>
                </a:solidFill>
                <a:latin typeface="Trebuchet MS"/>
                <a:cs typeface="Trebuchet MS"/>
              </a:rPr>
              <a:t>and </a:t>
            </a:r>
            <a:r>
              <a:rPr sz="2300" dirty="0">
                <a:solidFill>
                  <a:srgbClr val="002060"/>
                </a:solidFill>
                <a:latin typeface="Trebuchet MS"/>
                <a:cs typeface="Trebuchet MS"/>
              </a:rPr>
              <a:t>a </a:t>
            </a:r>
            <a:r>
              <a:rPr sz="2300" spc="-5" dirty="0">
                <a:solidFill>
                  <a:srgbClr val="002060"/>
                </a:solidFill>
                <a:latin typeface="Trebuchet MS"/>
                <a:cs typeface="Trebuchet MS"/>
              </a:rPr>
              <a:t>DS18B20 temperature </a:t>
            </a:r>
            <a:r>
              <a:rPr sz="2300" spc="-50" dirty="0">
                <a:solidFill>
                  <a:srgbClr val="002060"/>
                </a:solidFill>
                <a:latin typeface="Trebuchet MS"/>
                <a:cs typeface="Trebuchet MS"/>
              </a:rPr>
              <a:t>sensor. </a:t>
            </a:r>
            <a:r>
              <a:rPr sz="2300" spc="-5" dirty="0">
                <a:solidFill>
                  <a:srgbClr val="002060"/>
                </a:solidFill>
                <a:latin typeface="Trebuchet MS"/>
                <a:cs typeface="Trebuchet MS"/>
              </a:rPr>
              <a:t>The Arduino IDE is used to program the ESP32 with data </a:t>
            </a:r>
            <a:r>
              <a:rPr sz="2300" spc="-680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2300" spc="-5" dirty="0">
                <a:solidFill>
                  <a:srgbClr val="002060"/>
                </a:solidFill>
                <a:latin typeface="Trebuchet MS"/>
                <a:cs typeface="Trebuchet MS"/>
              </a:rPr>
              <a:t>acquisition, processing, and communication functionalities. The ThingSpeak API is utilized </a:t>
            </a:r>
            <a:r>
              <a:rPr sz="2300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2300" spc="-5" dirty="0">
                <a:solidFill>
                  <a:srgbClr val="002060"/>
                </a:solidFill>
                <a:latin typeface="Trebuchet MS"/>
                <a:cs typeface="Trebuchet MS"/>
              </a:rPr>
              <a:t>For data storage and visualization. Experimental testing is conducted to evaluate the </a:t>
            </a:r>
            <a:r>
              <a:rPr sz="2300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2300" spc="-5" dirty="0">
                <a:solidFill>
                  <a:srgbClr val="002060"/>
                </a:solidFill>
                <a:latin typeface="Trebuchet MS"/>
                <a:cs typeface="Trebuchet MS"/>
              </a:rPr>
              <a:t>System's accuracy and reliability in measuring TDS and temperature in various water </a:t>
            </a:r>
            <a:r>
              <a:rPr sz="2300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2300" spc="-5" dirty="0">
                <a:solidFill>
                  <a:srgbClr val="002060"/>
                </a:solidFill>
                <a:latin typeface="Trebuchet MS"/>
                <a:cs typeface="Trebuchet MS"/>
              </a:rPr>
              <a:t>samples.</a:t>
            </a:r>
            <a:endParaRPr sz="23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16825" y="0"/>
            <a:ext cx="8143240" cy="600075"/>
          </a:xfrm>
          <a:custGeom>
            <a:avLst/>
            <a:gdLst/>
            <a:ahLst/>
            <a:cxnLst/>
            <a:rect l="l" t="t" r="r" b="b"/>
            <a:pathLst>
              <a:path w="8143240" h="600075">
                <a:moveTo>
                  <a:pt x="8143199" y="599600"/>
                </a:moveTo>
                <a:lnTo>
                  <a:pt x="0" y="599600"/>
                </a:lnTo>
                <a:lnTo>
                  <a:pt x="0" y="0"/>
                </a:lnTo>
                <a:lnTo>
                  <a:pt x="8143199" y="0"/>
                </a:lnTo>
                <a:lnTo>
                  <a:pt x="8143199" y="599600"/>
                </a:lnTo>
                <a:close/>
              </a:path>
            </a:pathLst>
          </a:custGeom>
          <a:solidFill>
            <a:srgbClr val="FFE4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214983" y="10884"/>
            <a:ext cx="31426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Working</a:t>
            </a:r>
            <a:r>
              <a:rPr spc="-35" dirty="0"/>
              <a:t> </a:t>
            </a:r>
            <a:r>
              <a:rPr spc="-5" dirty="0"/>
              <a:t>Of</a:t>
            </a:r>
            <a:r>
              <a:rPr spc="-35" dirty="0"/>
              <a:t> </a:t>
            </a:r>
            <a:r>
              <a:rPr spc="-10" dirty="0"/>
              <a:t>Product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7497" y="67944"/>
            <a:ext cx="7518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spc="-85" dirty="0">
                <a:latin typeface="Times New Roman"/>
                <a:cs typeface="Times New Roman"/>
              </a:rPr>
              <a:t>R</a:t>
            </a:r>
            <a:r>
              <a:rPr sz="1000" dirty="0">
                <a:latin typeface="Times New Roman"/>
                <a:cs typeface="Times New Roman"/>
              </a:rPr>
              <a:t>V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Colleg</a:t>
            </a:r>
            <a:r>
              <a:rPr sz="1000" dirty="0">
                <a:latin typeface="Times New Roman"/>
                <a:cs typeface="Times New Roman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of  </a:t>
            </a:r>
            <a:r>
              <a:rPr sz="1000" spc="-5" dirty="0">
                <a:latin typeface="Times New Roman"/>
                <a:cs typeface="Times New Roman"/>
              </a:rPr>
              <a:t>Engineering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82625"/>
            <a:chOff x="0" y="0"/>
            <a:chExt cx="12192000" cy="6826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807" y="24982"/>
              <a:ext cx="698494" cy="5238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76900"/>
              <a:ext cx="12191999" cy="1054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" y="596900"/>
              <a:ext cx="12192000" cy="25400"/>
            </a:xfrm>
            <a:custGeom>
              <a:avLst/>
              <a:gdLst/>
              <a:ahLst/>
              <a:cxnLst/>
              <a:rect l="l" t="t" r="r" b="b"/>
              <a:pathLst>
                <a:path w="12192000" h="25400">
                  <a:moveTo>
                    <a:pt x="0" y="0"/>
                  </a:moveTo>
                  <a:lnTo>
                    <a:pt x="12191997" y="0"/>
                  </a:lnTo>
                  <a:lnTo>
                    <a:pt x="12191997" y="25399"/>
                  </a:lnTo>
                  <a:lnTo>
                    <a:pt x="0" y="253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44072" y="0"/>
              <a:ext cx="8202295" cy="609600"/>
            </a:xfrm>
            <a:custGeom>
              <a:avLst/>
              <a:gdLst/>
              <a:ahLst/>
              <a:cxnLst/>
              <a:rect l="l" t="t" r="r" b="b"/>
              <a:pathLst>
                <a:path w="8202295" h="609600">
                  <a:moveTo>
                    <a:pt x="8201999" y="609599"/>
                  </a:moveTo>
                  <a:lnTo>
                    <a:pt x="0" y="609599"/>
                  </a:lnTo>
                  <a:lnTo>
                    <a:pt x="0" y="0"/>
                  </a:lnTo>
                  <a:lnTo>
                    <a:pt x="8201999" y="0"/>
                  </a:lnTo>
                  <a:lnTo>
                    <a:pt x="8201999" y="609599"/>
                  </a:lnTo>
                  <a:close/>
                </a:path>
              </a:pathLst>
            </a:custGeom>
            <a:solidFill>
              <a:srgbClr val="FDE4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929726" y="136779"/>
            <a:ext cx="17792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spc="120" dirty="0">
                <a:solidFill>
                  <a:srgbClr val="0070C0"/>
                </a:solidFill>
                <a:latin typeface="Cambria"/>
                <a:cs typeface="Cambria"/>
              </a:rPr>
              <a:t>Go, </a:t>
            </a:r>
            <a:r>
              <a:rPr sz="1200" b="1" i="1" spc="110" dirty="0">
                <a:solidFill>
                  <a:srgbClr val="0070C0"/>
                </a:solidFill>
                <a:latin typeface="Cambria"/>
                <a:cs typeface="Cambria"/>
              </a:rPr>
              <a:t>Change</a:t>
            </a:r>
            <a:r>
              <a:rPr sz="1200" b="1" i="1" spc="125" dirty="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sz="1200" b="1" i="1" spc="100" dirty="0">
                <a:solidFill>
                  <a:srgbClr val="0070C0"/>
                </a:solidFill>
                <a:latin typeface="Cambria"/>
                <a:cs typeface="Cambria"/>
              </a:rPr>
              <a:t>the</a:t>
            </a:r>
            <a:r>
              <a:rPr sz="1200" b="1" i="1" spc="125" dirty="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sz="1200" b="1" i="1" spc="85" dirty="0">
                <a:solidFill>
                  <a:srgbClr val="0070C0"/>
                </a:solidFill>
                <a:latin typeface="Cambria"/>
                <a:cs typeface="Cambria"/>
              </a:rPr>
              <a:t>World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573536" y="51714"/>
            <a:ext cx="23412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rebuchet MS"/>
                <a:cs typeface="Trebuchet MS"/>
              </a:rPr>
              <a:t>Block</a:t>
            </a:r>
            <a:r>
              <a:rPr sz="2800" spc="-70" dirty="0">
                <a:latin typeface="Trebuchet MS"/>
                <a:cs typeface="Trebuchet MS"/>
              </a:rPr>
              <a:t> </a:t>
            </a:r>
            <a:r>
              <a:rPr sz="2800" spc="-20" dirty="0">
                <a:latin typeface="Trebuchet MS"/>
                <a:cs typeface="Trebuchet MS"/>
              </a:rPr>
              <a:t>diagram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4575" y="1643671"/>
            <a:ext cx="5871423" cy="368322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99575" y="1523075"/>
            <a:ext cx="5566449" cy="38038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1157</Words>
  <Application>Microsoft Office PowerPoint</Application>
  <PresentationFormat>Widescreen</PresentationFormat>
  <Paragraphs>123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Arial MT</vt:lpstr>
      <vt:lpstr>Calibri</vt:lpstr>
      <vt:lpstr>Cambria</vt:lpstr>
      <vt:lpstr>Georgia</vt:lpstr>
      <vt:lpstr>Roboto</vt:lpstr>
      <vt:lpstr>Tahoma</vt:lpstr>
      <vt:lpstr>Times New Roman</vt:lpstr>
      <vt:lpstr>Trebuchet MS</vt:lpstr>
      <vt:lpstr>Office Theme</vt:lpstr>
      <vt:lpstr>PowerPoint Presentation</vt:lpstr>
      <vt:lpstr>TEAM INTRODUCTION</vt:lpstr>
      <vt:lpstr>Presentation Outline</vt:lpstr>
      <vt:lpstr>Literature survey</vt:lpstr>
      <vt:lpstr>Abstract and objectives</vt:lpstr>
      <vt:lpstr>Introduction</vt:lpstr>
      <vt:lpstr>Hardware and software components used</vt:lpstr>
      <vt:lpstr>Working Of Product</vt:lpstr>
      <vt:lpstr>Block diagram</vt:lpstr>
      <vt:lpstr>Key Features</vt:lpstr>
      <vt:lpstr>Future Scope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Copy of EL PPT.pptx</dc:title>
  <cp:lastModifiedBy>Manoj Kumar B V</cp:lastModifiedBy>
  <cp:revision>4</cp:revision>
  <dcterms:created xsi:type="dcterms:W3CDTF">2024-03-14T16:05:20Z</dcterms:created>
  <dcterms:modified xsi:type="dcterms:W3CDTF">2024-03-14T20:28:42Z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