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88"/>
  </p:handoutMasterIdLst>
  <p:sldIdLst>
    <p:sldId id="331" r:id="rId4"/>
    <p:sldId id="332" r:id="rId6"/>
    <p:sldId id="333" r:id="rId7"/>
    <p:sldId id="420" r:id="rId8"/>
    <p:sldId id="421" r:id="rId9"/>
    <p:sldId id="422" r:id="rId10"/>
    <p:sldId id="337" r:id="rId11"/>
    <p:sldId id="338" r:id="rId12"/>
    <p:sldId id="339" r:id="rId13"/>
    <p:sldId id="409" r:id="rId14"/>
    <p:sldId id="340" r:id="rId15"/>
    <p:sldId id="405" r:id="rId16"/>
    <p:sldId id="341" r:id="rId17"/>
    <p:sldId id="342" r:id="rId18"/>
    <p:sldId id="407" r:id="rId19"/>
    <p:sldId id="343" r:id="rId20"/>
    <p:sldId id="344" r:id="rId21"/>
    <p:sldId id="345" r:id="rId22"/>
    <p:sldId id="346" r:id="rId23"/>
    <p:sldId id="417" r:id="rId24"/>
    <p:sldId id="348" r:id="rId25"/>
    <p:sldId id="349" r:id="rId26"/>
    <p:sldId id="350" r:id="rId27"/>
    <p:sldId id="351" r:id="rId28"/>
    <p:sldId id="352" r:id="rId29"/>
    <p:sldId id="353" r:id="rId30"/>
    <p:sldId id="354" r:id="rId31"/>
    <p:sldId id="355" r:id="rId32"/>
    <p:sldId id="356" r:id="rId33"/>
    <p:sldId id="357" r:id="rId34"/>
    <p:sldId id="358" r:id="rId35"/>
    <p:sldId id="497" r:id="rId36"/>
    <p:sldId id="501" r:id="rId37"/>
    <p:sldId id="498" r:id="rId38"/>
    <p:sldId id="499" r:id="rId39"/>
    <p:sldId id="359" r:id="rId40"/>
    <p:sldId id="360" r:id="rId41"/>
    <p:sldId id="361" r:id="rId42"/>
    <p:sldId id="362" r:id="rId43"/>
    <p:sldId id="500" r:id="rId44"/>
    <p:sldId id="363" r:id="rId45"/>
    <p:sldId id="364" r:id="rId46"/>
    <p:sldId id="365" r:id="rId47"/>
    <p:sldId id="366" r:id="rId48"/>
    <p:sldId id="367" r:id="rId49"/>
    <p:sldId id="368" r:id="rId50"/>
    <p:sldId id="418" r:id="rId51"/>
    <p:sldId id="369" r:id="rId52"/>
    <p:sldId id="370" r:id="rId53"/>
    <p:sldId id="371" r:id="rId54"/>
    <p:sldId id="372" r:id="rId55"/>
    <p:sldId id="373" r:id="rId56"/>
    <p:sldId id="374" r:id="rId57"/>
    <p:sldId id="375" r:id="rId58"/>
    <p:sldId id="376" r:id="rId59"/>
    <p:sldId id="377" r:id="rId60"/>
    <p:sldId id="378" r:id="rId61"/>
    <p:sldId id="379" r:id="rId62"/>
    <p:sldId id="380" r:id="rId63"/>
    <p:sldId id="419" r:id="rId64"/>
    <p:sldId id="381" r:id="rId65"/>
    <p:sldId id="382" r:id="rId66"/>
    <p:sldId id="383" r:id="rId67"/>
    <p:sldId id="384" r:id="rId68"/>
    <p:sldId id="385" r:id="rId69"/>
    <p:sldId id="386" r:id="rId70"/>
    <p:sldId id="480" r:id="rId71"/>
    <p:sldId id="481" r:id="rId72"/>
    <p:sldId id="482" r:id="rId73"/>
    <p:sldId id="483" r:id="rId74"/>
    <p:sldId id="423" r:id="rId75"/>
    <p:sldId id="424" r:id="rId76"/>
    <p:sldId id="484" r:id="rId77"/>
    <p:sldId id="485" r:id="rId78"/>
    <p:sldId id="440" r:id="rId79"/>
    <p:sldId id="442" r:id="rId80"/>
    <p:sldId id="443" r:id="rId81"/>
    <p:sldId id="444" r:id="rId82"/>
    <p:sldId id="445" r:id="rId83"/>
    <p:sldId id="446" r:id="rId84"/>
    <p:sldId id="447" r:id="rId85"/>
    <p:sldId id="448" r:id="rId86"/>
    <p:sldId id="404" r:id="rId87"/>
  </p:sldIdLst>
  <p:sldSz cx="9144000" cy="6858000" type="screen4x3"/>
  <p:notesSz cx="701040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1pPr>
    <a:lvl2pPr marL="455930" lvl="1" indent="127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2pPr>
    <a:lvl3pPr marL="913130" lvl="2" indent="127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3pPr>
    <a:lvl4pPr marL="1370330" lvl="3" indent="127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4pPr>
    <a:lvl5pPr marL="1827530" lvl="4" indent="127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5pPr>
    <a:lvl6pPr marL="2286000" lvl="5" indent="127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6pPr>
    <a:lvl7pPr marL="2743200" lvl="6" indent="127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7pPr>
    <a:lvl8pPr marL="3200400" lvl="7" indent="127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8pPr>
    <a:lvl9pPr marL="3657600" lvl="8" indent="127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0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1" d="100"/>
          <a:sy n="111" d="100"/>
        </p:scale>
        <p:origin x="-1614" y="-78"/>
      </p:cViewPr>
      <p:guideLst>
        <p:guide orient="horz" pos="806"/>
        <p:guide pos="4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208"/>
    </p:cViewPr>
  </p:sorterViewPr>
  <p:gridSpacing cx="76200" cy="76200"/>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5.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ln>
        </p:spPr>
        <p:txBody>
          <a:bodyPr vert="horz" wrap="none" lIns="88261" tIns="44132" rIns="88261" bIns="44132" numCol="1" anchor="ctr" anchorCtr="0" compatLnSpc="1"/>
          <a:lstStyle>
            <a:lvl1pPr defTabSz="883285">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83285"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3" name="Rectangle 3"/>
          <p:cNvSpPr>
            <a:spLocks noGrp="1" noChangeArrowheads="1"/>
          </p:cNvSpPr>
          <p:nvPr>
            <p:ph type="dt" sz="quarter" idx="1"/>
          </p:nvPr>
        </p:nvSpPr>
        <p:spPr bwMode="auto">
          <a:xfrm>
            <a:off x="3951288" y="0"/>
            <a:ext cx="3071813" cy="442913"/>
          </a:xfrm>
          <a:prstGeom prst="rect">
            <a:avLst/>
          </a:prstGeom>
          <a:noFill/>
          <a:ln w="9525">
            <a:noFill/>
            <a:miter lim="800000"/>
          </a:ln>
        </p:spPr>
        <p:txBody>
          <a:bodyPr vert="horz" wrap="none" lIns="88261" tIns="44132" rIns="88261" bIns="44132" numCol="1" anchor="ctr" anchorCtr="0" compatLnSpc="1"/>
          <a:lstStyle>
            <a:lvl1pPr algn="r" defTabSz="883285">
              <a:defRPr sz="1100">
                <a:latin typeface="Helvetica" pitchFamily="-84" charset="0"/>
                <a:ea typeface="MS PGothic" panose="020B0600070205080204" pitchFamily="34" charset="-128"/>
                <a:cs typeface="MS PGothic" panose="020B0600070205080204" pitchFamily="34" charset="-128"/>
              </a:defRPr>
            </a:lvl1pPr>
          </a:lstStyle>
          <a:p>
            <a:pPr marL="0" marR="0" lvl="0" indent="0" algn="r" defTabSz="883285"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4" name="Rectangle 4"/>
          <p:cNvSpPr>
            <a:spLocks noGrp="1" noChangeArrowheads="1"/>
          </p:cNvSpPr>
          <p:nvPr>
            <p:ph type="ftr" sz="quarter" idx="2"/>
          </p:nvPr>
        </p:nvSpPr>
        <p:spPr bwMode="auto">
          <a:xfrm>
            <a:off x="0" y="8866188"/>
            <a:ext cx="3073400" cy="442913"/>
          </a:xfrm>
          <a:prstGeom prst="rect">
            <a:avLst/>
          </a:prstGeom>
          <a:noFill/>
          <a:ln w="9525">
            <a:noFill/>
            <a:miter lim="800000"/>
          </a:ln>
        </p:spPr>
        <p:txBody>
          <a:bodyPr vert="horz" wrap="none" lIns="88261" tIns="44132" rIns="88261" bIns="44132" numCol="1" anchor="b" anchorCtr="0" compatLnSpc="1"/>
          <a:lstStyle>
            <a:lvl1pPr defTabSz="883285">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83285"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5" name="Rectangle 5"/>
          <p:cNvSpPr>
            <a:spLocks noGrp="1" noChangeArrowheads="1"/>
          </p:cNvSpPr>
          <p:nvPr>
            <p:ph type="sldNum" sz="quarter" idx="3"/>
          </p:nvPr>
        </p:nvSpPr>
        <p:spPr bwMode="auto">
          <a:xfrm>
            <a:off x="3951288" y="8866188"/>
            <a:ext cx="3071813" cy="442913"/>
          </a:xfrm>
          <a:prstGeom prst="rect">
            <a:avLst/>
          </a:prstGeom>
          <a:noFill/>
          <a:ln w="9525">
            <a:noFill/>
            <a:miter lim="800000"/>
          </a:ln>
        </p:spPr>
        <p:txBody>
          <a:bodyPr vert="horz" wrap="none" lIns="88261" tIns="44132" rIns="88261" bIns="44132" numCol="1" anchor="b" anchorCtr="0" compatLnSpc="1"/>
          <a:p>
            <a:pPr lvl="0" algn="r" defTabSz="882650">
              <a:buNone/>
            </a:pPr>
            <a:fld id="{9A0DB2DC-4C9A-4742-B13C-FB6460FD3503}" type="slidenum">
              <a:rPr lang="en-US" altLang="en-US" sz="1100" dirty="0">
                <a:latin typeface="Helvetica" pitchFamily="-84" charset="0"/>
              </a:rPr>
            </a:fld>
            <a:endParaRPr lang="en-US" altLang="en-US" sz="1100" dirty="0">
              <a:latin typeface="Helvetica" pitchFamily="-8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ln>
        </p:spPr>
        <p:txBody>
          <a:bodyPr vert="horz" wrap="none" lIns="93160" tIns="46580" rIns="93160" bIns="46580" numCol="1" anchor="ctr" anchorCtr="0" compatLnSpc="1"/>
          <a:lstStyle>
            <a:lvl1pPr defTabSz="93091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7" name="Rectangle 3"/>
          <p:cNvSpPr>
            <a:spLocks noGrp="1" noChangeArrowheads="1"/>
          </p:cNvSpPr>
          <p:nvPr>
            <p:ph type="dt" idx="1"/>
          </p:nvPr>
        </p:nvSpPr>
        <p:spPr bwMode="auto">
          <a:xfrm>
            <a:off x="3973513" y="0"/>
            <a:ext cx="3036888" cy="463550"/>
          </a:xfrm>
          <a:prstGeom prst="rect">
            <a:avLst/>
          </a:prstGeom>
          <a:noFill/>
          <a:ln w="9525">
            <a:noFill/>
            <a:miter lim="800000"/>
          </a:ln>
        </p:spPr>
        <p:txBody>
          <a:bodyPr vert="horz" wrap="none" lIns="93160" tIns="46580" rIns="93160" bIns="46580" numCol="1" anchor="ctr" anchorCtr="0" compatLnSpc="1"/>
          <a:lstStyle>
            <a:lvl1pPr algn="r" defTabSz="93091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r"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82948" name="Rectangle 4"/>
          <p:cNvSpPr>
            <a:spLocks noTextEdit="1"/>
          </p:cNvSpPr>
          <p:nvPr>
            <p:ph type="sldImg" idx="2"/>
          </p:nvPr>
        </p:nvSpPr>
        <p:spPr>
          <a:xfrm>
            <a:off x="1181100" y="698500"/>
            <a:ext cx="4649788" cy="34861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ln>
        </p:spPr>
        <p:txBody>
          <a:bodyPr vert="horz" wrap="none" lIns="93160" tIns="46580" rIns="93160" bIns="4658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45593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91313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137033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182753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ln>
        </p:spPr>
        <p:txBody>
          <a:bodyPr vert="horz" wrap="none" lIns="93160" tIns="46580" rIns="93160" bIns="46580" numCol="1" anchor="b" anchorCtr="0" compatLnSpc="1"/>
          <a:lstStyle>
            <a:lvl1pPr defTabSz="93091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51" name="Rectangle 7"/>
          <p:cNvSpPr>
            <a:spLocks noGrp="1" noChangeArrowheads="1"/>
          </p:cNvSpPr>
          <p:nvPr>
            <p:ph type="sldNum" sz="quarter" idx="5"/>
          </p:nvPr>
        </p:nvSpPr>
        <p:spPr bwMode="auto">
          <a:xfrm>
            <a:off x="3973513" y="8832850"/>
            <a:ext cx="3036888" cy="463550"/>
          </a:xfrm>
          <a:prstGeom prst="rect">
            <a:avLst/>
          </a:prstGeom>
          <a:noFill/>
          <a:ln w="9525">
            <a:noFill/>
            <a:miter lim="800000"/>
          </a:ln>
        </p:spPr>
        <p:txBody>
          <a:bodyPr vert="horz" wrap="none" lIns="93160" tIns="46580" rIns="93160" bIns="46580" numCol="1" anchor="b" anchorCtr="0" compatLnSpc="1"/>
          <a:p>
            <a:pPr lvl="0" algn="r" defTabSz="930275">
              <a:buNone/>
            </a:pPr>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59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9131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3703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18275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3971" name="Rectangle 2"/>
          <p:cNvSpPr>
            <a:spLocks noTextEdit="1"/>
          </p:cNvSpPr>
          <p:nvPr>
            <p:ph type="sldImg"/>
          </p:nvPr>
        </p:nvSpPr>
        <p:spPr>
          <a:ln/>
        </p:spPr>
      </p:sp>
      <p:sp>
        <p:nvSpPr>
          <p:cNvPr id="8397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3187" name="Rectangle 2"/>
          <p:cNvSpPr>
            <a:spLocks noTextEdit="1"/>
          </p:cNvSpPr>
          <p:nvPr>
            <p:ph type="sldImg"/>
          </p:nvPr>
        </p:nvSpPr>
        <p:spPr>
          <a:ln/>
        </p:spPr>
      </p:sp>
      <p:sp>
        <p:nvSpPr>
          <p:cNvPr id="9318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4211" name="Rectangle 2"/>
          <p:cNvSpPr>
            <a:spLocks noTextEdit="1"/>
          </p:cNvSpPr>
          <p:nvPr>
            <p:ph type="sldImg"/>
          </p:nvPr>
        </p:nvSpPr>
        <p:spPr>
          <a:ln/>
        </p:spPr>
      </p:sp>
      <p:sp>
        <p:nvSpPr>
          <p:cNvPr id="9421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5235" name="Rectangle 2"/>
          <p:cNvSpPr>
            <a:spLocks noTextEdit="1"/>
          </p:cNvSpPr>
          <p:nvPr>
            <p:ph type="sldImg"/>
          </p:nvPr>
        </p:nvSpPr>
        <p:spPr>
          <a:ln/>
        </p:spPr>
      </p:sp>
      <p:sp>
        <p:nvSpPr>
          <p:cNvPr id="9523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6259" name="Rectangle 2"/>
          <p:cNvSpPr>
            <a:spLocks noTextEdit="1"/>
          </p:cNvSpPr>
          <p:nvPr>
            <p:ph type="sldImg"/>
          </p:nvPr>
        </p:nvSpPr>
        <p:spPr>
          <a:ln/>
        </p:spPr>
      </p:sp>
      <p:sp>
        <p:nvSpPr>
          <p:cNvPr id="9626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7283" name="Rectangle 2"/>
          <p:cNvSpPr>
            <a:spLocks noTextEdit="1"/>
          </p:cNvSpPr>
          <p:nvPr>
            <p:ph type="sldImg"/>
          </p:nvPr>
        </p:nvSpPr>
        <p:spPr>
          <a:ln/>
        </p:spPr>
      </p:sp>
      <p:sp>
        <p:nvSpPr>
          <p:cNvPr id="9728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TextEdit="1"/>
          </p:cNvSpPr>
          <p:nvPr>
            <p:ph type="sldImg"/>
          </p:nvPr>
        </p:nvSpPr>
        <p:spPr>
          <a:ln/>
        </p:spPr>
      </p:sp>
      <p:sp>
        <p:nvSpPr>
          <p:cNvPr id="98307"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9331" name="Rectangle 2"/>
          <p:cNvSpPr>
            <a:spLocks noTextEdit="1"/>
          </p:cNvSpPr>
          <p:nvPr>
            <p:ph type="sldImg"/>
          </p:nvPr>
        </p:nvSpPr>
        <p:spPr>
          <a:ln/>
        </p:spPr>
      </p:sp>
      <p:sp>
        <p:nvSpPr>
          <p:cNvPr id="9933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0355" name="Rectangle 2"/>
          <p:cNvSpPr>
            <a:spLocks noTextEdit="1"/>
          </p:cNvSpPr>
          <p:nvPr>
            <p:ph type="sldImg"/>
          </p:nvPr>
        </p:nvSpPr>
        <p:spPr>
          <a:ln/>
        </p:spPr>
      </p:sp>
      <p:sp>
        <p:nvSpPr>
          <p:cNvPr id="10035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1379" name="Rectangle 2"/>
          <p:cNvSpPr>
            <a:spLocks noTextEdit="1"/>
          </p:cNvSpPr>
          <p:nvPr>
            <p:ph type="sldImg"/>
          </p:nvPr>
        </p:nvSpPr>
        <p:spPr>
          <a:ln/>
        </p:spPr>
      </p:sp>
      <p:sp>
        <p:nvSpPr>
          <p:cNvPr id="10138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2403" name="Rectangle 2"/>
          <p:cNvSpPr>
            <a:spLocks noTextEdit="1"/>
          </p:cNvSpPr>
          <p:nvPr>
            <p:ph type="sldImg"/>
          </p:nvPr>
        </p:nvSpPr>
        <p:spPr>
          <a:ln/>
        </p:spPr>
      </p:sp>
      <p:sp>
        <p:nvSpPr>
          <p:cNvPr id="10240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4995" name="Rectangle 2"/>
          <p:cNvSpPr>
            <a:spLocks noTextEdit="1"/>
          </p:cNvSpPr>
          <p:nvPr>
            <p:ph type="sldImg"/>
          </p:nvPr>
        </p:nvSpPr>
        <p:spPr>
          <a:ln/>
        </p:spPr>
      </p:sp>
      <p:sp>
        <p:nvSpPr>
          <p:cNvPr id="8499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TextEdit="1"/>
          </p:cNvSpPr>
          <p:nvPr>
            <p:ph type="sldImg"/>
          </p:nvPr>
        </p:nvSpPr>
        <p:spPr>
          <a:ln/>
        </p:spPr>
      </p:sp>
      <p:sp>
        <p:nvSpPr>
          <p:cNvPr id="103427"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4451" name="Rectangle 2"/>
          <p:cNvSpPr>
            <a:spLocks noTextEdit="1"/>
          </p:cNvSpPr>
          <p:nvPr>
            <p:ph type="sldImg"/>
          </p:nvPr>
        </p:nvSpPr>
        <p:spPr>
          <a:ln/>
        </p:spPr>
      </p:sp>
      <p:sp>
        <p:nvSpPr>
          <p:cNvPr id="10445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5475" name="Rectangle 2"/>
          <p:cNvSpPr>
            <a:spLocks noTextEdit="1"/>
          </p:cNvSpPr>
          <p:nvPr>
            <p:ph type="sldImg"/>
          </p:nvPr>
        </p:nvSpPr>
        <p:spPr>
          <a:ln/>
        </p:spPr>
      </p:sp>
      <p:sp>
        <p:nvSpPr>
          <p:cNvPr id="10547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6499" name="Rectangle 2"/>
          <p:cNvSpPr>
            <a:spLocks noTextEdit="1"/>
          </p:cNvSpPr>
          <p:nvPr>
            <p:ph type="sldImg"/>
          </p:nvPr>
        </p:nvSpPr>
        <p:spPr>
          <a:ln/>
        </p:spPr>
      </p:sp>
      <p:sp>
        <p:nvSpPr>
          <p:cNvPr id="10650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7523" name="Rectangle 2"/>
          <p:cNvSpPr>
            <a:spLocks noTextEdit="1"/>
          </p:cNvSpPr>
          <p:nvPr>
            <p:ph type="sldImg"/>
          </p:nvPr>
        </p:nvSpPr>
        <p:spPr>
          <a:ln/>
        </p:spPr>
      </p:sp>
      <p:sp>
        <p:nvSpPr>
          <p:cNvPr id="10752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8547" name="Rectangle 2"/>
          <p:cNvSpPr>
            <a:spLocks noTextEdit="1"/>
          </p:cNvSpPr>
          <p:nvPr>
            <p:ph type="sldImg"/>
          </p:nvPr>
        </p:nvSpPr>
        <p:spPr>
          <a:ln/>
        </p:spPr>
      </p:sp>
      <p:sp>
        <p:nvSpPr>
          <p:cNvPr id="10854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9571" name="Rectangle 2"/>
          <p:cNvSpPr>
            <a:spLocks noTextEdit="1"/>
          </p:cNvSpPr>
          <p:nvPr>
            <p:ph type="sldImg"/>
          </p:nvPr>
        </p:nvSpPr>
        <p:spPr>
          <a:ln/>
        </p:spPr>
      </p:sp>
      <p:sp>
        <p:nvSpPr>
          <p:cNvPr id="10957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0595" name="Rectangle 2"/>
          <p:cNvSpPr>
            <a:spLocks noTextEdit="1"/>
          </p:cNvSpPr>
          <p:nvPr>
            <p:ph type="sldImg"/>
          </p:nvPr>
        </p:nvSpPr>
        <p:spPr>
          <a:ln/>
        </p:spPr>
      </p:sp>
      <p:sp>
        <p:nvSpPr>
          <p:cNvPr id="11059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1619" name="Rectangle 2"/>
          <p:cNvSpPr>
            <a:spLocks noTextEdit="1"/>
          </p:cNvSpPr>
          <p:nvPr>
            <p:ph type="sldImg"/>
          </p:nvPr>
        </p:nvSpPr>
        <p:spPr>
          <a:ln/>
        </p:spPr>
      </p:sp>
      <p:sp>
        <p:nvSpPr>
          <p:cNvPr id="11162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5475" name="Rectangle 2"/>
          <p:cNvSpPr>
            <a:spLocks noTextEdit="1"/>
          </p:cNvSpPr>
          <p:nvPr>
            <p:ph type="sldImg"/>
          </p:nvPr>
        </p:nvSpPr>
        <p:spPr/>
      </p:sp>
      <p:sp>
        <p:nvSpPr>
          <p:cNvPr id="10547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TextEdit="1"/>
          </p:cNvSpPr>
          <p:nvPr>
            <p:ph type="sldImg"/>
          </p:nvPr>
        </p:nvSpPr>
        <p:spPr>
          <a:ln/>
        </p:spPr>
      </p:sp>
      <p:sp>
        <p:nvSpPr>
          <p:cNvPr id="86019"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2643" name="Rectangle 2"/>
          <p:cNvSpPr>
            <a:spLocks noTextEdit="1"/>
          </p:cNvSpPr>
          <p:nvPr>
            <p:ph type="sldImg"/>
          </p:nvPr>
        </p:nvSpPr>
        <p:spPr>
          <a:ln/>
        </p:spPr>
      </p:sp>
      <p:sp>
        <p:nvSpPr>
          <p:cNvPr id="11264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3667" name="Rectangle 2"/>
          <p:cNvSpPr>
            <a:spLocks noTextEdit="1"/>
          </p:cNvSpPr>
          <p:nvPr>
            <p:ph type="sldImg"/>
          </p:nvPr>
        </p:nvSpPr>
        <p:spPr>
          <a:ln/>
        </p:spPr>
      </p:sp>
      <p:sp>
        <p:nvSpPr>
          <p:cNvPr id="11366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4691" name="Rectangle 2"/>
          <p:cNvSpPr>
            <a:spLocks noTextEdit="1"/>
          </p:cNvSpPr>
          <p:nvPr>
            <p:ph type="sldImg"/>
          </p:nvPr>
        </p:nvSpPr>
        <p:spPr>
          <a:ln/>
        </p:spPr>
      </p:sp>
      <p:sp>
        <p:nvSpPr>
          <p:cNvPr id="11469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5715" name="Rectangle 2"/>
          <p:cNvSpPr>
            <a:spLocks noTextEdit="1"/>
          </p:cNvSpPr>
          <p:nvPr>
            <p:ph type="sldImg"/>
          </p:nvPr>
        </p:nvSpPr>
        <p:spPr>
          <a:ln/>
        </p:spPr>
      </p:sp>
      <p:sp>
        <p:nvSpPr>
          <p:cNvPr id="11571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5715" name="Rectangle 2"/>
          <p:cNvSpPr>
            <a:spLocks noTextEdit="1"/>
          </p:cNvSpPr>
          <p:nvPr>
            <p:ph type="sldImg"/>
          </p:nvPr>
        </p:nvSpPr>
        <p:spPr/>
      </p:sp>
      <p:sp>
        <p:nvSpPr>
          <p:cNvPr id="11571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6739" name="Rectangle 2"/>
          <p:cNvSpPr>
            <a:spLocks noTextEdit="1"/>
          </p:cNvSpPr>
          <p:nvPr>
            <p:ph type="sldImg"/>
          </p:nvPr>
        </p:nvSpPr>
        <p:spPr>
          <a:ln/>
        </p:spPr>
      </p:sp>
      <p:sp>
        <p:nvSpPr>
          <p:cNvPr id="11674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7763" name="Rectangle 2"/>
          <p:cNvSpPr>
            <a:spLocks noTextEdit="1"/>
          </p:cNvSpPr>
          <p:nvPr>
            <p:ph type="sldImg"/>
          </p:nvPr>
        </p:nvSpPr>
        <p:spPr>
          <a:ln/>
        </p:spPr>
      </p:sp>
      <p:sp>
        <p:nvSpPr>
          <p:cNvPr id="11776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8787" name="Rectangle 2"/>
          <p:cNvSpPr>
            <a:spLocks noTextEdit="1"/>
          </p:cNvSpPr>
          <p:nvPr>
            <p:ph type="sldImg"/>
          </p:nvPr>
        </p:nvSpPr>
        <p:spPr>
          <a:ln/>
        </p:spPr>
      </p:sp>
      <p:sp>
        <p:nvSpPr>
          <p:cNvPr id="11878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19811" name="Rectangle 2"/>
          <p:cNvSpPr>
            <a:spLocks noTextEdit="1"/>
          </p:cNvSpPr>
          <p:nvPr>
            <p:ph type="sldImg"/>
          </p:nvPr>
        </p:nvSpPr>
        <p:spPr>
          <a:ln/>
        </p:spPr>
      </p:sp>
      <p:sp>
        <p:nvSpPr>
          <p:cNvPr id="11981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0835" name="Rectangle 2"/>
          <p:cNvSpPr>
            <a:spLocks noTextEdit="1"/>
          </p:cNvSpPr>
          <p:nvPr>
            <p:ph type="sldImg"/>
          </p:nvPr>
        </p:nvSpPr>
        <p:spPr>
          <a:ln/>
        </p:spPr>
      </p:sp>
      <p:sp>
        <p:nvSpPr>
          <p:cNvPr id="12083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7043" name="Rectangle 2"/>
          <p:cNvSpPr>
            <a:spLocks noTextEdit="1"/>
          </p:cNvSpPr>
          <p:nvPr>
            <p:ph type="sldImg"/>
          </p:nvPr>
        </p:nvSpPr>
        <p:spPr>
          <a:ln/>
        </p:spPr>
      </p:sp>
      <p:sp>
        <p:nvSpPr>
          <p:cNvPr id="8704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1859" name="Rectangle 2"/>
          <p:cNvSpPr>
            <a:spLocks noTextEdit="1"/>
          </p:cNvSpPr>
          <p:nvPr>
            <p:ph type="sldImg"/>
          </p:nvPr>
        </p:nvSpPr>
        <p:spPr>
          <a:ln/>
        </p:spPr>
      </p:sp>
      <p:sp>
        <p:nvSpPr>
          <p:cNvPr id="12186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2883" name="Rectangle 2"/>
          <p:cNvSpPr>
            <a:spLocks noTextEdit="1"/>
          </p:cNvSpPr>
          <p:nvPr>
            <p:ph type="sldImg"/>
          </p:nvPr>
        </p:nvSpPr>
        <p:spPr>
          <a:ln/>
        </p:spPr>
      </p:sp>
      <p:sp>
        <p:nvSpPr>
          <p:cNvPr id="12288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3907" name="Rectangle 2"/>
          <p:cNvSpPr>
            <a:spLocks noTextEdit="1"/>
          </p:cNvSpPr>
          <p:nvPr>
            <p:ph type="sldImg"/>
          </p:nvPr>
        </p:nvSpPr>
        <p:spPr>
          <a:ln/>
        </p:spPr>
      </p:sp>
      <p:sp>
        <p:nvSpPr>
          <p:cNvPr id="12390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4931" name="Rectangle 2"/>
          <p:cNvSpPr>
            <a:spLocks noTextEdit="1"/>
          </p:cNvSpPr>
          <p:nvPr>
            <p:ph type="sldImg"/>
          </p:nvPr>
        </p:nvSpPr>
        <p:spPr>
          <a:ln/>
        </p:spPr>
      </p:sp>
      <p:sp>
        <p:nvSpPr>
          <p:cNvPr id="12493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5955" name="Rectangle 2"/>
          <p:cNvSpPr>
            <a:spLocks noTextEdit="1"/>
          </p:cNvSpPr>
          <p:nvPr>
            <p:ph type="sldImg"/>
          </p:nvPr>
        </p:nvSpPr>
        <p:spPr>
          <a:ln/>
        </p:spPr>
      </p:sp>
      <p:sp>
        <p:nvSpPr>
          <p:cNvPr id="12595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6979" name="Rectangle 2"/>
          <p:cNvSpPr>
            <a:spLocks noTextEdit="1"/>
          </p:cNvSpPr>
          <p:nvPr>
            <p:ph type="sldImg"/>
          </p:nvPr>
        </p:nvSpPr>
        <p:spPr>
          <a:ln/>
        </p:spPr>
      </p:sp>
      <p:sp>
        <p:nvSpPr>
          <p:cNvPr id="12698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8003" name="Rectangle 2"/>
          <p:cNvSpPr>
            <a:spLocks noTextEdit="1"/>
          </p:cNvSpPr>
          <p:nvPr>
            <p:ph type="sldImg"/>
          </p:nvPr>
        </p:nvSpPr>
        <p:spPr>
          <a:ln/>
        </p:spPr>
      </p:sp>
      <p:sp>
        <p:nvSpPr>
          <p:cNvPr id="12800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9027" name="Rectangle 2"/>
          <p:cNvSpPr>
            <a:spLocks noTextEdit="1"/>
          </p:cNvSpPr>
          <p:nvPr>
            <p:ph type="sldImg"/>
          </p:nvPr>
        </p:nvSpPr>
        <p:spPr>
          <a:ln/>
        </p:spPr>
      </p:sp>
      <p:sp>
        <p:nvSpPr>
          <p:cNvPr id="12902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0051" name="Rectangle 2"/>
          <p:cNvSpPr>
            <a:spLocks noTextEdit="1"/>
          </p:cNvSpPr>
          <p:nvPr>
            <p:ph type="sldImg"/>
          </p:nvPr>
        </p:nvSpPr>
        <p:spPr>
          <a:ln/>
        </p:spPr>
      </p:sp>
      <p:sp>
        <p:nvSpPr>
          <p:cNvPr id="13005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1075" name="Rectangle 2"/>
          <p:cNvSpPr>
            <a:spLocks noTextEdit="1"/>
          </p:cNvSpPr>
          <p:nvPr>
            <p:ph type="sldImg"/>
          </p:nvPr>
        </p:nvSpPr>
        <p:spPr>
          <a:ln/>
        </p:spPr>
      </p:sp>
      <p:sp>
        <p:nvSpPr>
          <p:cNvPr id="13107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8067" name="Rectangle 2"/>
          <p:cNvSpPr>
            <a:spLocks noTextEdit="1"/>
          </p:cNvSpPr>
          <p:nvPr>
            <p:ph type="sldImg"/>
          </p:nvPr>
        </p:nvSpPr>
        <p:spPr>
          <a:ln/>
        </p:spPr>
      </p:sp>
      <p:sp>
        <p:nvSpPr>
          <p:cNvPr id="8806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2099" name="Rectangle 2"/>
          <p:cNvSpPr>
            <a:spLocks noTextEdit="1"/>
          </p:cNvSpPr>
          <p:nvPr>
            <p:ph type="sldImg"/>
          </p:nvPr>
        </p:nvSpPr>
        <p:spPr>
          <a:ln/>
        </p:spPr>
      </p:sp>
      <p:sp>
        <p:nvSpPr>
          <p:cNvPr id="13210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3123" name="Rectangle 2"/>
          <p:cNvSpPr>
            <a:spLocks noTextEdit="1"/>
          </p:cNvSpPr>
          <p:nvPr>
            <p:ph type="sldImg"/>
          </p:nvPr>
        </p:nvSpPr>
        <p:spPr>
          <a:ln/>
        </p:spPr>
      </p:sp>
      <p:sp>
        <p:nvSpPr>
          <p:cNvPr id="13312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4147" name="Rectangle 2"/>
          <p:cNvSpPr>
            <a:spLocks noTextEdit="1"/>
          </p:cNvSpPr>
          <p:nvPr>
            <p:ph type="sldImg"/>
          </p:nvPr>
        </p:nvSpPr>
        <p:spPr>
          <a:ln/>
        </p:spPr>
      </p:sp>
      <p:sp>
        <p:nvSpPr>
          <p:cNvPr id="13414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5171" name="Rectangle 2"/>
          <p:cNvSpPr>
            <a:spLocks noTextEdit="1"/>
          </p:cNvSpPr>
          <p:nvPr>
            <p:ph type="sldImg"/>
          </p:nvPr>
        </p:nvSpPr>
        <p:spPr>
          <a:ln/>
        </p:spPr>
      </p:sp>
      <p:sp>
        <p:nvSpPr>
          <p:cNvPr id="13517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6195" name="Rectangle 2"/>
          <p:cNvSpPr>
            <a:spLocks noTextEdit="1"/>
          </p:cNvSpPr>
          <p:nvPr>
            <p:ph type="sldImg"/>
          </p:nvPr>
        </p:nvSpPr>
        <p:spPr>
          <a:ln/>
        </p:spPr>
      </p:sp>
      <p:sp>
        <p:nvSpPr>
          <p:cNvPr id="13619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7219" name="Rectangle 2"/>
          <p:cNvSpPr>
            <a:spLocks noTextEdit="1"/>
          </p:cNvSpPr>
          <p:nvPr>
            <p:ph type="sldImg"/>
          </p:nvPr>
        </p:nvSpPr>
        <p:spPr>
          <a:ln/>
        </p:spPr>
      </p:sp>
      <p:sp>
        <p:nvSpPr>
          <p:cNvPr id="13722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8243" name="Rectangle 2"/>
          <p:cNvSpPr>
            <a:spLocks noTextEdit="1"/>
          </p:cNvSpPr>
          <p:nvPr>
            <p:ph type="sldImg"/>
          </p:nvPr>
        </p:nvSpPr>
        <p:spPr>
          <a:ln/>
        </p:spPr>
      </p:sp>
      <p:sp>
        <p:nvSpPr>
          <p:cNvPr id="13824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39267" name="Rectangle 2"/>
          <p:cNvSpPr>
            <a:spLocks noTextEdit="1"/>
          </p:cNvSpPr>
          <p:nvPr>
            <p:ph type="sldImg"/>
          </p:nvPr>
        </p:nvSpPr>
        <p:spPr>
          <a:ln/>
        </p:spPr>
      </p:sp>
      <p:sp>
        <p:nvSpPr>
          <p:cNvPr id="13926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0291" name="Rectangle 2"/>
          <p:cNvSpPr>
            <a:spLocks noTextEdit="1"/>
          </p:cNvSpPr>
          <p:nvPr>
            <p:ph type="sldImg"/>
          </p:nvPr>
        </p:nvSpPr>
        <p:spPr>
          <a:ln/>
        </p:spPr>
      </p:sp>
      <p:sp>
        <p:nvSpPr>
          <p:cNvPr id="14029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1315" name="Rectangle 2"/>
          <p:cNvSpPr>
            <a:spLocks noTextEdit="1"/>
          </p:cNvSpPr>
          <p:nvPr>
            <p:ph type="sldImg"/>
          </p:nvPr>
        </p:nvSpPr>
        <p:spPr>
          <a:ln/>
        </p:spPr>
      </p:sp>
      <p:sp>
        <p:nvSpPr>
          <p:cNvPr id="14131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9091" name="Rectangle 2"/>
          <p:cNvSpPr>
            <a:spLocks noTextEdit="1"/>
          </p:cNvSpPr>
          <p:nvPr>
            <p:ph type="sldImg"/>
          </p:nvPr>
        </p:nvSpPr>
        <p:spPr>
          <a:ln/>
        </p:spPr>
      </p:sp>
      <p:sp>
        <p:nvSpPr>
          <p:cNvPr id="8909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2339" name="Rectangle 2"/>
          <p:cNvSpPr>
            <a:spLocks noTextEdit="1"/>
          </p:cNvSpPr>
          <p:nvPr>
            <p:ph type="sldImg"/>
          </p:nvPr>
        </p:nvSpPr>
        <p:spPr>
          <a:ln/>
        </p:spPr>
      </p:sp>
      <p:sp>
        <p:nvSpPr>
          <p:cNvPr id="14234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3363" name="Rectangle 2"/>
          <p:cNvSpPr>
            <a:spLocks noTextEdit="1"/>
          </p:cNvSpPr>
          <p:nvPr>
            <p:ph type="sldImg"/>
          </p:nvPr>
        </p:nvSpPr>
        <p:spPr>
          <a:ln/>
        </p:spPr>
      </p:sp>
      <p:sp>
        <p:nvSpPr>
          <p:cNvPr id="14336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4387" name="Rectangle 2"/>
          <p:cNvSpPr>
            <a:spLocks noTextEdit="1"/>
          </p:cNvSpPr>
          <p:nvPr>
            <p:ph type="sldImg"/>
          </p:nvPr>
        </p:nvSpPr>
        <p:spPr>
          <a:ln/>
        </p:spPr>
      </p:sp>
      <p:sp>
        <p:nvSpPr>
          <p:cNvPr id="14438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7"/>
          <p:cNvSpPr txBox="1">
            <a:spLocks noGrp="1"/>
          </p:cNvSpPr>
          <p:nvPr/>
        </p:nvSpPr>
        <p:spPr>
          <a:xfrm>
            <a:off x="3973513" y="8832850"/>
            <a:ext cx="3036887" cy="463550"/>
          </a:xfrm>
          <a:prstGeom prst="rect">
            <a:avLst/>
          </a:prstGeom>
          <a:noFill/>
          <a:ln w="9525">
            <a:noFill/>
          </a:ln>
        </p:spPr>
        <p:txBody>
          <a:bodyPr wrap="none" lIns="93165" tIns="46581" rIns="93165" bIns="46581" anchor="b" anchorCtr="0"/>
          <a:p>
            <a:pPr lvl="0" algn="r" defTabSz="932180"/>
            <a:fld id="{9A0DB2DC-4C9A-4742-B13C-FB6460FD3503}" type="slidenum">
              <a:rPr lang="en-US" altLang="en-US" sz="1300" dirty="0">
                <a:latin typeface="Times New Roman" panose="02020603050405020304" pitchFamily="18" charset="0"/>
              </a:rPr>
            </a:fld>
            <a:endParaRPr lang="en-US" altLang="en-US" sz="1300" dirty="0">
              <a:latin typeface="Times New Roman" panose="02020603050405020304" pitchFamily="18" charset="0"/>
            </a:endParaRPr>
          </a:p>
        </p:txBody>
      </p:sp>
      <p:sp>
        <p:nvSpPr>
          <p:cNvPr id="145411" name="Rectangle 2"/>
          <p:cNvSpPr>
            <a:spLocks noTextEdit="1"/>
          </p:cNvSpPr>
          <p:nvPr>
            <p:ph type="sldImg"/>
          </p:nvPr>
        </p:nvSpPr>
        <p:spPr>
          <a:ln/>
        </p:spPr>
      </p:sp>
      <p:sp>
        <p:nvSpPr>
          <p:cNvPr id="145412" name="Rectangle 3"/>
          <p:cNvSpPr>
            <a:spLocks noGrp="1"/>
          </p:cNvSpPr>
          <p:nvPr>
            <p:ph type="body" idx="1"/>
          </p:nvPr>
        </p:nvSpPr>
        <p:spPr>
          <a:xfrm>
            <a:off x="933450" y="4416425"/>
            <a:ext cx="5143500" cy="4181475"/>
          </a:xfrm>
          <a:ln/>
        </p:spPr>
        <p:txBody>
          <a:bodyPr wrap="none" lIns="93165" tIns="46580" rIns="93165" bIns="46580" anchor="ctr" anchorCtr="0"/>
          <a:p>
            <a:pPr lvl="0"/>
            <a:endParaRPr lang="en-US"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7"/>
          <p:cNvSpPr txBox="1">
            <a:spLocks noGrp="1"/>
          </p:cNvSpPr>
          <p:nvPr/>
        </p:nvSpPr>
        <p:spPr>
          <a:xfrm>
            <a:off x="3973513" y="8832850"/>
            <a:ext cx="3036887" cy="463550"/>
          </a:xfrm>
          <a:prstGeom prst="rect">
            <a:avLst/>
          </a:prstGeom>
          <a:noFill/>
          <a:ln w="9525">
            <a:noFill/>
          </a:ln>
        </p:spPr>
        <p:txBody>
          <a:bodyPr wrap="none" lIns="93165" tIns="46581" rIns="93165" bIns="46581" anchor="b" anchorCtr="0"/>
          <a:p>
            <a:pPr lvl="0" algn="r" defTabSz="932180"/>
            <a:fld id="{9A0DB2DC-4C9A-4742-B13C-FB6460FD3503}" type="slidenum">
              <a:rPr lang="en-US" altLang="en-US" sz="1300" dirty="0">
                <a:latin typeface="Times New Roman" panose="02020603050405020304" pitchFamily="18" charset="0"/>
              </a:rPr>
            </a:fld>
            <a:endParaRPr lang="en-US" altLang="en-US" sz="1300" dirty="0">
              <a:latin typeface="Times New Roman" panose="02020603050405020304" pitchFamily="18" charset="0"/>
            </a:endParaRPr>
          </a:p>
        </p:txBody>
      </p:sp>
      <p:sp>
        <p:nvSpPr>
          <p:cNvPr id="146435" name="Rectangle 2"/>
          <p:cNvSpPr>
            <a:spLocks noTextEdit="1"/>
          </p:cNvSpPr>
          <p:nvPr>
            <p:ph type="sldImg"/>
          </p:nvPr>
        </p:nvSpPr>
        <p:spPr>
          <a:ln/>
        </p:spPr>
      </p:sp>
      <p:sp>
        <p:nvSpPr>
          <p:cNvPr id="146436" name="Rectangle 3"/>
          <p:cNvSpPr>
            <a:spLocks noGrp="1"/>
          </p:cNvSpPr>
          <p:nvPr>
            <p:ph type="body" idx="1"/>
          </p:nvPr>
        </p:nvSpPr>
        <p:spPr>
          <a:xfrm>
            <a:off x="933450" y="4416425"/>
            <a:ext cx="5143500" cy="4181475"/>
          </a:xfrm>
          <a:ln/>
        </p:spPr>
        <p:txBody>
          <a:bodyPr wrap="none" lIns="93165" tIns="46580" rIns="93165" bIns="46580" anchor="ctr" anchorCtr="0"/>
          <a:p>
            <a:pPr lvl="0"/>
            <a:endParaRPr lang="en-US"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7459" name="Rectangle 2"/>
          <p:cNvSpPr>
            <a:spLocks noTextEdit="1"/>
          </p:cNvSpPr>
          <p:nvPr>
            <p:ph type="sldImg"/>
          </p:nvPr>
        </p:nvSpPr>
        <p:spPr>
          <a:ln/>
        </p:spPr>
      </p:sp>
      <p:sp>
        <p:nvSpPr>
          <p:cNvPr id="14746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8483" name="Rectangle 2"/>
          <p:cNvSpPr>
            <a:spLocks noTextEdit="1"/>
          </p:cNvSpPr>
          <p:nvPr>
            <p:ph type="sldImg"/>
          </p:nvPr>
        </p:nvSpPr>
        <p:spPr>
          <a:ln/>
        </p:spPr>
      </p:sp>
      <p:sp>
        <p:nvSpPr>
          <p:cNvPr id="14848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9507" name="Rectangle 2"/>
          <p:cNvSpPr>
            <a:spLocks noTextEdit="1"/>
          </p:cNvSpPr>
          <p:nvPr>
            <p:ph type="sldImg"/>
          </p:nvPr>
        </p:nvSpPr>
        <p:spPr>
          <a:ln/>
        </p:spPr>
      </p:sp>
      <p:sp>
        <p:nvSpPr>
          <p:cNvPr id="14950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50531" name="Rectangle 2"/>
          <p:cNvSpPr>
            <a:spLocks noTextEdit="1"/>
          </p:cNvSpPr>
          <p:nvPr>
            <p:ph type="sldImg"/>
          </p:nvPr>
        </p:nvSpPr>
        <p:spPr>
          <a:ln/>
        </p:spPr>
      </p:sp>
      <p:sp>
        <p:nvSpPr>
          <p:cNvPr id="15053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51555" name="Rectangle 2"/>
          <p:cNvSpPr>
            <a:spLocks noTextEdit="1"/>
          </p:cNvSpPr>
          <p:nvPr>
            <p:ph type="sldImg"/>
          </p:nvPr>
        </p:nvSpPr>
        <p:spPr>
          <a:ln/>
        </p:spPr>
      </p:sp>
      <p:sp>
        <p:nvSpPr>
          <p:cNvPr id="15155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0115" name="Rectangle 2"/>
          <p:cNvSpPr>
            <a:spLocks noTextEdit="1"/>
          </p:cNvSpPr>
          <p:nvPr>
            <p:ph type="sldImg"/>
          </p:nvPr>
        </p:nvSpPr>
        <p:spPr>
          <a:ln/>
        </p:spPr>
      </p:sp>
      <p:sp>
        <p:nvSpPr>
          <p:cNvPr id="9011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52579" name="Rectangle 2"/>
          <p:cNvSpPr>
            <a:spLocks noTextEdit="1"/>
          </p:cNvSpPr>
          <p:nvPr>
            <p:ph type="sldImg"/>
          </p:nvPr>
        </p:nvSpPr>
        <p:spPr>
          <a:ln/>
        </p:spPr>
      </p:sp>
      <p:sp>
        <p:nvSpPr>
          <p:cNvPr id="15258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53603" name="Rectangle 2"/>
          <p:cNvSpPr>
            <a:spLocks noTextEdit="1"/>
          </p:cNvSpPr>
          <p:nvPr>
            <p:ph type="sldImg"/>
          </p:nvPr>
        </p:nvSpPr>
        <p:spPr>
          <a:ln/>
        </p:spPr>
      </p:sp>
      <p:sp>
        <p:nvSpPr>
          <p:cNvPr id="15360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54627" name="Rectangle 2"/>
          <p:cNvSpPr>
            <a:spLocks noTextEdit="1"/>
          </p:cNvSpPr>
          <p:nvPr>
            <p:ph type="sldImg"/>
          </p:nvPr>
        </p:nvSpPr>
        <p:spPr>
          <a:ln/>
        </p:spPr>
      </p:sp>
      <p:sp>
        <p:nvSpPr>
          <p:cNvPr id="154628"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55651" name="Rectangle 2"/>
          <p:cNvSpPr>
            <a:spLocks noTextEdit="1"/>
          </p:cNvSpPr>
          <p:nvPr>
            <p:ph type="sldImg"/>
          </p:nvPr>
        </p:nvSpPr>
        <p:spPr>
          <a:ln/>
        </p:spPr>
      </p:sp>
      <p:sp>
        <p:nvSpPr>
          <p:cNvPr id="155652"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56675" name="Rectangle 2"/>
          <p:cNvSpPr>
            <a:spLocks noTextEdit="1"/>
          </p:cNvSpPr>
          <p:nvPr>
            <p:ph type="sldImg"/>
          </p:nvPr>
        </p:nvSpPr>
        <p:spPr>
          <a:ln/>
        </p:spPr>
      </p:sp>
      <p:sp>
        <p:nvSpPr>
          <p:cNvPr id="156676"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57699" name="Rectangle 2"/>
          <p:cNvSpPr>
            <a:spLocks noTextEdit="1"/>
          </p:cNvSpPr>
          <p:nvPr>
            <p:ph type="sldImg"/>
          </p:nvPr>
        </p:nvSpPr>
        <p:spPr>
          <a:ln/>
        </p:spPr>
      </p:sp>
      <p:sp>
        <p:nvSpPr>
          <p:cNvPr id="15770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1139" name="Rectangle 2"/>
          <p:cNvSpPr>
            <a:spLocks noTextEdit="1"/>
          </p:cNvSpPr>
          <p:nvPr>
            <p:ph type="sldImg"/>
          </p:nvPr>
        </p:nvSpPr>
        <p:spPr>
          <a:ln/>
        </p:spPr>
      </p:sp>
      <p:sp>
        <p:nvSpPr>
          <p:cNvPr id="91140"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92163" name="Rectangle 2"/>
          <p:cNvSpPr>
            <a:spLocks noTextEdit="1"/>
          </p:cNvSpPr>
          <p:nvPr>
            <p:ph type="sldImg"/>
          </p:nvPr>
        </p:nvSpPr>
        <p:spPr>
          <a:ln/>
        </p:spPr>
      </p:sp>
      <p:sp>
        <p:nvSpPr>
          <p:cNvPr id="92164" name="Rectangle 3"/>
          <p:cNvSpPr>
            <a:spLocks noGrp="1"/>
          </p:cNvSpPr>
          <p:nvPr>
            <p:ph type="body" idx="1"/>
          </p:nvPr>
        </p:nvSpPr>
        <p:spPr>
          <a:ln/>
        </p:spPr>
        <p:txBody>
          <a:bodyPr wrap="none" lIns="93160" tIns="46580" rIns="93160" bIns="4658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
          <p:cNvGrpSpPr/>
          <p:nvPr/>
        </p:nvGrpSpPr>
        <p:grpSpPr>
          <a:xfrm>
            <a:off x="198438" y="2960688"/>
            <a:ext cx="8610600" cy="201612"/>
            <a:chOff x="125" y="1865"/>
            <a:chExt cx="5424" cy="127"/>
          </a:xfrm>
        </p:grpSpPr>
        <p:sp>
          <p:nvSpPr>
            <p:cNvPr id="1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grpSp>
      <p:sp>
        <p:nvSpPr>
          <p:cNvPr id="17" name="Text Box 7"/>
          <p:cNvSpPr txBox="1">
            <a:spLocks noChangeArrowheads="1"/>
          </p:cNvSpPr>
          <p:nvPr/>
        </p:nvSpPr>
        <p:spPr bwMode="auto">
          <a:xfrm>
            <a:off x="6489700" y="6588125"/>
            <a:ext cx="2713038" cy="246063"/>
          </a:xfrm>
          <a:prstGeom prst="rect">
            <a:avLst/>
          </a:prstGeom>
          <a:noFill/>
          <a:ln>
            <a:noFill/>
          </a:ln>
        </p:spPr>
        <p:txBody>
          <a:bodyPr lIns="91435" tIns="45718" rIns="91435" bIns="45718">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anose="020B0600070205080204" pitchFamily="34" charset="-128"/>
                <a:cs typeface="+mn-cs"/>
              </a:rPr>
              <a:t>Silberschatz, Galvin and Gagne ©2013</a:t>
            </a:r>
            <a:endPar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anose="020B0600070205080204" pitchFamily="34" charset="-128"/>
              <a:cs typeface="+mn-cs"/>
            </a:endParaRPr>
          </a:p>
        </p:txBody>
      </p:sp>
      <p:sp>
        <p:nvSpPr>
          <p:cNvPr id="18" name="Text Box 8"/>
          <p:cNvSpPr txBox="1">
            <a:spLocks noChangeArrowheads="1"/>
          </p:cNvSpPr>
          <p:nvPr/>
        </p:nvSpPr>
        <p:spPr bwMode="auto">
          <a:xfrm>
            <a:off x="26988" y="6613525"/>
            <a:ext cx="3435350" cy="246063"/>
          </a:xfrm>
          <a:prstGeom prst="rect">
            <a:avLst/>
          </a:prstGeom>
          <a:noFill/>
          <a:ln>
            <a:noFill/>
          </a:ln>
        </p:spPr>
        <p:txBody>
          <a:bodyPr wrap="none" lIns="91435" tIns="45718" rIns="91435" bIns="45718">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en-US" sz="1000" b="1" i="0" u="none" strike="noStrike" kern="1200" cap="none" spc="0" normalizeH="0" baseline="0" noProof="0" dirty="0" smtClean="0">
                <a:ln>
                  <a:noFill/>
                </a:ln>
                <a:solidFill>
                  <a:srgbClr val="336699"/>
                </a:solidFill>
                <a:effectLst/>
                <a:uLnTx/>
                <a:uFillTx/>
                <a:latin typeface="Helvetica" pitchFamily="-84" charset="0"/>
                <a:ea typeface="MS PGothic" panose="020B0600070205080204" pitchFamily="34" charset="-128"/>
                <a:cs typeface="+mn-cs"/>
              </a:rPr>
              <a:t>Operating System Concepts Essentials – 2</a:t>
            </a:r>
            <a:r>
              <a:rPr kumimoji="0" lang="en-US" altLang="en-US" sz="1000" b="1" i="0" u="none" strike="noStrike" kern="1200" cap="none" spc="0" normalizeH="0" baseline="30000" noProof="0" dirty="0" smtClean="0">
                <a:ln>
                  <a:noFill/>
                </a:ln>
                <a:solidFill>
                  <a:srgbClr val="336699"/>
                </a:solidFill>
                <a:effectLst/>
                <a:uLnTx/>
                <a:uFillTx/>
                <a:latin typeface="Helvetica" pitchFamily="-84" charset="0"/>
                <a:ea typeface="MS PGothic" panose="020B0600070205080204" pitchFamily="34" charset="-128"/>
                <a:cs typeface="+mn-cs"/>
              </a:rPr>
              <a:t>nd</a:t>
            </a:r>
            <a:r>
              <a:rPr kumimoji="0" lang="en-US" altLang="en-US" sz="1000" b="1" i="0" u="none" strike="noStrike" kern="1200" cap="none" spc="0" normalizeH="0" baseline="0" noProof="0" dirty="0" smtClean="0">
                <a:ln>
                  <a:noFill/>
                </a:ln>
                <a:solidFill>
                  <a:srgbClr val="336699"/>
                </a:solidFill>
                <a:effectLst/>
                <a:uLnTx/>
                <a:uFillTx/>
                <a:latin typeface="Helvetica" pitchFamily="-84" charset="0"/>
                <a:ea typeface="MS PGothic" panose="020B0600070205080204" pitchFamily="34" charset="-128"/>
                <a:cs typeface="+mn-cs"/>
              </a:rPr>
              <a:t> Edition</a:t>
            </a:r>
            <a:endParaRPr kumimoji="0" lang="en-US" altLang="en-US" sz="1000" b="1" i="0" u="none" strike="noStrike" kern="1200" cap="none" spc="0" normalizeH="0" baseline="0" noProof="0" dirty="0" smtClean="0">
              <a:ln>
                <a:noFill/>
              </a:ln>
              <a:solidFill>
                <a:srgbClr val="336699"/>
              </a:solidFill>
              <a:effectLst/>
              <a:uLnTx/>
              <a:uFillTx/>
              <a:latin typeface="Helvetica" pitchFamily="-84" charset="0"/>
              <a:ea typeface="MS PGothic" panose="020B0600070205080204" pitchFamily="34" charset="-128"/>
              <a:cs typeface="+mn-cs"/>
            </a:endParaRPr>
          </a:p>
        </p:txBody>
      </p:sp>
      <p:pic>
        <p:nvPicPr>
          <p:cNvPr id="2053" name="Picture 9" descr="dino_4"/>
          <p:cNvPicPr>
            <a:picLocks noChangeAspect="1"/>
          </p:cNvPicPr>
          <p:nvPr/>
        </p:nvPicPr>
        <p:blipFill>
          <a:blip r:embed="rId2"/>
          <a:stretch>
            <a:fillRect/>
          </a:stretch>
        </p:blipFill>
        <p:spPr>
          <a:xfrm>
            <a:off x="3360738" y="4157663"/>
            <a:ext cx="2062162" cy="1593850"/>
          </a:xfrm>
          <a:prstGeom prst="rect">
            <a:avLst/>
          </a:prstGeom>
          <a:noFill/>
          <a:ln w="76200" cap="flat" cmpd="sng">
            <a:solidFill>
              <a:srgbClr val="336699"/>
            </a:solidFill>
            <a:prstDash val="solid"/>
            <a:miter/>
            <a:headEnd type="none" w="med" len="med"/>
            <a:tailEnd type="none" w="med" len="med"/>
          </a:ln>
        </p:spPr>
      </p:pic>
      <p:sp>
        <p:nvSpPr>
          <p:cNvPr id="2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06450" y="1233491"/>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997450" y="1233491"/>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
          <p:cNvGrpSpPr/>
          <p:nvPr/>
        </p:nvGrpSpPr>
        <p:grpSpPr>
          <a:xfrm>
            <a:off x="198438" y="2960688"/>
            <a:ext cx="8610600" cy="201612"/>
            <a:chOff x="125" y="1865"/>
            <a:chExt cx="5424" cy="127"/>
          </a:xfrm>
        </p:grpSpPr>
        <p:sp>
          <p:nvSpPr>
            <p:cNvPr id="1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grpSp>
      <p:sp>
        <p:nvSpPr>
          <p:cNvPr id="17" name="Text Box 7"/>
          <p:cNvSpPr txBox="1">
            <a:spLocks noChangeArrowheads="1"/>
          </p:cNvSpPr>
          <p:nvPr/>
        </p:nvSpPr>
        <p:spPr bwMode="auto">
          <a:xfrm>
            <a:off x="6489700" y="6588125"/>
            <a:ext cx="2713038" cy="246063"/>
          </a:xfrm>
          <a:prstGeom prst="rect">
            <a:avLst/>
          </a:prstGeom>
          <a:noFill/>
          <a:ln>
            <a:noFill/>
          </a:ln>
        </p:spPr>
        <p:txBody>
          <a:bodyPr lIns="91435" tIns="45718" rIns="91435" bIns="45718">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anose="020B0600070205080204" pitchFamily="34" charset="-128"/>
                <a:cs typeface="+mn-cs"/>
              </a:rPr>
              <a:t>Silberschatz, Galvin and Gagne ©2013</a:t>
            </a:r>
            <a:endParaRPr kumimoji="0" lang="en-US" altLang="en-US" sz="1000" b="1" i="0" u="none" strike="noStrike" kern="1200" cap="none" spc="0" normalizeH="0" baseline="0" noProof="0" smtClean="0">
              <a:ln>
                <a:noFill/>
              </a:ln>
              <a:solidFill>
                <a:srgbClr val="336699"/>
              </a:solidFill>
              <a:effectLst/>
              <a:uLnTx/>
              <a:uFillTx/>
              <a:latin typeface="Helvetica" pitchFamily="-84" charset="0"/>
              <a:ea typeface="MS PGothic" panose="020B0600070205080204" pitchFamily="34" charset="-128"/>
              <a:cs typeface="+mn-cs"/>
            </a:endParaRPr>
          </a:p>
        </p:txBody>
      </p:sp>
      <p:sp>
        <p:nvSpPr>
          <p:cNvPr id="18" name="Text Box 8"/>
          <p:cNvSpPr txBox="1">
            <a:spLocks noChangeArrowheads="1"/>
          </p:cNvSpPr>
          <p:nvPr/>
        </p:nvSpPr>
        <p:spPr bwMode="auto">
          <a:xfrm>
            <a:off x="26988" y="6613525"/>
            <a:ext cx="3435350" cy="246063"/>
          </a:xfrm>
          <a:prstGeom prst="rect">
            <a:avLst/>
          </a:prstGeom>
          <a:noFill/>
          <a:ln>
            <a:noFill/>
          </a:ln>
        </p:spPr>
        <p:txBody>
          <a:bodyPr wrap="none" lIns="91435" tIns="45718" rIns="91435" bIns="45718">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en-US" sz="1000" b="1" i="0" u="none" strike="noStrike" kern="1200" cap="none" spc="0" normalizeH="0" baseline="0" noProof="0" dirty="0" smtClean="0">
                <a:ln>
                  <a:noFill/>
                </a:ln>
                <a:solidFill>
                  <a:srgbClr val="336699"/>
                </a:solidFill>
                <a:effectLst/>
                <a:uLnTx/>
                <a:uFillTx/>
                <a:latin typeface="Helvetica" pitchFamily="-84" charset="0"/>
                <a:ea typeface="MS PGothic" panose="020B0600070205080204" pitchFamily="34" charset="-128"/>
                <a:cs typeface="+mn-cs"/>
              </a:rPr>
              <a:t>Operating System Concepts Essentials – 2</a:t>
            </a:r>
            <a:r>
              <a:rPr kumimoji="0" lang="en-US" altLang="en-US" sz="1000" b="1" i="0" u="none" strike="noStrike" kern="1200" cap="none" spc="0" normalizeH="0" baseline="30000" noProof="0" dirty="0" smtClean="0">
                <a:ln>
                  <a:noFill/>
                </a:ln>
                <a:solidFill>
                  <a:srgbClr val="336699"/>
                </a:solidFill>
                <a:effectLst/>
                <a:uLnTx/>
                <a:uFillTx/>
                <a:latin typeface="Helvetica" pitchFamily="-84" charset="0"/>
                <a:ea typeface="MS PGothic" panose="020B0600070205080204" pitchFamily="34" charset="-128"/>
                <a:cs typeface="+mn-cs"/>
              </a:rPr>
              <a:t>nd</a:t>
            </a:r>
            <a:r>
              <a:rPr kumimoji="0" lang="en-US" altLang="en-US" sz="1000" b="1" i="0" u="none" strike="noStrike" kern="1200" cap="none" spc="0" normalizeH="0" baseline="0" noProof="0" dirty="0" smtClean="0">
                <a:ln>
                  <a:noFill/>
                </a:ln>
                <a:solidFill>
                  <a:srgbClr val="336699"/>
                </a:solidFill>
                <a:effectLst/>
                <a:uLnTx/>
                <a:uFillTx/>
                <a:latin typeface="Helvetica" pitchFamily="-84" charset="0"/>
                <a:ea typeface="MS PGothic" panose="020B0600070205080204" pitchFamily="34" charset="-128"/>
                <a:cs typeface="+mn-cs"/>
              </a:rPr>
              <a:t> Edition</a:t>
            </a:r>
            <a:endParaRPr kumimoji="0" lang="en-US" altLang="en-US" sz="1000" b="1" i="0" u="none" strike="noStrike" kern="1200" cap="none" spc="0" normalizeH="0" baseline="0" noProof="0" dirty="0" smtClean="0">
              <a:ln>
                <a:noFill/>
              </a:ln>
              <a:solidFill>
                <a:srgbClr val="336699"/>
              </a:solidFill>
              <a:effectLst/>
              <a:uLnTx/>
              <a:uFillTx/>
              <a:latin typeface="Helvetica" pitchFamily="-84" charset="0"/>
              <a:ea typeface="MS PGothic" panose="020B0600070205080204" pitchFamily="34" charset="-128"/>
              <a:cs typeface="+mn-cs"/>
            </a:endParaRPr>
          </a:p>
        </p:txBody>
      </p:sp>
      <p:pic>
        <p:nvPicPr>
          <p:cNvPr id="2053" name="Picture 9" descr="dino_4"/>
          <p:cNvPicPr>
            <a:picLocks noChangeAspect="1"/>
          </p:cNvPicPr>
          <p:nvPr/>
        </p:nvPicPr>
        <p:blipFill>
          <a:blip r:embed="rId2"/>
          <a:stretch>
            <a:fillRect/>
          </a:stretch>
        </p:blipFill>
        <p:spPr>
          <a:xfrm>
            <a:off x="3360738" y="4157663"/>
            <a:ext cx="2062162" cy="1593850"/>
          </a:xfrm>
          <a:prstGeom prst="rect">
            <a:avLst/>
          </a:prstGeom>
          <a:noFill/>
          <a:ln w="76200" cap="flat" cmpd="sng">
            <a:solidFill>
              <a:srgbClr val="336699"/>
            </a:solidFill>
            <a:prstDash val="solid"/>
            <a:miter/>
            <a:headEnd type="none" w="med" len="med"/>
            <a:tailEnd type="none" w="med" len="med"/>
          </a:ln>
        </p:spPr>
      </p:pic>
      <p:sp>
        <p:nvSpPr>
          <p:cNvPr id="2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35" tIns="45718" rIns="91435" bIns="4571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06450" y="1233491"/>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997450" y="1233491"/>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35" tIns="45718" rIns="91435" bIns="4571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dino_3"/>
          <p:cNvPicPr>
            <a:picLocks noChangeAspect="1"/>
          </p:cNvPicPr>
          <p:nvPr/>
        </p:nvPicPr>
        <p:blipFill>
          <a:blip r:embed="rId13"/>
          <a:stretch>
            <a:fillRect/>
          </a:stretch>
        </p:blipFill>
        <p:spPr>
          <a:xfrm>
            <a:off x="285750" y="0"/>
            <a:ext cx="1195388" cy="908050"/>
          </a:xfrm>
          <a:prstGeom prst="rect">
            <a:avLst/>
          </a:prstGeom>
          <a:noFill/>
          <a:ln w="9525">
            <a:noFill/>
          </a:ln>
        </p:spPr>
      </p:pic>
      <p:sp>
        <p:nvSpPr>
          <p:cNvPr id="1027" name="Rectangle 3"/>
          <p:cNvSpPr>
            <a:spLocks noGrp="1"/>
          </p:cNvSpPr>
          <p:nvPr>
            <p:ph type="title"/>
          </p:nvPr>
        </p:nvSpPr>
        <p:spPr>
          <a:xfrm>
            <a:off x="457200" y="277813"/>
            <a:ext cx="8229600" cy="576262"/>
          </a:xfrm>
          <a:prstGeom prst="rect">
            <a:avLst/>
          </a:prstGeom>
          <a:noFill/>
          <a:ln w="9525">
            <a:noFill/>
          </a:ln>
        </p:spPr>
        <p:txBody>
          <a:bodyPr lIns="91435" tIns="45718" rIns="91435" bIns="45718" anchor="b" anchorCtr="0"/>
          <a:p>
            <a:pPr lvl="0"/>
            <a:r>
              <a:rPr lang="en-US" altLang="en-US" dirty="0"/>
              <a:t>Click to edit Master title style</a:t>
            </a:r>
            <a:endParaRPr lang="en-US" altLang="en-US" dirty="0"/>
          </a:p>
        </p:txBody>
      </p:sp>
      <p:sp>
        <p:nvSpPr>
          <p:cNvPr id="1028" name="Rectangle 4"/>
          <p:cNvSpPr>
            <a:spLocks noGrp="1"/>
          </p:cNvSpPr>
          <p:nvPr>
            <p:ph type="body" idx="1"/>
          </p:nvPr>
        </p:nvSpPr>
        <p:spPr>
          <a:xfrm>
            <a:off x="806450" y="1233488"/>
            <a:ext cx="8229600" cy="4530725"/>
          </a:xfrm>
          <a:prstGeom prst="rect">
            <a:avLst/>
          </a:prstGeom>
          <a:noFill/>
          <a:ln w="9525">
            <a:noFill/>
          </a:ln>
        </p:spPr>
        <p:txBody>
          <a:bodyPr lIns="91435" tIns="45718" rIns="91435" bIns="4571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1030" name="Line 6"/>
          <p:cNvSpPr/>
          <p:nvPr/>
        </p:nvSpPr>
        <p:spPr>
          <a:xfrm>
            <a:off x="457200" y="860425"/>
            <a:ext cx="8077200" cy="0"/>
          </a:xfrm>
          <a:prstGeom prst="line">
            <a:avLst/>
          </a:prstGeom>
          <a:ln w="19050" cap="flat" cmpd="sng">
            <a:solidFill>
              <a:srgbClr val="336699"/>
            </a:solidFill>
            <a:prstDash val="solid"/>
            <a:headEnd type="none" w="med" len="med"/>
            <a:tailEnd type="none" w="med" len="med"/>
          </a:ln>
        </p:spPr>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p>
            <a:pPr lvl="0" algn="ctr">
              <a:spcBef>
                <a:spcPct val="50000"/>
              </a:spcBef>
            </a:pPr>
            <a:r>
              <a:rPr lang="en-US" altLang="en-US" sz="1000" b="1" dirty="0">
                <a:solidFill>
                  <a:srgbClr val="006699"/>
                </a:solidFill>
                <a:latin typeface="Helvetica" pitchFamily="-84" charset="0"/>
              </a:rPr>
              <a:t>5.</a:t>
            </a:r>
            <a:fld id="{9A0DB2DC-4C9A-4742-B13C-FB6460FD3503}" type="slidenum">
              <a:rPr lang="en-US" altLang="en-US" sz="1000" b="1" dirty="0">
                <a:solidFill>
                  <a:srgbClr val="006699"/>
                </a:solidFill>
                <a:latin typeface="Helvetica" pitchFamily="-84" charset="0"/>
              </a:rPr>
            </a:fld>
            <a:endParaRPr lang="en-US" altLang="en-US" sz="1000" b="1" dirty="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6063"/>
          </a:xfrm>
          <a:prstGeom prst="rect">
            <a:avLst/>
          </a:prstGeom>
          <a:noFill/>
          <a:ln>
            <a:noFill/>
          </a:ln>
        </p:spPr>
        <p:txBody>
          <a:bodyPr lIns="91435" tIns="45718" rIns="91435" bIns="45718">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anose="020B0600070205080204" pitchFamily="34" charset="-128"/>
                <a:cs typeface="+mn-cs"/>
              </a:rPr>
              <a:t>Silberschatz, Galvin and Gagne ©2013</a:t>
            </a:r>
            <a:endPar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anose="020B0600070205080204" pitchFamily="34" charset="-128"/>
              <a:cs typeface="+mn-cs"/>
            </a:endParaRPr>
          </a:p>
        </p:txBody>
      </p:sp>
      <p:sp>
        <p:nvSpPr>
          <p:cNvPr id="1035" name="Text Box 11"/>
          <p:cNvSpPr txBox="1">
            <a:spLocks noChangeArrowheads="1"/>
          </p:cNvSpPr>
          <p:nvPr/>
        </p:nvSpPr>
        <p:spPr bwMode="auto">
          <a:xfrm>
            <a:off x="185738" y="6621463"/>
            <a:ext cx="3435350" cy="246063"/>
          </a:xfrm>
          <a:prstGeom prst="rect">
            <a:avLst/>
          </a:prstGeom>
          <a:noFill/>
          <a:ln>
            <a:noFill/>
          </a:ln>
        </p:spPr>
        <p:txBody>
          <a:bodyPr wrap="none" lIns="91435" tIns="45718" rIns="91435" bIns="45718">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en-US" sz="1000" b="1" i="0" u="none" strike="noStrike" kern="1200" cap="none" spc="0" normalizeH="0" baseline="0" noProof="0" dirty="0" smtClean="0">
                <a:ln>
                  <a:noFill/>
                </a:ln>
                <a:solidFill>
                  <a:srgbClr val="006699"/>
                </a:solidFill>
                <a:effectLst/>
                <a:uLnTx/>
                <a:uFillTx/>
                <a:latin typeface="Helvetica" pitchFamily="-84" charset="0"/>
                <a:ea typeface="MS PGothic" panose="020B0600070205080204" pitchFamily="34" charset="-128"/>
                <a:cs typeface="+mn-cs"/>
              </a:rPr>
              <a:t>Operating System Concepts Essentials – 2</a:t>
            </a:r>
            <a:r>
              <a:rPr kumimoji="0" lang="en-US" altLang="en-US" sz="1000" b="1" i="0" u="none" strike="noStrike" kern="1200" cap="none" spc="0" normalizeH="0" baseline="30000" noProof="0" dirty="0" smtClean="0">
                <a:ln>
                  <a:noFill/>
                </a:ln>
                <a:solidFill>
                  <a:srgbClr val="006699"/>
                </a:solidFill>
                <a:effectLst/>
                <a:uLnTx/>
                <a:uFillTx/>
                <a:latin typeface="Helvetica" pitchFamily="-84" charset="0"/>
                <a:ea typeface="MS PGothic" panose="020B0600070205080204" pitchFamily="34" charset="-128"/>
                <a:cs typeface="+mn-cs"/>
              </a:rPr>
              <a:t>nd</a:t>
            </a:r>
            <a:r>
              <a:rPr kumimoji="0" lang="en-US" altLang="en-US" sz="1000" b="1" i="0" u="none" strike="noStrike" kern="1200" cap="none" spc="0" normalizeH="0" baseline="0" noProof="0" dirty="0" smtClean="0">
                <a:ln>
                  <a:noFill/>
                </a:ln>
                <a:solidFill>
                  <a:srgbClr val="006699"/>
                </a:solidFill>
                <a:effectLst/>
                <a:uLnTx/>
                <a:uFillTx/>
                <a:latin typeface="Helvetica" pitchFamily="-84" charset="0"/>
                <a:ea typeface="MS PGothic" panose="020B0600070205080204" pitchFamily="34" charset="-128"/>
                <a:cs typeface="+mn-cs"/>
              </a:rPr>
              <a:t> Edition</a:t>
            </a:r>
            <a:endParaRPr kumimoji="0" lang="en-US" altLang="en-US" sz="1000" b="1" i="0" u="none" strike="noStrike" kern="1200" cap="none" spc="0" normalizeH="0" baseline="0" noProof="0" dirty="0" smtClean="0">
              <a:ln>
                <a:noFill/>
              </a:ln>
              <a:solidFill>
                <a:srgbClr val="006699"/>
              </a:solidFill>
              <a:effectLst/>
              <a:uLnTx/>
              <a:uFillTx/>
              <a:latin typeface="Helvetica" pitchFamily="-84" charset="0"/>
              <a:ea typeface="MS PGothic" panose="020B0600070205080204" pitchFamily="34" charset="-128"/>
              <a:cs typeface="+mn-cs"/>
            </a:endParaRPr>
          </a:p>
        </p:txBody>
      </p:sp>
      <p:pic>
        <p:nvPicPr>
          <p:cNvPr id="1036" name="Picture 12" descr="dino_6"/>
          <p:cNvPicPr>
            <a:picLocks noChangeAspect="1"/>
          </p:cNvPicPr>
          <p:nvPr/>
        </p:nvPicPr>
        <p:blipFill>
          <a:blip r:embed="rId14"/>
          <a:stretch>
            <a:fillRect/>
          </a:stretch>
        </p:blipFill>
        <p:spPr>
          <a:xfrm>
            <a:off x="7773988" y="5849938"/>
            <a:ext cx="1284287" cy="7921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1630" indent="-34163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1680" indent="-28448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cs typeface="MS PGothic" panose="020B0600070205080204" pitchFamily="34" charset="-128"/>
        </a:defRPr>
      </a:lvl2pPr>
      <a:lvl3pPr marL="1084580" indent="-22733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cs typeface="MS PGothic" panose="020B0600070205080204" pitchFamily="34" charset="-128"/>
        </a:defRPr>
      </a:lvl3pPr>
      <a:lvl4pPr marL="1427480" indent="-22733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cs typeface="MS PGothic" panose="020B0600070205080204" pitchFamily="34" charset="-128"/>
        </a:defRPr>
      </a:lvl4pPr>
      <a:lvl5pPr marL="1770380" indent="-22733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cs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dino_3"/>
          <p:cNvPicPr>
            <a:picLocks noChangeAspect="1"/>
          </p:cNvPicPr>
          <p:nvPr/>
        </p:nvPicPr>
        <p:blipFill>
          <a:blip r:embed="rId13"/>
          <a:stretch>
            <a:fillRect/>
          </a:stretch>
        </p:blipFill>
        <p:spPr>
          <a:xfrm>
            <a:off x="285750" y="0"/>
            <a:ext cx="1195388" cy="908050"/>
          </a:xfrm>
          <a:prstGeom prst="rect">
            <a:avLst/>
          </a:prstGeom>
          <a:noFill/>
          <a:ln w="9525">
            <a:noFill/>
          </a:ln>
        </p:spPr>
      </p:pic>
      <p:sp>
        <p:nvSpPr>
          <p:cNvPr id="1027" name="Rectangle 3"/>
          <p:cNvSpPr>
            <a:spLocks noGrp="1"/>
          </p:cNvSpPr>
          <p:nvPr>
            <p:ph type="title"/>
          </p:nvPr>
        </p:nvSpPr>
        <p:spPr>
          <a:xfrm>
            <a:off x="457200" y="277813"/>
            <a:ext cx="8229600" cy="576262"/>
          </a:xfrm>
          <a:prstGeom prst="rect">
            <a:avLst/>
          </a:prstGeom>
          <a:noFill/>
          <a:ln w="9525">
            <a:noFill/>
          </a:ln>
        </p:spPr>
        <p:txBody>
          <a:bodyPr lIns="91435" tIns="45718" rIns="91435" bIns="45718" anchor="b" anchorCtr="0"/>
          <a:p>
            <a:pPr lvl="0"/>
            <a:r>
              <a:rPr lang="en-US" altLang="en-US" dirty="0"/>
              <a:t>Click to edit Master title style</a:t>
            </a:r>
            <a:endParaRPr lang="en-US" altLang="en-US" dirty="0"/>
          </a:p>
        </p:txBody>
      </p:sp>
      <p:sp>
        <p:nvSpPr>
          <p:cNvPr id="1028" name="Rectangle 4"/>
          <p:cNvSpPr>
            <a:spLocks noGrp="1"/>
          </p:cNvSpPr>
          <p:nvPr>
            <p:ph type="body" idx="1"/>
          </p:nvPr>
        </p:nvSpPr>
        <p:spPr>
          <a:xfrm>
            <a:off x="806450" y="1233488"/>
            <a:ext cx="8229600" cy="4530725"/>
          </a:xfrm>
          <a:prstGeom prst="rect">
            <a:avLst/>
          </a:prstGeom>
          <a:noFill/>
          <a:ln w="9525">
            <a:noFill/>
          </a:ln>
        </p:spPr>
        <p:txBody>
          <a:bodyPr lIns="91435" tIns="45718" rIns="91435" bIns="4571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1030" name="Line 6"/>
          <p:cNvSpPr/>
          <p:nvPr/>
        </p:nvSpPr>
        <p:spPr>
          <a:xfrm>
            <a:off x="457200" y="860425"/>
            <a:ext cx="8077200" cy="0"/>
          </a:xfrm>
          <a:prstGeom prst="line">
            <a:avLst/>
          </a:prstGeom>
          <a:ln w="19050" cap="flat" cmpd="sng">
            <a:solidFill>
              <a:srgbClr val="336699"/>
            </a:solidFill>
            <a:prstDash val="solid"/>
            <a:headEnd type="none" w="med" len="med"/>
            <a:tailEnd type="none" w="med" len="med"/>
          </a:ln>
        </p:spPr>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p>
            <a:pPr lvl="0" algn="ctr">
              <a:spcBef>
                <a:spcPct val="50000"/>
              </a:spcBef>
            </a:pPr>
            <a:r>
              <a:rPr lang="en-US" altLang="en-US" sz="1000" b="1" dirty="0">
                <a:solidFill>
                  <a:srgbClr val="006699"/>
                </a:solidFill>
                <a:latin typeface="Helvetica" pitchFamily="-84" charset="0"/>
              </a:rPr>
              <a:t>5.</a:t>
            </a:r>
            <a:fld id="{9A0DB2DC-4C9A-4742-B13C-FB6460FD3503}" type="slidenum">
              <a:rPr lang="en-US" altLang="en-US" sz="1000" b="1" dirty="0">
                <a:solidFill>
                  <a:srgbClr val="006699"/>
                </a:solidFill>
                <a:latin typeface="Helvetica" pitchFamily="-84" charset="0"/>
              </a:rPr>
            </a:fld>
            <a:endParaRPr lang="en-US" altLang="en-US" sz="1000" b="1" dirty="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6063"/>
          </a:xfrm>
          <a:prstGeom prst="rect">
            <a:avLst/>
          </a:prstGeom>
          <a:noFill/>
          <a:ln>
            <a:noFill/>
          </a:ln>
        </p:spPr>
        <p:txBody>
          <a:bodyPr lIns="91435" tIns="45718" rIns="91435" bIns="45718">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anose="020B0600070205080204" pitchFamily="34" charset="-128"/>
                <a:cs typeface="+mn-cs"/>
              </a:rPr>
              <a:t>Silberschatz, Galvin and Gagne ©2013</a:t>
            </a:r>
            <a:endParaRPr kumimoji="0" lang="en-US" altLang="en-US" sz="1000" b="1" i="0" u="none" strike="noStrike" kern="1200" cap="none" spc="0" normalizeH="0" baseline="0" noProof="0" smtClean="0">
              <a:ln>
                <a:noFill/>
              </a:ln>
              <a:solidFill>
                <a:srgbClr val="006699"/>
              </a:solidFill>
              <a:effectLst/>
              <a:uLnTx/>
              <a:uFillTx/>
              <a:latin typeface="Helvetica" pitchFamily="-84" charset="0"/>
              <a:ea typeface="MS PGothic" panose="020B0600070205080204" pitchFamily="34" charset="-128"/>
              <a:cs typeface="+mn-cs"/>
            </a:endParaRPr>
          </a:p>
        </p:txBody>
      </p:sp>
      <p:sp>
        <p:nvSpPr>
          <p:cNvPr id="1035" name="Text Box 11"/>
          <p:cNvSpPr txBox="1">
            <a:spLocks noChangeArrowheads="1"/>
          </p:cNvSpPr>
          <p:nvPr/>
        </p:nvSpPr>
        <p:spPr bwMode="auto">
          <a:xfrm>
            <a:off x="185738" y="6621463"/>
            <a:ext cx="3435350" cy="246063"/>
          </a:xfrm>
          <a:prstGeom prst="rect">
            <a:avLst/>
          </a:prstGeom>
          <a:noFill/>
          <a:ln>
            <a:noFill/>
          </a:ln>
        </p:spPr>
        <p:txBody>
          <a:bodyPr wrap="none" lIns="91435" tIns="45718" rIns="91435" bIns="45718">
            <a:spAutoFit/>
          </a:bodyPr>
          <a:lstStyle>
            <a:lvl1pPr>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143000" indent="-228600">
              <a:defRPr sz="2400">
                <a:solidFill>
                  <a:schemeClr val="tx1"/>
                </a:solidFill>
                <a:latin typeface="Verdana" panose="020B0604030504040204" pitchFamily="34" charset="0"/>
                <a:ea typeface="MS PGothic" panose="020B0600070205080204" pitchFamily="34" charset="-128"/>
              </a:defRPr>
            </a:lvl3pPr>
            <a:lvl4pPr marL="1600200" indent="-228600">
              <a:defRPr sz="2400">
                <a:solidFill>
                  <a:schemeClr val="tx1"/>
                </a:solidFill>
                <a:latin typeface="Verdana" panose="020B0604030504040204" pitchFamily="34" charset="0"/>
                <a:ea typeface="MS PGothic" panose="020B0600070205080204" pitchFamily="34" charset="-128"/>
              </a:defRPr>
            </a:lvl4pPr>
            <a:lvl5pPr marL="2057400" indent="-22860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en-US" sz="1000" b="1" i="0" u="none" strike="noStrike" kern="1200" cap="none" spc="0" normalizeH="0" baseline="0" noProof="0" dirty="0" smtClean="0">
                <a:ln>
                  <a:noFill/>
                </a:ln>
                <a:solidFill>
                  <a:srgbClr val="006699"/>
                </a:solidFill>
                <a:effectLst/>
                <a:uLnTx/>
                <a:uFillTx/>
                <a:latin typeface="Helvetica" pitchFamily="-84" charset="0"/>
                <a:ea typeface="MS PGothic" panose="020B0600070205080204" pitchFamily="34" charset="-128"/>
                <a:cs typeface="+mn-cs"/>
              </a:rPr>
              <a:t>Operating System Concepts Essentials – 2</a:t>
            </a:r>
            <a:r>
              <a:rPr kumimoji="0" lang="en-US" altLang="en-US" sz="1000" b="1" i="0" u="none" strike="noStrike" kern="1200" cap="none" spc="0" normalizeH="0" baseline="30000" noProof="0" dirty="0" smtClean="0">
                <a:ln>
                  <a:noFill/>
                </a:ln>
                <a:solidFill>
                  <a:srgbClr val="006699"/>
                </a:solidFill>
                <a:effectLst/>
                <a:uLnTx/>
                <a:uFillTx/>
                <a:latin typeface="Helvetica" pitchFamily="-84" charset="0"/>
                <a:ea typeface="MS PGothic" panose="020B0600070205080204" pitchFamily="34" charset="-128"/>
                <a:cs typeface="+mn-cs"/>
              </a:rPr>
              <a:t>nd</a:t>
            </a:r>
            <a:r>
              <a:rPr kumimoji="0" lang="en-US" altLang="en-US" sz="1000" b="1" i="0" u="none" strike="noStrike" kern="1200" cap="none" spc="0" normalizeH="0" baseline="0" noProof="0" dirty="0" smtClean="0">
                <a:ln>
                  <a:noFill/>
                </a:ln>
                <a:solidFill>
                  <a:srgbClr val="006699"/>
                </a:solidFill>
                <a:effectLst/>
                <a:uLnTx/>
                <a:uFillTx/>
                <a:latin typeface="Helvetica" pitchFamily="-84" charset="0"/>
                <a:ea typeface="MS PGothic" panose="020B0600070205080204" pitchFamily="34" charset="-128"/>
                <a:cs typeface="+mn-cs"/>
              </a:rPr>
              <a:t> Edition</a:t>
            </a:r>
            <a:endParaRPr kumimoji="0" lang="en-US" altLang="en-US" sz="1000" b="1" i="0" u="none" strike="noStrike" kern="1200" cap="none" spc="0" normalizeH="0" baseline="0" noProof="0" dirty="0" smtClean="0">
              <a:ln>
                <a:noFill/>
              </a:ln>
              <a:solidFill>
                <a:srgbClr val="006699"/>
              </a:solidFill>
              <a:effectLst/>
              <a:uLnTx/>
              <a:uFillTx/>
              <a:latin typeface="Helvetica" pitchFamily="-84" charset="0"/>
              <a:ea typeface="MS PGothic" panose="020B0600070205080204" pitchFamily="34" charset="-128"/>
              <a:cs typeface="+mn-cs"/>
            </a:endParaRPr>
          </a:p>
        </p:txBody>
      </p:sp>
      <p:pic>
        <p:nvPicPr>
          <p:cNvPr id="1036" name="Picture 12" descr="dino_6"/>
          <p:cNvPicPr>
            <a:picLocks noChangeAspect="1"/>
          </p:cNvPicPr>
          <p:nvPr/>
        </p:nvPicPr>
        <p:blipFill>
          <a:blip r:embed="rId14"/>
          <a:stretch>
            <a:fillRect/>
          </a:stretch>
        </p:blipFill>
        <p:spPr>
          <a:xfrm>
            <a:off x="7773988" y="5849938"/>
            <a:ext cx="1284287" cy="7921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1630" indent="-34163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1680" indent="-28448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cs typeface="MS PGothic" panose="020B0600070205080204" pitchFamily="34" charset="-128"/>
        </a:defRPr>
      </a:lvl2pPr>
      <a:lvl3pPr marL="1084580" indent="-22733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cs typeface="MS PGothic" panose="020B0600070205080204" pitchFamily="34" charset="-128"/>
        </a:defRPr>
      </a:lvl3pPr>
      <a:lvl4pPr marL="1427480" indent="-22733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cs typeface="MS PGothic" panose="020B0600070205080204" pitchFamily="34" charset="-128"/>
        </a:defRPr>
      </a:lvl4pPr>
      <a:lvl5pPr marL="1770380" indent="-22733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cs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685800" y="808038"/>
            <a:ext cx="7772400" cy="2128837"/>
          </a:xfrm>
          <a:ln/>
        </p:spPr>
        <p:txBody>
          <a:bodyPr vert="horz" wrap="square" lIns="91435" tIns="45718" rIns="91435" bIns="45718" anchor="b" anchorCtr="0"/>
          <a:p>
            <a:pPr eaLnBrk="1" hangingPunct="1">
              <a:buClrTx/>
              <a:buSzTx/>
              <a:buFontTx/>
            </a:pPr>
            <a:r>
              <a:rPr lang="en-US" altLang="en-US" dirty="0">
                <a:latin typeface="+mj-lt"/>
                <a:ea typeface="MS PGothic" panose="020B0600070205080204" pitchFamily="34" charset="-128"/>
                <a:cs typeface="MS PGothic" panose="020B0600070205080204" pitchFamily="34" charset="-128"/>
              </a:rPr>
              <a:t>Chapter 5:  Process Synchronization</a:t>
            </a:r>
            <a:endParaRPr lang="en-US" altLang="en-US" dirty="0">
              <a:latin typeface="+mj-lt"/>
              <a:ea typeface="MS PGothic" panose="020B0600070205080204" pitchFamily="34" charset="-128"/>
              <a:cs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bwMode="auto">
          <a:xfrm>
            <a:off x="1779588" y="1965325"/>
            <a:ext cx="2271713" cy="4270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
        <p:nvSpPr>
          <p:cNvPr id="7" name="Rectangle 6"/>
          <p:cNvSpPr/>
          <p:nvPr/>
        </p:nvSpPr>
        <p:spPr bwMode="auto">
          <a:xfrm>
            <a:off x="1795463" y="2809875"/>
            <a:ext cx="1203325"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
        <p:nvSpPr>
          <p:cNvPr id="12292" name="Rectangle 2"/>
          <p:cNvSpPr>
            <a:spLocks noGrp="1"/>
          </p:cNvSpPr>
          <p:nvPr>
            <p:ph type="title"/>
          </p:nvPr>
        </p:nvSpPr>
        <p:spPr>
          <a:xfrm>
            <a:off x="457200" y="277813"/>
            <a:ext cx="8291513" cy="576262"/>
          </a:xfrm>
          <a:ln/>
        </p:spPr>
        <p:txBody>
          <a:bodyPr vert="horz" wrap="square" lIns="91435" tIns="45718" rIns="91435" bIns="45718" anchor="b" anchorCtr="0"/>
          <a:p>
            <a:pPr eaLnBrk="1" hangingPunct="1"/>
            <a:r>
              <a:rPr lang="en-US" altLang="en-US" dirty="0"/>
              <a:t>Algorithm for Process P</a:t>
            </a:r>
            <a:r>
              <a:rPr lang="en-US" altLang="en-US" baseline="-25000" dirty="0">
                <a:solidFill>
                  <a:srgbClr val="0000FF"/>
                </a:solidFill>
              </a:rPr>
              <a:t>i</a:t>
            </a:r>
            <a:endParaRPr lang="en-US" altLang="en-US" baseline="-25000" dirty="0">
              <a:solidFill>
                <a:srgbClr val="0000FF"/>
              </a:solidFill>
            </a:endParaRPr>
          </a:p>
        </p:txBody>
      </p:sp>
      <p:sp>
        <p:nvSpPr>
          <p:cNvPr id="12293" name="Rectangle 3"/>
          <p:cNvSpPr>
            <a:spLocks noGrp="1"/>
          </p:cNvSpPr>
          <p:nvPr>
            <p:ph idx="1"/>
          </p:nvPr>
        </p:nvSpPr>
        <p:spPr>
          <a:xfrm>
            <a:off x="820738" y="1311275"/>
            <a:ext cx="7742237" cy="4770438"/>
          </a:xfrm>
          <a:ln/>
        </p:spPr>
        <p:txBody>
          <a:bodyPr vert="horz" wrap="square" lIns="91435" tIns="45718" rIns="91435" bIns="45718" anchor="t" anchorCtr="0"/>
          <a:p>
            <a:pPr>
              <a:buNone/>
            </a:pPr>
            <a:r>
              <a:rPr lang="en-US" altLang="en-US" b="1" dirty="0">
                <a:solidFill>
                  <a:srgbClr val="000000"/>
                </a:solidFill>
                <a:latin typeface="Courier New" panose="02070309020205020404" charset="0"/>
                <a:cs typeface="Courier New" panose="02070309020205020404" charset="0"/>
              </a:rPr>
              <a:t>	</a:t>
            </a:r>
            <a:r>
              <a:rPr lang="en-US" altLang="en-US" sz="1600" b="1" dirty="0">
                <a:solidFill>
                  <a:srgbClr val="000000"/>
                </a:solidFill>
                <a:latin typeface="Courier New" panose="02070309020205020404" charset="0"/>
                <a:cs typeface="Courier New" panose="02070309020205020404" charset="0"/>
              </a:rPr>
              <a:t>do {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while (turn == j); </a:t>
            </a:r>
            <a:endParaRPr lang="en-US" altLang="en-US" sz="1600" b="1" dirty="0">
              <a:solidFill>
                <a:srgbClr val="000000"/>
              </a:solidFill>
              <a:latin typeface="Courier New" panose="02070309020205020404" charset="0"/>
              <a:cs typeface="Courier New" panose="02070309020205020404" charset="0"/>
            </a:endParaRPr>
          </a:p>
          <a:p>
            <a:pPr>
              <a:buNone/>
            </a:pPr>
            <a:endParaRPr lang="en-US" altLang="en-US" sz="4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critical section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turn = j; </a:t>
            </a:r>
            <a:endParaRPr lang="en-US" altLang="en-US" sz="1600" b="1" dirty="0">
              <a:solidFill>
                <a:srgbClr val="000000"/>
              </a:solidFill>
              <a:latin typeface="Courier New" panose="02070309020205020404" charset="0"/>
              <a:cs typeface="Courier New" panose="02070309020205020404" charset="0"/>
            </a:endParaRPr>
          </a:p>
          <a:p>
            <a:pPr>
              <a:buNone/>
            </a:pPr>
            <a:endParaRPr lang="en-US" altLang="en-US" sz="4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remainder section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 while (true); </a:t>
            </a:r>
            <a:endParaRPr lang="en-US" altLang="en-US" sz="1600" b="1" dirty="0">
              <a:solidFill>
                <a:srgbClr val="000000"/>
              </a:solidFill>
              <a:latin typeface="Courier New" panose="02070309020205020404" charset="0"/>
              <a:cs typeface="Courier New" panose="02070309020205020404" charset="0"/>
            </a:endParaRPr>
          </a:p>
          <a:p>
            <a:pPr>
              <a:buNone/>
            </a:pPr>
            <a:endParaRPr lang="en-US" altLang="en-US" sz="16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1177925" y="195263"/>
            <a:ext cx="7724775" cy="576262"/>
          </a:xfrm>
          <a:ln/>
        </p:spPr>
        <p:txBody>
          <a:bodyPr vert="horz" wrap="square" lIns="91435" tIns="45718" rIns="91435" bIns="45718" anchor="b" anchorCtr="0"/>
          <a:p>
            <a:pPr eaLnBrk="1" hangingPunct="1"/>
            <a:r>
              <a:rPr lang="en-US" altLang="en-US" dirty="0"/>
              <a:t>Solution to Critical-Section Problem</a:t>
            </a:r>
            <a:endParaRPr lang="en-US" altLang="en-US" dirty="0"/>
          </a:p>
        </p:txBody>
      </p:sp>
      <p:sp>
        <p:nvSpPr>
          <p:cNvPr id="13315" name="Rectangle 3"/>
          <p:cNvSpPr>
            <a:spLocks noGrp="1"/>
          </p:cNvSpPr>
          <p:nvPr>
            <p:ph idx="1"/>
          </p:nvPr>
        </p:nvSpPr>
        <p:spPr>
          <a:xfrm>
            <a:off x="1022350" y="1166813"/>
            <a:ext cx="6902450" cy="4530725"/>
          </a:xfrm>
          <a:ln/>
        </p:spPr>
        <p:txBody>
          <a:bodyPr vert="horz" wrap="square" lIns="91435" tIns="45718" rIns="91435" bIns="45718" anchor="t" anchorCtr="0"/>
          <a:p>
            <a:pPr>
              <a:buNone/>
            </a:pPr>
            <a:r>
              <a:rPr lang="en-US" altLang="en-US" dirty="0">
                <a:solidFill>
                  <a:srgbClr val="0000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endParaRPr lang="en-US" altLang="en-US" dirty="0"/>
          </a:p>
          <a:p>
            <a:pPr>
              <a:buNone/>
            </a:pPr>
            <a:r>
              <a:rPr lang="en-US" altLang="en-US" dirty="0">
                <a:solidFill>
                  <a:srgbClr val="0000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a:t>
            </a:r>
            <a:endParaRPr lang="en-US" altLang="en-US" dirty="0"/>
          </a:p>
          <a:p>
            <a:pPr>
              <a:buNone/>
            </a:pPr>
            <a:r>
              <a:rPr lang="en-US" altLang="en-US" dirty="0"/>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endParaRPr lang="en-US" altLang="en-US" dirty="0"/>
          </a:p>
          <a:p>
            <a:pPr marL="795655" lvl="1" indent="-338455">
              <a:buSzPct val="125000"/>
              <a:buFont typeface="Wingdings 2" panose="05020102010507070707" pitchFamily="18" charset="2"/>
              <a:buChar char=""/>
            </a:pPr>
            <a:r>
              <a:rPr lang="en-US" altLang="en-US" dirty="0"/>
              <a:t>Assume that each process executes at a nonzero speed </a:t>
            </a:r>
            <a:endParaRPr lang="en-US" altLang="en-US" dirty="0"/>
          </a:p>
          <a:p>
            <a:pPr marL="795655" lvl="1" indent="-338455">
              <a:buSzPct val="125000"/>
              <a:buFont typeface="Wingdings 2" panose="05020102010507070707" pitchFamily="18" charset="2"/>
              <a:buChar char=""/>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39825" y="176213"/>
            <a:ext cx="7724775" cy="576262"/>
          </a:xfrm>
          <a:ln/>
        </p:spPr>
        <p:txBody>
          <a:bodyPr vert="horz" wrap="square" lIns="91435" tIns="45718" rIns="91435" bIns="45718" anchor="b" anchorCtr="0"/>
          <a:p>
            <a:pPr eaLnBrk="1" hangingPunct="1"/>
            <a:r>
              <a:rPr lang="en-US" altLang="en-US" dirty="0"/>
              <a:t>Critical-Section Handling in OS </a:t>
            </a:r>
            <a:endParaRPr lang="en-US" altLang="en-US" dirty="0"/>
          </a:p>
        </p:txBody>
      </p:sp>
      <p:sp>
        <p:nvSpPr>
          <p:cNvPr id="14339" name="Rectangle 3"/>
          <p:cNvSpPr>
            <a:spLocks noGrp="1"/>
          </p:cNvSpPr>
          <p:nvPr>
            <p:ph idx="1"/>
          </p:nvPr>
        </p:nvSpPr>
        <p:spPr>
          <a:xfrm>
            <a:off x="768350" y="1103313"/>
            <a:ext cx="6991350" cy="4530725"/>
          </a:xfrm>
          <a:ln/>
        </p:spPr>
        <p:txBody>
          <a:bodyPr vert="horz" wrap="square" lIns="91435" tIns="45718" rIns="91435" bIns="45718" anchor="t" anchorCtr="0"/>
          <a:p>
            <a:pPr>
              <a:buNone/>
            </a:pPr>
            <a:r>
              <a:rPr lang="en-US" altLang="en-US" dirty="0"/>
              <a:t>     Two approaches depending on if kernel is preemptive or non-  preemptive </a:t>
            </a:r>
            <a:endParaRPr lang="en-US" altLang="en-US" dirty="0"/>
          </a:p>
          <a:p>
            <a:pPr marL="795655" lvl="1" indent="-338455">
              <a:buSzPct val="125000"/>
            </a:pPr>
            <a:r>
              <a:rPr lang="en-US" altLang="en-US" b="1" dirty="0">
                <a:solidFill>
                  <a:srgbClr val="3366FF"/>
                </a:solidFill>
              </a:rPr>
              <a:t>Preemptive</a:t>
            </a:r>
            <a:r>
              <a:rPr lang="en-US" altLang="en-US" sz="1400" dirty="0"/>
              <a:t> </a:t>
            </a:r>
            <a:r>
              <a:rPr lang="en-US" altLang="en-US" dirty="0"/>
              <a:t>– allows preemption of process when running in kernel mode</a:t>
            </a:r>
            <a:endParaRPr lang="en-US" altLang="en-US" dirty="0"/>
          </a:p>
          <a:p>
            <a:pPr marL="795655" lvl="1" indent="-338455">
              <a:buSzPct val="125000"/>
            </a:pPr>
            <a:r>
              <a:rPr lang="en-US" altLang="en-US" b="1" dirty="0">
                <a:solidFill>
                  <a:srgbClr val="3366FF"/>
                </a:solidFill>
              </a:rPr>
              <a:t>Non-preemptive </a:t>
            </a:r>
            <a:r>
              <a:rPr lang="en-US" altLang="en-US" dirty="0"/>
              <a:t>– runs until exits kernel mode, blocks, or voluntarily yields CPU</a:t>
            </a:r>
            <a:endParaRPr lang="en-US" altLang="en-US" dirty="0"/>
          </a:p>
          <a:p>
            <a:pPr marL="996950" lvl="2" indent="-198120">
              <a:buSzPct val="125000"/>
            </a:pPr>
            <a:r>
              <a:rPr lang="en-US" altLang="en-US" dirty="0"/>
              <a:t>Essentially free of race conditions in kernel mode</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998538" y="214313"/>
            <a:ext cx="7688262" cy="576262"/>
          </a:xfrm>
          <a:ln/>
        </p:spPr>
        <p:txBody>
          <a:bodyPr vert="horz" wrap="square" lIns="91435" tIns="45718" rIns="91435" bIns="45718" anchor="b" anchorCtr="0"/>
          <a:p>
            <a:pPr eaLnBrk="1" hangingPunct="1"/>
            <a:r>
              <a:rPr lang="en-US" altLang="en-US" dirty="0"/>
              <a:t>Peterson</a:t>
            </a:r>
            <a:r>
              <a:rPr lang="ja-JP" altLang="en-US" dirty="0"/>
              <a:t>’</a:t>
            </a:r>
            <a:r>
              <a:rPr lang="en-US" altLang="ja-JP" dirty="0"/>
              <a:t>s Solution</a:t>
            </a:r>
            <a:endParaRPr lang="en-US" altLang="en-US" dirty="0"/>
          </a:p>
        </p:txBody>
      </p:sp>
      <p:sp>
        <p:nvSpPr>
          <p:cNvPr id="15363" name="Rectangle 3"/>
          <p:cNvSpPr>
            <a:spLocks noGrp="1"/>
          </p:cNvSpPr>
          <p:nvPr>
            <p:ph idx="1"/>
          </p:nvPr>
        </p:nvSpPr>
        <p:spPr>
          <a:xfrm>
            <a:off x="946150" y="1182688"/>
            <a:ext cx="7118350" cy="4422775"/>
          </a:xfrm>
          <a:ln/>
        </p:spPr>
        <p:txBody>
          <a:bodyPr vert="horz" wrap="square" lIns="91435" tIns="45718" rIns="91435" bIns="45718" anchor="t" anchorCtr="0"/>
          <a:p>
            <a:pPr defTabSz="914400">
              <a:lnSpc>
                <a:spcPct val="90000"/>
              </a:lnSpc>
              <a:tabLst>
                <a:tab pos="739775" algn="l"/>
                <a:tab pos="1021080" algn="l"/>
                <a:tab pos="1257300" algn="l"/>
              </a:tabLst>
            </a:pPr>
            <a:r>
              <a:rPr lang="en-US" altLang="en-US" dirty="0"/>
              <a:t>Good algorithmic  description of solving the problem</a:t>
            </a:r>
            <a:endParaRPr lang="en-US" altLang="en-US" sz="800" dirty="0"/>
          </a:p>
          <a:p>
            <a:pPr defTabSz="914400">
              <a:lnSpc>
                <a:spcPct val="90000"/>
              </a:lnSpc>
              <a:tabLst>
                <a:tab pos="739775" algn="l"/>
                <a:tab pos="1021080" algn="l"/>
                <a:tab pos="1257300" algn="l"/>
              </a:tabLst>
            </a:pPr>
            <a:r>
              <a:rPr lang="en-US" altLang="en-US" dirty="0"/>
              <a:t>Two process solution</a:t>
            </a:r>
            <a:endParaRPr lang="en-US" altLang="en-US" sz="800" dirty="0"/>
          </a:p>
          <a:p>
            <a:pPr defTabSz="914400">
              <a:lnSpc>
                <a:spcPct val="90000"/>
              </a:lnSpc>
              <a:tabLst>
                <a:tab pos="739775" algn="l"/>
                <a:tab pos="1021080" algn="l"/>
                <a:tab pos="1257300" algn="l"/>
              </a:tabLst>
            </a:pPr>
            <a:r>
              <a:rPr lang="en-US" altLang="en-US" dirty="0"/>
              <a:t>Assume that the </a:t>
            </a:r>
            <a:r>
              <a:rPr lang="en-US" altLang="en-US" sz="2000" b="1" dirty="0">
                <a:latin typeface="Courier New" panose="02070309020205020404" charset="0"/>
                <a:cs typeface="Courier New" panose="02070309020205020404" charset="0"/>
              </a:rPr>
              <a:t>load</a:t>
            </a:r>
            <a:r>
              <a:rPr lang="en-US" altLang="en-US" dirty="0">
                <a:latin typeface="Courier New" panose="02070309020205020404" charset="0"/>
                <a:cs typeface="Courier New" panose="02070309020205020404" charset="0"/>
              </a:rPr>
              <a:t> </a:t>
            </a:r>
            <a:r>
              <a:rPr lang="en-US" altLang="en-US" dirty="0"/>
              <a:t>and </a:t>
            </a:r>
            <a:r>
              <a:rPr lang="en-US" altLang="en-US" sz="2000" b="1" dirty="0">
                <a:latin typeface="Courier New" panose="02070309020205020404" charset="0"/>
                <a:cs typeface="Courier New" panose="02070309020205020404" charset="0"/>
              </a:rPr>
              <a:t>store</a:t>
            </a:r>
            <a:r>
              <a:rPr lang="en-US" altLang="en-US" dirty="0"/>
              <a:t> machine-language instructions are atomic; that is, cannot be interrupted</a:t>
            </a:r>
            <a:endParaRPr lang="en-US" altLang="en-US" sz="800" dirty="0"/>
          </a:p>
          <a:p>
            <a:pPr defTabSz="914400">
              <a:lnSpc>
                <a:spcPct val="90000"/>
              </a:lnSpc>
              <a:tabLst>
                <a:tab pos="739775" algn="l"/>
                <a:tab pos="1021080" algn="l"/>
                <a:tab pos="1257300" algn="l"/>
              </a:tabLst>
            </a:pPr>
            <a:r>
              <a:rPr lang="en-US" altLang="en-US" dirty="0">
                <a:solidFill>
                  <a:srgbClr val="000000"/>
                </a:solidFill>
              </a:rPr>
              <a:t>The two processes share two variables:</a:t>
            </a:r>
            <a:endParaRPr lang="en-US" altLang="en-US" dirty="0">
              <a:solidFill>
                <a:srgbClr val="000000"/>
              </a:solidFill>
            </a:endParaRPr>
          </a:p>
          <a:p>
            <a:pPr lvl="1" defTabSz="914400">
              <a:lnSpc>
                <a:spcPct val="90000"/>
              </a:lnSpc>
              <a:tabLst>
                <a:tab pos="739775" algn="l"/>
                <a:tab pos="1021080" algn="l"/>
                <a:tab pos="1257300" algn="l"/>
              </a:tabLst>
            </a:pPr>
            <a:r>
              <a:rPr lang="en-US" altLang="en-US" sz="1600" b="1" dirty="0">
                <a:latin typeface="Courier New" panose="02070309020205020404" charset="0"/>
              </a:rPr>
              <a:t>int turn; </a:t>
            </a:r>
            <a:endParaRPr lang="en-US" altLang="en-US" sz="1600" b="1" dirty="0">
              <a:latin typeface="Courier New" panose="02070309020205020404" charset="0"/>
            </a:endParaRPr>
          </a:p>
          <a:p>
            <a:pPr lvl="1" defTabSz="914400">
              <a:lnSpc>
                <a:spcPct val="90000"/>
              </a:lnSpc>
              <a:tabLst>
                <a:tab pos="739775" algn="l"/>
                <a:tab pos="1021080" algn="l"/>
                <a:tab pos="1257300" algn="l"/>
              </a:tabLst>
            </a:pPr>
            <a:r>
              <a:rPr lang="en-US" altLang="en-US" sz="1600" b="1" dirty="0">
                <a:latin typeface="Courier New" panose="02070309020205020404" charset="0"/>
              </a:rPr>
              <a:t>Boolean flag[2]</a:t>
            </a:r>
            <a:endParaRPr lang="en-US" altLang="en-US" sz="1600" b="1" dirty="0">
              <a:latin typeface="Courier New" panose="02070309020205020404" charset="0"/>
            </a:endParaRPr>
          </a:p>
          <a:p>
            <a:pPr lvl="1" defTabSz="914400">
              <a:lnSpc>
                <a:spcPct val="90000"/>
              </a:lnSpc>
              <a:tabLst>
                <a:tab pos="739775" algn="l"/>
                <a:tab pos="1021080" algn="l"/>
                <a:tab pos="1257300" algn="l"/>
              </a:tabLst>
            </a:pPr>
            <a:endParaRPr lang="en-US" altLang="en-US" sz="800" b="1" dirty="0">
              <a:solidFill>
                <a:srgbClr val="000000"/>
              </a:solidFill>
            </a:endParaRPr>
          </a:p>
          <a:p>
            <a:pPr defTabSz="914400">
              <a:lnSpc>
                <a:spcPct val="90000"/>
              </a:lnSpc>
              <a:tabLst>
                <a:tab pos="739775" algn="l"/>
                <a:tab pos="1021080" algn="l"/>
                <a:tab pos="1257300" algn="l"/>
              </a:tabLst>
            </a:pPr>
            <a:r>
              <a:rPr lang="en-US" altLang="en-US" dirty="0">
                <a:solidFill>
                  <a:srgbClr val="000000"/>
                </a:solidFill>
              </a:rPr>
              <a:t>The variable </a:t>
            </a:r>
            <a:r>
              <a:rPr lang="en-US" altLang="en-US" sz="1600" b="1" dirty="0">
                <a:latin typeface="Courier New" panose="02070309020205020404" charset="0"/>
                <a:cs typeface="Courier New" panose="02070309020205020404"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defTabSz="914400">
              <a:lnSpc>
                <a:spcPct val="90000"/>
              </a:lnSpc>
              <a:tabLst>
                <a:tab pos="739775" algn="l"/>
                <a:tab pos="1021080" algn="l"/>
                <a:tab pos="1257300" algn="l"/>
              </a:tabLst>
            </a:pPr>
            <a:r>
              <a:rPr lang="en-US" altLang="en-US" dirty="0">
                <a:solidFill>
                  <a:srgbClr val="000000"/>
                </a:solidFill>
              </a:rPr>
              <a:t>The </a:t>
            </a:r>
            <a:r>
              <a:rPr lang="en-US" altLang="en-US" sz="1600" b="1" dirty="0">
                <a:latin typeface="Courier New" panose="02070309020205020404" charset="0"/>
                <a:cs typeface="Courier New" panose="02070309020205020404" charset="0"/>
              </a:rPr>
              <a:t>flag</a:t>
            </a:r>
            <a:r>
              <a:rPr lang="en-US" altLang="en-US" b="1" dirty="0">
                <a:latin typeface="Courier New" panose="02070309020205020404" charset="0"/>
                <a:cs typeface="Courier New" panose="02070309020205020404" charset="0"/>
              </a:rPr>
              <a:t> </a:t>
            </a:r>
            <a:r>
              <a:rPr lang="en-US" altLang="en-US" dirty="0">
                <a:solidFill>
                  <a:srgbClr val="000000"/>
                </a:solidFill>
              </a:rPr>
              <a:t>array is used to indicate if a process is ready to enter the critical section. </a:t>
            </a:r>
            <a:r>
              <a:rPr lang="en-US" altLang="en-US" sz="1600" b="1" dirty="0">
                <a:latin typeface="Courier New" panose="02070309020205020404" charset="0"/>
                <a:cs typeface="Courier New" panose="02070309020205020404" charset="0"/>
              </a:rPr>
              <a:t>flag[i] = </a:t>
            </a:r>
            <a:r>
              <a:rPr lang="en-US" altLang="en-US" sz="1600" b="1" i="1" dirty="0">
                <a:latin typeface="Courier New" panose="02070309020205020404" charset="0"/>
                <a:cs typeface="Courier New" panose="02070309020205020404" charset="0"/>
              </a:rPr>
              <a:t>true</a:t>
            </a:r>
            <a:r>
              <a:rPr lang="en-US" altLang="en-US" sz="1600" dirty="0">
                <a:solidFill>
                  <a:srgbClr val="000000"/>
                </a:solidFill>
              </a:rPr>
              <a:t>  </a:t>
            </a:r>
            <a:r>
              <a:rPr lang="en-US" altLang="en-US" dirty="0">
                <a:solidFill>
                  <a:srgbClr val="000000"/>
                </a:solidFill>
              </a:rPr>
              <a:t>implies that process </a:t>
            </a:r>
            <a:r>
              <a:rPr lang="en-US" altLang="en-US" sz="2000" b="1" dirty="0">
                <a:solidFill>
                  <a:srgbClr val="000000"/>
                </a:solidFill>
                <a:latin typeface="Courier New" panose="02070309020205020404" charset="0"/>
                <a:cs typeface="Courier New" panose="02070309020205020404" charset="0"/>
              </a:rPr>
              <a:t>P</a:t>
            </a:r>
            <a:r>
              <a:rPr lang="en-US" altLang="en-US" sz="2000" b="1" baseline="-25000" dirty="0">
                <a:solidFill>
                  <a:srgbClr val="000000"/>
                </a:solidFill>
                <a:latin typeface="Courier New" panose="02070309020205020404" charset="0"/>
                <a:cs typeface="Courier New" panose="02070309020205020404" charset="0"/>
              </a:rPr>
              <a:t>i</a:t>
            </a:r>
            <a:r>
              <a:rPr lang="en-US" altLang="en-US" dirty="0">
                <a:solidFill>
                  <a:srgbClr val="000000"/>
                </a:solidFill>
              </a:rPr>
              <a:t> is ready!</a:t>
            </a:r>
            <a:endParaRPr lang="en-US" altLang="en-US"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bwMode="auto">
          <a:xfrm>
            <a:off x="1682750" y="1704975"/>
            <a:ext cx="3889375" cy="9620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
        <p:nvSpPr>
          <p:cNvPr id="7" name="Rectangle 6"/>
          <p:cNvSpPr/>
          <p:nvPr/>
        </p:nvSpPr>
        <p:spPr bwMode="auto">
          <a:xfrm>
            <a:off x="1700213" y="2968625"/>
            <a:ext cx="2162175" cy="38735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
        <p:nvSpPr>
          <p:cNvPr id="16388" name="Rectangle 2"/>
          <p:cNvSpPr>
            <a:spLocks noGrp="1"/>
          </p:cNvSpPr>
          <p:nvPr>
            <p:ph type="title"/>
          </p:nvPr>
        </p:nvSpPr>
        <p:spPr>
          <a:xfrm>
            <a:off x="457200" y="277813"/>
            <a:ext cx="8291513" cy="576262"/>
          </a:xfrm>
          <a:ln/>
        </p:spPr>
        <p:txBody>
          <a:bodyPr vert="horz" wrap="square" lIns="91435" tIns="45718" rIns="91435" bIns="45718" anchor="b" anchorCtr="0"/>
          <a:p>
            <a:pPr eaLnBrk="1" hangingPunct="1"/>
            <a:r>
              <a:rPr lang="en-US" altLang="en-US" dirty="0"/>
              <a:t>Algorithm for Process </a:t>
            </a:r>
            <a:r>
              <a:rPr lang="en-US" altLang="en-US" dirty="0">
                <a:solidFill>
                  <a:srgbClr val="0000FF"/>
                </a:solidFill>
              </a:rPr>
              <a:t>P</a:t>
            </a:r>
            <a:r>
              <a:rPr lang="en-US" altLang="en-US" baseline="-25000" dirty="0">
                <a:solidFill>
                  <a:srgbClr val="0000FF"/>
                </a:solidFill>
              </a:rPr>
              <a:t>i</a:t>
            </a:r>
            <a:endParaRPr lang="en-US" altLang="en-US" baseline="-25000" dirty="0">
              <a:solidFill>
                <a:srgbClr val="0000FF"/>
              </a:solidFill>
            </a:endParaRPr>
          </a:p>
        </p:txBody>
      </p:sp>
      <p:sp>
        <p:nvSpPr>
          <p:cNvPr id="16389" name="Rectangle 3"/>
          <p:cNvSpPr>
            <a:spLocks noGrp="1"/>
          </p:cNvSpPr>
          <p:nvPr>
            <p:ph idx="1"/>
          </p:nvPr>
        </p:nvSpPr>
        <p:spPr>
          <a:xfrm>
            <a:off x="820738" y="1311275"/>
            <a:ext cx="7742237" cy="4770438"/>
          </a:xfrm>
          <a:ln/>
        </p:spPr>
        <p:txBody>
          <a:bodyPr vert="horz" wrap="square" lIns="91435" tIns="45718" rIns="91435" bIns="45718" anchor="t" anchorCtr="0"/>
          <a:p>
            <a:pPr>
              <a:buNone/>
            </a:pPr>
            <a:r>
              <a:rPr lang="en-US" altLang="en-US" b="1" dirty="0">
                <a:solidFill>
                  <a:srgbClr val="000000"/>
                </a:solidFill>
                <a:latin typeface="Courier New" panose="02070309020205020404" charset="0"/>
                <a:cs typeface="Courier New" panose="02070309020205020404" charset="0"/>
              </a:rPr>
              <a:t>	do </a:t>
            </a:r>
            <a:r>
              <a:rPr lang="en-US" altLang="en-US" sz="1600" b="1" dirty="0">
                <a:solidFill>
                  <a:srgbClr val="000000"/>
                </a:solidFill>
                <a:latin typeface="Courier New" panose="02070309020205020404" charset="0"/>
                <a:cs typeface="Courier New" panose="02070309020205020404" charset="0"/>
              </a:rPr>
              <a:t>{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flag[i] = true;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turn = j;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while (flag[j] &amp;&amp; turn = = j);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critical section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flag[i] = false;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remainder section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 while (true); </a:t>
            </a:r>
            <a:endParaRPr lang="en-US" altLang="en-US" sz="1600" b="1" dirty="0">
              <a:solidFill>
                <a:srgbClr val="000000"/>
              </a:solidFill>
              <a:latin typeface="Courier New" panose="02070309020205020404" charset="0"/>
              <a:cs typeface="Courier New" panose="02070309020205020404" charset="0"/>
            </a:endParaRPr>
          </a:p>
          <a:p>
            <a:pPr>
              <a:buNone/>
            </a:pPr>
            <a:endParaRPr lang="en-US" altLang="en-US" sz="1600" dirty="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100138" y="277813"/>
            <a:ext cx="7586662" cy="576262"/>
          </a:xfrm>
          <a:ln/>
        </p:spPr>
        <p:txBody>
          <a:bodyPr vert="horz" wrap="square" lIns="91435" tIns="45718" rIns="91435" bIns="45718" anchor="b" anchorCtr="0"/>
          <a:p>
            <a:pPr eaLnBrk="1" hangingPunct="1"/>
            <a:r>
              <a:rPr lang="en-US" altLang="en-US" dirty="0"/>
              <a:t>Peterson</a:t>
            </a:r>
            <a:r>
              <a:rPr lang="ja-JP" altLang="en-US" dirty="0"/>
              <a:t>’</a:t>
            </a:r>
            <a:r>
              <a:rPr lang="en-US" altLang="ja-JP" dirty="0"/>
              <a:t>s Solution (Cont.)</a:t>
            </a:r>
            <a:endParaRPr lang="en-US" altLang="en-US" dirty="0"/>
          </a:p>
        </p:txBody>
      </p:sp>
      <p:sp>
        <p:nvSpPr>
          <p:cNvPr id="17411" name="Rectangle 3"/>
          <p:cNvSpPr>
            <a:spLocks noGrp="1"/>
          </p:cNvSpPr>
          <p:nvPr>
            <p:ph idx="1"/>
          </p:nvPr>
        </p:nvSpPr>
        <p:spPr>
          <a:xfrm>
            <a:off x="806450" y="1233488"/>
            <a:ext cx="7623175" cy="4422775"/>
          </a:xfrm>
          <a:ln/>
        </p:spPr>
        <p:txBody>
          <a:bodyPr vert="horz" wrap="square" lIns="91435" tIns="45718" rIns="91435" bIns="45718" anchor="t" anchorCtr="0"/>
          <a:p>
            <a:r>
              <a:rPr lang="en-US" altLang="en-US" dirty="0">
                <a:solidFill>
                  <a:srgbClr val="000000"/>
                </a:solidFill>
              </a:rPr>
              <a:t>Provable that the three  CS requirement are met:</a:t>
            </a:r>
            <a:endParaRPr lang="en-US" altLang="en-US" dirty="0">
              <a:solidFill>
                <a:srgbClr val="000000"/>
              </a:solidFill>
            </a:endParaRPr>
          </a:p>
          <a:p>
            <a:pPr>
              <a:buNone/>
            </a:pPr>
            <a:r>
              <a:rPr lang="en-US" altLang="en-US" dirty="0">
                <a:solidFill>
                  <a:srgbClr val="000000"/>
                </a:solidFill>
              </a:rPr>
              <a:t>        1.   Mutual exclusion is preserved</a:t>
            </a:r>
            <a:endParaRPr lang="en-US" altLang="en-US" dirty="0">
              <a:solidFill>
                <a:srgbClr val="000000"/>
              </a:solidFill>
            </a:endParaRPr>
          </a:p>
          <a:p>
            <a:pPr>
              <a:buNone/>
            </a:pPr>
            <a:r>
              <a:rPr lang="en-US" altLang="en-US" dirty="0">
                <a:solidFill>
                  <a:srgbClr val="000000"/>
                </a:solidFill>
              </a:rPr>
              <a:t>                </a:t>
            </a:r>
            <a:r>
              <a:rPr lang="en-US" altLang="en-US" sz="2000" b="1" dirty="0">
                <a:solidFill>
                  <a:srgbClr val="000000"/>
                </a:solidFill>
                <a:latin typeface="Courier New" panose="02070309020205020404" charset="0"/>
                <a:cs typeface="Courier New" panose="02070309020205020404" charset="0"/>
              </a:rPr>
              <a:t>P</a:t>
            </a:r>
            <a:r>
              <a:rPr lang="en-US" altLang="en-US" sz="2000" b="1" baseline="-25000" dirty="0">
                <a:solidFill>
                  <a:srgbClr val="000000"/>
                </a:solidFill>
                <a:latin typeface="Courier New" panose="02070309020205020404" charset="0"/>
                <a:cs typeface="Courier New" panose="02070309020205020404" charset="0"/>
              </a:rPr>
              <a:t>i</a:t>
            </a:r>
            <a:r>
              <a:rPr lang="en-US" altLang="en-US" b="1" dirty="0">
                <a:solidFill>
                  <a:srgbClr val="000000"/>
                </a:solidFill>
                <a:latin typeface="Courier New" panose="02070309020205020404" charset="0"/>
                <a:cs typeface="Courier New" panose="02070309020205020404" charset="0"/>
              </a:rPr>
              <a:t> </a:t>
            </a:r>
            <a:r>
              <a:rPr lang="en-US" altLang="en-US" dirty="0">
                <a:solidFill>
                  <a:srgbClr val="000000"/>
                </a:solidFill>
              </a:rPr>
              <a:t>enters CS only if:</a:t>
            </a:r>
            <a:endParaRPr lang="en-US" altLang="en-US" dirty="0">
              <a:solidFill>
                <a:srgbClr val="000000"/>
              </a:solidFill>
            </a:endParaRPr>
          </a:p>
          <a:p>
            <a:pPr>
              <a:buNone/>
            </a:pPr>
            <a:r>
              <a:rPr lang="en-US" altLang="en-US" dirty="0">
                <a:solidFill>
                  <a:srgbClr val="000000"/>
                </a:solidFill>
              </a:rPr>
              <a:t>                      either </a:t>
            </a:r>
            <a:r>
              <a:rPr lang="en-US" altLang="en-US" b="1" dirty="0">
                <a:solidFill>
                  <a:srgbClr val="000000"/>
                </a:solidFill>
                <a:latin typeface="Courier New" panose="02070309020205020404" charset="0"/>
                <a:cs typeface="Courier New" panose="02070309020205020404" charset="0"/>
              </a:rPr>
              <a:t>flag[j] = false </a:t>
            </a:r>
            <a:r>
              <a:rPr lang="en-US" altLang="en-US" dirty="0">
                <a:solidFill>
                  <a:srgbClr val="000000"/>
                </a:solidFill>
              </a:rPr>
              <a:t>or</a:t>
            </a:r>
            <a:r>
              <a:rPr lang="en-US" altLang="en-US" b="1" dirty="0">
                <a:solidFill>
                  <a:srgbClr val="000000"/>
                </a:solidFill>
                <a:latin typeface="Courier New" panose="02070309020205020404" charset="0"/>
                <a:cs typeface="Courier New" panose="02070309020205020404" charset="0"/>
              </a:rPr>
              <a:t> turn = i</a:t>
            </a:r>
            <a:endParaRPr lang="en-US" altLang="en-US" dirty="0">
              <a:solidFill>
                <a:srgbClr val="000000"/>
              </a:solidFill>
            </a:endParaRPr>
          </a:p>
          <a:p>
            <a:pPr>
              <a:buNone/>
            </a:pPr>
            <a:r>
              <a:rPr lang="en-US" altLang="en-US" dirty="0">
                <a:solidFill>
                  <a:srgbClr val="000000"/>
                </a:solidFill>
              </a:rPr>
              <a:t>        2.   Progress requirement is satisfied</a:t>
            </a:r>
            <a:endParaRPr lang="en-US" altLang="en-US" dirty="0">
              <a:solidFill>
                <a:srgbClr val="000000"/>
              </a:solidFill>
            </a:endParaRPr>
          </a:p>
          <a:p>
            <a:pPr>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100138" y="277813"/>
            <a:ext cx="7586662" cy="576262"/>
          </a:xfrm>
          <a:ln/>
        </p:spPr>
        <p:txBody>
          <a:bodyPr vert="horz" wrap="square" lIns="91435" tIns="45718" rIns="91435" bIns="45718" anchor="b" anchorCtr="0"/>
          <a:p>
            <a:pPr eaLnBrk="1" hangingPunct="1"/>
            <a:r>
              <a:rPr lang="en-US" altLang="en-US" dirty="0"/>
              <a:t>Synchronization Hardware</a:t>
            </a:r>
            <a:endParaRPr lang="en-US" altLang="en-US" dirty="0"/>
          </a:p>
        </p:txBody>
      </p:sp>
      <p:sp>
        <p:nvSpPr>
          <p:cNvPr id="18435" name="Rectangle 3"/>
          <p:cNvSpPr>
            <a:spLocks noGrp="1"/>
          </p:cNvSpPr>
          <p:nvPr>
            <p:ph idx="1"/>
          </p:nvPr>
        </p:nvSpPr>
        <p:spPr>
          <a:xfrm>
            <a:off x="908050" y="1233488"/>
            <a:ext cx="7161213" cy="4422775"/>
          </a:xfrm>
          <a:ln/>
        </p:spPr>
        <p:txBody>
          <a:bodyPr vert="horz" wrap="square" lIns="91435" tIns="45718" rIns="91435" bIns="45718" anchor="t" anchorCtr="0"/>
          <a:p>
            <a:pPr defTabSz="914400">
              <a:lnSpc>
                <a:spcPct val="90000"/>
              </a:lnSpc>
              <a:tabLst>
                <a:tab pos="739775" algn="l"/>
                <a:tab pos="1021080" algn="l"/>
                <a:tab pos="1257300" algn="l"/>
              </a:tabLst>
            </a:pPr>
            <a:r>
              <a:rPr lang="en-US" altLang="en-US" dirty="0"/>
              <a:t>Many systems provide hardware support for implementing the critical section code.</a:t>
            </a:r>
            <a:endParaRPr lang="en-US" altLang="en-US" dirty="0"/>
          </a:p>
          <a:p>
            <a:pPr defTabSz="914400">
              <a:lnSpc>
                <a:spcPct val="90000"/>
              </a:lnSpc>
              <a:tabLst>
                <a:tab pos="739775" algn="l"/>
                <a:tab pos="1021080" algn="l"/>
                <a:tab pos="1257300" algn="l"/>
              </a:tabLst>
            </a:pPr>
            <a:r>
              <a:rPr lang="en-US" altLang="en-US" dirty="0"/>
              <a:t>All solutions below based on idea of </a:t>
            </a:r>
            <a:r>
              <a:rPr lang="en-US" altLang="en-US" b="1" dirty="0">
                <a:solidFill>
                  <a:srgbClr val="3366FF"/>
                </a:solidFill>
              </a:rPr>
              <a:t>locking</a:t>
            </a:r>
            <a:endParaRPr lang="en-US" altLang="en-US" b="1" dirty="0">
              <a:solidFill>
                <a:srgbClr val="3366FF"/>
              </a:solidFill>
            </a:endParaRPr>
          </a:p>
          <a:p>
            <a:pPr lvl="1" defTabSz="914400">
              <a:lnSpc>
                <a:spcPct val="90000"/>
              </a:lnSpc>
              <a:tabLst>
                <a:tab pos="739775" algn="l"/>
                <a:tab pos="1021080" algn="l"/>
                <a:tab pos="1257300" algn="l"/>
              </a:tabLst>
            </a:pPr>
            <a:r>
              <a:rPr lang="en-US" altLang="en-US" dirty="0"/>
              <a:t>Protecting critical regions via locks</a:t>
            </a:r>
            <a:endParaRPr lang="en-US" altLang="en-US" dirty="0"/>
          </a:p>
          <a:p>
            <a:pPr defTabSz="914400">
              <a:lnSpc>
                <a:spcPct val="90000"/>
              </a:lnSpc>
              <a:tabLst>
                <a:tab pos="739775" algn="l"/>
                <a:tab pos="1021080" algn="l"/>
                <a:tab pos="1257300" algn="l"/>
              </a:tabLst>
            </a:pPr>
            <a:r>
              <a:rPr lang="en-US" altLang="en-US" dirty="0"/>
              <a:t>Uniprocessors – could disable interrupts</a:t>
            </a:r>
            <a:endParaRPr lang="en-US" altLang="en-US" dirty="0"/>
          </a:p>
          <a:p>
            <a:pPr lvl="1" defTabSz="914400">
              <a:lnSpc>
                <a:spcPct val="90000"/>
              </a:lnSpc>
              <a:tabLst>
                <a:tab pos="739775" algn="l"/>
                <a:tab pos="1021080" algn="l"/>
                <a:tab pos="1257300" algn="l"/>
              </a:tabLst>
            </a:pPr>
            <a:r>
              <a:rPr lang="en-US" altLang="en-US" dirty="0"/>
              <a:t>Currently running code would execute without preemption</a:t>
            </a:r>
            <a:endParaRPr lang="en-US" altLang="en-US" dirty="0"/>
          </a:p>
          <a:p>
            <a:pPr lvl="1" defTabSz="914400">
              <a:lnSpc>
                <a:spcPct val="90000"/>
              </a:lnSpc>
              <a:tabLst>
                <a:tab pos="739775" algn="l"/>
                <a:tab pos="1021080" algn="l"/>
                <a:tab pos="1257300" algn="l"/>
              </a:tabLst>
            </a:pPr>
            <a:r>
              <a:rPr lang="en-US" altLang="en-US" dirty="0"/>
              <a:t>Generally too inefficient on multiprocessor systems</a:t>
            </a:r>
            <a:endParaRPr lang="en-US" altLang="en-US" dirty="0"/>
          </a:p>
          <a:p>
            <a:pPr lvl="2" defTabSz="914400">
              <a:lnSpc>
                <a:spcPct val="90000"/>
              </a:lnSpc>
              <a:tabLst>
                <a:tab pos="739775" algn="l"/>
                <a:tab pos="1021080" algn="l"/>
                <a:tab pos="1257300" algn="l"/>
              </a:tabLst>
            </a:pPr>
            <a:r>
              <a:rPr lang="en-US" altLang="en-US" dirty="0"/>
              <a:t>Operating systems using this not broadly scalable</a:t>
            </a:r>
            <a:endParaRPr lang="en-US" altLang="en-US" dirty="0"/>
          </a:p>
          <a:p>
            <a:pPr defTabSz="914400">
              <a:lnSpc>
                <a:spcPct val="90000"/>
              </a:lnSpc>
              <a:tabLst>
                <a:tab pos="739775" algn="l"/>
                <a:tab pos="1021080" algn="l"/>
                <a:tab pos="1257300" algn="l"/>
              </a:tabLst>
            </a:pPr>
            <a:r>
              <a:rPr lang="en-US" altLang="en-US" dirty="0"/>
              <a:t>Modern machines provide special atomic hardware instructions</a:t>
            </a:r>
            <a:endParaRPr lang="en-US" altLang="en-US" dirty="0"/>
          </a:p>
          <a:p>
            <a:pPr lvl="2" defTabSz="914400">
              <a:lnSpc>
                <a:spcPct val="90000"/>
              </a:lnSpc>
              <a:tabLst>
                <a:tab pos="739775" algn="l"/>
                <a:tab pos="1021080" algn="l"/>
                <a:tab pos="1257300" algn="l"/>
              </a:tabLst>
            </a:pPr>
            <a:r>
              <a:rPr lang="en-US" altLang="en-US" b="1" dirty="0">
                <a:solidFill>
                  <a:srgbClr val="3366FF"/>
                </a:solidFill>
              </a:rPr>
              <a:t>Atomic</a:t>
            </a:r>
            <a:r>
              <a:rPr lang="en-US" altLang="en-US" dirty="0"/>
              <a:t> = non-interruptible</a:t>
            </a:r>
            <a:endParaRPr lang="en-US" altLang="en-US" dirty="0"/>
          </a:p>
          <a:p>
            <a:pPr lvl="1" defTabSz="914400">
              <a:lnSpc>
                <a:spcPct val="90000"/>
              </a:lnSpc>
              <a:tabLst>
                <a:tab pos="739775" algn="l"/>
                <a:tab pos="1021080" algn="l"/>
                <a:tab pos="1257300" algn="l"/>
              </a:tabLst>
            </a:pPr>
            <a:r>
              <a:rPr lang="en-US" altLang="en-US" dirty="0"/>
              <a:t>Either test memory word and set value</a:t>
            </a:r>
            <a:endParaRPr lang="en-US" altLang="en-US" dirty="0"/>
          </a:p>
          <a:p>
            <a:pPr lvl="1" defTabSz="914400">
              <a:lnSpc>
                <a:spcPct val="90000"/>
              </a:lnSpc>
              <a:tabLst>
                <a:tab pos="739775" algn="l"/>
                <a:tab pos="1021080" algn="l"/>
                <a:tab pos="1257300" algn="l"/>
              </a:tabLst>
            </a:pPr>
            <a:r>
              <a:rPr lang="en-US" altLang="en-US" dirty="0"/>
              <a:t>Or swap contents of two memory words</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6"/>
          <p:cNvSpPr/>
          <p:nvPr/>
        </p:nvSpPr>
        <p:spPr bwMode="auto">
          <a:xfrm>
            <a:off x="1898650" y="2058988"/>
            <a:ext cx="167481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
        <p:nvSpPr>
          <p:cNvPr id="6" name="Rectangle 5"/>
          <p:cNvSpPr/>
          <p:nvPr/>
        </p:nvSpPr>
        <p:spPr bwMode="auto">
          <a:xfrm>
            <a:off x="1906588" y="1419225"/>
            <a:ext cx="167481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
        <p:nvSpPr>
          <p:cNvPr id="19460" name="Title 1"/>
          <p:cNvSpPr>
            <a:spLocks noGrp="1"/>
          </p:cNvSpPr>
          <p:nvPr>
            <p:ph type="title"/>
          </p:nvPr>
        </p:nvSpPr>
        <p:spPr>
          <a:xfrm>
            <a:off x="1193800" y="119063"/>
            <a:ext cx="8154988" cy="576262"/>
          </a:xfrm>
          <a:ln/>
        </p:spPr>
        <p:txBody>
          <a:bodyPr vert="horz" wrap="square" lIns="91435" tIns="45718" rIns="91435" bIns="45718" anchor="b" anchorCtr="0"/>
          <a:p>
            <a:r>
              <a:rPr lang="en-US" altLang="en-US" sz="2400" dirty="0"/>
              <a:t>Solution to Critical-section Problem Using Locks</a:t>
            </a:r>
            <a:endParaRPr lang="en-US" altLang="en-US" sz="2400" dirty="0"/>
          </a:p>
        </p:txBody>
      </p:sp>
      <p:sp>
        <p:nvSpPr>
          <p:cNvPr id="19461" name="Content Placeholder 2"/>
          <p:cNvSpPr>
            <a:spLocks noGrp="1"/>
          </p:cNvSpPr>
          <p:nvPr>
            <p:ph idx="1"/>
          </p:nvPr>
        </p:nvSpPr>
        <p:spPr>
          <a:xfrm>
            <a:off x="996950" y="1103313"/>
            <a:ext cx="7727950" cy="4530725"/>
          </a:xfrm>
          <a:ln/>
        </p:spPr>
        <p:txBody>
          <a:bodyPr vert="horz" wrap="square" lIns="91435" tIns="45718" rIns="91435" bIns="45718" anchor="t" anchorCtr="0"/>
          <a:p>
            <a:pPr>
              <a:buNone/>
            </a:pPr>
            <a:r>
              <a:rPr lang="en-US" altLang="en-US" sz="1400" b="1" dirty="0">
                <a:solidFill>
                  <a:srgbClr val="000000"/>
                </a:solidFill>
                <a:latin typeface="Courier New" panose="02070309020205020404" charset="0"/>
                <a:cs typeface="Courier New" panose="02070309020205020404" charset="0"/>
              </a:rPr>
              <a:t>	</a:t>
            </a:r>
            <a:r>
              <a:rPr lang="en-US" altLang="en-US" sz="1600" b="1" dirty="0">
                <a:solidFill>
                  <a:srgbClr val="000000"/>
                </a:solidFill>
                <a:latin typeface="Courier New" panose="02070309020205020404" charset="0"/>
                <a:cs typeface="Courier New" panose="02070309020205020404" charset="0"/>
              </a:rPr>
              <a:t>do {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acquire lock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critical section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release lock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remainder section </a:t>
            </a:r>
            <a:endParaRPr lang="en-US" altLang="en-US" sz="1600" b="1" dirty="0">
              <a:solidFill>
                <a:srgbClr val="000000"/>
              </a:solidFill>
              <a:latin typeface="Courier New" panose="02070309020205020404" charset="0"/>
              <a:cs typeface="Courier New" panose="02070309020205020404" charset="0"/>
            </a:endParaRPr>
          </a:p>
          <a:p>
            <a:pPr>
              <a:buNone/>
            </a:pPr>
            <a:r>
              <a:rPr lang="en-US" altLang="en-US" sz="1600" b="1" dirty="0">
                <a:solidFill>
                  <a:srgbClr val="000000"/>
                </a:solidFill>
                <a:latin typeface="Courier New" panose="02070309020205020404" charset="0"/>
                <a:cs typeface="Courier New" panose="02070309020205020404" charset="0"/>
              </a:rPr>
              <a:t>	} while (TRUE); </a:t>
            </a:r>
            <a:endParaRPr lang="en-US" altLang="en-US" sz="1600" b="1" dirty="0">
              <a:solidFill>
                <a:srgbClr val="000000"/>
              </a:solidFill>
              <a:latin typeface="Courier New" panose="02070309020205020404" charset="0"/>
              <a:ea typeface="Courier New" panose="020703090202050204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87463" y="161925"/>
            <a:ext cx="7399337" cy="576263"/>
          </a:xfrm>
          <a:ln/>
        </p:spPr>
        <p:txBody>
          <a:bodyPr vert="horz" wrap="square" lIns="91435" tIns="45718" rIns="91435" bIns="45718" anchor="b" anchorCtr="0"/>
          <a:p>
            <a:pPr eaLnBrk="1" hangingPunct="1"/>
            <a:r>
              <a:rPr lang="en-US" altLang="en-US" dirty="0"/>
              <a:t>test_and_set  Instruction </a:t>
            </a:r>
            <a:endParaRPr lang="en-US" altLang="en-US" dirty="0"/>
          </a:p>
        </p:txBody>
      </p:sp>
      <p:sp>
        <p:nvSpPr>
          <p:cNvPr id="20483" name="Rectangle 3"/>
          <p:cNvSpPr>
            <a:spLocks noGrp="1"/>
          </p:cNvSpPr>
          <p:nvPr>
            <p:ph idx="1"/>
          </p:nvPr>
        </p:nvSpPr>
        <p:spPr>
          <a:xfrm>
            <a:off x="806450" y="827088"/>
            <a:ext cx="7408863" cy="4422775"/>
          </a:xfrm>
          <a:ln/>
        </p:spPr>
        <p:txBody>
          <a:bodyPr vert="horz" wrap="square" lIns="91435" tIns="45718" rIns="91435" bIns="45718" anchor="t" anchorCtr="0"/>
          <a:p>
            <a:pPr defTabSz="914400">
              <a:lnSpc>
                <a:spcPct val="90000"/>
              </a:lnSpc>
              <a:buNone/>
              <a:tabLst>
                <a:tab pos="739775" algn="l"/>
                <a:tab pos="1021080" algn="l"/>
                <a:tab pos="1257300" algn="l"/>
              </a:tabLst>
            </a:pPr>
            <a:endParaRPr lang="en-US" altLang="en-US" dirty="0"/>
          </a:p>
          <a:p>
            <a:pPr defTabSz="914400">
              <a:lnSpc>
                <a:spcPct val="90000"/>
              </a:lnSpc>
              <a:buNone/>
              <a:tabLst>
                <a:tab pos="739775" algn="l"/>
                <a:tab pos="1021080" algn="l"/>
                <a:tab pos="1257300" algn="l"/>
              </a:tabLst>
            </a:pPr>
            <a:r>
              <a:rPr lang="en-US" altLang="en-US" dirty="0"/>
              <a:t>   Definition:</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buNone/>
              <a:tabLst>
                <a:tab pos="739775" algn="l"/>
                <a:tab pos="1021080" algn="l"/>
                <a:tab pos="1257300" algn="l"/>
              </a:tabLst>
            </a:pPr>
            <a:r>
              <a:rPr lang="en-US" altLang="en-US" b="1" dirty="0">
                <a:solidFill>
                  <a:srgbClr val="000000"/>
                </a:solidFill>
                <a:latin typeface="Courier New" panose="02070309020205020404" charset="0"/>
                <a:cs typeface="Courier New" panose="02070309020205020404" charset="0"/>
              </a:rPr>
              <a:t>       </a:t>
            </a:r>
            <a:r>
              <a:rPr lang="en-US" altLang="en-US" sz="1600" b="1" dirty="0">
                <a:solidFill>
                  <a:srgbClr val="000000"/>
                </a:solidFill>
                <a:latin typeface="Courier New" panose="02070309020205020404" charset="0"/>
                <a:cs typeface="Courier New" panose="02070309020205020404" charset="0"/>
              </a:rPr>
              <a:t>boolean test_and_set (boolean *target)</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739775" algn="l"/>
                <a:tab pos="1021080" algn="l"/>
                <a:tab pos="1257300" algn="l"/>
              </a:tabLst>
            </a:pPr>
            <a:r>
              <a:rPr lang="en-US" altLang="en-US" sz="1600" b="1" dirty="0">
                <a:solidFill>
                  <a:srgbClr val="000000"/>
                </a:solidFill>
                <a:latin typeface="Courier New" panose="02070309020205020404" charset="0"/>
                <a:cs typeface="Courier New" panose="02070309020205020404" charset="0"/>
              </a:rPr>
              <a:t>          {</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739775" algn="l"/>
                <a:tab pos="1021080" algn="l"/>
                <a:tab pos="1257300" algn="l"/>
              </a:tabLst>
            </a:pPr>
            <a:r>
              <a:rPr lang="en-US" altLang="en-US" sz="1600" b="1" dirty="0">
                <a:solidFill>
                  <a:srgbClr val="000000"/>
                </a:solidFill>
                <a:latin typeface="Courier New" panose="02070309020205020404" charset="0"/>
                <a:cs typeface="Courier New" panose="02070309020205020404" charset="0"/>
              </a:rPr>
              <a:t>               boolean rv = *target;</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739775" algn="l"/>
                <a:tab pos="1021080" algn="l"/>
                <a:tab pos="1257300" algn="l"/>
              </a:tabLst>
            </a:pPr>
            <a:r>
              <a:rPr lang="en-US" altLang="en-US" sz="1600" b="1" dirty="0">
                <a:solidFill>
                  <a:srgbClr val="000000"/>
                </a:solidFill>
                <a:latin typeface="Courier New" panose="02070309020205020404" charset="0"/>
                <a:cs typeface="Courier New" panose="02070309020205020404" charset="0"/>
              </a:rPr>
              <a:t>               *target = TRUE;</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739775" algn="l"/>
                <a:tab pos="1021080" algn="l"/>
                <a:tab pos="1257300" algn="l"/>
              </a:tabLst>
            </a:pPr>
            <a:r>
              <a:rPr lang="en-US" altLang="en-US" sz="1600" b="1" dirty="0">
                <a:solidFill>
                  <a:srgbClr val="000000"/>
                </a:solidFill>
                <a:latin typeface="Courier New" panose="02070309020205020404" charset="0"/>
                <a:cs typeface="Courier New" panose="02070309020205020404" charset="0"/>
              </a:rPr>
              <a:t>               return rv:</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739775" algn="l"/>
                <a:tab pos="1021080" algn="l"/>
                <a:tab pos="1257300" algn="l"/>
              </a:tabLst>
            </a:pPr>
            <a:r>
              <a:rPr lang="en-US" altLang="en-US" sz="1600" b="1" dirty="0">
                <a:solidFill>
                  <a:srgbClr val="000000"/>
                </a:solidFill>
                <a:latin typeface="Courier New" panose="02070309020205020404" charset="0"/>
                <a:cs typeface="Courier New" panose="02070309020205020404" charset="0"/>
              </a:rPr>
              <a:t>          }</a:t>
            </a:r>
            <a:endParaRPr lang="en-US" altLang="en-US" sz="1600" dirty="0">
              <a:solidFill>
                <a:srgbClr val="0000FF"/>
              </a:solidFill>
            </a:endParaRPr>
          </a:p>
          <a:p>
            <a:pPr defTabSz="914400">
              <a:lnSpc>
                <a:spcPct val="90000"/>
              </a:lnSpc>
              <a:buFont typeface="Monotype Sorts" pitchFamily="-84" charset="2"/>
              <a:buAutoNum type="arabicPeriod"/>
              <a:tabLst>
                <a:tab pos="739775" algn="l"/>
                <a:tab pos="1021080" algn="l"/>
                <a:tab pos="1257300" algn="l"/>
              </a:tabLst>
            </a:pPr>
            <a:r>
              <a:rPr lang="en-US" altLang="en-US" dirty="0"/>
              <a:t>Executed atomically</a:t>
            </a:r>
            <a:endParaRPr lang="en-US" altLang="en-US" dirty="0"/>
          </a:p>
          <a:p>
            <a:pPr defTabSz="914400">
              <a:lnSpc>
                <a:spcPct val="90000"/>
              </a:lnSpc>
              <a:buFont typeface="Monotype Sorts" pitchFamily="-84" charset="2"/>
              <a:buAutoNum type="arabicPeriod"/>
              <a:tabLst>
                <a:tab pos="739775" algn="l"/>
                <a:tab pos="1021080" algn="l"/>
                <a:tab pos="1257300" algn="l"/>
              </a:tabLst>
            </a:pPr>
            <a:r>
              <a:rPr lang="en-US" altLang="en-US" dirty="0"/>
              <a:t>Returns the original value of passed parameter</a:t>
            </a:r>
            <a:endParaRPr lang="en-US" altLang="en-US" dirty="0"/>
          </a:p>
          <a:p>
            <a:pPr defTabSz="914400">
              <a:lnSpc>
                <a:spcPct val="90000"/>
              </a:lnSpc>
              <a:buFont typeface="Monotype Sorts" pitchFamily="-84" charset="2"/>
              <a:buAutoNum type="arabicPeriod"/>
              <a:tabLst>
                <a:tab pos="739775" algn="l"/>
                <a:tab pos="1021080" algn="l"/>
                <a:tab pos="1257300" algn="l"/>
              </a:tabLst>
            </a:pPr>
            <a:r>
              <a:rPr lang="en-US" altLang="en-US" dirty="0"/>
              <a:t>Set the new value of passed parameter to “TRUE”.</a:t>
            </a:r>
            <a:endParaRPr lang="en-US" altLang="en-US" dirty="0"/>
          </a:p>
          <a:p>
            <a:pPr defTabSz="914400">
              <a:lnSpc>
                <a:spcPct val="90000"/>
              </a:lnSpc>
              <a:buFont typeface="Monotype Sorts" pitchFamily="-84" charset="2"/>
              <a:buAutoNum type="arabicPeriod"/>
              <a:tabLst>
                <a:tab pos="739775" algn="l"/>
                <a:tab pos="1021080" algn="l"/>
                <a:tab pos="1257300" algn="l"/>
              </a:tabLst>
            </a:pPr>
            <a:endParaRPr lang="en-US" altLang="en-US" dirty="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849313" y="161925"/>
            <a:ext cx="7837487" cy="576263"/>
          </a:xfrm>
          <a:ln/>
        </p:spPr>
        <p:txBody>
          <a:bodyPr vert="horz" wrap="square" lIns="91435" tIns="45718" rIns="91435" bIns="45718" anchor="b" anchorCtr="0"/>
          <a:p>
            <a:pPr eaLnBrk="1" hangingPunct="1"/>
            <a:r>
              <a:rPr lang="en-US" altLang="en-US" dirty="0"/>
              <a:t>Solution using test_and_set()</a:t>
            </a:r>
            <a:endParaRPr lang="en-US" altLang="en-US" dirty="0"/>
          </a:p>
        </p:txBody>
      </p:sp>
      <p:sp>
        <p:nvSpPr>
          <p:cNvPr id="18435" name="Rectangle 3"/>
          <p:cNvSpPr>
            <a:spLocks noGrp="1" noChangeArrowheads="1"/>
          </p:cNvSpPr>
          <p:nvPr>
            <p:ph idx="1"/>
          </p:nvPr>
        </p:nvSpPr>
        <p:spPr>
          <a:xfrm>
            <a:off x="869950" y="1193800"/>
            <a:ext cx="6865938" cy="3319463"/>
          </a:xfrm>
        </p:spPr>
        <p:txBody>
          <a:bodyPr vert="horz" wrap="square" lIns="91435" tIns="45718" rIns="91435" bIns="45718" numCol="1" anchor="t" anchorCtr="0" compatLnSpc="1"/>
          <a:lstStyle/>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charset="0"/>
              <a:buChar char="n"/>
              <a:tabLst>
                <a:tab pos="741680" algn="l"/>
                <a:tab pos="1022985" algn="l"/>
                <a:tab pos="1258570" algn="l"/>
              </a:tabLst>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Shared </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Boolean </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variable lock, initialized to </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FALSE</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charset="0"/>
              <a:buChar char="n"/>
              <a:tabLst>
                <a:tab pos="741680" algn="l"/>
                <a:tab pos="1022985" algn="l"/>
                <a:tab pos="1258570" algn="l"/>
              </a:tabLst>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Solution</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a:t>
            </a:r>
            <a:endParaRPr kumimoji="1" lang="en-US" sz="14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4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t>do {</a:t>
            </a:r>
            <a:br>
              <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br>
            <a:r>
              <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t>          while (test_and_set(&amp;lock)) </a:t>
            </a:r>
            <a:endPar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t>             ; /* do nothing */ </a:t>
            </a:r>
            <a:endPar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t>                 /* critical section */ </a:t>
            </a:r>
            <a:endPar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t>          lock = false; </a:t>
            </a:r>
            <a:endPar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t>                 /* remainder section */ </a:t>
            </a:r>
            <a:endPar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altLang="en-US" sz="16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t>       } while (true);</a:t>
            </a:r>
            <a:r>
              <a:rPr kumimoji="1" lang="en-US" altLang="en-US" sz="18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rPr>
              <a:t> </a:t>
            </a:r>
            <a:endParaRPr kumimoji="1" lang="en-US" altLang="en-US" sz="1800" b="1" i="0" u="none" strike="noStrike" kern="0" cap="none" spc="0" normalizeH="0" baseline="0" noProof="0" dirty="0" err="1" smtClean="0">
              <a:ln>
                <a:noFill/>
              </a:ln>
              <a:solidFill>
                <a:srgbClr val="000000"/>
              </a:solidFill>
              <a:effectLst/>
              <a:uLnTx/>
              <a:uFillTx/>
              <a:latin typeface="Courier New" panose="02070309020205020404" charset="0"/>
              <a:ea typeface="MS PGothic" panose="020B0600070205080204" pitchFamily="34" charset="-128"/>
              <a:cs typeface="Courier New" panose="02070309020205020404" charset="0"/>
            </a:endParaRPr>
          </a:p>
          <a:p>
            <a:pPr marL="0" marR="0" lvl="0" indent="0"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tabLst>
                <a:tab pos="741680" algn="l"/>
                <a:tab pos="1022985" algn="l"/>
                <a:tab pos="1258570" algn="l"/>
              </a:tabLst>
              <a:defRPr/>
            </a:pPr>
            <a:endParaRPr kumimoji="1" lang="en-US" sz="1800" b="0" i="0" u="none" strike="noStrike" kern="0" cap="none" spc="0" normalizeH="0" baseline="0" noProof="0" dirty="0">
              <a:ln>
                <a:noFill/>
              </a:ln>
              <a:solidFill>
                <a:srgbClr val="0000FF"/>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tabLst>
                <a:tab pos="741680" algn="l"/>
                <a:tab pos="1022985" algn="l"/>
                <a:tab pos="1258570" algn="l"/>
              </a:tabLst>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1271588" y="201613"/>
            <a:ext cx="7707312" cy="576262"/>
          </a:xfrm>
          <a:ln/>
        </p:spPr>
        <p:txBody>
          <a:bodyPr vert="horz" wrap="square" lIns="91435" tIns="45718" rIns="91435" bIns="45718" anchor="b" anchorCtr="0"/>
          <a:p>
            <a:pPr eaLnBrk="1" hangingPunct="1"/>
            <a:r>
              <a:rPr lang="en-US" altLang="en-US" dirty="0"/>
              <a:t>Chapter 5: Process Synchronization</a:t>
            </a:r>
            <a:endParaRPr lang="en-US" altLang="en-US" dirty="0"/>
          </a:p>
        </p:txBody>
      </p:sp>
      <p:sp>
        <p:nvSpPr>
          <p:cNvPr id="4099" name="Rectangle 3"/>
          <p:cNvSpPr>
            <a:spLocks noGrp="1"/>
          </p:cNvSpPr>
          <p:nvPr>
            <p:ph idx="1"/>
          </p:nvPr>
        </p:nvSpPr>
        <p:spPr>
          <a:xfrm>
            <a:off x="847725" y="1165225"/>
            <a:ext cx="6040438" cy="3270250"/>
          </a:xfrm>
          <a:ln/>
        </p:spPr>
        <p:txBody>
          <a:bodyPr vert="horz" wrap="square" lIns="91435" tIns="45718" rIns="91435" bIns="45718" anchor="t" anchorCtr="0"/>
          <a:p>
            <a:pPr>
              <a:lnSpc>
                <a:spcPct val="80000"/>
              </a:lnSpc>
            </a:pPr>
            <a:r>
              <a:rPr lang="en-US" altLang="en-US" dirty="0"/>
              <a:t>Background</a:t>
            </a:r>
            <a:endParaRPr lang="en-US" altLang="en-US" dirty="0"/>
          </a:p>
          <a:p>
            <a:pPr>
              <a:lnSpc>
                <a:spcPct val="80000"/>
              </a:lnSpc>
            </a:pPr>
            <a:r>
              <a:rPr lang="en-US" altLang="en-US" dirty="0"/>
              <a:t>The Critical-Section Problem</a:t>
            </a:r>
            <a:endParaRPr lang="en-US" altLang="en-US" dirty="0"/>
          </a:p>
          <a:p>
            <a:pPr>
              <a:lnSpc>
                <a:spcPct val="80000"/>
              </a:lnSpc>
            </a:pPr>
            <a:r>
              <a:rPr lang="en-US" altLang="en-US" dirty="0"/>
              <a:t>Peterson</a:t>
            </a:r>
            <a:r>
              <a:rPr lang="ja-JP" altLang="en-US" dirty="0"/>
              <a:t>’</a:t>
            </a:r>
            <a:r>
              <a:rPr lang="en-US" altLang="ja-JP" dirty="0"/>
              <a:t>s Solution</a:t>
            </a:r>
            <a:endParaRPr lang="en-US" altLang="ja-JP" dirty="0"/>
          </a:p>
          <a:p>
            <a:pPr>
              <a:lnSpc>
                <a:spcPct val="80000"/>
              </a:lnSpc>
            </a:pPr>
            <a:r>
              <a:rPr lang="en-US" altLang="en-US" dirty="0"/>
              <a:t>Synchronization Hardware</a:t>
            </a:r>
            <a:endParaRPr lang="en-US" altLang="en-US" dirty="0"/>
          </a:p>
          <a:p>
            <a:pPr>
              <a:lnSpc>
                <a:spcPct val="80000"/>
              </a:lnSpc>
            </a:pPr>
            <a:r>
              <a:rPr lang="en-US" altLang="en-US" dirty="0"/>
              <a:t>Mutex Locks</a:t>
            </a:r>
            <a:endParaRPr lang="en-US" altLang="en-US" dirty="0"/>
          </a:p>
          <a:p>
            <a:pPr>
              <a:lnSpc>
                <a:spcPct val="80000"/>
              </a:lnSpc>
            </a:pPr>
            <a:r>
              <a:rPr lang="en-US" altLang="en-US" dirty="0"/>
              <a:t>Semaphores</a:t>
            </a:r>
            <a:endParaRPr lang="en-US" altLang="en-US" dirty="0"/>
          </a:p>
          <a:p>
            <a:pPr>
              <a:lnSpc>
                <a:spcPct val="80000"/>
              </a:lnSpc>
            </a:pPr>
            <a:r>
              <a:rPr lang="en-US" altLang="en-US" dirty="0"/>
              <a:t>Classic Problems of Synchronization</a:t>
            </a:r>
            <a:endParaRPr lang="en-US" altLang="en-US" dirty="0"/>
          </a:p>
          <a:p>
            <a:pPr>
              <a:lnSpc>
                <a:spcPct val="80000"/>
              </a:lnSpc>
            </a:pPr>
            <a:r>
              <a:rPr lang="en-US" altLang="en-US" dirty="0"/>
              <a:t>Monitors</a:t>
            </a:r>
            <a:endParaRPr lang="en-US" altLang="en-US" dirty="0"/>
          </a:p>
          <a:p>
            <a:pPr>
              <a:lnSpc>
                <a:spcPct val="80000"/>
              </a:lnSpc>
            </a:pPr>
            <a:r>
              <a:rPr lang="en-US" altLang="en-US" dirty="0"/>
              <a:t>Synchronization Examples </a:t>
            </a:r>
            <a:endParaRPr lang="en-US" altLang="en-US" dirty="0"/>
          </a:p>
          <a:p>
            <a:pPr>
              <a:lnSpc>
                <a:spcPct val="80000"/>
              </a:lnSpc>
            </a:pPr>
            <a:r>
              <a:rPr lang="en-US" altLang="en-US" dirty="0"/>
              <a:t>Alternative Approaches</a:t>
            </a:r>
            <a:endParaRPr lang="en-US" altLang="en-US" dirty="0"/>
          </a:p>
        </p:txBody>
      </p:sp>
      <p:sp>
        <p:nvSpPr>
          <p:cNvPr id="4100" name="Rectangle 5"/>
          <p:cNvSpPr/>
          <p:nvPr/>
        </p:nvSpPr>
        <p:spPr>
          <a:xfrm>
            <a:off x="2286000" y="5116513"/>
            <a:ext cx="4078288" cy="923925"/>
          </a:xfrm>
          <a:prstGeom prst="rect">
            <a:avLst/>
          </a:prstGeom>
          <a:noFill/>
          <a:ln w="9525">
            <a:noFill/>
          </a:ln>
        </p:spPr>
        <p:txBody>
          <a:bodyPr lIns="91426" tIns="45714" rIns="91426" bIns="45714">
            <a:spAutoFit/>
          </a:bodyPr>
          <a:p>
            <a:endParaRPr lang="en-US" altLang="en-US" dirty="0">
              <a:latin typeface="Helvetica" pitchFamily="-84" charset="0"/>
            </a:endParaRPr>
          </a:p>
          <a:p>
            <a:endParaRPr lang="en-US" altLang="en-US" dirty="0">
              <a:latin typeface="Helvetica" pitchFamily="-84" charset="0"/>
            </a:endParaRPr>
          </a:p>
          <a:p>
            <a:endParaRPr lang="en-US" altLang="en-US" dirty="0">
              <a:latin typeface="Helvetica" pitchFamily="-8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063625" y="277813"/>
            <a:ext cx="7623175" cy="576262"/>
          </a:xfrm>
          <a:ln/>
        </p:spPr>
        <p:txBody>
          <a:bodyPr vert="horz" wrap="square" lIns="91435" tIns="45718" rIns="91435" bIns="45718" anchor="b" anchorCtr="0"/>
          <a:p>
            <a:pPr eaLnBrk="1" hangingPunct="1"/>
            <a:r>
              <a:rPr lang="en-US" altLang="en-US" dirty="0"/>
              <a:t>compare_and_swap Instruction</a:t>
            </a:r>
            <a:endParaRPr lang="en-US" altLang="en-US" dirty="0"/>
          </a:p>
        </p:txBody>
      </p:sp>
      <p:sp>
        <p:nvSpPr>
          <p:cNvPr id="22531" name="Rectangle 3"/>
          <p:cNvSpPr>
            <a:spLocks noGrp="1"/>
          </p:cNvSpPr>
          <p:nvPr>
            <p:ph idx="1"/>
          </p:nvPr>
        </p:nvSpPr>
        <p:spPr>
          <a:xfrm>
            <a:off x="806450" y="850900"/>
            <a:ext cx="7916863" cy="4867275"/>
          </a:xfrm>
          <a:ln/>
        </p:spPr>
        <p:txBody>
          <a:bodyPr vert="horz" wrap="square" lIns="91435" tIns="45718" rIns="91435" bIns="45718" anchor="t" anchorCtr="0"/>
          <a:p>
            <a:pPr defTabSz="914400">
              <a:lnSpc>
                <a:spcPct val="90000"/>
              </a:lnSpc>
              <a:buNone/>
              <a:tabLst>
                <a:tab pos="741680" algn="l"/>
                <a:tab pos="1022350" algn="l"/>
                <a:tab pos="1259205" algn="l"/>
              </a:tabLst>
            </a:pPr>
            <a:endParaRPr lang="en-US" altLang="en-US" dirty="0"/>
          </a:p>
          <a:p>
            <a:pPr defTabSz="914400">
              <a:lnSpc>
                <a:spcPct val="90000"/>
              </a:lnSpc>
              <a:buNone/>
              <a:tabLst>
                <a:tab pos="741680" algn="l"/>
                <a:tab pos="1022350" algn="l"/>
                <a:tab pos="1259205" algn="l"/>
              </a:tabLst>
            </a:pPr>
            <a:r>
              <a:rPr lang="en-US" altLang="en-US" dirty="0"/>
              <a:t>Definition:</a:t>
            </a:r>
            <a:endParaRPr lang="en-US" altLang="en-US" dirty="0"/>
          </a:p>
          <a:p>
            <a:pPr defTabSz="914400">
              <a:buNone/>
              <a:tabLst>
                <a:tab pos="741680" algn="l"/>
                <a:tab pos="1022350" algn="l"/>
                <a:tab pos="1259205" algn="l"/>
              </a:tabLst>
            </a:pPr>
            <a:r>
              <a:rPr lang="en-US" altLang="en-US" sz="1400" b="1" dirty="0">
                <a:latin typeface="Courier New" panose="02070309020205020404" charset="0"/>
                <a:cs typeface="Courier New" panose="02070309020205020404" charset="0"/>
              </a:rPr>
              <a:t>     int compare _and_swap(int *value, int expected, int new_value) { </a:t>
            </a:r>
            <a:endParaRPr lang="en-US" altLang="en-US" sz="14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400" b="1" dirty="0">
                <a:latin typeface="Courier New" panose="02070309020205020404" charset="0"/>
                <a:cs typeface="Courier New" panose="02070309020205020404" charset="0"/>
              </a:rPr>
              <a:t>         int temp = *value; </a:t>
            </a:r>
            <a:endParaRPr lang="en-US" altLang="en-US" sz="1400" b="1" dirty="0">
              <a:latin typeface="Courier New" panose="02070309020205020404" charset="0"/>
              <a:cs typeface="Courier New" panose="02070309020205020404" charset="0"/>
            </a:endParaRPr>
          </a:p>
          <a:p>
            <a:pPr defTabSz="914400">
              <a:buNone/>
              <a:tabLst>
                <a:tab pos="741680" algn="l"/>
                <a:tab pos="1022350" algn="l"/>
                <a:tab pos="1259205" algn="l"/>
              </a:tabLst>
            </a:pPr>
            <a:endParaRPr lang="en-US" altLang="en-US" sz="14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400" b="1" dirty="0">
                <a:latin typeface="Courier New" panose="02070309020205020404" charset="0"/>
                <a:cs typeface="Courier New" panose="02070309020205020404" charset="0"/>
              </a:rPr>
              <a:t>         if (*value == expected) </a:t>
            </a:r>
            <a:endParaRPr lang="en-US" altLang="en-US" sz="14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400" b="1" dirty="0">
                <a:latin typeface="Courier New" panose="02070309020205020404" charset="0"/>
                <a:cs typeface="Courier New" panose="02070309020205020404" charset="0"/>
              </a:rPr>
              <a:t>            *value = new_value; </a:t>
            </a:r>
            <a:endParaRPr lang="en-US" altLang="en-US" sz="14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400" b="1" dirty="0">
                <a:latin typeface="Courier New" panose="02070309020205020404" charset="0"/>
                <a:cs typeface="Courier New" panose="02070309020205020404" charset="0"/>
              </a:rPr>
              <a:t>      return temp; </a:t>
            </a:r>
            <a:endParaRPr lang="en-US" altLang="en-US" sz="14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400" b="1" dirty="0">
                <a:latin typeface="Courier New" panose="02070309020205020404" charset="0"/>
                <a:cs typeface="Courier New" panose="02070309020205020404" charset="0"/>
              </a:rPr>
              <a:t>     } </a:t>
            </a:r>
            <a:endParaRPr lang="en-US" altLang="en-US" sz="1400" b="1" dirty="0">
              <a:latin typeface="Courier New" panose="02070309020205020404" charset="0"/>
              <a:cs typeface="Courier New" panose="02070309020205020404" charset="0"/>
            </a:endParaRPr>
          </a:p>
          <a:p>
            <a:pPr defTabSz="914400">
              <a:lnSpc>
                <a:spcPct val="90000"/>
              </a:lnSpc>
              <a:buFont typeface="Monotype Sorts" pitchFamily="-84" charset="2"/>
              <a:buAutoNum type="arabicPeriod"/>
              <a:tabLst>
                <a:tab pos="741680" algn="l"/>
                <a:tab pos="1022350" algn="l"/>
                <a:tab pos="1259205" algn="l"/>
              </a:tabLst>
            </a:pPr>
            <a:r>
              <a:rPr lang="en-US" altLang="en-US" dirty="0"/>
              <a:t>Executed atomically</a:t>
            </a:r>
            <a:endParaRPr lang="en-US" altLang="en-US" dirty="0"/>
          </a:p>
          <a:p>
            <a:pPr defTabSz="914400">
              <a:lnSpc>
                <a:spcPct val="90000"/>
              </a:lnSpc>
              <a:buFont typeface="Monotype Sorts" pitchFamily="-84" charset="2"/>
              <a:buAutoNum type="arabicPeriod"/>
              <a:tabLst>
                <a:tab pos="741680" algn="l"/>
                <a:tab pos="1022350" algn="l"/>
                <a:tab pos="1259205" algn="l"/>
              </a:tabLst>
            </a:pPr>
            <a:r>
              <a:rPr lang="en-US" altLang="en-US" dirty="0"/>
              <a:t>Returns the original value of passed parameter “value”</a:t>
            </a:r>
            <a:endParaRPr lang="en-US" altLang="en-US" dirty="0"/>
          </a:p>
          <a:p>
            <a:pPr defTabSz="914400">
              <a:lnSpc>
                <a:spcPct val="90000"/>
              </a:lnSpc>
              <a:buFont typeface="Monotype Sorts" pitchFamily="-84" charset="2"/>
              <a:buAutoNum type="arabicPeriod"/>
              <a:tabLst>
                <a:tab pos="741680" algn="l"/>
                <a:tab pos="1022350" algn="l"/>
                <a:tab pos="1259205" algn="l"/>
              </a:tabLst>
            </a:pPr>
            <a:r>
              <a:rPr lang="en-US" altLang="en-US" dirty="0"/>
              <a:t>Set  the variable “value”  the value of the passed parameter “new_value” but only if “value” ==“expected”. That is, the swap takes place only under this condition.</a:t>
            </a:r>
            <a:endParaRPr lang="en-US" altLang="en-US" dirty="0"/>
          </a:p>
          <a:p>
            <a:pPr defTabSz="914400">
              <a:lnSpc>
                <a:spcPct val="90000"/>
              </a:lnSpc>
              <a:buFont typeface="Monotype Sorts" pitchFamily="-84" charset="2"/>
              <a:buAutoNum type="arabicPeriod"/>
              <a:tabLst>
                <a:tab pos="741680" algn="l"/>
                <a:tab pos="1022350" algn="l"/>
                <a:tab pos="1259205" algn="l"/>
              </a:tabLst>
            </a:pPr>
            <a:endParaRPr lang="en-US" altLang="en-US" dirty="0">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1192213" y="219075"/>
            <a:ext cx="7567612" cy="576263"/>
          </a:xfrm>
          <a:ln/>
        </p:spPr>
        <p:txBody>
          <a:bodyPr vert="horz" wrap="square" lIns="91435" tIns="45718" rIns="91435" bIns="45718" anchor="b" anchorCtr="0"/>
          <a:p>
            <a:pPr eaLnBrk="1" hangingPunct="1"/>
            <a:r>
              <a:rPr lang="en-US" altLang="en-US" dirty="0"/>
              <a:t>Solution using compare_and_swap</a:t>
            </a:r>
            <a:endParaRPr lang="en-US" altLang="en-US" dirty="0"/>
          </a:p>
        </p:txBody>
      </p:sp>
      <p:sp>
        <p:nvSpPr>
          <p:cNvPr id="23555" name="Rectangle 3"/>
          <p:cNvSpPr>
            <a:spLocks noGrp="1"/>
          </p:cNvSpPr>
          <p:nvPr>
            <p:ph idx="1"/>
          </p:nvPr>
        </p:nvSpPr>
        <p:spPr>
          <a:xfrm>
            <a:off x="827088" y="1211263"/>
            <a:ext cx="7766050" cy="4333875"/>
          </a:xfrm>
          <a:ln/>
        </p:spPr>
        <p:txBody>
          <a:bodyPr vert="horz" wrap="square" lIns="91435" tIns="45718" rIns="91435" bIns="45718" anchor="t" anchorCtr="0"/>
          <a:p>
            <a:pPr defTabSz="914400">
              <a:lnSpc>
                <a:spcPct val="90000"/>
              </a:lnSpc>
              <a:tabLst>
                <a:tab pos="741680" algn="l"/>
                <a:tab pos="1022350" algn="l"/>
                <a:tab pos="1259205" algn="l"/>
              </a:tabLst>
            </a:pPr>
            <a:r>
              <a:rPr lang="en-US" altLang="en-US" dirty="0"/>
              <a:t>Shared integer  </a:t>
            </a:r>
            <a:r>
              <a:rPr lang="ja-JP" altLang="en-US" dirty="0"/>
              <a:t>“</a:t>
            </a:r>
            <a:r>
              <a:rPr lang="en-US" altLang="ja-JP" dirty="0"/>
              <a:t>lock</a:t>
            </a:r>
            <a:r>
              <a:rPr lang="ja-JP" altLang="en-US" dirty="0"/>
              <a:t>”</a:t>
            </a:r>
            <a:r>
              <a:rPr lang="en-US" altLang="ja-JP" dirty="0"/>
              <a:t>  initialized to 0; </a:t>
            </a:r>
            <a:endParaRPr lang="en-US" altLang="ja-JP" dirty="0"/>
          </a:p>
          <a:p>
            <a:pPr defTabSz="914400">
              <a:lnSpc>
                <a:spcPct val="90000"/>
              </a:lnSpc>
              <a:tabLst>
                <a:tab pos="741680" algn="l"/>
                <a:tab pos="1022350" algn="l"/>
                <a:tab pos="1259205" algn="l"/>
              </a:tabLst>
            </a:pPr>
            <a:r>
              <a:rPr lang="en-US" altLang="en-US" dirty="0"/>
              <a:t>Solution:</a:t>
            </a:r>
            <a:endParaRPr lang="en-US" altLang="en-US" dirty="0"/>
          </a:p>
          <a:p>
            <a:pPr defTabSz="914400">
              <a:buNone/>
              <a:tabLst>
                <a:tab pos="741680" algn="l"/>
                <a:tab pos="1022350" algn="l"/>
                <a:tab pos="1259205" algn="l"/>
              </a:tabLst>
            </a:pPr>
            <a:r>
              <a:rPr lang="en-US" altLang="en-US" b="1" dirty="0">
                <a:latin typeface="Courier New" panose="02070309020205020404" charset="0"/>
                <a:cs typeface="Courier New" panose="02070309020205020404" charset="0"/>
              </a:rPr>
              <a:t>      </a:t>
            </a:r>
            <a:r>
              <a:rPr lang="en-US" altLang="en-US" sz="1600" b="1" dirty="0">
                <a:latin typeface="Courier New" panose="02070309020205020404" charset="0"/>
                <a:cs typeface="Courier New" panose="02070309020205020404" charset="0"/>
              </a:rPr>
              <a:t>do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while (compare_and_swap(&amp;lock, 0, 1) != 0) </a:t>
            </a:r>
            <a:endParaRPr lang="en-US" altLang="en-US" sz="16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600" b="1" dirty="0">
                <a:latin typeface="Courier New" panose="02070309020205020404" charset="0"/>
                <a:cs typeface="Courier New" panose="02070309020205020404" charset="0"/>
              </a:rPr>
              <a:t>            ; /* do nothing */ </a:t>
            </a:r>
            <a:endParaRPr lang="en-US" altLang="en-US" sz="16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600" b="1" dirty="0">
                <a:latin typeface="Courier New" panose="02070309020205020404" charset="0"/>
                <a:cs typeface="Courier New" panose="02070309020205020404" charset="0"/>
              </a:rPr>
              <a:t>          /* critical section */ </a:t>
            </a:r>
            <a:endParaRPr lang="en-US" altLang="en-US" sz="16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600" b="1" dirty="0">
                <a:latin typeface="Courier New" panose="02070309020205020404" charset="0"/>
                <a:cs typeface="Courier New" panose="02070309020205020404" charset="0"/>
              </a:rPr>
              <a:t>       lock = 0; </a:t>
            </a:r>
            <a:endParaRPr lang="en-US" altLang="en-US" sz="16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600" b="1" dirty="0">
                <a:latin typeface="Courier New" panose="02070309020205020404" charset="0"/>
                <a:cs typeface="Courier New" panose="02070309020205020404" charset="0"/>
              </a:rPr>
              <a:t>          /* remainder section */ </a:t>
            </a:r>
            <a:endParaRPr lang="en-US" altLang="en-US" sz="1600" b="1" dirty="0">
              <a:latin typeface="Courier New" panose="02070309020205020404" charset="0"/>
              <a:cs typeface="Courier New" panose="02070309020205020404" charset="0"/>
            </a:endParaRPr>
          </a:p>
          <a:p>
            <a:pPr defTabSz="914400">
              <a:buNone/>
              <a:tabLst>
                <a:tab pos="741680" algn="l"/>
                <a:tab pos="1022350" algn="l"/>
                <a:tab pos="1259205" algn="l"/>
              </a:tabLst>
            </a:pPr>
            <a:r>
              <a:rPr lang="en-US" altLang="en-US" sz="1600" b="1" dirty="0">
                <a:latin typeface="Courier New" panose="02070309020205020404" charset="0"/>
                <a:cs typeface="Courier New" panose="02070309020205020404" charset="0"/>
              </a:rPr>
              <a:t>      } while (true); </a:t>
            </a:r>
            <a:endParaRPr lang="en-US" altLang="en-US" sz="1600" b="1" dirty="0">
              <a:latin typeface="Courier New" panose="02070309020205020404" charset="0"/>
              <a:cs typeface="Courier New" panose="02070309020205020404" charset="0"/>
            </a:endParaRPr>
          </a:p>
          <a:p>
            <a:pPr defTabSz="914400">
              <a:lnSpc>
                <a:spcPct val="90000"/>
              </a:lnSpc>
              <a:buNone/>
              <a:tabLst>
                <a:tab pos="741680" algn="l"/>
                <a:tab pos="1022350" algn="l"/>
                <a:tab pos="1259205" algn="l"/>
              </a:tabLst>
            </a:pPr>
            <a:r>
              <a:rPr lang="en-US" altLang="en-US" sz="1600" dirty="0"/>
              <a:t>               </a:t>
            </a:r>
            <a:endParaRPr lang="en-US" alt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1217613" y="138113"/>
            <a:ext cx="7931150" cy="576262"/>
          </a:xfrm>
          <a:ln/>
        </p:spPr>
        <p:txBody>
          <a:bodyPr vert="horz" wrap="square" lIns="91435" tIns="45718" rIns="91435" bIns="45718" anchor="b" anchorCtr="0"/>
          <a:p>
            <a:r>
              <a:rPr lang="en-US" altLang="en-US" sz="2400" dirty="0"/>
              <a:t>Bounded-waiting Mutual Exclusion with test_and_set</a:t>
            </a:r>
            <a:endParaRPr lang="en-US" altLang="en-US" sz="2400" dirty="0"/>
          </a:p>
        </p:txBody>
      </p:sp>
      <p:sp>
        <p:nvSpPr>
          <p:cNvPr id="24579" name="Content Placeholder 2"/>
          <p:cNvSpPr>
            <a:spLocks noGrp="1"/>
          </p:cNvSpPr>
          <p:nvPr>
            <p:ph idx="1"/>
          </p:nvPr>
        </p:nvSpPr>
        <p:spPr>
          <a:xfrm>
            <a:off x="1068388" y="1233488"/>
            <a:ext cx="6015037" cy="4530725"/>
          </a:xfrm>
          <a:ln/>
        </p:spPr>
        <p:txBody>
          <a:bodyPr vert="horz" wrap="square" lIns="91435" tIns="45718" rIns="91435" bIns="45718" anchor="t" anchorCtr="0"/>
          <a:p>
            <a:pPr marL="0" indent="0">
              <a:buNone/>
            </a:pPr>
            <a:r>
              <a:rPr lang="en-US" altLang="en-US" sz="1400" b="1" dirty="0">
                <a:latin typeface="Courier New" panose="02070309020205020404" charset="0"/>
                <a:cs typeface="Courier New" panose="02070309020205020404" charset="0"/>
              </a:rPr>
              <a:t>do {</a:t>
            </a:r>
            <a:br>
              <a:rPr lang="en-US" altLang="en-US" sz="1400" b="1" dirty="0">
                <a:latin typeface="Courier New" panose="02070309020205020404" charset="0"/>
                <a:cs typeface="Courier New" panose="02070309020205020404" charset="0"/>
              </a:rPr>
            </a:br>
            <a:r>
              <a:rPr lang="en-US" altLang="en-US" sz="1400" b="1" dirty="0">
                <a:latin typeface="Courier New" panose="02070309020205020404" charset="0"/>
                <a:cs typeface="Courier New" panose="02070309020205020404" charset="0"/>
              </a:rPr>
              <a:t>   waiting[i] = true;</a:t>
            </a:r>
            <a:br>
              <a:rPr lang="en-US" altLang="en-US" sz="1400" b="1" dirty="0">
                <a:latin typeface="Courier New" panose="02070309020205020404" charset="0"/>
                <a:cs typeface="Courier New" panose="02070309020205020404" charset="0"/>
              </a:rPr>
            </a:br>
            <a:r>
              <a:rPr lang="en-US" altLang="en-US" sz="1400" b="1" dirty="0">
                <a:latin typeface="Courier New" panose="02070309020205020404" charset="0"/>
                <a:cs typeface="Courier New" panose="02070309020205020404" charset="0"/>
              </a:rPr>
              <a:t>   key = true;</a:t>
            </a:r>
            <a:br>
              <a:rPr lang="en-US" altLang="en-US" sz="1400" b="1" dirty="0">
                <a:latin typeface="Courier New" panose="02070309020205020404" charset="0"/>
                <a:cs typeface="Courier New" panose="02070309020205020404" charset="0"/>
              </a:rPr>
            </a:br>
            <a:r>
              <a:rPr lang="en-US" altLang="en-US" sz="1400" b="1" dirty="0">
                <a:latin typeface="Courier New" panose="02070309020205020404" charset="0"/>
                <a:cs typeface="Courier New" panose="02070309020205020404" charset="0"/>
              </a:rPr>
              <a:t>   while (waiting[i] &amp;&amp; key)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key = test_and_set(&amp;lock);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waiting[i] = false;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 critical section */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j = (i + 1) % n;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while ((j != i) &amp;&amp; !waiting[j])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j = (j + 1) % n;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if (j == i)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lock = false;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else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waiting[j] = false;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 remainder section */ </a:t>
            </a:r>
            <a:endParaRPr lang="en-US" altLang="en-US" sz="1400" b="1" dirty="0">
              <a:latin typeface="Courier New" panose="02070309020205020404" charset="0"/>
              <a:cs typeface="Courier New" panose="02070309020205020404" charset="0"/>
            </a:endParaRPr>
          </a:p>
          <a:p>
            <a:pPr marL="0" indent="0">
              <a:buNone/>
            </a:pPr>
            <a:r>
              <a:rPr lang="en-US" altLang="en-US" sz="1400" b="1" dirty="0">
                <a:latin typeface="Courier New" panose="02070309020205020404" charset="0"/>
                <a:cs typeface="Courier New" panose="02070309020205020404" charset="0"/>
              </a:rPr>
              <a:t>} while (true); </a:t>
            </a:r>
            <a:endParaRPr lang="en-US" altLang="en-US" sz="1400" b="1" dirty="0">
              <a:latin typeface="Courier New" panose="02070309020205020404" charset="0"/>
              <a:ea typeface="Courier New" panose="020703090202050204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457200" y="190500"/>
            <a:ext cx="8229600" cy="576263"/>
          </a:xfrm>
          <a:ln/>
        </p:spPr>
        <p:txBody>
          <a:bodyPr vert="horz" wrap="square" lIns="91435" tIns="45718" rIns="91435" bIns="45718" anchor="b" anchorCtr="0"/>
          <a:p>
            <a:pPr eaLnBrk="1" hangingPunct="1"/>
            <a:r>
              <a:rPr lang="en-US" altLang="en-US" dirty="0"/>
              <a:t>Mutex Locks</a:t>
            </a:r>
            <a:endParaRPr lang="en-US" altLang="en-US" dirty="0"/>
          </a:p>
        </p:txBody>
      </p:sp>
      <p:sp>
        <p:nvSpPr>
          <p:cNvPr id="22531" name="Rectangle 3"/>
          <p:cNvSpPr>
            <a:spLocks noGrp="1" noChangeArrowheads="1"/>
          </p:cNvSpPr>
          <p:nvPr>
            <p:ph idx="1"/>
          </p:nvPr>
        </p:nvSpPr>
        <p:spPr>
          <a:xfrm>
            <a:off x="827088" y="1177925"/>
            <a:ext cx="6869113" cy="5254625"/>
          </a:xfrm>
        </p:spPr>
        <p:txBody>
          <a:bodyPr vert="horz" wrap="square" lIns="91435" tIns="45718" rIns="91435" bIns="45718" numCol="1" anchor="t" anchorCtr="0" compatLnSpc="1"/>
          <a:lstStyle/>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Previous solutions are complicated and generally inaccessible to application programmers</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OS designers build software tools to solve critical section problem</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Simplest is </a:t>
            </a:r>
            <a:r>
              <a:rPr kumimoji="1" lang="en-US" sz="2000" b="0" i="0" u="none" strike="noStrike" kern="0" cap="none" spc="0" normalizeH="0" baseline="0" noProof="0" dirty="0" err="1">
                <a:ln>
                  <a:noFill/>
                </a:ln>
                <a:solidFill>
                  <a:schemeClr val="tx1"/>
                </a:solidFill>
                <a:effectLst/>
                <a:uLnTx/>
                <a:uFillTx/>
                <a:latin typeface="+mn-lt"/>
                <a:ea typeface="MS PGothic" panose="020B0600070205080204" pitchFamily="34" charset="-128"/>
                <a:cs typeface="MS PGothic" panose="020B0600070205080204" pitchFamily="34" charset="-128"/>
              </a:rPr>
              <a:t>mutex</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lock</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Protect a critical section  </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by first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acquire()</a:t>
            </a:r>
            <a:r>
              <a:rPr kumimoji="1" lang="en-US" sz="20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 lock then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release()</a:t>
            </a:r>
            <a:r>
              <a:rPr kumimoji="1" lang="en-US" sz="20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the lock</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charset="0"/>
              <a:buChar char="l"/>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Boolean variable indicating if lock is available or </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not</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Calls to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acquire()</a:t>
            </a:r>
            <a:r>
              <a:rPr kumimoji="1" lang="en-US" sz="20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and </a:t>
            </a:r>
            <a:r>
              <a:rPr kumimoji="1" lang="en-US" sz="20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release()</a:t>
            </a:r>
            <a:r>
              <a:rPr kumimoji="1" lang="en-US" sz="20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must be atomic</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90000"/>
              </a:lnSpc>
              <a:spcBef>
                <a:spcPct val="35000"/>
              </a:spcBef>
              <a:spcAft>
                <a:spcPct val="0"/>
              </a:spcAft>
              <a:buClr>
                <a:srgbClr val="CC6600"/>
              </a:buClr>
              <a:buSzPct val="80000"/>
              <a:buFont typeface="Monotype Sorts" charset="0"/>
              <a:buChar char="l"/>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Usually implemented via hardware atomic </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instructions</a:t>
            </a:r>
            <a:endPar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9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But this solution requires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busy </a:t>
            </a:r>
            <a:r>
              <a:rPr kumimoji="1" lang="en-US" sz="1800" b="1" i="0" u="none" strike="noStrike" kern="0" cap="none" spc="0" normalizeH="0" baseline="0" noProof="0" dirty="0" smtClean="0">
                <a:ln>
                  <a:noFill/>
                </a:ln>
                <a:solidFill>
                  <a:srgbClr val="3366FF"/>
                </a:solidFill>
                <a:effectLst/>
                <a:uLnTx/>
                <a:uFillTx/>
                <a:latin typeface="+mn-lt"/>
                <a:ea typeface="MS PGothic" panose="020B0600070205080204" pitchFamily="34" charset="-128"/>
                <a:cs typeface="MS PGothic" panose="020B0600070205080204" pitchFamily="34" charset="-128"/>
              </a:rPr>
              <a:t>waiting</a:t>
            </a:r>
            <a:endParaRPr kumimoji="1" lang="en-US" sz="1800" b="1" i="0" u="none" strike="noStrike" kern="0" cap="none" spc="0" normalizeH="0" baseline="0" noProof="0" dirty="0" smtClean="0">
              <a:ln>
                <a:noFill/>
              </a:ln>
              <a:solidFill>
                <a:srgbClr val="3366FF"/>
              </a:solidFill>
              <a:effectLst/>
              <a:uLnTx/>
              <a:uFillTx/>
              <a:latin typeface="+mn-lt"/>
              <a:ea typeface="MS PGothic" panose="020B0600070205080204" pitchFamily="34" charset="-128"/>
              <a:cs typeface="MS PGothic" panose="020B0600070205080204" pitchFamily="34" charset="-128"/>
            </a:endParaRPr>
          </a:p>
          <a:p>
            <a:pPr marL="742950" marR="0" lvl="1" indent="-342900" algn="l" defTabSz="914400" rtl="0" eaLnBrk="0" fontAlgn="base" latinLnBrk="0" hangingPunct="0">
              <a:lnSpc>
                <a:spcPct val="90000"/>
              </a:lnSpc>
              <a:spcBef>
                <a:spcPct val="35000"/>
              </a:spcBef>
              <a:spcAft>
                <a:spcPct val="0"/>
              </a:spcAft>
              <a:buClr>
                <a:srgbClr val="CC6600"/>
              </a:buClr>
              <a:buSzPct val="80000"/>
              <a:buFont typeface="Monotype Sorts" charset="0"/>
              <a:buChar char="n"/>
              <a:defRPr/>
            </a:pP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This </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lock therefore called a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spinlock</a:t>
            </a:r>
            <a:endPar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defRPr/>
            </a:pPr>
            <a:endParaRPr kumimoji="1" lang="en-US" sz="16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bwMode="auto">
          <a:xfrm>
            <a:off x="1414463" y="4684713"/>
            <a:ext cx="1587500"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655" indent="-389255" algn="l" rtl="0" eaLnBrk="0" fontAlgn="base" hangingPunct="0">
              <a:spcBef>
                <a:spcPct val="0"/>
              </a:spcBef>
              <a:spcAft>
                <a:spcPct val="0"/>
              </a:spcAft>
              <a:defRPr kern="1200">
                <a:solidFill>
                  <a:schemeClr val="lt1"/>
                </a:solidFill>
                <a:latin typeface="+mn-lt"/>
                <a:ea typeface="+mn-ea"/>
                <a:cs typeface="+mn-cs"/>
              </a:defRPr>
            </a:lvl3pPr>
            <a:lvl4pPr marL="1957705" indent="-586105"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
        <p:nvSpPr>
          <p:cNvPr id="4" name="Rectangle 3"/>
          <p:cNvSpPr/>
          <p:nvPr/>
        </p:nvSpPr>
        <p:spPr bwMode="auto">
          <a:xfrm>
            <a:off x="1401763" y="4030663"/>
            <a:ext cx="1589088" cy="37941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655" indent="-389255" algn="l" rtl="0" eaLnBrk="0" fontAlgn="base" hangingPunct="0">
              <a:spcBef>
                <a:spcPct val="0"/>
              </a:spcBef>
              <a:spcAft>
                <a:spcPct val="0"/>
              </a:spcAft>
              <a:defRPr kern="1200">
                <a:solidFill>
                  <a:schemeClr val="lt1"/>
                </a:solidFill>
                <a:latin typeface="+mn-lt"/>
                <a:ea typeface="+mn-ea"/>
                <a:cs typeface="+mn-cs"/>
              </a:defRPr>
            </a:lvl3pPr>
            <a:lvl4pPr marL="1957705" indent="-586105"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
        <p:nvSpPr>
          <p:cNvPr id="26628" name="Title 1"/>
          <p:cNvSpPr>
            <a:spLocks noGrp="1"/>
          </p:cNvSpPr>
          <p:nvPr>
            <p:ph type="title"/>
          </p:nvPr>
        </p:nvSpPr>
        <p:spPr>
          <a:xfrm>
            <a:off x="457200" y="161925"/>
            <a:ext cx="8229600" cy="576263"/>
          </a:xfrm>
          <a:ln/>
        </p:spPr>
        <p:txBody>
          <a:bodyPr vert="horz" wrap="square" lIns="91435" tIns="45718" rIns="91435" bIns="45718" anchor="b" anchorCtr="0"/>
          <a:p>
            <a:r>
              <a:rPr lang="en-US" altLang="en-US" dirty="0"/>
              <a:t>acquire() and release()</a:t>
            </a:r>
            <a:endParaRPr lang="en-US" altLang="en-US" dirty="0"/>
          </a:p>
        </p:txBody>
      </p:sp>
      <p:sp>
        <p:nvSpPr>
          <p:cNvPr id="26629" name="Content Placeholder 2"/>
          <p:cNvSpPr>
            <a:spLocks noGrp="1"/>
          </p:cNvSpPr>
          <p:nvPr>
            <p:ph idx="1"/>
          </p:nvPr>
        </p:nvSpPr>
        <p:spPr>
          <a:xfrm>
            <a:off x="882650" y="1169988"/>
            <a:ext cx="7234238" cy="4530725"/>
          </a:xfrm>
          <a:ln/>
        </p:spPr>
        <p:txBody>
          <a:bodyPr vert="horz" wrap="square" lIns="91435" tIns="45718" rIns="91435" bIns="45718" anchor="t" anchorCtr="0"/>
          <a:p>
            <a:pPr marL="0" indent="0"/>
            <a:r>
              <a:rPr lang="en-US" altLang="en-US" sz="1400" b="1" dirty="0">
                <a:latin typeface="Courier New" panose="02070309020205020404" charset="0"/>
                <a:cs typeface="Courier New" panose="02070309020205020404" charset="0"/>
              </a:rPr>
              <a:t>   </a:t>
            </a:r>
            <a:r>
              <a:rPr lang="en-US" altLang="en-US" sz="1600" b="1" dirty="0">
                <a:latin typeface="Courier New" panose="02070309020205020404" charset="0"/>
                <a:cs typeface="Courier New" panose="02070309020205020404" charset="0"/>
              </a:rPr>
              <a:t>acquire()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while (!available)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 /* busy wait */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available = false;;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 </a:t>
            </a:r>
            <a:endParaRPr lang="en-US" altLang="en-US" sz="1600" b="1" dirty="0">
              <a:latin typeface="Courier New" panose="02070309020205020404" charset="0"/>
              <a:cs typeface="Courier New" panose="02070309020205020404" charset="0"/>
            </a:endParaRPr>
          </a:p>
          <a:p>
            <a:pPr marL="0" indent="0"/>
            <a:r>
              <a:rPr lang="en-US" altLang="en-US" sz="1600" b="1" dirty="0">
                <a:latin typeface="Courier New" panose="02070309020205020404" charset="0"/>
                <a:cs typeface="Courier New" panose="02070309020205020404" charset="0"/>
              </a:rPr>
              <a:t>   release() {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available = true;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 </a:t>
            </a:r>
            <a:endParaRPr lang="en-US" altLang="en-US" sz="1600" b="1" dirty="0">
              <a:latin typeface="Courier New" panose="02070309020205020404" charset="0"/>
              <a:cs typeface="Courier New" panose="02070309020205020404" charset="0"/>
            </a:endParaRPr>
          </a:p>
          <a:p>
            <a:pPr marL="0" indent="0"/>
            <a:r>
              <a:rPr lang="en-US" altLang="en-US" sz="1600" b="1" dirty="0">
                <a:latin typeface="Courier New" panose="02070309020205020404" charset="0"/>
                <a:cs typeface="Courier New" panose="02070309020205020404" charset="0"/>
              </a:rPr>
              <a:t>   do { </a:t>
            </a:r>
            <a:endParaRPr lang="en-US" altLang="en-US" sz="1600" b="1" dirty="0">
              <a:latin typeface="Courier New" panose="02070309020205020404" charset="0"/>
              <a:cs typeface="Courier New" panose="02070309020205020404" charset="0"/>
            </a:endParaRPr>
          </a:p>
          <a:p>
            <a:pPr marL="0" indent="0">
              <a:buNone/>
            </a:pPr>
            <a:r>
              <a:rPr lang="en-US" altLang="en-US" sz="1600" b="1" i="1" dirty="0">
                <a:latin typeface="Courier New" panose="02070309020205020404" charset="0"/>
                <a:cs typeface="Courier New" panose="02070309020205020404" charset="0"/>
              </a:rPr>
              <a:t>    acquire lock</a:t>
            </a:r>
            <a:endParaRPr lang="en-US" altLang="en-US" sz="1600" b="1" i="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critical section</a:t>
            </a:r>
            <a:endParaRPr lang="en-US" altLang="en-US" sz="1600" b="1" dirty="0">
              <a:latin typeface="Courier New" panose="02070309020205020404" charset="0"/>
              <a:cs typeface="Courier New" panose="02070309020205020404" charset="0"/>
            </a:endParaRPr>
          </a:p>
          <a:p>
            <a:pPr marL="0" indent="0">
              <a:buNone/>
            </a:pPr>
            <a:r>
              <a:rPr lang="en-US" altLang="en-US" sz="1600" b="1" i="1" dirty="0">
                <a:latin typeface="Courier New" panose="02070309020205020404" charset="0"/>
                <a:cs typeface="Courier New" panose="02070309020205020404" charset="0"/>
              </a:rPr>
              <a:t>    release lock </a:t>
            </a:r>
            <a:endParaRPr lang="en-US" altLang="en-US" sz="1600" b="1" i="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remainder section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 while (true); </a:t>
            </a:r>
            <a:endParaRPr lang="en-US" altLang="en-US" sz="1600" b="1" dirty="0">
              <a:latin typeface="Courier New" panose="02070309020205020404" charset="0"/>
              <a:cs typeface="Courier New" panose="02070309020205020404" charset="0"/>
            </a:endParaRPr>
          </a:p>
          <a:p>
            <a:pPr marL="0" indent="0">
              <a:buNone/>
            </a:pPr>
            <a:endParaRPr lang="en-US" altLang="en-US" sz="1400" b="1" dirty="0">
              <a:latin typeface="Courier New" panose="02070309020205020404" charset="0"/>
              <a:cs typeface="Courier New" panose="02070309020205020404" charset="0"/>
            </a:endParaRPr>
          </a:p>
          <a:p>
            <a:pPr marL="0" indent="0">
              <a:buNone/>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457200" y="147638"/>
            <a:ext cx="8229600" cy="576262"/>
          </a:xfrm>
          <a:ln/>
        </p:spPr>
        <p:txBody>
          <a:bodyPr vert="horz" wrap="square" lIns="91435" tIns="45718" rIns="91435" bIns="45718" anchor="b" anchorCtr="0"/>
          <a:p>
            <a:pPr eaLnBrk="1" hangingPunct="1"/>
            <a:r>
              <a:rPr lang="en-US" altLang="en-US" dirty="0"/>
              <a:t>Semaphore</a:t>
            </a:r>
            <a:endParaRPr lang="en-US" altLang="en-US" dirty="0"/>
          </a:p>
        </p:txBody>
      </p:sp>
      <p:sp>
        <p:nvSpPr>
          <p:cNvPr id="27651" name="Rectangle 3"/>
          <p:cNvSpPr>
            <a:spLocks noGrp="1"/>
          </p:cNvSpPr>
          <p:nvPr>
            <p:ph idx="1"/>
          </p:nvPr>
        </p:nvSpPr>
        <p:spPr>
          <a:xfrm>
            <a:off x="827088" y="1163638"/>
            <a:ext cx="7921625" cy="5254625"/>
          </a:xfrm>
          <a:ln/>
        </p:spPr>
        <p:txBody>
          <a:bodyPr vert="horz" wrap="square" lIns="91435" tIns="45718" rIns="91435" bIns="45718" anchor="t" anchorCtr="0"/>
          <a:p>
            <a:pPr>
              <a:lnSpc>
                <a:spcPct val="90000"/>
              </a:lnSpc>
            </a:pPr>
            <a:r>
              <a:rPr lang="en-US" altLang="en-US" sz="1600" dirty="0"/>
              <a:t>Synchronization tool that provides more sophisticated ways (than Mutex locks)  for process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endParaRPr lang="en-US" altLang="en-US" sz="1600" dirty="0"/>
          </a:p>
          <a:p>
            <a:pPr>
              <a:lnSpc>
                <a:spcPct val="90000"/>
              </a:lnSpc>
            </a:pPr>
            <a:r>
              <a:rPr lang="en-US" altLang="en-US" sz="1600" dirty="0"/>
              <a:t>Can only be accessed via two indivisible (atomic) operations</a:t>
            </a:r>
            <a:endParaRPr lang="en-US" altLang="en-US" sz="1600" dirty="0"/>
          </a:p>
          <a:p>
            <a:pPr lvl="1">
              <a:lnSpc>
                <a:spcPct val="90000"/>
              </a:lnSpc>
            </a:pPr>
            <a:r>
              <a:rPr lang="en-US" altLang="en-US" b="1" dirty="0">
                <a:solidFill>
                  <a:srgbClr val="000000"/>
                </a:solidFill>
                <a:latin typeface="Courier New" panose="02070309020205020404"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charset="0"/>
              </a:rPr>
              <a:t>signal()</a:t>
            </a:r>
            <a:endParaRPr lang="en-US" altLang="en-US" b="1" dirty="0">
              <a:solidFill>
                <a:srgbClr val="000000"/>
              </a:solidFill>
              <a:latin typeface="Courier New" panose="02070309020205020404" charset="0"/>
            </a:endParaRPr>
          </a:p>
          <a:p>
            <a:pPr lvl="2">
              <a:lnSpc>
                <a:spcPct val="90000"/>
              </a:lnSpc>
            </a:pPr>
            <a:r>
              <a:rPr lang="en-US" altLang="en-US" sz="1600" dirty="0"/>
              <a:t>Originally called </a:t>
            </a:r>
            <a:r>
              <a:rPr lang="en-US" altLang="en-US" b="1" dirty="0">
                <a:solidFill>
                  <a:srgbClr val="000000"/>
                </a:solidFill>
                <a:latin typeface="Courier New" panose="02070309020205020404" charset="0"/>
              </a:rPr>
              <a:t>P()</a:t>
            </a:r>
            <a:r>
              <a:rPr lang="en-US" altLang="en-US" dirty="0"/>
              <a:t> </a:t>
            </a:r>
            <a:r>
              <a:rPr lang="en-US" altLang="en-US" sz="1600" dirty="0"/>
              <a:t>and </a:t>
            </a:r>
            <a:r>
              <a:rPr lang="en-US" altLang="en-US" b="1" dirty="0">
                <a:solidFill>
                  <a:srgbClr val="000000"/>
                </a:solidFill>
                <a:latin typeface="Courier New" panose="02070309020205020404" charset="0"/>
              </a:rPr>
              <a:t>V()</a:t>
            </a:r>
            <a:endParaRPr lang="en-US" altLang="en-US" b="1" dirty="0">
              <a:solidFill>
                <a:srgbClr val="000000"/>
              </a:solidFill>
              <a:latin typeface="Courier New" panose="02070309020205020404" charset="0"/>
            </a:endParaRPr>
          </a:p>
          <a:p>
            <a:pPr>
              <a:lnSpc>
                <a:spcPct val="90000"/>
              </a:lnSpc>
            </a:pPr>
            <a:r>
              <a:rPr lang="en-US" altLang="en-US" sz="1600" dirty="0"/>
              <a:t>Definition of  the </a:t>
            </a:r>
            <a:r>
              <a:rPr lang="en-US" altLang="en-US" b="1" dirty="0">
                <a:solidFill>
                  <a:srgbClr val="000000"/>
                </a:solidFill>
                <a:latin typeface="Courier New" panose="02070309020205020404" charset="0"/>
                <a:cs typeface="Courier New" panose="02070309020205020404" charset="0"/>
              </a:rPr>
              <a:t>wait() operation</a:t>
            </a:r>
            <a:endParaRPr lang="en-US" altLang="en-US" b="1" dirty="0">
              <a:solidFill>
                <a:srgbClr val="000000"/>
              </a:solidFill>
              <a:latin typeface="Courier New" panose="02070309020205020404" charset="0"/>
              <a:cs typeface="Courier New" panose="02070309020205020404" charset="0"/>
            </a:endParaRPr>
          </a:p>
          <a:p>
            <a:pPr lvl="1">
              <a:lnSpc>
                <a:spcPct val="90000"/>
              </a:lnSpc>
              <a:buNone/>
            </a:pPr>
            <a:r>
              <a:rPr lang="en-US" altLang="en-US" b="1" dirty="0">
                <a:latin typeface="Courier New" panose="02070309020205020404" charset="0"/>
                <a:sym typeface="Symbol" panose="05050102010706020507" pitchFamily="18" charset="2"/>
              </a:rPr>
              <a:t>wait(S)</a:t>
            </a:r>
            <a:r>
              <a:rPr lang="en-US" altLang="en-US" sz="1600" b="1" dirty="0">
                <a:latin typeface="Courier New" panose="02070309020205020404" charset="0"/>
                <a:sym typeface="Symbol" panose="05050102010706020507" pitchFamily="18" charset="2"/>
              </a:rPr>
              <a:t> { </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    while (S &lt;= 0)</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       ; // busy wait</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    S--;</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a:t>
            </a:r>
            <a:endParaRPr lang="en-US" altLang="en-US" sz="1600" b="1" dirty="0">
              <a:latin typeface="Courier New" panose="02070309020205020404" charset="0"/>
              <a:sym typeface="Symbol" panose="05050102010706020507" pitchFamily="18" charset="2"/>
            </a:endParaRPr>
          </a:p>
          <a:p>
            <a:pPr>
              <a:lnSpc>
                <a:spcPct val="90000"/>
              </a:lnSpc>
            </a:pPr>
            <a:r>
              <a:rPr lang="en-US" altLang="en-US" sz="1600" dirty="0"/>
              <a:t>Definition of  the </a:t>
            </a:r>
            <a:r>
              <a:rPr lang="en-US" altLang="en-US" b="1" dirty="0">
                <a:solidFill>
                  <a:srgbClr val="000000"/>
                </a:solidFill>
                <a:latin typeface="Courier New" panose="02070309020205020404" charset="0"/>
                <a:cs typeface="Courier New" panose="02070309020205020404" charset="0"/>
              </a:rPr>
              <a:t>signal() operation</a:t>
            </a:r>
            <a:endParaRPr lang="en-US" altLang="en-US" sz="1600" b="1" dirty="0">
              <a:latin typeface="Courier New" panose="02070309020205020404" charset="0"/>
              <a:cs typeface="Courier New" panose="02070309020205020404" charset="0"/>
              <a:sym typeface="Symbol" panose="05050102010706020507" pitchFamily="18" charset="2"/>
            </a:endParaRPr>
          </a:p>
          <a:p>
            <a:pPr lvl="1">
              <a:lnSpc>
                <a:spcPct val="90000"/>
              </a:lnSpc>
              <a:buNone/>
            </a:pPr>
            <a:r>
              <a:rPr lang="en-US" altLang="en-US" b="1" dirty="0">
                <a:latin typeface="Courier New" panose="02070309020205020404" charset="0"/>
                <a:sym typeface="Symbol" panose="05050102010706020507" pitchFamily="18" charset="2"/>
              </a:rPr>
              <a:t>signal(S)</a:t>
            </a:r>
            <a:r>
              <a:rPr lang="en-US" altLang="en-US" sz="1600" b="1" dirty="0">
                <a:latin typeface="Courier New" panose="02070309020205020404" charset="0"/>
                <a:sym typeface="Symbol" panose="05050102010706020507" pitchFamily="18" charset="2"/>
              </a:rPr>
              <a:t> { </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    S++;</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a:t>
            </a:r>
            <a:endParaRPr lang="en-US" altLang="en-US" sz="1600" b="1" dirty="0">
              <a:latin typeface="Courier New" panose="02070309020205020404" charset="0"/>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561975" y="288925"/>
            <a:ext cx="8534400" cy="457200"/>
          </a:xfrm>
          <a:ln/>
        </p:spPr>
        <p:txBody>
          <a:bodyPr vert="horz" wrap="square" lIns="91435" tIns="45718" rIns="91435" bIns="45718" anchor="b" anchorCtr="0"/>
          <a:p>
            <a:pPr eaLnBrk="1" hangingPunct="1"/>
            <a:r>
              <a:rPr lang="en-US" altLang="en-US" dirty="0"/>
              <a:t>Semaphore Usage</a:t>
            </a:r>
            <a:endParaRPr lang="en-US" altLang="en-US" dirty="0"/>
          </a:p>
        </p:txBody>
      </p:sp>
      <p:sp>
        <p:nvSpPr>
          <p:cNvPr id="28675" name="Rectangle 3"/>
          <p:cNvSpPr>
            <a:spLocks noGrp="1"/>
          </p:cNvSpPr>
          <p:nvPr>
            <p:ph idx="1"/>
          </p:nvPr>
        </p:nvSpPr>
        <p:spPr>
          <a:xfrm>
            <a:off x="844550" y="1093788"/>
            <a:ext cx="7194550" cy="4530725"/>
          </a:xfrm>
          <a:ln/>
        </p:spPr>
        <p:txBody>
          <a:bodyPr vert="horz" wrap="square" lIns="91435" tIns="45718" rIns="91435" bIns="45718" anchor="t" anchorCtr="0"/>
          <a:p>
            <a:pPr defTabSz="914400">
              <a:tabLst>
                <a:tab pos="2002155" algn="ctr"/>
                <a:tab pos="4513580" algn="ctr"/>
              </a:tabLst>
            </a:pPr>
            <a:r>
              <a:rPr lang="en-US" altLang="en-US" sz="1600" b="1" dirty="0">
                <a:solidFill>
                  <a:srgbClr val="3366FF"/>
                </a:solidFill>
              </a:rPr>
              <a:t>Counting semaphore </a:t>
            </a:r>
            <a:r>
              <a:rPr lang="en-US" altLang="en-US" sz="1600" dirty="0"/>
              <a:t>– integer value can range over an unrestricted domain</a:t>
            </a:r>
            <a:endParaRPr lang="en-US" altLang="en-US" sz="1600" dirty="0"/>
          </a:p>
          <a:p>
            <a:pPr defTabSz="914400">
              <a:tabLst>
                <a:tab pos="2002155" algn="ctr"/>
                <a:tab pos="4513580" algn="ctr"/>
              </a:tabLst>
            </a:pPr>
            <a:r>
              <a:rPr lang="en-US" altLang="en-US" sz="1600" b="1" dirty="0">
                <a:solidFill>
                  <a:srgbClr val="3366FF"/>
                </a:solidFill>
              </a:rPr>
              <a:t>Binary semaphore </a:t>
            </a:r>
            <a:r>
              <a:rPr lang="en-US" altLang="en-US" sz="1600" dirty="0"/>
              <a:t>– integer value can range only between 0 and 1</a:t>
            </a:r>
            <a:endParaRPr lang="en-US" altLang="en-US" sz="1600" dirty="0"/>
          </a:p>
          <a:p>
            <a:pPr lvl="1" defTabSz="914400">
              <a:tabLst>
                <a:tab pos="2002155" algn="ctr"/>
                <a:tab pos="4513580" algn="ctr"/>
              </a:tabLst>
            </a:pPr>
            <a:r>
              <a:rPr lang="en-US" altLang="en-US" sz="1600" dirty="0">
                <a:sym typeface="MT Extra" panose="05050102010205020202" pitchFamily="18" charset="2"/>
              </a:rPr>
              <a:t>Same as a </a:t>
            </a:r>
            <a:r>
              <a:rPr lang="en-US" altLang="en-US" sz="1600" b="1" dirty="0">
                <a:solidFill>
                  <a:srgbClr val="3366FF"/>
                </a:solidFill>
                <a:sym typeface="MT Extra" panose="05050102010205020202" pitchFamily="18" charset="2"/>
              </a:rPr>
              <a:t>mutex lock</a:t>
            </a:r>
            <a:endParaRPr lang="en-US" altLang="en-US" sz="1600" b="1" dirty="0">
              <a:solidFill>
                <a:srgbClr val="3366FF"/>
              </a:solidFill>
            </a:endParaRPr>
          </a:p>
          <a:p>
            <a:pPr defTabSz="914400">
              <a:tabLst>
                <a:tab pos="2002155" algn="ctr"/>
                <a:tab pos="4513580" algn="ctr"/>
              </a:tabLst>
            </a:pPr>
            <a:r>
              <a:rPr lang="en-US" altLang="en-US" sz="1600" dirty="0">
                <a:sym typeface="MT Extra" panose="05050102010205020202" pitchFamily="18" charset="2"/>
              </a:rPr>
              <a:t>Can solve various synchronization problems</a:t>
            </a:r>
            <a:endParaRPr lang="en-US" altLang="en-US" sz="1600" dirty="0">
              <a:sym typeface="MT Extra" panose="05050102010205020202" pitchFamily="18" charset="2"/>
            </a:endParaRPr>
          </a:p>
          <a:p>
            <a:pPr defTabSz="914400">
              <a:tabLst>
                <a:tab pos="2002155" algn="ctr"/>
                <a:tab pos="4513580" algn="ctr"/>
              </a:tabLst>
            </a:pPr>
            <a:r>
              <a:rPr lang="en-US" altLang="en-US" sz="1600" dirty="0">
                <a:sym typeface="MT Extra" panose="05050102010205020202" pitchFamily="18" charset="2"/>
              </a:rPr>
              <a:t>Consider </a:t>
            </a:r>
            <a:r>
              <a:rPr lang="en-US" altLang="en-US" sz="1600" b="1" i="1" dirty="0">
                <a:sym typeface="MT Extra" panose="05050102010205020202" pitchFamily="18" charset="2"/>
              </a:rPr>
              <a:t>P</a:t>
            </a:r>
            <a:r>
              <a:rPr lang="en-US" altLang="en-US" sz="1600" b="1" i="1" baseline="-25000" dirty="0">
                <a:sym typeface="MT Extra" panose="05050102010205020202" pitchFamily="18" charset="2"/>
              </a:rPr>
              <a:t>1</a:t>
            </a:r>
            <a:r>
              <a:rPr lang="en-US" altLang="en-US" sz="1600" b="1" i="1" dirty="0">
                <a:sym typeface="MT Extra" panose="05050102010205020202" pitchFamily="18" charset="2"/>
              </a:rPr>
              <a:t> </a:t>
            </a:r>
            <a:r>
              <a:rPr lang="en-US" altLang="en-US" sz="1600" dirty="0">
                <a:sym typeface="MT Extra" panose="05050102010205020202" pitchFamily="18" charset="2"/>
              </a:rPr>
              <a:t> and </a:t>
            </a:r>
            <a:r>
              <a:rPr lang="en-US" altLang="en-US" sz="1600" b="1" i="1" dirty="0">
                <a:sym typeface="MT Extra" panose="05050102010205020202" pitchFamily="18" charset="2"/>
              </a:rPr>
              <a:t>P</a:t>
            </a:r>
            <a:r>
              <a:rPr lang="en-US" altLang="en-US" sz="1600" b="1" i="1" baseline="-25000" dirty="0">
                <a:sym typeface="MT Extra" panose="05050102010205020202" pitchFamily="18" charset="2"/>
              </a:rPr>
              <a:t>2</a:t>
            </a:r>
            <a:r>
              <a:rPr lang="en-US" altLang="en-US" sz="1600" dirty="0">
                <a:sym typeface="MT Extra" panose="05050102010205020202" pitchFamily="18" charset="2"/>
              </a:rPr>
              <a:t> that require</a:t>
            </a:r>
            <a:r>
              <a:rPr lang="en-US" altLang="en-US" sz="1600" b="1" i="1" dirty="0">
                <a:sym typeface="MT Extra" panose="05050102010205020202" pitchFamily="18" charset="2"/>
              </a:rPr>
              <a:t> S</a:t>
            </a:r>
            <a:r>
              <a:rPr lang="en-US" altLang="en-US" sz="1600" b="1" i="1" baseline="-25000" dirty="0">
                <a:sym typeface="MT Extra" panose="05050102010205020202" pitchFamily="18" charset="2"/>
              </a:rPr>
              <a:t>1</a:t>
            </a:r>
            <a:r>
              <a:rPr lang="en-US" altLang="en-US" sz="1600" b="1" i="1" dirty="0">
                <a:sym typeface="MT Extra" panose="05050102010205020202" pitchFamily="18" charset="2"/>
              </a:rPr>
              <a:t> </a:t>
            </a:r>
            <a:r>
              <a:rPr lang="en-US" altLang="en-US" sz="1600" dirty="0">
                <a:sym typeface="MT Extra" panose="05050102010205020202" pitchFamily="18" charset="2"/>
              </a:rPr>
              <a:t>to happen before </a:t>
            </a:r>
            <a:r>
              <a:rPr lang="en-US" altLang="en-US" sz="1600" b="1" i="1" dirty="0">
                <a:sym typeface="MT Extra" panose="05050102010205020202" pitchFamily="18" charset="2"/>
              </a:rPr>
              <a:t>S</a:t>
            </a:r>
            <a:r>
              <a:rPr lang="en-US" altLang="en-US" sz="1600" b="1" i="1" baseline="-25000" dirty="0">
                <a:sym typeface="MT Extra" panose="05050102010205020202" pitchFamily="18" charset="2"/>
              </a:rPr>
              <a:t>2</a:t>
            </a:r>
            <a:endParaRPr lang="en-US" altLang="en-US" sz="1600" b="1" i="1" baseline="-25000" dirty="0">
              <a:sym typeface="MT Extra" panose="05050102010205020202" pitchFamily="18" charset="2"/>
            </a:endParaRPr>
          </a:p>
          <a:p>
            <a:pPr defTabSz="914400">
              <a:buNone/>
              <a:tabLst>
                <a:tab pos="2002155" algn="ctr"/>
                <a:tab pos="4513580" algn="ctr"/>
              </a:tabLst>
            </a:pPr>
            <a:r>
              <a:rPr lang="en-US" altLang="en-US" sz="1600" dirty="0">
                <a:sym typeface="MT Extra" panose="05050102010205020202" pitchFamily="18" charset="2"/>
              </a:rPr>
              <a:t>       Create a semaphore “</a:t>
            </a:r>
            <a:r>
              <a:rPr lang="en-US" altLang="ja-JP" sz="1600" b="1" dirty="0">
                <a:solidFill>
                  <a:srgbClr val="000000"/>
                </a:solidFill>
                <a:latin typeface="Courier New" panose="02070309020205020404" charset="0"/>
                <a:cs typeface="Courier New" panose="02070309020205020404" charset="0"/>
                <a:sym typeface="MT Extra" panose="05050102010205020202" pitchFamily="18" charset="2"/>
              </a:rPr>
              <a:t>synch</a:t>
            </a:r>
            <a:r>
              <a:rPr lang="en-US" altLang="en-US" sz="1600" dirty="0">
                <a:sym typeface="MT Extra" panose="05050102010205020202" pitchFamily="18" charset="2"/>
              </a:rPr>
              <a:t>”</a:t>
            </a:r>
            <a:r>
              <a:rPr lang="en-US" altLang="ja-JP" sz="1600" dirty="0">
                <a:sym typeface="MT Extra" panose="05050102010205020202" pitchFamily="18" charset="2"/>
              </a:rPr>
              <a:t> initialized to 0 </a:t>
            </a:r>
            <a:endParaRPr lang="en-US" altLang="ja-JP" sz="1600" dirty="0">
              <a:sym typeface="MT Extra" panose="05050102010205020202" pitchFamily="18" charset="2"/>
            </a:endParaRPr>
          </a:p>
          <a:p>
            <a:pPr lvl="1" defTabSz="914400">
              <a:buNone/>
              <a:tabLst>
                <a:tab pos="2002155" algn="ctr"/>
                <a:tab pos="4513580" algn="ctr"/>
              </a:tabLst>
            </a:pPr>
            <a:r>
              <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rPr>
              <a:t>P1:</a:t>
            </a:r>
            <a:endPar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endParaRPr>
          </a:p>
          <a:p>
            <a:pPr lvl="1" defTabSz="914400">
              <a:buNone/>
              <a:tabLst>
                <a:tab pos="2002155" algn="ctr"/>
                <a:tab pos="4513580" algn="ctr"/>
              </a:tabLst>
            </a:pPr>
            <a:r>
              <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rPr>
              <a:t>   S</a:t>
            </a:r>
            <a:r>
              <a:rPr lang="en-US" altLang="en-US" sz="1600" b="1" baseline="-25000" dirty="0">
                <a:solidFill>
                  <a:srgbClr val="000000"/>
                </a:solidFill>
                <a:latin typeface="Courier New" panose="02070309020205020404" charset="0"/>
                <a:cs typeface="Courier New" panose="02070309020205020404" charset="0"/>
                <a:sym typeface="MT Extra" panose="05050102010205020202" pitchFamily="18" charset="2"/>
              </a:rPr>
              <a:t>1</a:t>
            </a:r>
            <a:r>
              <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rPr>
              <a:t>;</a:t>
            </a:r>
            <a:endPar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endParaRPr>
          </a:p>
          <a:p>
            <a:pPr lvl="1" defTabSz="914400">
              <a:buNone/>
              <a:tabLst>
                <a:tab pos="2002155" algn="ctr"/>
                <a:tab pos="4513580" algn="ctr"/>
              </a:tabLst>
            </a:pPr>
            <a:r>
              <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rPr>
              <a:t>   signal(synch);</a:t>
            </a:r>
            <a:endPar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endParaRPr>
          </a:p>
          <a:p>
            <a:pPr lvl="1" defTabSz="914400">
              <a:buNone/>
              <a:tabLst>
                <a:tab pos="2002155" algn="ctr"/>
                <a:tab pos="4513580" algn="ctr"/>
              </a:tabLst>
            </a:pPr>
            <a:r>
              <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rPr>
              <a:t>P2:</a:t>
            </a:r>
            <a:endPar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endParaRPr>
          </a:p>
          <a:p>
            <a:pPr lvl="1" defTabSz="914400">
              <a:buNone/>
              <a:tabLst>
                <a:tab pos="2002155" algn="ctr"/>
                <a:tab pos="4513580" algn="ctr"/>
              </a:tabLst>
            </a:pPr>
            <a:r>
              <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rPr>
              <a:t>   wait(synch)</a:t>
            </a:r>
            <a:r>
              <a:rPr lang="en-US" altLang="en-US" sz="1400" dirty="0">
                <a:solidFill>
                  <a:srgbClr val="0000FF"/>
                </a:solidFill>
                <a:sym typeface="MT Extra" panose="05050102010205020202" pitchFamily="18" charset="2"/>
              </a:rPr>
              <a:t>;</a:t>
            </a:r>
            <a:endPar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endParaRPr>
          </a:p>
          <a:p>
            <a:pPr lvl="1" defTabSz="914400">
              <a:buNone/>
              <a:tabLst>
                <a:tab pos="2002155" algn="ctr"/>
                <a:tab pos="4513580" algn="ctr"/>
              </a:tabLst>
            </a:pPr>
            <a:r>
              <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rPr>
              <a:t>   S</a:t>
            </a:r>
            <a:r>
              <a:rPr lang="en-US" altLang="en-US" sz="1600" b="1" baseline="-25000" dirty="0">
                <a:solidFill>
                  <a:srgbClr val="000000"/>
                </a:solidFill>
                <a:latin typeface="Courier New" panose="02070309020205020404" charset="0"/>
                <a:cs typeface="Courier New" panose="02070309020205020404" charset="0"/>
                <a:sym typeface="MT Extra" panose="05050102010205020202" pitchFamily="18" charset="2"/>
              </a:rPr>
              <a:t>2</a:t>
            </a:r>
            <a:r>
              <a:rPr lang="en-US" altLang="en-US" sz="1600" b="1" dirty="0">
                <a:solidFill>
                  <a:srgbClr val="000000"/>
                </a:solidFill>
                <a:latin typeface="Courier New" panose="02070309020205020404" charset="0"/>
                <a:cs typeface="Courier New" panose="02070309020205020404" charset="0"/>
                <a:sym typeface="MT Extra" panose="05050102010205020202" pitchFamily="18" charset="2"/>
              </a:rPr>
              <a:t>;</a:t>
            </a:r>
            <a:endParaRPr lang="en-US" altLang="en-US" sz="1600" dirty="0">
              <a:sym typeface="MT Extra" panose="05050102010205020202" pitchFamily="18" charset="2"/>
            </a:endParaRPr>
          </a:p>
          <a:p>
            <a:pPr defTabSz="914400">
              <a:tabLst>
                <a:tab pos="2002155" algn="ctr"/>
                <a:tab pos="4513580" algn="ctr"/>
              </a:tabLst>
            </a:pPr>
            <a:r>
              <a:rPr lang="en-US" altLang="en-US" sz="1600" dirty="0"/>
              <a:t>Can implement a counting semaphore </a:t>
            </a:r>
            <a:r>
              <a:rPr lang="en-US" altLang="en-US" sz="1600" b="1" i="1" dirty="0">
                <a:solidFill>
                  <a:srgbClr val="000000"/>
                </a:solidFill>
              </a:rPr>
              <a:t>S</a:t>
            </a:r>
            <a:r>
              <a:rPr lang="en-US" altLang="en-US" sz="1600" dirty="0"/>
              <a:t> as a binary semaphore</a:t>
            </a:r>
            <a:endParaRPr lang="en-US" altLang="en-US" sz="1600" dirty="0"/>
          </a:p>
          <a:p>
            <a:pPr defTabSz="914400">
              <a:tabLst>
                <a:tab pos="2002155" algn="ctr"/>
                <a:tab pos="4513580" algn="ctr"/>
              </a:tabLst>
            </a:pPr>
            <a:endParaRPr lang="en-US" altLang="en-US" sz="1600" b="1" i="1" baseline="-25000" dirty="0">
              <a:sym typeface="MT Extra" panose="05050102010205020202"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457200" y="190500"/>
            <a:ext cx="8229600" cy="576263"/>
          </a:xfrm>
          <a:ln/>
        </p:spPr>
        <p:txBody>
          <a:bodyPr vert="horz" wrap="square" lIns="91435" tIns="45718" rIns="91435" bIns="45718" anchor="b" anchorCtr="0"/>
          <a:p>
            <a:pPr eaLnBrk="1" hangingPunct="1"/>
            <a:r>
              <a:rPr lang="en-US" altLang="en-US" dirty="0"/>
              <a:t>Semaphore Implementation</a:t>
            </a:r>
            <a:endParaRPr lang="en-US" altLang="en-US" dirty="0"/>
          </a:p>
        </p:txBody>
      </p:sp>
      <p:sp>
        <p:nvSpPr>
          <p:cNvPr id="29699" name="Rectangle 3"/>
          <p:cNvSpPr>
            <a:spLocks noGrp="1"/>
          </p:cNvSpPr>
          <p:nvPr>
            <p:ph idx="1"/>
          </p:nvPr>
        </p:nvSpPr>
        <p:spPr>
          <a:xfrm>
            <a:off x="869950" y="1157288"/>
            <a:ext cx="7143750" cy="4530725"/>
          </a:xfrm>
          <a:ln/>
        </p:spPr>
        <p:txBody>
          <a:bodyPr vert="horz" wrap="square" lIns="91435" tIns="45718" rIns="91435" bIns="45718" anchor="t" anchorCtr="0"/>
          <a:p>
            <a:r>
              <a:rPr lang="en-US" altLang="en-US" dirty="0"/>
              <a:t>Must guarantee that no two processes can execute  the </a:t>
            </a:r>
            <a:r>
              <a:rPr lang="en-US" altLang="en-US" sz="2000" b="1" dirty="0">
                <a:latin typeface="Courier New" panose="02070309020205020404" charset="0"/>
                <a:cs typeface="Courier New" panose="02070309020205020404" charset="0"/>
              </a:rPr>
              <a:t>wait() </a:t>
            </a:r>
            <a:r>
              <a:rPr lang="en-US" altLang="en-US" dirty="0"/>
              <a:t>and </a:t>
            </a:r>
            <a:r>
              <a:rPr lang="en-US" altLang="en-US" sz="2000" b="1" dirty="0">
                <a:latin typeface="Courier New" panose="02070309020205020404" charset="0"/>
                <a:cs typeface="Courier New" panose="02070309020205020404" charset="0"/>
              </a:rPr>
              <a:t>signal() </a:t>
            </a:r>
            <a:r>
              <a:rPr lang="en-US" altLang="en-US" dirty="0"/>
              <a:t>on the same semaphore at the same time</a:t>
            </a:r>
            <a:endParaRPr lang="en-US" altLang="en-US" dirty="0"/>
          </a:p>
          <a:p>
            <a:r>
              <a:rPr lang="en-US" altLang="en-US" dirty="0"/>
              <a:t>Thus, the implementation becomes the critical section problem where the </a:t>
            </a:r>
            <a:r>
              <a:rPr lang="en-US" altLang="en-US" sz="2000" b="1" dirty="0">
                <a:latin typeface="Courier New" panose="02070309020205020404" charset="0"/>
                <a:cs typeface="Courier New" panose="02070309020205020404" charset="0"/>
              </a:rPr>
              <a:t>wait</a:t>
            </a:r>
            <a:r>
              <a:rPr lang="en-US" altLang="en-US" dirty="0"/>
              <a:t> and </a:t>
            </a:r>
            <a:r>
              <a:rPr lang="en-US" altLang="en-US" sz="2000" b="1" dirty="0">
                <a:latin typeface="Courier New" panose="02070309020205020404" charset="0"/>
                <a:cs typeface="Courier New" panose="02070309020205020404" charset="0"/>
              </a:rPr>
              <a:t>signal</a:t>
            </a:r>
            <a:r>
              <a:rPr lang="en-US" altLang="en-US" dirty="0"/>
              <a:t> code are placed in the critical section</a:t>
            </a:r>
            <a:endParaRPr lang="en-US" altLang="en-US" dirty="0"/>
          </a:p>
          <a:p>
            <a:pPr lvl="1"/>
            <a:r>
              <a:rPr lang="en-US" altLang="en-US" dirty="0"/>
              <a:t>Could now have </a:t>
            </a:r>
            <a:r>
              <a:rPr lang="en-US" altLang="en-US" b="1" dirty="0">
                <a:solidFill>
                  <a:srgbClr val="3366FF"/>
                </a:solidFill>
              </a:rPr>
              <a:t>busy waiting</a:t>
            </a:r>
            <a:r>
              <a:rPr lang="en-US" altLang="en-US" dirty="0">
                <a:solidFill>
                  <a:srgbClr val="3366FF"/>
                </a:solidFill>
              </a:rPr>
              <a:t> </a:t>
            </a:r>
            <a:r>
              <a:rPr lang="en-US" altLang="en-US" dirty="0"/>
              <a:t>in critical section implementation</a:t>
            </a:r>
            <a:endParaRPr lang="en-US" altLang="en-US" dirty="0"/>
          </a:p>
          <a:p>
            <a:pPr lvl="2"/>
            <a:r>
              <a:rPr lang="en-US" altLang="en-US" dirty="0"/>
              <a:t>But implementation code is short</a:t>
            </a:r>
            <a:endParaRPr lang="en-US" altLang="en-US" dirty="0"/>
          </a:p>
          <a:p>
            <a:pPr lvl="2"/>
            <a:r>
              <a:rPr lang="en-US" altLang="en-US" dirty="0"/>
              <a:t>Little busy waiting if critical section rarely occupied</a:t>
            </a:r>
            <a:endParaRPr lang="en-US" altLang="en-US" dirty="0"/>
          </a:p>
          <a:p>
            <a:r>
              <a:rPr lang="en-US" altLang="en-US" dirty="0"/>
              <a:t>Note that applications may spend lots of time in critical sections and therefore this is not a good solution</a:t>
            </a:r>
            <a:endParaRPr lang="en-US" altLang="en-US" dirty="0"/>
          </a:p>
          <a:p>
            <a:pPr>
              <a:buNone/>
            </a:pPr>
            <a:r>
              <a:rPr lang="en-US" altLang="en-US" dirty="0"/>
              <a:t> </a:t>
            </a:r>
            <a:endParaRPr lang="en-US" altLang="en-US" dirty="0"/>
          </a:p>
          <a:p>
            <a:pPr lvl="1">
              <a:buNone/>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922338" y="44450"/>
            <a:ext cx="8467725" cy="609600"/>
          </a:xfrm>
          <a:ln/>
        </p:spPr>
        <p:txBody>
          <a:bodyPr vert="horz" wrap="square" lIns="91435" tIns="45718" rIns="91435" bIns="45718" anchor="b" anchorCtr="0"/>
          <a:p>
            <a:pPr eaLnBrk="1" hangingPunct="1"/>
            <a:r>
              <a:rPr lang="en-US" altLang="en-US" sz="2400" dirty="0"/>
              <a:t>Semaphore Implementation with no Busy waiting </a:t>
            </a:r>
            <a:endParaRPr lang="en-US" altLang="en-US" sz="2400" dirty="0"/>
          </a:p>
        </p:txBody>
      </p:sp>
      <p:sp>
        <p:nvSpPr>
          <p:cNvPr id="30723" name="Rectangle 3"/>
          <p:cNvSpPr>
            <a:spLocks noGrp="1"/>
          </p:cNvSpPr>
          <p:nvPr>
            <p:ph idx="1"/>
          </p:nvPr>
        </p:nvSpPr>
        <p:spPr>
          <a:xfrm>
            <a:off x="936625" y="1041400"/>
            <a:ext cx="6962775" cy="4700588"/>
          </a:xfrm>
          <a:ln/>
        </p:spPr>
        <p:txBody>
          <a:bodyPr vert="horz" wrap="square" lIns="91435" tIns="45718" rIns="91435" bIns="45718" anchor="t" anchorCtr="0"/>
          <a:p>
            <a:r>
              <a:rPr lang="en-US" altLang="en-US" dirty="0"/>
              <a:t>With each semaphore there is an associated waiting queue</a:t>
            </a:r>
            <a:endParaRPr lang="en-US" altLang="en-US" dirty="0"/>
          </a:p>
          <a:p>
            <a:r>
              <a:rPr lang="en-US" altLang="en-US" dirty="0"/>
              <a:t>Each entry in a waiting queue has two data items:</a:t>
            </a:r>
            <a:endParaRPr lang="en-US" altLang="en-US" dirty="0"/>
          </a:p>
          <a:p>
            <a:pPr lvl="1"/>
            <a:r>
              <a:rPr lang="en-US" altLang="en-US" dirty="0"/>
              <a:t> value (of type integer)</a:t>
            </a:r>
            <a:endParaRPr lang="en-US" altLang="en-US" dirty="0"/>
          </a:p>
          <a:p>
            <a:pPr lvl="1"/>
            <a:r>
              <a:rPr lang="en-US" altLang="en-US" dirty="0"/>
              <a:t> pointer to next record in the list</a:t>
            </a:r>
            <a:endParaRPr lang="en-US" altLang="en-US" dirty="0"/>
          </a:p>
          <a:p>
            <a:r>
              <a:rPr lang="en-US" altLang="en-US" dirty="0"/>
              <a:t>Two operations:</a:t>
            </a:r>
            <a:endParaRPr lang="en-US" altLang="en-US" dirty="0"/>
          </a:p>
          <a:p>
            <a:pPr lvl="1"/>
            <a:r>
              <a:rPr lang="en-US" altLang="en-US" b="1" dirty="0">
                <a:solidFill>
                  <a:srgbClr val="3366FF"/>
                </a:solidFill>
              </a:rPr>
              <a:t>block</a:t>
            </a:r>
            <a:r>
              <a:rPr lang="en-US" altLang="en-US" dirty="0">
                <a:solidFill>
                  <a:srgbClr val="3366FF"/>
                </a:solidFill>
              </a:rPr>
              <a:t> </a:t>
            </a:r>
            <a:r>
              <a:rPr lang="en-US" altLang="en-US" dirty="0"/>
              <a:t>– place the process invoking the operation on the appropriate waiting queue</a:t>
            </a:r>
            <a:endParaRPr lang="en-US" altLang="en-US" dirty="0"/>
          </a:p>
          <a:p>
            <a:pPr lvl="1"/>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endParaRPr lang="en-US" altLang="en-US" dirty="0"/>
          </a:p>
          <a:p>
            <a:r>
              <a:rPr lang="en-US" altLang="en-US" sz="1600" b="1" dirty="0">
                <a:latin typeface="Courier New" panose="02070309020205020404" charset="0"/>
                <a:cs typeface="Courier New" panose="02070309020205020404" charset="0"/>
              </a:rPr>
              <a:t>typedef struct{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int value;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struct process *list;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 semaphore; </a:t>
            </a:r>
            <a:endParaRPr lang="en-US" altLang="en-US" sz="1600" b="1" dirty="0">
              <a:latin typeface="Courier New" panose="02070309020205020404" charset="0"/>
              <a:cs typeface="Courier New" panose="02070309020205020404" charset="0"/>
            </a:endParaRPr>
          </a:p>
          <a:p>
            <a:endParaRPr lang="en-US" altLang="en-US" dirty="0"/>
          </a:p>
          <a:p>
            <a:pPr lvl="1"/>
            <a:endParaRPr lang="en-US" altLang="en-US" dirty="0"/>
          </a:p>
          <a:p>
            <a:pPr>
              <a:buNone/>
            </a:pPr>
            <a:r>
              <a:rPr lang="en-US" altLang="en-US" dirty="0">
                <a:solidFill>
                  <a:srgbClr val="0000FF"/>
                </a:solidFill>
              </a:rPr>
              <a:t>                        </a:t>
            </a:r>
            <a:endParaRPr lang="en-US" altLang="en-US" dirty="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822325" y="144463"/>
            <a:ext cx="8356600" cy="581025"/>
          </a:xfrm>
          <a:ln/>
        </p:spPr>
        <p:txBody>
          <a:bodyPr vert="horz" wrap="square" lIns="91435" tIns="45718" rIns="91435" bIns="45718" anchor="b" anchorCtr="0"/>
          <a:p>
            <a:pPr eaLnBrk="1" hangingPunct="1"/>
            <a:r>
              <a:rPr lang="en-US" altLang="en-US" sz="2400" dirty="0"/>
              <a:t>Implementation with no Busy waiting (Cont.)</a:t>
            </a:r>
            <a:endParaRPr lang="en-US" altLang="en-US" sz="2400" dirty="0"/>
          </a:p>
        </p:txBody>
      </p:sp>
      <p:sp>
        <p:nvSpPr>
          <p:cNvPr id="31747" name="Rectangle 3"/>
          <p:cNvSpPr>
            <a:spLocks noGrp="1"/>
          </p:cNvSpPr>
          <p:nvPr>
            <p:ph idx="1"/>
          </p:nvPr>
        </p:nvSpPr>
        <p:spPr>
          <a:xfrm>
            <a:off x="1154113" y="901700"/>
            <a:ext cx="6122987" cy="5029200"/>
          </a:xfrm>
          <a:ln/>
        </p:spPr>
        <p:txBody>
          <a:bodyPr vert="horz" wrap="square" lIns="91435" tIns="45718" rIns="91435" bIns="45718" anchor="t" anchorCtr="0"/>
          <a:p>
            <a:pPr marL="0" indent="0">
              <a:buNone/>
            </a:pPr>
            <a:endParaRPr lang="en-US" altLang="en-US" sz="14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wait(semaphore *S) {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S-&gt;value--;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if (S-&gt;value &lt; 0)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add this process to S-&gt;list;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block();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a:t>
            </a:r>
            <a:endParaRPr lang="en-US" altLang="en-US" sz="1600" b="1" dirty="0">
              <a:latin typeface="Courier New" panose="02070309020205020404" charset="0"/>
              <a:cs typeface="Courier New" panose="02070309020205020404" charset="0"/>
            </a:endParaRPr>
          </a:p>
          <a:p>
            <a:pPr marL="0" indent="0">
              <a:buNone/>
            </a:pP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signal(semaphore *S) {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S-&gt;value++;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if (S-&gt;value &lt;= 0)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remove a process P from S-&gt;list;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wakeup(P);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 </a:t>
            </a:r>
            <a:endParaRPr lang="en-US" altLang="en-US" sz="1600" b="1" dirty="0">
              <a:latin typeface="Courier New" panose="02070309020205020404" charset="0"/>
              <a:cs typeface="Courier New" panose="02070309020205020404" charset="0"/>
            </a:endParaRPr>
          </a:p>
          <a:p>
            <a:pPr marL="0" indent="0">
              <a:buNone/>
            </a:pPr>
            <a:r>
              <a:rPr lang="en-US" altLang="en-US" sz="1600" b="1" dirty="0">
                <a:latin typeface="Courier New" panose="02070309020205020404" charset="0"/>
                <a:cs typeface="Courier New" panose="02070309020205020404" charset="0"/>
              </a:rPr>
              <a:t>} </a:t>
            </a:r>
            <a:endParaRPr lang="en-US" altLang="en-US" sz="1600" b="1" dirty="0">
              <a:latin typeface="Courier New" panose="02070309020205020404" charset="0"/>
              <a:ea typeface="Courier New" panose="020703090202050204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139700"/>
            <a:ext cx="8229600" cy="576263"/>
          </a:xfrm>
          <a:ln/>
        </p:spPr>
        <p:txBody>
          <a:bodyPr vert="horz" wrap="square" lIns="91435" tIns="45718" rIns="91435" bIns="45718" anchor="b" anchorCtr="0"/>
          <a:p>
            <a:pPr eaLnBrk="1" hangingPunct="1"/>
            <a:r>
              <a:rPr lang="en-US" altLang="en-US" dirty="0"/>
              <a:t>Objectives</a:t>
            </a:r>
            <a:endParaRPr lang="en-US" altLang="en-US" dirty="0"/>
          </a:p>
        </p:txBody>
      </p:sp>
      <p:sp>
        <p:nvSpPr>
          <p:cNvPr id="5123" name="Content Placeholder 2"/>
          <p:cNvSpPr>
            <a:spLocks noGrp="1"/>
          </p:cNvSpPr>
          <p:nvPr>
            <p:ph idx="1"/>
          </p:nvPr>
        </p:nvSpPr>
        <p:spPr>
          <a:xfrm>
            <a:off x="895350" y="1144588"/>
            <a:ext cx="6737350" cy="4530725"/>
          </a:xfrm>
          <a:ln/>
        </p:spPr>
        <p:txBody>
          <a:bodyPr vert="horz" wrap="square" lIns="91435" tIns="45718" rIns="91435" bIns="45718" anchor="t" anchorCtr="0"/>
          <a:p>
            <a:r>
              <a:rPr lang="en-US" altLang="en-US" dirty="0"/>
              <a:t>To present the concept of process synchronization.</a:t>
            </a:r>
            <a:endParaRPr lang="en-US" altLang="en-US" dirty="0"/>
          </a:p>
          <a:p>
            <a:r>
              <a:rPr lang="en-US" altLang="en-US" dirty="0"/>
              <a:t>To introduce the critical-section problem, whose solutions can be used to ensure the consistency of shared data</a:t>
            </a:r>
            <a:endParaRPr lang="en-US" altLang="en-US" dirty="0"/>
          </a:p>
          <a:p>
            <a:r>
              <a:rPr lang="en-US" altLang="en-US" dirty="0"/>
              <a:t>To present both software and hardware solutions of the critical-section problem</a:t>
            </a:r>
            <a:endParaRPr lang="en-US" altLang="en-US" dirty="0"/>
          </a:p>
          <a:p>
            <a:r>
              <a:rPr lang="en-US" altLang="en-US" dirty="0"/>
              <a:t>To examine several classical process-synchronization problems</a:t>
            </a:r>
            <a:endParaRPr lang="en-US" altLang="en-US" dirty="0"/>
          </a:p>
          <a:p>
            <a:r>
              <a:rPr lang="en-US" altLang="en-US" dirty="0"/>
              <a:t>To explore several tools that are used to solve process synchronization problems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969963" y="161925"/>
            <a:ext cx="7716837" cy="576263"/>
          </a:xfrm>
          <a:ln/>
        </p:spPr>
        <p:txBody>
          <a:bodyPr vert="horz" wrap="square" lIns="91435" tIns="45718" rIns="91435" bIns="45718" anchor="b" anchorCtr="0"/>
          <a:p>
            <a:pPr eaLnBrk="1" hangingPunct="1"/>
            <a:r>
              <a:rPr lang="en-US" altLang="en-US" dirty="0"/>
              <a:t>Deadlock and Starvation</a:t>
            </a:r>
            <a:endParaRPr lang="en-US" altLang="en-US" dirty="0"/>
          </a:p>
        </p:txBody>
      </p:sp>
      <p:sp>
        <p:nvSpPr>
          <p:cNvPr id="32771" name="Rectangle 3"/>
          <p:cNvSpPr>
            <a:spLocks noGrp="1"/>
          </p:cNvSpPr>
          <p:nvPr>
            <p:ph idx="1"/>
          </p:nvPr>
        </p:nvSpPr>
        <p:spPr>
          <a:xfrm>
            <a:off x="820738" y="1073150"/>
            <a:ext cx="7640637" cy="4906963"/>
          </a:xfrm>
          <a:ln/>
        </p:spPr>
        <p:txBody>
          <a:bodyPr vert="horz" wrap="square" lIns="91435" tIns="45718" rIns="91435" bIns="45718" anchor="t" anchorCtr="0"/>
          <a:p>
            <a:pPr defTabSz="914400">
              <a:lnSpc>
                <a:spcPct val="90000"/>
              </a:lnSpc>
              <a:tabLst>
                <a:tab pos="1882775" algn="ctr"/>
                <a:tab pos="4568825" algn="ctr"/>
              </a:tabLst>
            </a:pPr>
            <a:r>
              <a:rPr lang="en-US" altLang="en-US" b="1" dirty="0">
                <a:solidFill>
                  <a:srgbClr val="3366FF"/>
                </a:solidFill>
              </a:rPr>
              <a:t>Deadlock </a:t>
            </a:r>
            <a:r>
              <a:rPr lang="en-US" altLang="en-US" dirty="0"/>
              <a:t>– two or more processes are waiting indefinitely for an event that can be caused by only one of the waiting processes</a:t>
            </a:r>
            <a:endParaRPr lang="en-US" altLang="en-US" dirty="0"/>
          </a:p>
          <a:p>
            <a:pPr defTabSz="914400">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charset="0"/>
                <a:cs typeface="Courier New" panose="02070309020205020404" charset="0"/>
              </a:rPr>
              <a:t>S</a:t>
            </a:r>
            <a:r>
              <a:rPr lang="en-US" altLang="en-US" dirty="0">
                <a:solidFill>
                  <a:srgbClr val="000000"/>
                </a:solidFill>
              </a:rPr>
              <a:t> and</a:t>
            </a:r>
            <a:r>
              <a:rPr lang="en-US" altLang="en-US" sz="1600" b="1" dirty="0">
                <a:solidFill>
                  <a:srgbClr val="000000"/>
                </a:solidFill>
                <a:latin typeface="Courier New" panose="02070309020205020404" charset="0"/>
                <a:cs typeface="Courier New" panose="02070309020205020404" charset="0"/>
              </a:rPr>
              <a:t> </a:t>
            </a:r>
            <a:r>
              <a:rPr lang="en-US" altLang="en-US" sz="2000" b="1" i="1" dirty="0">
                <a:solidFill>
                  <a:srgbClr val="000000"/>
                </a:solidFill>
                <a:latin typeface="Courier New" panose="02070309020205020404" charset="0"/>
                <a:cs typeface="Courier New" panose="02070309020205020404" charset="0"/>
              </a:rPr>
              <a:t>Q</a:t>
            </a:r>
            <a:r>
              <a:rPr lang="en-US" altLang="en-US" sz="1600" b="1" dirty="0">
                <a:solidFill>
                  <a:srgbClr val="000000"/>
                </a:solidFill>
                <a:latin typeface="Courier New" panose="02070309020205020404" charset="0"/>
                <a:cs typeface="Courier New" panose="02070309020205020404" charset="0"/>
              </a:rPr>
              <a:t> </a:t>
            </a:r>
            <a:r>
              <a:rPr lang="en-US" altLang="en-US" dirty="0">
                <a:solidFill>
                  <a:srgbClr val="000000"/>
                </a:solidFill>
              </a:rPr>
              <a:t>be </a:t>
            </a:r>
            <a:r>
              <a:rPr lang="en-US" altLang="en-US" dirty="0"/>
              <a:t>two semaphores initialized to 1</a:t>
            </a:r>
            <a:endParaRPr lang="en-US" altLang="en-US" dirty="0"/>
          </a:p>
          <a:p>
            <a:pPr defTabSz="914400">
              <a:lnSpc>
                <a:spcPct val="90000"/>
              </a:lnSpc>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endParaRPr lang="en-US" altLang="en-US" baseline="-25000" dirty="0">
              <a:solidFill>
                <a:srgbClr val="000000"/>
              </a:solidFill>
            </a:endParaRPr>
          </a:p>
          <a:p>
            <a:pPr defTabSz="914400">
              <a:lnSpc>
                <a:spcPct val="90000"/>
              </a:lnSpc>
              <a:buNone/>
              <a:tabLst>
                <a:tab pos="1882775" algn="ctr"/>
                <a:tab pos="4568825" algn="ctr"/>
              </a:tabLst>
            </a:pPr>
            <a:r>
              <a:rPr lang="en-US" altLang="en-US" b="1" dirty="0">
                <a:solidFill>
                  <a:srgbClr val="000000"/>
                </a:solidFill>
                <a:latin typeface="Courier New" panose="02070309020205020404" charset="0"/>
                <a:cs typeface="Courier New" panose="02070309020205020404" charset="0"/>
              </a:rPr>
              <a:t>	          </a:t>
            </a:r>
            <a:r>
              <a:rPr lang="en-US" altLang="en-US" sz="1600" b="1" dirty="0">
                <a:solidFill>
                  <a:srgbClr val="000000"/>
                </a:solidFill>
                <a:latin typeface="Courier New" panose="02070309020205020404" charset="0"/>
                <a:cs typeface="Courier New" panose="02070309020205020404" charset="0"/>
              </a:rPr>
              <a:t>wait(S); 	              wait(Q);</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1882775" algn="ctr"/>
                <a:tab pos="4568825" algn="ctr"/>
              </a:tabLst>
            </a:pPr>
            <a:r>
              <a:rPr lang="en-US" altLang="en-US" sz="1600" b="1" dirty="0">
                <a:solidFill>
                  <a:srgbClr val="000000"/>
                </a:solidFill>
                <a:latin typeface="Courier New" panose="02070309020205020404" charset="0"/>
                <a:cs typeface="Courier New" panose="02070309020205020404" charset="0"/>
              </a:rPr>
              <a:t>	           wait(Q); 	              wait(S);</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1882775" algn="ctr"/>
                <a:tab pos="4568825" algn="ctr"/>
              </a:tabLst>
            </a:pPr>
            <a:r>
              <a:rPr lang="en-US" altLang="en-US" sz="1600" b="1" dirty="0">
                <a:solidFill>
                  <a:srgbClr val="000000"/>
                </a:solidFill>
                <a:latin typeface="Courier New" panose="02070309020205020404" charset="0"/>
                <a:cs typeface="Courier New" panose="02070309020205020404" charset="0"/>
              </a:rPr>
              <a:t>		 ...		     ...</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1882775" algn="ctr"/>
                <a:tab pos="4568825" algn="ctr"/>
              </a:tabLst>
            </a:pPr>
            <a:r>
              <a:rPr lang="en-US" altLang="en-US" sz="1600" b="1" dirty="0">
                <a:solidFill>
                  <a:srgbClr val="000000"/>
                </a:solidFill>
                <a:latin typeface="Courier New" panose="02070309020205020404" charset="0"/>
                <a:cs typeface="Courier New" panose="02070309020205020404" charset="0"/>
              </a:rPr>
              <a:t>	           signal(S);                 signal(Q);</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1882775" algn="ctr"/>
                <a:tab pos="4568825" algn="ctr"/>
              </a:tabLst>
            </a:pPr>
            <a:r>
              <a:rPr lang="en-US" altLang="en-US" sz="1600" b="1" dirty="0">
                <a:solidFill>
                  <a:srgbClr val="000000"/>
                </a:solidFill>
                <a:latin typeface="Courier New" panose="02070309020205020404" charset="0"/>
                <a:cs typeface="Courier New" panose="02070309020205020404" charset="0"/>
              </a:rPr>
              <a:t>              signal(Q);                 signal(S);</a:t>
            </a: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buNone/>
              <a:tabLst>
                <a:tab pos="1882775" algn="ctr"/>
                <a:tab pos="4568825" algn="ctr"/>
              </a:tabLst>
            </a:pPr>
            <a:endParaRPr lang="en-US" altLang="en-US" sz="1600" b="1" dirty="0">
              <a:solidFill>
                <a:srgbClr val="000000"/>
              </a:solidFill>
              <a:latin typeface="Courier New" panose="02070309020205020404" charset="0"/>
              <a:cs typeface="Courier New" panose="02070309020205020404" charset="0"/>
            </a:endParaRPr>
          </a:p>
          <a:p>
            <a:pPr defTabSz="914400">
              <a:lnSpc>
                <a:spcPct val="90000"/>
              </a:lnSpc>
              <a:tabLst>
                <a:tab pos="1882775" algn="ctr"/>
                <a:tab pos="4568825" algn="ctr"/>
              </a:tabLst>
            </a:pPr>
            <a:r>
              <a:rPr lang="en-US" altLang="en-US" b="1" dirty="0">
                <a:solidFill>
                  <a:srgbClr val="3366FF"/>
                </a:solidFill>
                <a:sym typeface="MT Extra" panose="05050102010205020202" pitchFamily="18" charset="2"/>
              </a:rPr>
              <a:t>Starvation</a:t>
            </a:r>
            <a:r>
              <a:rPr lang="en-US" altLang="en-US" dirty="0">
                <a:solidFill>
                  <a:srgbClr val="3366FF"/>
                </a:solidFill>
                <a:sym typeface="MT Extra" panose="05050102010205020202" pitchFamily="18" charset="2"/>
              </a:rPr>
              <a:t> </a:t>
            </a:r>
            <a:r>
              <a:rPr lang="en-US" altLang="en-US" dirty="0"/>
              <a:t>– </a:t>
            </a:r>
            <a:r>
              <a:rPr lang="en-US" altLang="en-US" b="1" dirty="0">
                <a:solidFill>
                  <a:srgbClr val="3366FF"/>
                </a:solidFill>
              </a:rPr>
              <a:t>indefinite blocking  </a:t>
            </a:r>
            <a:endParaRPr lang="en-US" altLang="en-US" b="1" dirty="0">
              <a:solidFill>
                <a:srgbClr val="3366FF"/>
              </a:solidFill>
            </a:endParaRPr>
          </a:p>
          <a:p>
            <a:pPr lvl="1" defTabSz="914400">
              <a:lnSpc>
                <a:spcPct val="90000"/>
              </a:lnSpc>
              <a:tabLst>
                <a:tab pos="1882775" algn="ctr"/>
                <a:tab pos="4568825" algn="ctr"/>
              </a:tabLst>
            </a:pPr>
            <a:r>
              <a:rPr lang="en-US" altLang="en-US" sz="1600" dirty="0"/>
              <a:t>A process may never be removed from the semaphore queue in which it is suspended</a:t>
            </a:r>
            <a:endParaRPr lang="en-US" altLang="en-US" sz="1600" dirty="0"/>
          </a:p>
          <a:p>
            <a:pPr defTabSz="914400">
              <a:lnSpc>
                <a:spcPct val="90000"/>
              </a:lnSpc>
              <a:tabLst>
                <a:tab pos="1882775" algn="ctr"/>
                <a:tab pos="4568825" algn="ctr"/>
              </a:tabLst>
            </a:pPr>
            <a:r>
              <a:rPr lang="en-US" altLang="en-US" b="1" dirty="0">
                <a:solidFill>
                  <a:srgbClr val="3366FF"/>
                </a:solidFill>
              </a:rPr>
              <a:t>Priority Inversion</a:t>
            </a:r>
            <a:r>
              <a:rPr lang="en-US" altLang="en-US" dirty="0">
                <a:solidFill>
                  <a:srgbClr val="3366FF"/>
                </a:solidFill>
              </a:rPr>
              <a:t> </a:t>
            </a:r>
            <a:r>
              <a:rPr lang="en-US" altLang="en-US" dirty="0"/>
              <a:t>– Scheduling problem when lower-priority process holds a lock needed by higher-priority process</a:t>
            </a:r>
            <a:endParaRPr lang="en-US" altLang="en-US" dirty="0"/>
          </a:p>
          <a:p>
            <a:pPr lvl="1" defTabSz="914400">
              <a:lnSpc>
                <a:spcPct val="90000"/>
              </a:lnSpc>
              <a:tabLst>
                <a:tab pos="1882775" algn="ctr"/>
                <a:tab pos="4568825" algn="ctr"/>
              </a:tabLst>
            </a:pPr>
            <a:r>
              <a:rPr lang="en-US" altLang="en-US" sz="1600" dirty="0"/>
              <a:t>Solved via </a:t>
            </a:r>
            <a:r>
              <a:rPr lang="en-US" altLang="en-US" sz="1600" b="1" dirty="0">
                <a:solidFill>
                  <a:srgbClr val="3366FF"/>
                </a:solidFill>
              </a:rPr>
              <a:t>priority-inheritance protocol</a:t>
            </a:r>
            <a:endParaRPr lang="en-US" altLang="en-US" sz="1600" b="1" dirty="0">
              <a:solidFill>
                <a:srgbClr val="3366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1146175" y="185738"/>
            <a:ext cx="8077200" cy="609600"/>
          </a:xfrm>
          <a:ln/>
        </p:spPr>
        <p:txBody>
          <a:bodyPr vert="horz" wrap="square" lIns="91435" tIns="45718" rIns="91435" bIns="45718" anchor="b" anchorCtr="0"/>
          <a:p>
            <a:pPr eaLnBrk="1" hangingPunct="1"/>
            <a:r>
              <a:rPr lang="en-US" altLang="en-US" dirty="0"/>
              <a:t>Classical Problems of Synchronization</a:t>
            </a:r>
            <a:endParaRPr lang="en-US" altLang="en-US" dirty="0"/>
          </a:p>
        </p:txBody>
      </p:sp>
      <p:sp>
        <p:nvSpPr>
          <p:cNvPr id="33795" name="Rectangle 3"/>
          <p:cNvSpPr>
            <a:spLocks noGrp="1"/>
          </p:cNvSpPr>
          <p:nvPr>
            <p:ph idx="1"/>
          </p:nvPr>
        </p:nvSpPr>
        <p:spPr>
          <a:xfrm>
            <a:off x="806450" y="1233488"/>
            <a:ext cx="7524750" cy="4530725"/>
          </a:xfrm>
          <a:ln/>
        </p:spPr>
        <p:txBody>
          <a:bodyPr vert="horz" wrap="square" lIns="91435" tIns="45718" rIns="91435" bIns="45718" anchor="t" anchorCtr="0"/>
          <a:p>
            <a:r>
              <a:rPr lang="en-US" altLang="en-US" dirty="0"/>
              <a:t>Classical problems used to test newly-proposed synchronization schemes</a:t>
            </a:r>
            <a:endParaRPr lang="en-US" altLang="en-US" dirty="0"/>
          </a:p>
          <a:p>
            <a:pPr lvl="1"/>
            <a:r>
              <a:rPr lang="en-US" altLang="en-US" dirty="0"/>
              <a:t>Bounded-Buffer Problem</a:t>
            </a:r>
            <a:endParaRPr lang="en-US" altLang="en-US" dirty="0"/>
          </a:p>
          <a:p>
            <a:pPr lvl="1"/>
            <a:r>
              <a:rPr lang="en-US" altLang="en-US" dirty="0"/>
              <a:t>Readers and Writers Problem</a:t>
            </a:r>
            <a:endParaRPr lang="en-US" altLang="en-US" dirty="0"/>
          </a:p>
          <a:p>
            <a:pPr lvl="1"/>
            <a:r>
              <a:rPr lang="en-US" altLang="en-US" dirty="0"/>
              <a:t>Dining-Philosophers Problem</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b="12095"/>
          <a:stretch>
            <a:fillRect/>
          </a:stretch>
        </p:blipFill>
        <p:spPr>
          <a:xfrm>
            <a:off x="647700" y="1005840"/>
            <a:ext cx="8182610" cy="535813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64.66.72.74..82.90.102.114</a:t>
            </a:r>
            <a:endParaRPr lang="en-US"/>
          </a:p>
          <a:p>
            <a:r>
              <a:rPr lang="en-US"/>
              <a:t>181,82.86.88.200,203.213223.231,238</a:t>
            </a:r>
            <a:endParaRPr lang="en-US"/>
          </a:p>
          <a:p>
            <a:r>
              <a:rPr lang="en-US"/>
              <a:t>no</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rcRect b="8746"/>
          <a:stretch>
            <a:fillRect/>
          </a:stretch>
        </p:blipFill>
        <p:spPr>
          <a:xfrm>
            <a:off x="893445" y="1233805"/>
            <a:ext cx="7731760" cy="46056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457200" y="147638"/>
            <a:ext cx="8229600" cy="576262"/>
          </a:xfrm>
        </p:spPr>
        <p:txBody>
          <a:bodyPr vert="horz" wrap="square" lIns="91435" tIns="45718" rIns="91435" bIns="45718" anchor="b" anchorCtr="0"/>
          <a:p>
            <a:pPr eaLnBrk="1" hangingPunct="1"/>
            <a:r>
              <a:rPr lang="en-US" altLang="en-US" dirty="0"/>
              <a:t>Semaphore</a:t>
            </a:r>
            <a:endParaRPr lang="en-US" altLang="en-US" dirty="0"/>
          </a:p>
        </p:txBody>
      </p:sp>
      <p:sp>
        <p:nvSpPr>
          <p:cNvPr id="27651" name="Rectangle 3"/>
          <p:cNvSpPr>
            <a:spLocks noGrp="1"/>
          </p:cNvSpPr>
          <p:nvPr>
            <p:ph idx="1"/>
          </p:nvPr>
        </p:nvSpPr>
        <p:spPr>
          <a:xfrm>
            <a:off x="827088" y="1163638"/>
            <a:ext cx="7921625" cy="5254625"/>
          </a:xfrm>
        </p:spPr>
        <p:txBody>
          <a:bodyPr vert="horz" wrap="square" lIns="91435" tIns="45718" rIns="91435" bIns="45718" anchor="t" anchorCtr="0"/>
          <a:p>
            <a:pPr>
              <a:lnSpc>
                <a:spcPct val="90000"/>
              </a:lnSpc>
            </a:pPr>
            <a:r>
              <a:rPr lang="en-US" altLang="en-US" sz="1600" dirty="0"/>
              <a:t>Synchronization tool that provides more sophisticated ways (than Mutex locks)  for process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endParaRPr lang="en-US" altLang="en-US" sz="1600" dirty="0"/>
          </a:p>
          <a:p>
            <a:pPr>
              <a:lnSpc>
                <a:spcPct val="90000"/>
              </a:lnSpc>
            </a:pPr>
            <a:r>
              <a:rPr lang="en-US" altLang="en-US" sz="1600" dirty="0"/>
              <a:t>Can only be accessed via two indivisible (atomic) operations</a:t>
            </a:r>
            <a:endParaRPr lang="en-US" altLang="en-US" sz="1600" dirty="0"/>
          </a:p>
          <a:p>
            <a:pPr lvl="1">
              <a:lnSpc>
                <a:spcPct val="90000"/>
              </a:lnSpc>
            </a:pPr>
            <a:r>
              <a:rPr lang="en-US" altLang="en-US" b="1" dirty="0">
                <a:solidFill>
                  <a:srgbClr val="000000"/>
                </a:solidFill>
                <a:latin typeface="Courier New" panose="02070309020205020404"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charset="0"/>
              </a:rPr>
              <a:t>signal()</a:t>
            </a:r>
            <a:endParaRPr lang="en-US" altLang="en-US" b="1" dirty="0">
              <a:solidFill>
                <a:srgbClr val="000000"/>
              </a:solidFill>
              <a:latin typeface="Courier New" panose="02070309020205020404" charset="0"/>
            </a:endParaRPr>
          </a:p>
          <a:p>
            <a:pPr lvl="2">
              <a:lnSpc>
                <a:spcPct val="90000"/>
              </a:lnSpc>
            </a:pPr>
            <a:r>
              <a:rPr lang="en-US" altLang="en-US" sz="1600" dirty="0"/>
              <a:t>Originally called </a:t>
            </a:r>
            <a:r>
              <a:rPr lang="en-US" altLang="en-US" b="1" dirty="0">
                <a:solidFill>
                  <a:srgbClr val="000000"/>
                </a:solidFill>
                <a:latin typeface="Courier New" panose="02070309020205020404" charset="0"/>
              </a:rPr>
              <a:t>P()</a:t>
            </a:r>
            <a:r>
              <a:rPr lang="en-US" altLang="en-US" dirty="0"/>
              <a:t> </a:t>
            </a:r>
            <a:r>
              <a:rPr lang="en-US" altLang="en-US" sz="1600" dirty="0"/>
              <a:t>and </a:t>
            </a:r>
            <a:r>
              <a:rPr lang="en-US" altLang="en-US" b="1" dirty="0">
                <a:solidFill>
                  <a:srgbClr val="000000"/>
                </a:solidFill>
                <a:latin typeface="Courier New" panose="02070309020205020404" charset="0"/>
              </a:rPr>
              <a:t>V()</a:t>
            </a:r>
            <a:endParaRPr lang="en-US" altLang="en-US" b="1" dirty="0">
              <a:solidFill>
                <a:srgbClr val="000000"/>
              </a:solidFill>
              <a:latin typeface="Courier New" panose="02070309020205020404" charset="0"/>
            </a:endParaRPr>
          </a:p>
          <a:p>
            <a:pPr>
              <a:lnSpc>
                <a:spcPct val="90000"/>
              </a:lnSpc>
            </a:pPr>
            <a:r>
              <a:rPr lang="en-US" altLang="en-US" sz="1600" dirty="0"/>
              <a:t>Definition of  the </a:t>
            </a:r>
            <a:r>
              <a:rPr lang="en-US" altLang="en-US" b="1" dirty="0">
                <a:solidFill>
                  <a:srgbClr val="000000"/>
                </a:solidFill>
                <a:latin typeface="Courier New" panose="02070309020205020404" charset="0"/>
                <a:cs typeface="Courier New" panose="02070309020205020404" charset="0"/>
              </a:rPr>
              <a:t>wait() operation</a:t>
            </a:r>
            <a:endParaRPr lang="en-US" altLang="en-US" b="1" dirty="0">
              <a:solidFill>
                <a:srgbClr val="000000"/>
              </a:solidFill>
              <a:latin typeface="Courier New" panose="02070309020205020404" charset="0"/>
              <a:cs typeface="Courier New" panose="02070309020205020404" charset="0"/>
            </a:endParaRPr>
          </a:p>
          <a:p>
            <a:pPr lvl="1">
              <a:lnSpc>
                <a:spcPct val="90000"/>
              </a:lnSpc>
              <a:buNone/>
            </a:pPr>
            <a:r>
              <a:rPr lang="en-US" altLang="en-US" b="1" dirty="0">
                <a:latin typeface="Courier New" panose="02070309020205020404" charset="0"/>
                <a:sym typeface="Symbol" panose="05050102010706020507" pitchFamily="18" charset="2"/>
              </a:rPr>
              <a:t>wait(S)</a:t>
            </a:r>
            <a:r>
              <a:rPr lang="en-US" altLang="en-US" sz="1600" b="1" dirty="0">
                <a:latin typeface="Courier New" panose="02070309020205020404" charset="0"/>
                <a:sym typeface="Symbol" panose="05050102010706020507" pitchFamily="18" charset="2"/>
              </a:rPr>
              <a:t> { </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    while (S &lt;= 0)</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       ; // busy wait</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    S--;</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a:t>
            </a:r>
            <a:endParaRPr lang="en-US" altLang="en-US" sz="1600" b="1" dirty="0">
              <a:latin typeface="Courier New" panose="02070309020205020404" charset="0"/>
              <a:sym typeface="Symbol" panose="05050102010706020507" pitchFamily="18" charset="2"/>
            </a:endParaRPr>
          </a:p>
          <a:p>
            <a:pPr>
              <a:lnSpc>
                <a:spcPct val="90000"/>
              </a:lnSpc>
            </a:pPr>
            <a:r>
              <a:rPr lang="en-US" altLang="en-US" sz="1600" dirty="0"/>
              <a:t>Definition of  the </a:t>
            </a:r>
            <a:r>
              <a:rPr lang="en-US" altLang="en-US" b="1" dirty="0">
                <a:solidFill>
                  <a:srgbClr val="000000"/>
                </a:solidFill>
                <a:latin typeface="Courier New" panose="02070309020205020404" charset="0"/>
                <a:cs typeface="Courier New" panose="02070309020205020404" charset="0"/>
              </a:rPr>
              <a:t>signal() operation</a:t>
            </a:r>
            <a:endParaRPr lang="en-US" altLang="en-US" sz="1600" b="1" dirty="0">
              <a:latin typeface="Courier New" panose="02070309020205020404" charset="0"/>
              <a:cs typeface="Courier New" panose="02070309020205020404" charset="0"/>
              <a:sym typeface="Symbol" panose="05050102010706020507" pitchFamily="18" charset="2"/>
            </a:endParaRPr>
          </a:p>
          <a:p>
            <a:pPr lvl="1">
              <a:lnSpc>
                <a:spcPct val="90000"/>
              </a:lnSpc>
              <a:buNone/>
            </a:pPr>
            <a:r>
              <a:rPr lang="en-US" altLang="en-US" b="1" dirty="0">
                <a:latin typeface="Courier New" panose="02070309020205020404" charset="0"/>
                <a:sym typeface="Symbol" panose="05050102010706020507" pitchFamily="18" charset="2"/>
              </a:rPr>
              <a:t>signal(S)</a:t>
            </a:r>
            <a:r>
              <a:rPr lang="en-US" altLang="en-US" sz="1600" b="1" dirty="0">
                <a:latin typeface="Courier New" panose="02070309020205020404" charset="0"/>
                <a:sym typeface="Symbol" panose="05050102010706020507" pitchFamily="18" charset="2"/>
              </a:rPr>
              <a:t> { </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    S++;</a:t>
            </a:r>
            <a:endParaRPr lang="en-US" altLang="en-US" sz="1600" b="1" dirty="0">
              <a:latin typeface="Courier New" panose="02070309020205020404" charset="0"/>
              <a:sym typeface="Symbol" panose="05050102010706020507" pitchFamily="18" charset="2"/>
            </a:endParaRPr>
          </a:p>
          <a:p>
            <a:pPr lvl="1">
              <a:lnSpc>
                <a:spcPct val="90000"/>
              </a:lnSpc>
              <a:buNone/>
            </a:pPr>
            <a:r>
              <a:rPr lang="en-US" altLang="en-US" sz="1600" b="1" dirty="0">
                <a:latin typeface="Courier New" panose="02070309020205020404" charset="0"/>
                <a:sym typeface="Symbol" panose="05050102010706020507" pitchFamily="18" charset="2"/>
              </a:rPr>
              <a:t>}</a:t>
            </a:r>
            <a:endParaRPr lang="en-US" altLang="en-US" sz="1600" b="1" dirty="0">
              <a:latin typeface="Courier New" panose="02070309020205020404" charset="0"/>
              <a:sym typeface="Symbol" panose="05050102010706020507" pitchFamily="18" charset="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1279525" y="277813"/>
            <a:ext cx="7407275" cy="576262"/>
          </a:xfrm>
          <a:ln/>
        </p:spPr>
        <p:txBody>
          <a:bodyPr vert="horz" wrap="square" lIns="91435" tIns="45718" rIns="91435" bIns="45718" anchor="b" anchorCtr="0"/>
          <a:p>
            <a:pPr eaLnBrk="1" hangingPunct="1"/>
            <a:r>
              <a:rPr lang="en-US" altLang="en-US" dirty="0"/>
              <a:t>Bounded-Buffer Problem</a:t>
            </a:r>
            <a:endParaRPr lang="en-US" altLang="en-US" dirty="0"/>
          </a:p>
        </p:txBody>
      </p:sp>
      <p:sp>
        <p:nvSpPr>
          <p:cNvPr id="34819" name="Rectangle 3"/>
          <p:cNvSpPr>
            <a:spLocks noGrp="1"/>
          </p:cNvSpPr>
          <p:nvPr>
            <p:ph idx="1"/>
          </p:nvPr>
        </p:nvSpPr>
        <p:spPr>
          <a:xfrm>
            <a:off x="914400" y="1294130"/>
            <a:ext cx="7210425" cy="5066030"/>
          </a:xfrm>
          <a:ln/>
        </p:spPr>
        <p:txBody>
          <a:bodyPr vert="horz" wrap="square" lIns="91435" tIns="45718" rIns="91435" bIns="45718" anchor="t" anchorCtr="0"/>
          <a:p>
            <a:r>
              <a:rPr lang="en-US" altLang="en-US" sz="2000" b="1" i="1" dirty="0"/>
              <a:t>n</a:t>
            </a:r>
            <a:r>
              <a:rPr lang="en-US" altLang="en-US" dirty="0"/>
              <a:t> buffers, each can hold one item</a:t>
            </a:r>
            <a:endParaRPr lang="en-US" altLang="en-US" dirty="0"/>
          </a:p>
          <a:p>
            <a:r>
              <a:rPr lang="en-US" altLang="en-US" dirty="0"/>
              <a:t>m(mutex) is binary Semaphore because it uses only acquire and release.</a:t>
            </a:r>
            <a:endParaRPr lang="en-US" altLang="en-US" dirty="0"/>
          </a:p>
          <a:p>
            <a:r>
              <a:rPr lang="en-US" altLang="en-US" dirty="0"/>
              <a:t>Semaphore </a:t>
            </a:r>
            <a:r>
              <a:rPr lang="en-US" altLang="en-US" sz="2000" b="1" dirty="0">
                <a:solidFill>
                  <a:srgbClr val="000000"/>
                </a:solidFill>
                <a:latin typeface="Courier New" panose="02070309020205020404" charset="0"/>
                <a:cs typeface="Courier New" panose="02070309020205020404" charset="0"/>
              </a:rPr>
              <a:t>mutex</a:t>
            </a:r>
            <a:r>
              <a:rPr lang="en-US" altLang="en-US" dirty="0">
                <a:solidFill>
                  <a:srgbClr val="000000"/>
                </a:solidFill>
              </a:rPr>
              <a:t> i</a:t>
            </a:r>
            <a:r>
              <a:rPr lang="en-US" altLang="en-US" dirty="0"/>
              <a:t>nitialized to the value 1</a:t>
            </a:r>
            <a:endParaRPr lang="en-US" altLang="en-US" dirty="0"/>
          </a:p>
          <a:p>
            <a:r>
              <a:rPr lang="en-US" altLang="en-US" dirty="0">
                <a:solidFill>
                  <a:srgbClr val="000000"/>
                </a:solidFill>
              </a:rPr>
              <a:t>Semaphore </a:t>
            </a:r>
            <a:r>
              <a:rPr lang="en-US" altLang="en-US" sz="2000" b="1" dirty="0">
                <a:solidFill>
                  <a:srgbClr val="000000"/>
                </a:solidFill>
                <a:latin typeface="Courier New" panose="02070309020205020404" charset="0"/>
                <a:cs typeface="Courier New" panose="02070309020205020404" charset="0"/>
              </a:rPr>
              <a:t>full</a:t>
            </a:r>
            <a:r>
              <a:rPr lang="en-US" altLang="en-US" dirty="0">
                <a:solidFill>
                  <a:srgbClr val="000000"/>
                </a:solidFill>
              </a:rPr>
              <a:t> initialized </a:t>
            </a:r>
            <a:r>
              <a:rPr lang="en-US" altLang="en-US" dirty="0"/>
              <a:t>to the value 0(Keeps the track of how many are slots are filled in the buffer)</a:t>
            </a:r>
            <a:endParaRPr lang="en-US" altLang="en-US" dirty="0"/>
          </a:p>
          <a:p>
            <a:r>
              <a:rPr lang="en-US" altLang="en-US" dirty="0">
                <a:highlight>
                  <a:srgbClr val="FFFF00"/>
                </a:highlight>
              </a:rPr>
              <a:t>Semaphore </a:t>
            </a:r>
            <a:r>
              <a:rPr lang="en-US" altLang="en-US" sz="2000" b="1" dirty="0">
                <a:solidFill>
                  <a:srgbClr val="000000"/>
                </a:solidFill>
                <a:highlight>
                  <a:srgbClr val="FFFF00"/>
                </a:highlight>
                <a:latin typeface="Courier New" panose="02070309020205020404" charset="0"/>
                <a:cs typeface="Courier New" panose="02070309020205020404" charset="0"/>
              </a:rPr>
              <a:t>empty</a:t>
            </a:r>
            <a:r>
              <a:rPr lang="en-US" altLang="en-US" b="1" dirty="0">
                <a:solidFill>
                  <a:srgbClr val="000000"/>
                </a:solidFill>
                <a:highlight>
                  <a:srgbClr val="FFFF00"/>
                </a:highlight>
                <a:latin typeface="Courier New" panose="02070309020205020404" charset="0"/>
                <a:cs typeface="Courier New" panose="02070309020205020404" charset="0"/>
              </a:rPr>
              <a:t> </a:t>
            </a:r>
            <a:r>
              <a:rPr lang="en-US" altLang="en-US" dirty="0">
                <a:solidFill>
                  <a:srgbClr val="000000"/>
                </a:solidFill>
                <a:highlight>
                  <a:srgbClr val="FFFF00"/>
                </a:highlight>
              </a:rPr>
              <a:t>initialized </a:t>
            </a:r>
            <a:r>
              <a:rPr lang="en-US" altLang="en-US" dirty="0">
                <a:highlight>
                  <a:srgbClr val="FFFF00"/>
                </a:highlight>
              </a:rPr>
              <a:t>to the value n(It is a value of total number of slots in the buffer,intially all slots are empty)</a:t>
            </a:r>
            <a:endParaRPr lang="en-US" altLang="en-US" dirty="0">
              <a:highlight>
                <a:srgbClr val="FFFF00"/>
              </a:highlight>
            </a:endParaRPr>
          </a:p>
          <a:p>
            <a:r>
              <a:rPr lang="en-US" altLang="en-US" dirty="0">
                <a:highlight>
                  <a:srgbClr val="FFFF00"/>
                </a:highlight>
              </a:rPr>
              <a:t>If empty &gt; 0 then there are empty slots.</a:t>
            </a:r>
            <a:endParaRPr lang="en-US" altLang="en-US" dirty="0">
              <a:highlight>
                <a:srgbClr val="FFFF00"/>
              </a:highlight>
            </a:endParaRPr>
          </a:p>
          <a:p>
            <a:r>
              <a:rPr lang="en-US" altLang="en-US" dirty="0">
                <a:highlight>
                  <a:srgbClr val="FFFF00"/>
                </a:highlight>
              </a:rPr>
              <a:t>If empty = 0 then there are no emty slots</a:t>
            </a:r>
            <a:endParaRPr lang="en-US" altLang="en-US" dirty="0">
              <a:highlight>
                <a:srgbClr val="FFFF00"/>
              </a:highlight>
            </a:endParaRPr>
          </a:p>
          <a:p>
            <a:r>
              <a:rPr lang="en-US" altLang="en-US" dirty="0">
                <a:highlight>
                  <a:srgbClr val="FFFF00"/>
                </a:highlight>
              </a:rPr>
              <a:t>wait Semaphore-Always decrements</a:t>
            </a:r>
            <a:endParaRPr lang="en-US" altLang="en-US" dirty="0">
              <a:highlight>
                <a:srgbClr val="FFFF00"/>
              </a:highlight>
            </a:endParaRPr>
          </a:p>
          <a:p>
            <a:r>
              <a:rPr lang="en-US" altLang="en-US" dirty="0">
                <a:highlight>
                  <a:srgbClr val="FFFF00"/>
                </a:highlight>
              </a:rPr>
              <a:t>signal Semaphore- Always Increments</a:t>
            </a:r>
            <a:endParaRPr lang="en-US" altLang="en-US" dirty="0">
              <a:highlight>
                <a:srgbClr val="FFFF00"/>
              </a:highlight>
            </a:endParaRPr>
          </a:p>
          <a:p>
            <a:r>
              <a:rPr lang="en-US" altLang="en-US" dirty="0">
                <a:highlight>
                  <a:srgbClr val="FFFF00"/>
                </a:highlight>
              </a:rPr>
              <a:t>mutex acquires the lock the consumer cannot acess it</a:t>
            </a:r>
            <a:endParaRPr lang="en-US" altLang="en-US" dirty="0">
              <a:highlight>
                <a:srgbClr val="FFFF00"/>
              </a:highlight>
            </a:endParaRPr>
          </a:p>
          <a:p>
            <a:endParaRPr lang="en-US" altLang="en-US" dirty="0"/>
          </a:p>
          <a:p>
            <a:endParaRPr lang="en-US" altLang="en-US" dirty="0"/>
          </a:p>
        </p:txBody>
      </p:sp>
      <p:sp>
        <p:nvSpPr>
          <p:cNvPr id="34820" name="Rectangle 5"/>
          <p:cNvSpPr/>
          <p:nvPr/>
        </p:nvSpPr>
        <p:spPr>
          <a:xfrm>
            <a:off x="2492375" y="3246438"/>
            <a:ext cx="184150" cy="369887"/>
          </a:xfrm>
          <a:prstGeom prst="rect">
            <a:avLst/>
          </a:prstGeom>
          <a:noFill/>
          <a:ln w="9525">
            <a:noFill/>
          </a:ln>
        </p:spPr>
        <p:txBody>
          <a:bodyPr wrap="none" lIns="91426" tIns="45714" rIns="91426" bIns="45714">
            <a:spAutoFit/>
          </a:bodyPr>
          <a:p>
            <a:endParaRPr lang="en-US" altLang="en-US" dirty="0">
              <a:latin typeface="Helvetica" pitchFamily="-8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1111250" y="176213"/>
            <a:ext cx="7575550" cy="576262"/>
          </a:xfrm>
          <a:ln/>
        </p:spPr>
        <p:txBody>
          <a:bodyPr vert="horz" wrap="square" lIns="91435" tIns="45718" rIns="91435" bIns="45718" anchor="b" anchorCtr="0"/>
          <a:p>
            <a:pPr eaLnBrk="1" hangingPunct="1"/>
            <a:r>
              <a:rPr lang="en-US" altLang="en-US" dirty="0"/>
              <a:t>Bounded Buffer Problem (Cont.)</a:t>
            </a:r>
            <a:endParaRPr lang="en-US" altLang="en-US" dirty="0"/>
          </a:p>
        </p:txBody>
      </p:sp>
      <p:sp>
        <p:nvSpPr>
          <p:cNvPr id="35843" name="Rectangle 3"/>
          <p:cNvSpPr>
            <a:spLocks noGrp="1"/>
          </p:cNvSpPr>
          <p:nvPr>
            <p:ph idx="1"/>
          </p:nvPr>
        </p:nvSpPr>
        <p:spPr>
          <a:xfrm>
            <a:off x="914400" y="1279525"/>
            <a:ext cx="7848600" cy="4876800"/>
          </a:xfrm>
          <a:ln/>
        </p:spPr>
        <p:txBody>
          <a:bodyPr vert="horz" wrap="square" lIns="91435" tIns="45718" rIns="91435" bIns="45718" anchor="t" anchorCtr="0"/>
          <a:p>
            <a:r>
              <a:rPr lang="en-US" altLang="en-US" sz="1600" dirty="0"/>
              <a:t>The structure of the </a:t>
            </a:r>
            <a:r>
              <a:rPr lang="en-US" altLang="en-US" sz="1600" b="1" dirty="0"/>
              <a:t>producer process</a:t>
            </a:r>
            <a:endParaRPr lang="en-US" altLang="en-US" sz="1600" dirty="0"/>
          </a:p>
          <a:p>
            <a:pPr>
              <a:buNone/>
            </a:pPr>
            <a:endParaRPr lang="en-US" altLang="en-US" sz="1400" b="1" dirty="0">
              <a:latin typeface="Courier New" panose="02070309020205020404" charset="0"/>
              <a:cs typeface="Courier New" panose="02070309020205020404" charset="0"/>
            </a:endParaRPr>
          </a:p>
          <a:p>
            <a:pPr>
              <a:buNone/>
            </a:pPr>
            <a:r>
              <a:rPr lang="en-US" altLang="en-US" sz="1400" b="1" dirty="0">
                <a:latin typeface="Courier New" panose="02070309020205020404" charset="0"/>
                <a:cs typeface="Courier New" panose="02070309020205020404" charset="0"/>
              </a:rPr>
              <a:t>     </a:t>
            </a:r>
            <a:r>
              <a:rPr lang="en-US" altLang="en-US" sz="1600" b="1" dirty="0">
                <a:latin typeface="Courier New" panose="02070309020205020404" charset="0"/>
                <a:cs typeface="Courier New" panose="02070309020205020404" charset="0"/>
              </a:rPr>
              <a:t>do {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 produce an item in next_produced */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wait(empty); decrements the value</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wait(mutex);//acquire lock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 add next produced to the buffer */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 (nextp will be having the data what need to added inside the buffer.)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signal(mutex); //release the lock</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signal(full);//increments full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 while (true);</a:t>
            </a:r>
            <a:br>
              <a:rPr lang="en-US" altLang="en-US" sz="1400" b="1" dirty="0">
                <a:latin typeface="Courier New" panose="02070309020205020404" charset="0"/>
                <a:cs typeface="Courier New" panose="02070309020205020404" charset="0"/>
              </a:rPr>
            </a:br>
            <a:endParaRPr lang="en-US" altLang="en-US" sz="1400" b="1" dirty="0">
              <a:latin typeface="Courier New" panose="02070309020205020404" charset="0"/>
              <a:ea typeface="Courier New" panose="020703090202050204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1306513" y="176213"/>
            <a:ext cx="7156450" cy="576262"/>
          </a:xfrm>
          <a:ln/>
        </p:spPr>
        <p:txBody>
          <a:bodyPr vert="horz" wrap="square" lIns="91435" tIns="45718" rIns="91435" bIns="45718" anchor="b" anchorCtr="0"/>
          <a:p>
            <a:pPr eaLnBrk="1" hangingPunct="1"/>
            <a:r>
              <a:rPr lang="en-US" altLang="en-US" dirty="0"/>
              <a:t>Bounded Buffer Problem (Cont.)</a:t>
            </a:r>
            <a:endParaRPr lang="en-US" altLang="en-US" dirty="0"/>
          </a:p>
        </p:txBody>
      </p:sp>
      <p:sp>
        <p:nvSpPr>
          <p:cNvPr id="31747" name="Rectangle 3"/>
          <p:cNvSpPr>
            <a:spLocks noGrp="1" noChangeArrowheads="1"/>
          </p:cNvSpPr>
          <p:nvPr>
            <p:ph idx="1"/>
          </p:nvPr>
        </p:nvSpPr>
        <p:spPr>
          <a:xfrm>
            <a:off x="839788" y="1152525"/>
            <a:ext cx="7848600" cy="4876800"/>
          </a:xfrm>
        </p:spPr>
        <p:txBody>
          <a:bodyPr vert="horz" wrap="square" lIns="91435" tIns="45718" rIns="91435" bIns="45718" numCol="1" anchor="t" anchorCtr="0" compatLnSpc="1"/>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6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The structure of the</a:t>
            </a:r>
            <a:r>
              <a:rPr kumimoji="1" lang="en-US" sz="1600" b="1"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consumer process</a:t>
            </a:r>
            <a:endParaRPr kumimoji="1" lang="en-US" sz="16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16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4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Do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wait(full); //wait untill full &gt; 0 and then decrement full because it will check wether the buffer is full or not then only it can free the space.</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wait(</a:t>
            </a:r>
            <a:r>
              <a:rPr kumimoji="1" lang="en-US" sz="16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mutex</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/acquires lock</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b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b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remove an item from buffer to </a:t>
            </a:r>
            <a:r>
              <a:rPr kumimoji="1" lang="en-US" sz="1600" b="1" i="0" u="none" strike="noStrike" kern="0" cap="none" spc="0" normalizeH="0" baseline="0" noProof="0" dirty="0" err="1">
                <a:ln>
                  <a:noFill/>
                </a:ln>
                <a:solidFill>
                  <a:schemeClr val="tx1"/>
                </a:solidFill>
                <a:effectLst/>
                <a:uLnTx/>
                <a:uFillTx/>
                <a:latin typeface="Courier New" panose="02070309020205020404"/>
                <a:ea typeface="MS PGothic" panose="020B0600070205080204" pitchFamily="34" charset="-128"/>
                <a:cs typeface="Courier New" panose="02070309020205020404"/>
              </a:rPr>
              <a:t>next_consumed</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 </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signal(</a:t>
            </a:r>
            <a:r>
              <a:rPr kumimoji="1" lang="en-US" sz="1600" b="1" i="0" u="none" strike="noStrike" kern="0" cap="none" spc="0" normalizeH="0" baseline="0" noProof="0" dirty="0" err="1"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mutex</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//release lock</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signal(empty); //increment empty  </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a:t>
            </a:r>
            <a:b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b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consume the item in next consumed */ </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a:t>
            </a:r>
            <a:b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br>
            <a:r>
              <a:rPr kumimoji="1" lang="en-US" sz="1600" b="1" i="0" u="none" strike="noStrike" kern="0" cap="none" spc="0" normalizeH="0" baseline="0" noProof="0" dirty="0" smtClean="0">
                <a:ln>
                  <a:noFill/>
                </a:ln>
                <a:solidFill>
                  <a:schemeClr val="tx1"/>
                </a:solidFill>
                <a:effectLst/>
                <a:uLnTx/>
                <a:uFillTx/>
                <a:latin typeface="Courier New" panose="02070309020205020404"/>
                <a:ea typeface="MS PGothic" panose="020B0600070205080204" pitchFamily="34" charset="-128"/>
                <a:cs typeface="Courier New" panose="02070309020205020404"/>
              </a:rPr>
              <a:t>     } </a:t>
            </a:r>
            <a:r>
              <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rPr>
              <a:t>while (true); </a:t>
            </a:r>
            <a:endParaRPr kumimoji="1" lang="en-US" sz="1600" b="1" i="0" u="none" strike="noStrike" kern="0" cap="none" spc="0" normalizeH="0" baseline="0" noProof="0" dirty="0">
              <a:ln>
                <a:noFill/>
              </a:ln>
              <a:solidFill>
                <a:schemeClr val="tx1"/>
              </a:solidFill>
              <a:effectLst/>
              <a:uLnTx/>
              <a:uFillTx/>
              <a:latin typeface="Courier New" panose="02070309020205020404"/>
              <a:ea typeface="MS PGothic" panose="020B0600070205080204" pitchFamily="34" charset="-128"/>
              <a:cs typeface="Courier New" panose="02070309020205020404"/>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sz="16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1120775" y="146050"/>
            <a:ext cx="7566025" cy="576263"/>
          </a:xfrm>
          <a:ln/>
        </p:spPr>
        <p:txBody>
          <a:bodyPr vert="horz" wrap="square" lIns="91435" tIns="45718" rIns="91435" bIns="45718" anchor="b" anchorCtr="0"/>
          <a:p>
            <a:pPr eaLnBrk="1" hangingPunct="1"/>
            <a:r>
              <a:rPr lang="en-US" altLang="en-US" dirty="0"/>
              <a:t>Readers-Writers Problem</a:t>
            </a:r>
            <a:endParaRPr lang="en-US" altLang="en-US" dirty="0"/>
          </a:p>
        </p:txBody>
      </p:sp>
      <p:sp>
        <p:nvSpPr>
          <p:cNvPr id="37891" name="Rectangle 3"/>
          <p:cNvSpPr>
            <a:spLocks noGrp="1"/>
          </p:cNvSpPr>
          <p:nvPr>
            <p:ph idx="1"/>
          </p:nvPr>
        </p:nvSpPr>
        <p:spPr>
          <a:xfrm>
            <a:off x="860425" y="1111250"/>
            <a:ext cx="7866063" cy="5005388"/>
          </a:xfrm>
          <a:ln/>
        </p:spPr>
        <p:txBody>
          <a:bodyPr vert="horz" wrap="square" lIns="91435" tIns="45718" rIns="91435" bIns="45718" anchor="t" anchorCtr="0"/>
          <a:p>
            <a:r>
              <a:rPr lang="en-US" altLang="en-US" dirty="0"/>
              <a:t>A data set is shared among a number of concurrent processes</a:t>
            </a:r>
            <a:endParaRPr lang="en-US" altLang="en-US" dirty="0"/>
          </a:p>
          <a:p>
            <a:pPr lvl="1"/>
            <a:r>
              <a:rPr lang="en-US" altLang="en-US" dirty="0"/>
              <a:t>Readers – only read the data set; they do </a:t>
            </a:r>
            <a:r>
              <a:rPr lang="en-US" altLang="en-US" b="1" i="1" dirty="0"/>
              <a:t>not</a:t>
            </a:r>
            <a:r>
              <a:rPr lang="en-US" altLang="en-US" b="1" dirty="0"/>
              <a:t> </a:t>
            </a:r>
            <a:r>
              <a:rPr lang="en-US" altLang="en-US" dirty="0"/>
              <a:t>perform any updates</a:t>
            </a:r>
            <a:endParaRPr lang="en-US" altLang="en-US" dirty="0"/>
          </a:p>
          <a:p>
            <a:pPr lvl="1"/>
            <a:r>
              <a:rPr lang="en-US" altLang="en-US" dirty="0"/>
              <a:t>Writers   – can both read and write</a:t>
            </a:r>
            <a:endParaRPr lang="en-US" altLang="en-US" dirty="0"/>
          </a:p>
          <a:p>
            <a:r>
              <a:rPr lang="en-US" altLang="en-US" dirty="0"/>
              <a:t>Problem – allow multiple readers to read at the same time</a:t>
            </a:r>
            <a:endParaRPr lang="en-US" altLang="en-US" dirty="0"/>
          </a:p>
          <a:p>
            <a:pPr lvl="1"/>
            <a:r>
              <a:rPr lang="en-US" altLang="en-US" dirty="0"/>
              <a:t>Only one single writer can access the shared data at the same time</a:t>
            </a:r>
            <a:endParaRPr lang="en-US" altLang="en-US" dirty="0"/>
          </a:p>
          <a:p>
            <a:r>
              <a:rPr lang="en-US" altLang="en-US" dirty="0"/>
              <a:t>Several variations of how readers and writers are considered  – all involve some form of priorities</a:t>
            </a:r>
            <a:endParaRPr lang="en-US" altLang="en-US" dirty="0"/>
          </a:p>
          <a:p>
            <a:r>
              <a:rPr lang="en-US" altLang="en-US" dirty="0"/>
              <a:t>Shared Data</a:t>
            </a:r>
            <a:endParaRPr lang="en-US" altLang="en-US" dirty="0"/>
          </a:p>
          <a:p>
            <a:pPr lvl="1"/>
            <a:r>
              <a:rPr lang="en-US" altLang="en-US" dirty="0"/>
              <a:t>Data set</a:t>
            </a:r>
            <a:endParaRPr lang="en-US" altLang="en-US" dirty="0"/>
          </a:p>
          <a:p>
            <a:pPr lvl="1"/>
            <a:r>
              <a:rPr lang="en-US" altLang="en-US" dirty="0"/>
              <a:t>Semaphore</a:t>
            </a:r>
            <a:r>
              <a:rPr lang="en-US" altLang="en-US" b="1" dirty="0">
                <a:solidFill>
                  <a:srgbClr val="000000"/>
                </a:solidFill>
                <a:latin typeface="Courier New" panose="02070309020205020404" charset="0"/>
              </a:rPr>
              <a:t> </a:t>
            </a:r>
            <a:r>
              <a:rPr lang="en-US" altLang="en-US" sz="2000" b="1" dirty="0">
                <a:solidFill>
                  <a:srgbClr val="000000"/>
                </a:solidFill>
                <a:latin typeface="Courier New" panose="02070309020205020404" charset="0"/>
              </a:rPr>
              <a:t>rw_mutex</a:t>
            </a:r>
            <a:r>
              <a:rPr lang="en-US" altLang="en-US" b="1" dirty="0">
                <a:solidFill>
                  <a:srgbClr val="000000"/>
                </a:solidFill>
                <a:latin typeface="Courier New" panose="02070309020205020404" charset="0"/>
              </a:rPr>
              <a:t> </a:t>
            </a:r>
            <a:r>
              <a:rPr lang="en-US" altLang="en-US" dirty="0"/>
              <a:t>initialized to 1</a:t>
            </a:r>
            <a:endParaRPr lang="en-US" altLang="en-US" dirty="0"/>
          </a:p>
          <a:p>
            <a:pPr lvl="1"/>
            <a:r>
              <a:rPr lang="en-US" altLang="en-US" dirty="0"/>
              <a:t>Semaphore </a:t>
            </a:r>
            <a:r>
              <a:rPr lang="en-US" altLang="en-US" sz="2000" b="1" dirty="0">
                <a:solidFill>
                  <a:srgbClr val="000000"/>
                </a:solidFill>
                <a:latin typeface="Courier New" panose="02070309020205020404" charset="0"/>
              </a:rPr>
              <a:t>mutex</a:t>
            </a:r>
            <a:r>
              <a:rPr lang="en-US" altLang="en-US" b="1" dirty="0">
                <a:solidFill>
                  <a:srgbClr val="000000"/>
                </a:solidFill>
                <a:latin typeface="Courier New" panose="02070309020205020404" charset="0"/>
              </a:rPr>
              <a:t> </a:t>
            </a:r>
            <a:r>
              <a:rPr lang="en-US" altLang="en-US" dirty="0"/>
              <a:t>initialized to 1</a:t>
            </a:r>
            <a:endParaRPr lang="en-US" altLang="en-US" dirty="0"/>
          </a:p>
          <a:p>
            <a:pPr lvl="1"/>
            <a:r>
              <a:rPr lang="en-US" altLang="en-US" dirty="0"/>
              <a:t>Integer </a:t>
            </a:r>
            <a:r>
              <a:rPr lang="en-US" altLang="en-US" sz="2000" b="1" dirty="0">
                <a:solidFill>
                  <a:srgbClr val="000000"/>
                </a:solidFill>
                <a:latin typeface="Courier New" panose="02070309020205020404" charset="0"/>
              </a:rPr>
              <a:t>read_count</a:t>
            </a:r>
            <a:r>
              <a:rPr lang="en-US" altLang="en-US" dirty="0"/>
              <a:t> initialized to 0(readcnt tells the number of processes performing read in the critical section, initially 0)</a:t>
            </a:r>
            <a:endParaRPr lang="en-US" altLang="en-US" dirty="0"/>
          </a:p>
          <a:p>
            <a:pPr lvl="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4"/>
          <p:cNvSpPr>
            <a:spLocks noGrp="1"/>
          </p:cNvSpPr>
          <p:nvPr>
            <p:ph type="title"/>
          </p:nvPr>
        </p:nvSpPr>
        <p:spPr>
          <a:xfrm>
            <a:off x="784225" y="187325"/>
            <a:ext cx="7902575" cy="576263"/>
          </a:xfrm>
          <a:ln/>
        </p:spPr>
        <p:txBody>
          <a:bodyPr vert="horz" wrap="square" lIns="91435" tIns="45718" rIns="91435" bIns="45718" anchor="b" anchorCtr="0"/>
          <a:p>
            <a:pPr eaLnBrk="1" hangingPunct="1"/>
            <a:r>
              <a:rPr lang="en-US" altLang="en-US" dirty="0"/>
              <a:t>Background</a:t>
            </a:r>
            <a:endParaRPr lang="en-US" altLang="en-US" dirty="0"/>
          </a:p>
        </p:txBody>
      </p:sp>
      <p:sp>
        <p:nvSpPr>
          <p:cNvPr id="6147" name="Rectangle 5"/>
          <p:cNvSpPr>
            <a:spLocks noGrp="1"/>
          </p:cNvSpPr>
          <p:nvPr>
            <p:ph idx="1"/>
          </p:nvPr>
        </p:nvSpPr>
        <p:spPr>
          <a:xfrm>
            <a:off x="857250" y="1125538"/>
            <a:ext cx="6892925" cy="4860925"/>
          </a:xfrm>
          <a:ln/>
        </p:spPr>
        <p:txBody>
          <a:bodyPr vert="horz" wrap="square" lIns="91435" tIns="45718" rIns="91435" bIns="45718" anchor="t" anchorCtr="0"/>
          <a:p>
            <a:r>
              <a:rPr lang="en-US" altLang="en-US" dirty="0"/>
              <a:t>Processes can execute concurrently</a:t>
            </a:r>
            <a:endParaRPr lang="en-US" altLang="en-US" dirty="0"/>
          </a:p>
          <a:p>
            <a:pPr lvl="1"/>
            <a:r>
              <a:rPr lang="en-US" altLang="en-US" dirty="0"/>
              <a:t>May be interrupted at any time, partially completing execution</a:t>
            </a:r>
            <a:endParaRPr lang="en-US" altLang="en-US" dirty="0"/>
          </a:p>
          <a:p>
            <a:r>
              <a:rPr lang="en-US" altLang="en-US" dirty="0"/>
              <a:t>Concurrent access to shared data may result in data inconsistency</a:t>
            </a:r>
            <a:endParaRPr lang="en-US" altLang="en-US" dirty="0"/>
          </a:p>
          <a:p>
            <a:r>
              <a:rPr lang="en-US" altLang="en-US" dirty="0"/>
              <a:t>Maintaining data consistency requires mechanisms to ensure the orderly execution of cooperating processes</a:t>
            </a:r>
            <a:endParaRPr lang="en-US" altLang="en-US" dirty="0"/>
          </a:p>
          <a:p>
            <a:r>
              <a:rPr lang="en-US" altLang="en-US" dirty="0"/>
              <a:t>Illustration of the problem:</a:t>
            </a:r>
            <a:br>
              <a:rPr lang="en-US" altLang="en-US" dirty="0"/>
            </a:br>
            <a:r>
              <a:rPr lang="en-US" altLang="en-US" dirty="0"/>
              <a:t>Suppose that we wanted to provide a solution to the consumer-producer problem that fills </a:t>
            </a:r>
            <a:r>
              <a:rPr lang="en-US" altLang="en-US" b="1" i="1" dirty="0">
                <a:solidFill>
                  <a:srgbClr val="000000"/>
                </a:solidFill>
              </a:rPr>
              <a:t>all</a:t>
            </a:r>
            <a:r>
              <a:rPr lang="en-US" altLang="en-US" dirty="0">
                <a:solidFill>
                  <a:srgbClr val="000000"/>
                </a:solidFill>
              </a:rPr>
              <a:t> </a:t>
            </a:r>
            <a:r>
              <a:rPr lang="en-US" altLang="en-US" dirty="0"/>
              <a:t>the buffers. We can do so by having an integer </a:t>
            </a:r>
            <a:r>
              <a:rPr lang="en-US" altLang="en-US" b="1" dirty="0">
                <a:latin typeface="Courier" pitchFamily="-84" charset="0"/>
              </a:rPr>
              <a:t>counter</a:t>
            </a:r>
            <a:r>
              <a:rPr lang="en-US" altLang="en-US" b="1" dirty="0">
                <a:solidFill>
                  <a:srgbClr val="0000FF"/>
                </a:solidFill>
              </a:rPr>
              <a:t> </a:t>
            </a:r>
            <a:r>
              <a:rPr lang="en-US" altLang="en-US" dirty="0"/>
              <a:t>that keeps track of the number of full buffers.  Initially, </a:t>
            </a:r>
            <a:r>
              <a:rPr lang="en-US" altLang="en-US" b="1" dirty="0">
                <a:latin typeface="Courier" pitchFamily="-84" charset="0"/>
              </a:rPr>
              <a:t>counter</a:t>
            </a:r>
            <a:r>
              <a:rPr lang="en-US" altLang="en-US" dirty="0">
                <a:latin typeface="Courier" pitchFamily="-84" charset="0"/>
              </a:rPr>
              <a:t> </a:t>
            </a:r>
            <a:r>
              <a:rPr lang="en-US" altLang="en-US" dirty="0"/>
              <a:t>is set to 0. It is incremented by the producer after it produces a new buffer and is decremented by the consumer after it consumes a buffer.</a:t>
            </a: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1120775" y="146050"/>
            <a:ext cx="7566025" cy="576263"/>
          </a:xfrm>
        </p:spPr>
        <p:txBody>
          <a:bodyPr vert="horz" wrap="square" lIns="91435" tIns="45718" rIns="91435" bIns="45718" anchor="b" anchorCtr="0"/>
          <a:p>
            <a:pPr eaLnBrk="1" hangingPunct="1"/>
            <a:r>
              <a:rPr lang="en-US" altLang="en-US" dirty="0"/>
              <a:t>Readers-Writers Problem</a:t>
            </a:r>
            <a:endParaRPr lang="en-US" altLang="en-US" dirty="0"/>
          </a:p>
        </p:txBody>
      </p:sp>
      <p:sp>
        <p:nvSpPr>
          <p:cNvPr id="37891" name="Rectangle 3"/>
          <p:cNvSpPr>
            <a:spLocks noGrp="1"/>
          </p:cNvSpPr>
          <p:nvPr>
            <p:ph idx="1"/>
          </p:nvPr>
        </p:nvSpPr>
        <p:spPr>
          <a:xfrm>
            <a:off x="860425" y="1111250"/>
            <a:ext cx="7866063" cy="5005388"/>
          </a:xfrm>
        </p:spPr>
        <p:txBody>
          <a:bodyPr vert="horz" wrap="square" lIns="91435" tIns="45718" rIns="91435" bIns="45718" anchor="t" anchorCtr="0"/>
          <a:p>
            <a:pPr lvl="1"/>
            <a:r>
              <a:rPr lang="en-US" altLang="en-US" dirty="0"/>
              <a:t>There are four types of cases that could happen here.</a:t>
            </a:r>
            <a:endParaRPr lang="en-US" altLang="en-US" dirty="0"/>
          </a:p>
          <a:p>
            <a:pPr lvl="1"/>
            <a:endParaRPr lang="en-US" altLang="en-US" dirty="0"/>
          </a:p>
          <a:p>
            <a:pPr lvl="1"/>
            <a:r>
              <a:rPr lang="en-US" altLang="en-US" b="1" dirty="0"/>
              <a:t>Case 	Process 1	Process 2        Allowed/Not Allowed</a:t>
            </a:r>
            <a:endParaRPr lang="en-US" altLang="en-US" b="1" dirty="0"/>
          </a:p>
          <a:p>
            <a:pPr lvl="1"/>
            <a:r>
              <a:rPr lang="en-US" altLang="en-US" dirty="0"/>
              <a:t>Case               1	             Writing-Writing	   Not Allowed</a:t>
            </a:r>
            <a:endParaRPr lang="en-US" altLang="en-US" dirty="0"/>
          </a:p>
          <a:p>
            <a:pPr lvl="1"/>
            <a:r>
              <a:rPr lang="en-US" altLang="en-US" dirty="0"/>
              <a:t>Case               2		Writing		Reading	Not Allowed</a:t>
            </a:r>
            <a:endParaRPr lang="en-US" altLang="en-US" dirty="0"/>
          </a:p>
          <a:p>
            <a:pPr lvl="1"/>
            <a:r>
              <a:rPr lang="en-US" altLang="en-US" dirty="0"/>
              <a:t>Case 	      3	            ReadingWriting   	   Not Allowed</a:t>
            </a:r>
            <a:endParaRPr lang="en-US" altLang="en-US" dirty="0"/>
          </a:p>
          <a:p>
            <a:pPr lvl="1"/>
            <a:r>
              <a:rPr lang="en-US" altLang="en-US" dirty="0"/>
              <a:t>Case 	      4	             Reading Reading	      Allowed</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1025525" y="190500"/>
            <a:ext cx="7661275" cy="576263"/>
          </a:xfrm>
          <a:ln/>
        </p:spPr>
        <p:txBody>
          <a:bodyPr vert="horz" wrap="square" lIns="91435" tIns="45718" rIns="91435" bIns="45718" anchor="b" anchorCtr="0"/>
          <a:p>
            <a:pPr eaLnBrk="1" hangingPunct="1"/>
            <a:r>
              <a:rPr lang="en-US" altLang="en-US" dirty="0"/>
              <a:t>Readers-Writers Problem (Cont.)</a:t>
            </a:r>
            <a:endParaRPr lang="en-US" altLang="en-US" dirty="0"/>
          </a:p>
        </p:txBody>
      </p:sp>
      <p:sp>
        <p:nvSpPr>
          <p:cNvPr id="38915" name="Rectangle 3"/>
          <p:cNvSpPr>
            <a:spLocks noGrp="1"/>
          </p:cNvSpPr>
          <p:nvPr>
            <p:ph idx="1"/>
          </p:nvPr>
        </p:nvSpPr>
        <p:spPr>
          <a:xfrm>
            <a:off x="827088" y="1279525"/>
            <a:ext cx="7848600" cy="4876800"/>
          </a:xfrm>
          <a:ln/>
        </p:spPr>
        <p:txBody>
          <a:bodyPr vert="horz" wrap="square" lIns="91435" tIns="45718" rIns="91435" bIns="45718" anchor="t" anchorCtr="0"/>
          <a:p>
            <a:r>
              <a:rPr lang="en-US" altLang="en-US" sz="1600" dirty="0"/>
              <a:t>The structure of a writer process</a:t>
            </a:r>
            <a:endParaRPr lang="en-US" altLang="en-US" sz="1600" dirty="0"/>
          </a:p>
          <a:p>
            <a:pPr>
              <a:buNone/>
            </a:pPr>
            <a:r>
              <a:rPr lang="en-US" altLang="en-US" sz="1600" dirty="0">
                <a:solidFill>
                  <a:srgbClr val="0000FF"/>
                </a:solidFill>
              </a:rPr>
              <a:t>        </a:t>
            </a:r>
            <a:endParaRPr lang="en-US" altLang="en-US" sz="1600" dirty="0">
              <a:solidFill>
                <a:srgbClr val="0000FF"/>
              </a:solidFill>
            </a:endParaRPr>
          </a:p>
          <a:p>
            <a:pPr>
              <a:buNone/>
            </a:pPr>
            <a:r>
              <a:rPr lang="en-US" altLang="en-US" sz="1600" b="1" dirty="0">
                <a:latin typeface="Courier New" panose="02070309020205020404" charset="0"/>
                <a:cs typeface="Courier New" panose="02070309020205020404" charset="0"/>
              </a:rPr>
              <a:t>       do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wait(rw_mutex);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 writing is performed */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signal(rw_mutex);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 while (true);</a:t>
            </a:r>
            <a:br>
              <a:rPr lang="en-US" altLang="en-US" sz="1400" b="1" dirty="0">
                <a:latin typeface="Courier New" panose="02070309020205020404" charset="0"/>
                <a:cs typeface="Courier New" panose="02070309020205020404" charset="0"/>
              </a:rPr>
            </a:br>
            <a:endParaRPr lang="en-US" altLang="en-US" sz="1400" b="1" dirty="0">
              <a:latin typeface="Courier New" panose="02070309020205020404" charset="0"/>
              <a:cs typeface="Courier New" panose="02070309020205020404" charset="0"/>
            </a:endParaRPr>
          </a:p>
          <a:p>
            <a:pPr>
              <a:buNone/>
            </a:pPr>
            <a:endParaRPr lang="en-US" altLang="en-US" dirty="0">
              <a:solidFill>
                <a:srgbClr val="0000FF"/>
              </a:solidFill>
            </a:endParaRPr>
          </a:p>
          <a:p>
            <a:pPr>
              <a:buNone/>
            </a:pPr>
            <a:endParaRPr lang="en-US" altLang="en-US" dirty="0">
              <a:solidFill>
                <a:srgbClr val="0000FF"/>
              </a:solidFill>
            </a:endParaRPr>
          </a:p>
          <a:p>
            <a:pPr>
              <a:buNone/>
            </a:pPr>
            <a:r>
              <a:rPr lang="en-US" altLang="en-US" dirty="0">
                <a:solidFill>
                  <a:srgbClr val="0000FF"/>
                </a:solidFill>
              </a:rPr>
              <a:t>       </a:t>
            </a:r>
            <a:endParaRPr lang="en-US" altLang="en-US" dirty="0">
              <a:solidFill>
                <a:srgbClr val="00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1035050" y="190500"/>
            <a:ext cx="7651750" cy="576263"/>
          </a:xfrm>
          <a:ln/>
        </p:spPr>
        <p:txBody>
          <a:bodyPr vert="horz" wrap="square" lIns="91435" tIns="45718" rIns="91435" bIns="45718" anchor="b" anchorCtr="0"/>
          <a:p>
            <a:pPr eaLnBrk="1" hangingPunct="1"/>
            <a:r>
              <a:rPr lang="en-US" altLang="en-US" dirty="0"/>
              <a:t>Readers-Writers Problem (Cont.)</a:t>
            </a:r>
            <a:endParaRPr lang="en-US" altLang="en-US" dirty="0"/>
          </a:p>
        </p:txBody>
      </p:sp>
      <p:sp>
        <p:nvSpPr>
          <p:cNvPr id="39939" name="Rectangle 3"/>
          <p:cNvSpPr>
            <a:spLocks noGrp="1"/>
          </p:cNvSpPr>
          <p:nvPr>
            <p:ph idx="1"/>
          </p:nvPr>
        </p:nvSpPr>
        <p:spPr>
          <a:xfrm>
            <a:off x="841375" y="1076325"/>
            <a:ext cx="7747000" cy="5065713"/>
          </a:xfrm>
          <a:ln/>
        </p:spPr>
        <p:txBody>
          <a:bodyPr vert="horz" wrap="square" lIns="91435" tIns="45718" rIns="91435" bIns="45718" anchor="t" anchorCtr="0"/>
          <a:p>
            <a:pPr>
              <a:lnSpc>
                <a:spcPct val="80000"/>
              </a:lnSpc>
            </a:pPr>
            <a:r>
              <a:rPr lang="en-US" altLang="en-US" dirty="0"/>
              <a:t>The structure of a reader process</a:t>
            </a:r>
            <a:endParaRPr lang="en-US" altLang="en-US" sz="1600" dirty="0">
              <a:solidFill>
                <a:srgbClr val="0000FF"/>
              </a:solidFill>
            </a:endParaRPr>
          </a:p>
          <a:p>
            <a:pPr>
              <a:buNone/>
            </a:pPr>
            <a:r>
              <a:rPr lang="en-US" altLang="en-US" sz="1600" b="1" dirty="0">
                <a:latin typeface="Courier New" panose="02070309020205020404" charset="0"/>
                <a:cs typeface="Courier New" panose="02070309020205020404" charset="0"/>
              </a:rPr>
              <a:t>       do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wait(mutex);</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read_count++;</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if (read_count == 1)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wait(rw_mutex);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signal(mutex);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 reading is performed */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wait(mutex);</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read count--;</a:t>
            </a:r>
            <a:br>
              <a:rPr lang="en-US" altLang="en-US" sz="1600" b="1" dirty="0">
                <a:latin typeface="Courier New" panose="02070309020205020404" charset="0"/>
                <a:cs typeface="Courier New" panose="02070309020205020404" charset="0"/>
              </a:rPr>
            </a:br>
            <a:r>
              <a:rPr lang="en-US" altLang="en-US" sz="1600" b="1" dirty="0">
                <a:latin typeface="Courier New" panose="02070309020205020404" charset="0"/>
                <a:cs typeface="Courier New" panose="02070309020205020404" charset="0"/>
              </a:rPr>
              <a:t>           if (read_count == 0)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signal(rw_mutex);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signal(mutex); </a:t>
            </a:r>
            <a:endParaRPr lang="en-US" altLang="en-US" sz="1600" b="1" dirty="0">
              <a:latin typeface="Courier New" panose="02070309020205020404" charset="0"/>
              <a:cs typeface="Courier New" panose="02070309020205020404" charset="0"/>
            </a:endParaRPr>
          </a:p>
          <a:p>
            <a:pPr>
              <a:buNone/>
            </a:pPr>
            <a:r>
              <a:rPr lang="en-US" altLang="en-US" sz="1600" b="1" dirty="0">
                <a:latin typeface="Courier New" panose="02070309020205020404" charset="0"/>
                <a:cs typeface="Courier New" panose="02070309020205020404" charset="0"/>
              </a:rPr>
              <a:t>       } while (true);</a:t>
            </a:r>
            <a:br>
              <a:rPr lang="en-US" altLang="en-US" sz="1400" b="1" dirty="0">
                <a:latin typeface="Courier New" panose="02070309020205020404" charset="0"/>
                <a:cs typeface="Courier New" panose="02070309020205020404" charset="0"/>
              </a:rPr>
            </a:br>
            <a:endParaRPr lang="en-US" altLang="en-US" sz="1400" b="1" dirty="0">
              <a:latin typeface="Courier New" panose="02070309020205020404" charset="0"/>
              <a:cs typeface="Courier New" panose="02070309020205020404" charset="0"/>
            </a:endParaRPr>
          </a:p>
          <a:p>
            <a:pPr>
              <a:lnSpc>
                <a:spcPct val="80000"/>
              </a:lnSpc>
              <a:buNone/>
            </a:pPr>
            <a:endParaRPr lang="en-US" altLang="en-US" sz="1600" dirty="0">
              <a:solidFill>
                <a:srgbClr val="0000FF"/>
              </a:solidFill>
            </a:endParaRPr>
          </a:p>
          <a:p>
            <a:pPr>
              <a:lnSpc>
                <a:spcPct val="80000"/>
              </a:lnSpc>
              <a:buNone/>
            </a:pPr>
            <a:endParaRPr lang="en-US" altLang="en-US" sz="1600" dirty="0">
              <a:solidFill>
                <a:srgbClr val="0000FF"/>
              </a:solidFill>
            </a:endParaRPr>
          </a:p>
          <a:p>
            <a:pPr>
              <a:lnSpc>
                <a:spcPct val="80000"/>
              </a:lnSpc>
              <a:buNone/>
            </a:pPr>
            <a:r>
              <a:rPr lang="en-US" altLang="en-US" sz="1600" dirty="0">
                <a:solidFill>
                  <a:srgbClr val="0000FF"/>
                </a:solidFill>
              </a:rPr>
              <a:t>       </a:t>
            </a:r>
            <a:endParaRPr lang="en-US" altLang="en-US" sz="1600" dirty="0">
              <a:solidFill>
                <a:srgbClr val="0000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a:xfrm>
            <a:off x="1255713" y="147638"/>
            <a:ext cx="7677150" cy="576262"/>
          </a:xfrm>
          <a:ln/>
        </p:spPr>
        <p:txBody>
          <a:bodyPr vert="horz" wrap="square" lIns="91435" tIns="45718" rIns="91435" bIns="45718" anchor="b" anchorCtr="0"/>
          <a:p>
            <a:r>
              <a:rPr lang="en-US" altLang="en-US" dirty="0"/>
              <a:t>Readers-Writers Problem Variations</a:t>
            </a:r>
            <a:endParaRPr lang="en-US" altLang="en-US" dirty="0"/>
          </a:p>
        </p:txBody>
      </p:sp>
      <p:sp>
        <p:nvSpPr>
          <p:cNvPr id="40963" name="Content Placeholder 2"/>
          <p:cNvSpPr>
            <a:spLocks noGrp="1"/>
          </p:cNvSpPr>
          <p:nvPr>
            <p:ph idx="1"/>
          </p:nvPr>
        </p:nvSpPr>
        <p:spPr>
          <a:xfrm>
            <a:off x="879475" y="1146175"/>
            <a:ext cx="6359525" cy="4530725"/>
          </a:xfrm>
          <a:ln/>
        </p:spPr>
        <p:txBody>
          <a:bodyPr vert="horz" wrap="square" lIns="91435" tIns="45718" rIns="91435" bIns="45718" anchor="t" anchorCtr="0"/>
          <a:p>
            <a:r>
              <a:rPr lang="en-US" altLang="en-US" b="1" i="1" dirty="0"/>
              <a:t>First</a:t>
            </a:r>
            <a:r>
              <a:rPr lang="en-US" altLang="en-US" i="1" dirty="0"/>
              <a:t>  </a:t>
            </a:r>
            <a:r>
              <a:rPr lang="en-US" altLang="en-US" dirty="0"/>
              <a:t>variation – no reader kept waiting unless writer has permission to use shared object</a:t>
            </a:r>
            <a:endParaRPr lang="en-US" altLang="en-US" dirty="0"/>
          </a:p>
          <a:p>
            <a:r>
              <a:rPr lang="en-US" altLang="en-US" b="1" i="1" dirty="0"/>
              <a:t>Second</a:t>
            </a:r>
            <a:r>
              <a:rPr lang="en-US" altLang="en-US" i="1" dirty="0"/>
              <a:t> </a:t>
            </a:r>
            <a:r>
              <a:rPr lang="en-US" altLang="en-US" dirty="0"/>
              <a:t>variation – once writer is ready, it performs the write ASAP</a:t>
            </a:r>
            <a:endParaRPr lang="en-US" altLang="en-US" dirty="0"/>
          </a:p>
          <a:p>
            <a:r>
              <a:rPr lang="en-US" altLang="en-US" dirty="0"/>
              <a:t>Both may have starvation leading to even more variations</a:t>
            </a:r>
            <a:endParaRPr lang="en-US" altLang="en-US" dirty="0"/>
          </a:p>
          <a:p>
            <a:r>
              <a:rPr lang="en-US" altLang="en-US" dirty="0"/>
              <a:t>Problem is solved on some systems by kernel providing reader-writer locks</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1016000" y="147638"/>
            <a:ext cx="7670800" cy="576262"/>
          </a:xfrm>
          <a:ln/>
        </p:spPr>
        <p:txBody>
          <a:bodyPr vert="horz" wrap="square" lIns="91435" tIns="45718" rIns="91435" bIns="45718" anchor="b" anchorCtr="0"/>
          <a:p>
            <a:pPr eaLnBrk="1" hangingPunct="1"/>
            <a:r>
              <a:rPr lang="en-US" altLang="en-US" dirty="0"/>
              <a:t>Dining-Philosophers Problem</a:t>
            </a:r>
            <a:endParaRPr lang="en-US" altLang="en-US" dirty="0"/>
          </a:p>
        </p:txBody>
      </p:sp>
      <p:sp>
        <p:nvSpPr>
          <p:cNvPr id="41987" name="Rectangle 3"/>
          <p:cNvSpPr>
            <a:spLocks noGrp="1"/>
          </p:cNvSpPr>
          <p:nvPr>
            <p:ph idx="1"/>
          </p:nvPr>
        </p:nvSpPr>
        <p:spPr>
          <a:xfrm>
            <a:off x="928688" y="3403600"/>
            <a:ext cx="6908800" cy="2765425"/>
          </a:xfrm>
          <a:ln/>
        </p:spPr>
        <p:txBody>
          <a:bodyPr vert="horz" wrap="square" lIns="91435" tIns="45718" rIns="91435" bIns="45718" anchor="t" anchorCtr="0"/>
          <a:p>
            <a:pPr defTabSz="914400">
              <a:tabLst>
                <a:tab pos="1365250" algn="l"/>
                <a:tab pos="1538605" algn="l"/>
              </a:tabLst>
            </a:pPr>
            <a:r>
              <a:rPr lang="en-US" altLang="en-US" sz="1600" dirty="0"/>
              <a:t>Philosophers spend their lives alternating thinking and eating</a:t>
            </a:r>
            <a:endParaRPr lang="en-US" altLang="en-US" sz="1600" dirty="0"/>
          </a:p>
          <a:p>
            <a:pPr defTabSz="914400">
              <a:tabLst>
                <a:tab pos="1365250" algn="l"/>
                <a:tab pos="1538605" algn="l"/>
              </a:tabLst>
            </a:pPr>
            <a:r>
              <a:rPr lang="en-US" altLang="en-US" sz="1600" dirty="0"/>
              <a:t>Don’</a:t>
            </a:r>
            <a:r>
              <a:rPr lang="en-US" altLang="ja-JP" sz="1600" dirty="0"/>
              <a:t>t interact with their neighbors, occasionally try to pick up 2 chopsticks (one at a time) to eat from bowl</a:t>
            </a:r>
            <a:endParaRPr lang="en-US" altLang="ja-JP" sz="1600" dirty="0"/>
          </a:p>
          <a:p>
            <a:pPr lvl="1" defTabSz="914400">
              <a:tabLst>
                <a:tab pos="1365250" algn="l"/>
                <a:tab pos="1538605" algn="l"/>
              </a:tabLst>
            </a:pPr>
            <a:r>
              <a:rPr lang="en-US" altLang="en-US" sz="1600" dirty="0"/>
              <a:t>Need both to eat, then release both when done</a:t>
            </a:r>
            <a:endParaRPr lang="en-US" altLang="en-US" sz="1600" dirty="0"/>
          </a:p>
          <a:p>
            <a:pPr defTabSz="914400">
              <a:tabLst>
                <a:tab pos="1365250" algn="l"/>
                <a:tab pos="1538605" algn="l"/>
              </a:tabLst>
            </a:pPr>
            <a:r>
              <a:rPr lang="en-US" altLang="en-US" sz="1600" dirty="0"/>
              <a:t>In the case of 5 philosophers</a:t>
            </a:r>
            <a:endParaRPr lang="en-US" altLang="en-US" sz="1600" dirty="0"/>
          </a:p>
          <a:p>
            <a:pPr lvl="1" defTabSz="914400">
              <a:tabLst>
                <a:tab pos="1365250" algn="l"/>
                <a:tab pos="1538605" algn="l"/>
              </a:tabLst>
            </a:pPr>
            <a:r>
              <a:rPr lang="en-US" altLang="en-US" sz="1600" dirty="0"/>
              <a:t>Shared data </a:t>
            </a:r>
            <a:endParaRPr lang="en-US" altLang="en-US" sz="1600" dirty="0"/>
          </a:p>
          <a:p>
            <a:pPr lvl="2" defTabSz="914400">
              <a:tabLst>
                <a:tab pos="1365250" algn="l"/>
                <a:tab pos="1538605" algn="l"/>
              </a:tabLst>
            </a:pPr>
            <a:r>
              <a:rPr lang="en-US" altLang="en-US" sz="1600" dirty="0"/>
              <a:t>Bowl of rice (data set)</a:t>
            </a:r>
            <a:endParaRPr lang="en-US" altLang="en-US" sz="1600" dirty="0"/>
          </a:p>
          <a:p>
            <a:pPr lvl="2" defTabSz="914400">
              <a:tabLst>
                <a:tab pos="1365250" algn="l"/>
                <a:tab pos="1538605" algn="l"/>
              </a:tabLst>
            </a:pPr>
            <a:r>
              <a:rPr lang="en-US" altLang="en-US" sz="1600" dirty="0"/>
              <a:t>Semaphore </a:t>
            </a:r>
            <a:r>
              <a:rPr lang="en-US" altLang="en-US" sz="1600" dirty="0">
                <a:solidFill>
                  <a:srgbClr val="FF0000"/>
                </a:solidFill>
              </a:rPr>
              <a:t>chopstick [5]</a:t>
            </a:r>
            <a:r>
              <a:rPr lang="en-US" altLang="en-US" sz="1600" dirty="0"/>
              <a:t> initialized to 1</a:t>
            </a:r>
            <a:endParaRPr lang="en-US" altLang="en-US" sz="1600" dirty="0"/>
          </a:p>
        </p:txBody>
      </p:sp>
      <p:pic>
        <p:nvPicPr>
          <p:cNvPr id="41988" name="Picture 5" descr="6"/>
          <p:cNvPicPr>
            <a:picLocks noChangeAspect="1"/>
          </p:cNvPicPr>
          <p:nvPr/>
        </p:nvPicPr>
        <p:blipFill>
          <a:blip r:embed="rId1"/>
          <a:stretch>
            <a:fillRect/>
          </a:stretch>
        </p:blipFill>
        <p:spPr>
          <a:xfrm>
            <a:off x="3395663" y="1079500"/>
            <a:ext cx="2208212" cy="21209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1038225" y="161925"/>
            <a:ext cx="7866063" cy="576263"/>
          </a:xfrm>
          <a:ln/>
        </p:spPr>
        <p:txBody>
          <a:bodyPr vert="horz" wrap="square" lIns="91435" tIns="45718" rIns="91435" bIns="45718" anchor="b" anchorCtr="0"/>
          <a:p>
            <a:pPr eaLnBrk="1" hangingPunct="1"/>
            <a:r>
              <a:rPr lang="en-US" altLang="en-US" sz="3000" dirty="0"/>
              <a:t>  Dining-Philosophers Problem Algorithm</a:t>
            </a:r>
            <a:endParaRPr lang="en-US" altLang="en-US" sz="3000" dirty="0"/>
          </a:p>
        </p:txBody>
      </p:sp>
      <p:sp>
        <p:nvSpPr>
          <p:cNvPr id="43011" name="Rectangle 3"/>
          <p:cNvSpPr>
            <a:spLocks noGrp="1"/>
          </p:cNvSpPr>
          <p:nvPr>
            <p:ph idx="1"/>
          </p:nvPr>
        </p:nvSpPr>
        <p:spPr>
          <a:xfrm>
            <a:off x="827088" y="1119188"/>
            <a:ext cx="7107237" cy="4784725"/>
          </a:xfrm>
          <a:ln/>
        </p:spPr>
        <p:txBody>
          <a:bodyPr vert="horz" wrap="square" lIns="91435" tIns="45718" rIns="91435" bIns="45718" anchor="t" anchorCtr="0"/>
          <a:p>
            <a:pPr marL="376555" indent="-376555" defTabSz="914400">
              <a:lnSpc>
                <a:spcPct val="90000"/>
              </a:lnSpc>
              <a:tabLst>
                <a:tab pos="1710055" algn="l"/>
                <a:tab pos="2002155" algn="l"/>
                <a:tab pos="2227580" algn="l"/>
                <a:tab pos="2454275" algn="l"/>
              </a:tabLst>
            </a:pPr>
            <a:r>
              <a:rPr lang="en-US" altLang="en-US" dirty="0"/>
              <a:t>The structure of Philosopher</a:t>
            </a:r>
            <a:r>
              <a:rPr lang="en-US" altLang="en-US" i="1" dirty="0">
                <a:solidFill>
                  <a:srgbClr val="0000FF"/>
                </a:solidFill>
              </a:rPr>
              <a:t> i</a:t>
            </a:r>
            <a:r>
              <a:rPr lang="en-US" altLang="en-US" dirty="0"/>
              <a:t>:</a:t>
            </a:r>
            <a:endParaRPr lang="en-US" altLang="en-US" dirty="0"/>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do { </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wait (chopstick[i] );</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wait (chopStick[ (i + 1) % 5] );</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  eat</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signal (chopstick[i] );</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signal (chopstick[ (i + 1) % 5] );</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  think</a:t>
            </a:r>
            <a:endParaRPr lang="en-US" altLang="en-US" sz="1600"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endParaRPr lang="en-US" altLang="en-US" b="1" dirty="0">
              <a:solidFill>
                <a:srgbClr val="000000"/>
              </a:solidFill>
              <a:latin typeface="Courier New" panose="02070309020205020404" charset="0"/>
            </a:endParaRPr>
          </a:p>
          <a:p>
            <a:pPr marL="1195705" lvl="2" indent="-338455" defTabSz="914400">
              <a:lnSpc>
                <a:spcPct val="90000"/>
              </a:lnSpc>
              <a:buNone/>
              <a:tabLst>
                <a:tab pos="1710055" algn="l"/>
                <a:tab pos="2002155" algn="l"/>
                <a:tab pos="2227580" algn="l"/>
                <a:tab pos="2454275" algn="l"/>
              </a:tabLst>
            </a:pPr>
            <a:r>
              <a:rPr lang="en-US" altLang="en-US" sz="1600" b="1" dirty="0">
                <a:solidFill>
                  <a:srgbClr val="000000"/>
                </a:solidFill>
                <a:latin typeface="Courier New" panose="02070309020205020404" charset="0"/>
              </a:rPr>
              <a:t>} while (TRUE);</a:t>
            </a:r>
            <a:endParaRPr lang="en-US" altLang="en-US" sz="1600" dirty="0">
              <a:solidFill>
                <a:srgbClr val="0000FF"/>
              </a:solidFill>
            </a:endParaRPr>
          </a:p>
          <a:p>
            <a:pPr marL="376555" indent="-376555" defTabSz="914400">
              <a:lnSpc>
                <a:spcPct val="90000"/>
              </a:lnSpc>
              <a:tabLst>
                <a:tab pos="1710055" algn="l"/>
                <a:tab pos="2002155" algn="l"/>
                <a:tab pos="2227580" algn="l"/>
                <a:tab pos="2454275" algn="l"/>
              </a:tabLst>
            </a:pPr>
            <a:r>
              <a:rPr lang="en-US" altLang="en-US" dirty="0"/>
              <a:t>  What is the problem with this algorithm?</a:t>
            </a:r>
            <a:endParaRPr lang="en-US" altLang="en-US" dirty="0"/>
          </a:p>
          <a:p>
            <a:pPr marL="1195705" lvl="2" indent="-338455" defTabSz="914400">
              <a:lnSpc>
                <a:spcPct val="90000"/>
              </a:lnSpc>
              <a:buNone/>
              <a:tabLst>
                <a:tab pos="1710055" algn="l"/>
                <a:tab pos="2002155" algn="l"/>
                <a:tab pos="2227580" algn="l"/>
                <a:tab pos="2454275" algn="l"/>
              </a:tabLst>
            </a:pPr>
            <a:endParaRPr lang="en-US" altLang="en-US" dirty="0">
              <a:solidFill>
                <a:srgbClr val="00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1025525" y="142875"/>
            <a:ext cx="8002588" cy="576263"/>
          </a:xfrm>
          <a:ln/>
        </p:spPr>
        <p:txBody>
          <a:bodyPr vert="horz" wrap="square" lIns="91435" tIns="45718" rIns="91435" bIns="45718" anchor="b" anchorCtr="0"/>
          <a:p>
            <a:pPr eaLnBrk="1" hangingPunct="1"/>
            <a:r>
              <a:rPr lang="en-US" altLang="en-US" sz="2400" dirty="0"/>
              <a:t>Dining-Philosophers Problem Algorithm (Cont.)</a:t>
            </a:r>
            <a:endParaRPr lang="en-US" altLang="en-US" sz="2400" dirty="0"/>
          </a:p>
        </p:txBody>
      </p:sp>
      <p:sp>
        <p:nvSpPr>
          <p:cNvPr id="44035" name="Rectangle 3"/>
          <p:cNvSpPr>
            <a:spLocks noGrp="1"/>
          </p:cNvSpPr>
          <p:nvPr>
            <p:ph idx="1"/>
          </p:nvPr>
        </p:nvSpPr>
        <p:spPr>
          <a:xfrm>
            <a:off x="885825" y="1223963"/>
            <a:ext cx="6442075" cy="4860925"/>
          </a:xfrm>
          <a:ln/>
        </p:spPr>
        <p:txBody>
          <a:bodyPr vert="horz" wrap="square" lIns="91435" tIns="45718" rIns="91435" bIns="45718" anchor="t" anchorCtr="0"/>
          <a:p>
            <a:r>
              <a:rPr lang="en-US" altLang="en-US" dirty="0"/>
              <a:t>Deadlock handling</a:t>
            </a:r>
            <a:endParaRPr lang="en-US" altLang="en-US" dirty="0"/>
          </a:p>
          <a:p>
            <a:pPr lvl="1"/>
            <a:r>
              <a:rPr lang="en-US" altLang="en-US" dirty="0"/>
              <a:t> Allow at most 4 philosophers to be sitting simultaneously at  the table.</a:t>
            </a:r>
            <a:endParaRPr lang="en-US" altLang="en-US" dirty="0"/>
          </a:p>
          <a:p>
            <a:pPr lvl="1"/>
            <a:r>
              <a:rPr lang="en-US" altLang="en-US" dirty="0"/>
              <a:t> Allow a philosopher to pick up  the forks only if both are available (picking must be done in a critical section.</a:t>
            </a:r>
            <a:endParaRPr lang="en-US" altLang="en-US" dirty="0"/>
          </a:p>
          <a:p>
            <a:pPr lvl="1"/>
            <a:r>
              <a:rPr lang="en-US" altLang="en-US" dirty="0"/>
              <a:t> Use an asymmetric solution  -- an odd-numbered  philosopher picks  up first the left chopstick and then the right chopstick. Even-numbered  philosopher picks  up first the right chopstick and then the left chopstick. </a:t>
            </a:r>
            <a:endParaRPr lang="en-US" altLang="en-US" dirty="0"/>
          </a:p>
          <a:p>
            <a:pPr lvl="1"/>
            <a:endParaRPr lang="en-US" altLang="en-US" dirty="0"/>
          </a:p>
          <a:p>
            <a:pPr>
              <a:buNone/>
            </a:pPr>
            <a:endParaRPr lang="en-US" altLang="en-US" dirty="0"/>
          </a:p>
          <a:p>
            <a:endParaRPr lang="en-US" altLang="en-US" dirty="0"/>
          </a:p>
          <a:p>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923925" y="190500"/>
            <a:ext cx="7762875" cy="576263"/>
          </a:xfrm>
          <a:ln/>
        </p:spPr>
        <p:txBody>
          <a:bodyPr vert="horz" wrap="square" lIns="91435" tIns="45718" rIns="91435" bIns="45718" anchor="b" anchorCtr="0"/>
          <a:p>
            <a:pPr eaLnBrk="1" hangingPunct="1"/>
            <a:r>
              <a:rPr lang="en-US" altLang="en-US" dirty="0"/>
              <a:t>Problems with Semaphores</a:t>
            </a:r>
            <a:endParaRPr lang="en-US" altLang="en-US" dirty="0"/>
          </a:p>
        </p:txBody>
      </p:sp>
      <p:sp>
        <p:nvSpPr>
          <p:cNvPr id="45059" name="Rectangle 3"/>
          <p:cNvSpPr>
            <a:spLocks noGrp="1"/>
          </p:cNvSpPr>
          <p:nvPr>
            <p:ph idx="1"/>
          </p:nvPr>
        </p:nvSpPr>
        <p:spPr>
          <a:xfrm>
            <a:off x="827088" y="1282700"/>
            <a:ext cx="6959600" cy="4860925"/>
          </a:xfrm>
          <a:ln/>
        </p:spPr>
        <p:txBody>
          <a:bodyPr vert="horz" wrap="square" lIns="91435" tIns="45718" rIns="91435" bIns="45718" anchor="t" anchorCtr="0"/>
          <a:p>
            <a:r>
              <a:rPr lang="en-US" altLang="en-US" dirty="0"/>
              <a:t> Incorrect use of semaphore operations:</a:t>
            </a:r>
            <a:br>
              <a:rPr lang="en-US" altLang="en-US" dirty="0"/>
            </a:br>
            <a:endParaRPr lang="en-US" altLang="en-US" dirty="0"/>
          </a:p>
          <a:p>
            <a:pPr lvl="1"/>
            <a:r>
              <a:rPr lang="en-US" altLang="en-US" dirty="0"/>
              <a:t> signal (mutex)  ….  wait (mutex)</a:t>
            </a:r>
            <a:br>
              <a:rPr lang="en-US" altLang="en-US" dirty="0"/>
            </a:br>
            <a:endParaRPr lang="en-US" altLang="en-US" dirty="0"/>
          </a:p>
          <a:p>
            <a:pPr lvl="1"/>
            <a:r>
              <a:rPr lang="en-US" altLang="en-US" dirty="0"/>
              <a:t> wait (mutex)  …  wait (mutex)</a:t>
            </a:r>
            <a:endParaRPr lang="en-US" altLang="en-US" dirty="0"/>
          </a:p>
          <a:p>
            <a:pPr lvl="1"/>
            <a:endParaRPr lang="en-US" altLang="en-US" dirty="0"/>
          </a:p>
          <a:p>
            <a:pPr lvl="1"/>
            <a:r>
              <a:rPr lang="en-US" altLang="en-US" dirty="0"/>
              <a:t> Omitting  of wait (mutex) or signal (mutex) (or both)</a:t>
            </a:r>
            <a:endParaRPr lang="en-US" altLang="en-US" dirty="0"/>
          </a:p>
          <a:p>
            <a:pPr lvl="1"/>
            <a:endParaRPr lang="en-US" altLang="en-US" dirty="0"/>
          </a:p>
          <a:p>
            <a:r>
              <a:rPr lang="en-US" altLang="en-US" dirty="0"/>
              <a:t>Deadlock and starvation are possible.</a:t>
            </a:r>
            <a:endParaRPr lang="en-US" altLang="en-US" dirty="0"/>
          </a:p>
          <a:p>
            <a:endParaRPr lang="en-US" altLang="en-US" dirty="0"/>
          </a:p>
          <a:p>
            <a:endParaRPr lang="en-US" altLang="en-US" dirty="0"/>
          </a:p>
          <a:p>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457200" y="176213"/>
            <a:ext cx="8229600" cy="576262"/>
          </a:xfrm>
          <a:ln/>
        </p:spPr>
        <p:txBody>
          <a:bodyPr vert="horz" wrap="square" lIns="91435" tIns="45718" rIns="91435" bIns="45718" anchor="b" anchorCtr="0"/>
          <a:p>
            <a:pPr eaLnBrk="1" hangingPunct="1"/>
            <a:r>
              <a:rPr lang="en-US" altLang="en-US" dirty="0"/>
              <a:t>Monitors</a:t>
            </a:r>
            <a:endParaRPr lang="en-US" altLang="en-US" dirty="0"/>
          </a:p>
        </p:txBody>
      </p:sp>
      <p:sp>
        <p:nvSpPr>
          <p:cNvPr id="46083" name="Rectangle 3"/>
          <p:cNvSpPr>
            <a:spLocks noGrp="1"/>
          </p:cNvSpPr>
          <p:nvPr>
            <p:ph idx="1"/>
          </p:nvPr>
        </p:nvSpPr>
        <p:spPr>
          <a:xfrm>
            <a:off x="855663" y="1209675"/>
            <a:ext cx="7243762" cy="4860925"/>
          </a:xfrm>
          <a:ln/>
        </p:spPr>
        <p:txBody>
          <a:bodyPr vert="horz" wrap="square" lIns="91435" tIns="45718" rIns="91435" bIns="45718" anchor="t" anchorCtr="0"/>
          <a:p>
            <a:pPr>
              <a:lnSpc>
                <a:spcPct val="80000"/>
              </a:lnSpc>
            </a:pPr>
            <a:r>
              <a:rPr lang="en-US" altLang="en-US" sz="1600" dirty="0"/>
              <a:t>A high-level abstraction that provides a convenient and effective mechanism for process synchronization</a:t>
            </a:r>
            <a:endParaRPr lang="en-US" altLang="en-US" sz="1600" dirty="0"/>
          </a:p>
          <a:p>
            <a:pPr>
              <a:lnSpc>
                <a:spcPct val="80000"/>
              </a:lnSpc>
            </a:pPr>
            <a:r>
              <a:rPr lang="en-US" altLang="en-US" sz="1600" i="1" dirty="0"/>
              <a:t>Abstract data type</a:t>
            </a:r>
            <a:r>
              <a:rPr lang="en-US" altLang="en-US" sz="1600" dirty="0"/>
              <a:t>, internal variables only accessible by code within the procedure</a:t>
            </a:r>
            <a:endParaRPr lang="en-US" altLang="en-US" sz="1600" dirty="0"/>
          </a:p>
          <a:p>
            <a:pPr>
              <a:lnSpc>
                <a:spcPct val="80000"/>
              </a:lnSpc>
            </a:pPr>
            <a:r>
              <a:rPr lang="en-US" altLang="en-US" sz="1600" dirty="0"/>
              <a:t>Only one process may be active within the monitor at a time</a:t>
            </a:r>
            <a:endParaRPr lang="en-US" altLang="en-US" sz="1600" dirty="0"/>
          </a:p>
          <a:p>
            <a:pPr>
              <a:lnSpc>
                <a:spcPct val="80000"/>
              </a:lnSpc>
            </a:pPr>
            <a:r>
              <a:rPr lang="en-US" altLang="en-US" sz="1600" dirty="0"/>
              <a:t>But not powerful enough to model some synchronization schemes</a:t>
            </a:r>
            <a:endParaRPr lang="en-US" altLang="en-US" sz="1600" dirty="0"/>
          </a:p>
          <a:p>
            <a:pPr lvl="2">
              <a:lnSpc>
                <a:spcPct val="80000"/>
              </a:lnSpc>
              <a:buNone/>
            </a:pPr>
            <a:endParaRPr lang="en-US" altLang="en-US" sz="1400" dirty="0">
              <a:solidFill>
                <a:srgbClr val="0000FF"/>
              </a:solidFill>
            </a:endParaRPr>
          </a:p>
          <a:p>
            <a:pPr lvl="2">
              <a:lnSpc>
                <a:spcPct val="80000"/>
              </a:lnSpc>
              <a:buNone/>
            </a:pPr>
            <a:r>
              <a:rPr lang="en-US" altLang="en-US" sz="1600" b="1" dirty="0">
                <a:solidFill>
                  <a:srgbClr val="000000"/>
                </a:solidFill>
                <a:latin typeface="Courier New" panose="02070309020205020404" charset="0"/>
              </a:rPr>
              <a:t>monitor monitor-name</a:t>
            </a:r>
            <a:endParaRPr lang="en-US" altLang="en-US" sz="1600" b="1" dirty="0">
              <a:solidFill>
                <a:srgbClr val="000000"/>
              </a:solidFill>
              <a:latin typeface="Courier New" panose="02070309020205020404" charset="0"/>
            </a:endParaRPr>
          </a:p>
          <a:p>
            <a:pPr lvl="2">
              <a:lnSpc>
                <a:spcPct val="80000"/>
              </a:lnSpc>
              <a:buNone/>
            </a:pPr>
            <a:r>
              <a:rPr lang="en-US" altLang="en-US" sz="1600" b="1" dirty="0">
                <a:solidFill>
                  <a:srgbClr val="000000"/>
                </a:solidFill>
                <a:latin typeface="Courier New" panose="02070309020205020404" charset="0"/>
              </a:rPr>
              <a:t>{</a:t>
            </a:r>
            <a:endParaRPr lang="en-US" altLang="en-US" sz="1600" b="1" dirty="0">
              <a:solidFill>
                <a:srgbClr val="000000"/>
              </a:solidFill>
              <a:latin typeface="Courier New" panose="02070309020205020404" charset="0"/>
            </a:endParaRPr>
          </a:p>
          <a:p>
            <a:pPr lvl="2">
              <a:lnSpc>
                <a:spcPct val="80000"/>
              </a:lnSpc>
              <a:buNone/>
            </a:pPr>
            <a:r>
              <a:rPr lang="en-US" altLang="en-US" sz="1600" b="1" dirty="0">
                <a:solidFill>
                  <a:srgbClr val="000000"/>
                </a:solidFill>
                <a:latin typeface="Courier New" panose="02070309020205020404" charset="0"/>
              </a:rPr>
              <a:t>	// shared variable declarations</a:t>
            </a:r>
            <a:endParaRPr lang="en-US" altLang="en-US" sz="1600" b="1" dirty="0">
              <a:solidFill>
                <a:srgbClr val="000000"/>
              </a:solidFill>
              <a:latin typeface="Courier New" panose="02070309020205020404" charset="0"/>
            </a:endParaRPr>
          </a:p>
          <a:p>
            <a:pPr lvl="2">
              <a:lnSpc>
                <a:spcPct val="80000"/>
              </a:lnSpc>
              <a:buNone/>
            </a:pPr>
            <a:r>
              <a:rPr lang="en-US" altLang="en-US" sz="1600" b="1" dirty="0">
                <a:solidFill>
                  <a:srgbClr val="000000"/>
                </a:solidFill>
                <a:latin typeface="Courier New" panose="02070309020205020404" charset="0"/>
              </a:rPr>
              <a:t>	procedure P1 (…) { …. }</a:t>
            </a:r>
            <a:endParaRPr lang="en-US" altLang="en-US" sz="1600" b="1" dirty="0">
              <a:solidFill>
                <a:srgbClr val="000000"/>
              </a:solidFill>
              <a:latin typeface="Courier New" panose="02070309020205020404" charset="0"/>
            </a:endParaRPr>
          </a:p>
          <a:p>
            <a:pPr lvl="2">
              <a:lnSpc>
                <a:spcPct val="80000"/>
              </a:lnSpc>
              <a:buNone/>
            </a:pPr>
            <a:endParaRPr lang="en-US" altLang="en-US" sz="1600" b="1" dirty="0">
              <a:solidFill>
                <a:srgbClr val="000000"/>
              </a:solidFill>
              <a:latin typeface="Courier New" panose="02070309020205020404" charset="0"/>
            </a:endParaRPr>
          </a:p>
          <a:p>
            <a:pPr lvl="2">
              <a:lnSpc>
                <a:spcPct val="80000"/>
              </a:lnSpc>
              <a:buNone/>
            </a:pPr>
            <a:r>
              <a:rPr lang="en-US" altLang="en-US" sz="1600" b="1" dirty="0">
                <a:solidFill>
                  <a:srgbClr val="000000"/>
                </a:solidFill>
                <a:latin typeface="Courier New" panose="02070309020205020404" charset="0"/>
              </a:rPr>
              <a:t>	procedure Pn (…) {……}</a:t>
            </a:r>
            <a:endParaRPr lang="en-US" altLang="en-US" sz="1600" b="1" dirty="0">
              <a:solidFill>
                <a:srgbClr val="000000"/>
              </a:solidFill>
              <a:latin typeface="Courier New" panose="02070309020205020404" charset="0"/>
            </a:endParaRPr>
          </a:p>
          <a:p>
            <a:pPr lvl="2">
              <a:lnSpc>
                <a:spcPct val="80000"/>
              </a:lnSpc>
              <a:buNone/>
            </a:pPr>
            <a:endParaRPr lang="en-US" altLang="en-US" sz="1600" b="1" dirty="0">
              <a:solidFill>
                <a:srgbClr val="000000"/>
              </a:solidFill>
              <a:latin typeface="Courier New" panose="02070309020205020404" charset="0"/>
            </a:endParaRPr>
          </a:p>
          <a:p>
            <a:pPr lvl="2">
              <a:lnSpc>
                <a:spcPct val="80000"/>
              </a:lnSpc>
              <a:buNone/>
            </a:pPr>
            <a:r>
              <a:rPr lang="en-US" altLang="en-US" sz="1600" b="1" dirty="0">
                <a:solidFill>
                  <a:srgbClr val="000000"/>
                </a:solidFill>
                <a:latin typeface="Courier New" panose="02070309020205020404" charset="0"/>
              </a:rPr>
              <a:t>    Initialization code (…) { … }</a:t>
            </a:r>
            <a:endParaRPr lang="en-US" altLang="en-US" sz="1600" b="1" dirty="0">
              <a:solidFill>
                <a:srgbClr val="000000"/>
              </a:solidFill>
              <a:latin typeface="Courier New" panose="02070309020205020404" charset="0"/>
            </a:endParaRPr>
          </a:p>
          <a:p>
            <a:pPr lvl="2">
              <a:lnSpc>
                <a:spcPct val="80000"/>
              </a:lnSpc>
              <a:buNone/>
            </a:pPr>
            <a:r>
              <a:rPr lang="en-US" altLang="en-US" sz="1600" b="1" dirty="0">
                <a:solidFill>
                  <a:srgbClr val="000000"/>
                </a:solidFill>
                <a:latin typeface="Courier New" panose="02070309020205020404" charset="0"/>
              </a:rPr>
              <a:t>	}</a:t>
            </a:r>
            <a:endParaRPr lang="en-US" altLang="en-US" sz="1600" b="1" dirty="0">
              <a:solidFill>
                <a:srgbClr val="000000"/>
              </a:solidFill>
              <a:latin typeface="Courier New" panose="02070309020205020404" charset="0"/>
            </a:endParaRPr>
          </a:p>
          <a:p>
            <a:pPr lvl="2">
              <a:lnSpc>
                <a:spcPct val="80000"/>
              </a:lnSpc>
              <a:buNone/>
            </a:pPr>
            <a:r>
              <a:rPr lang="en-US" altLang="en-US" sz="1600" b="1" dirty="0">
                <a:solidFill>
                  <a:srgbClr val="000000"/>
                </a:solidFill>
                <a:latin typeface="Courier New" panose="02070309020205020404" charset="0"/>
              </a:rPr>
              <a:t>}</a:t>
            </a:r>
            <a:endParaRPr lang="en-US" altLang="en-US" sz="1600" b="1" dirty="0">
              <a:solidFill>
                <a:srgbClr val="000000"/>
              </a:solidFill>
              <a:latin typeface="Courier New" panose="020703090202050204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xfrm>
            <a:off x="1222375" y="176213"/>
            <a:ext cx="7464425" cy="576262"/>
          </a:xfrm>
          <a:ln/>
        </p:spPr>
        <p:txBody>
          <a:bodyPr vert="horz" wrap="square" lIns="91435" tIns="45718" rIns="91435" bIns="45718" anchor="b" anchorCtr="0"/>
          <a:p>
            <a:pPr eaLnBrk="1" hangingPunct="1"/>
            <a:r>
              <a:rPr lang="en-US" altLang="en-US" dirty="0"/>
              <a:t>Schematic view of a Monitor</a:t>
            </a:r>
            <a:endParaRPr lang="en-US" altLang="en-US" dirty="0"/>
          </a:p>
        </p:txBody>
      </p:sp>
      <p:pic>
        <p:nvPicPr>
          <p:cNvPr id="47107" name="Picture 4" descr="6"/>
          <p:cNvPicPr>
            <a:picLocks noChangeAspect="1"/>
          </p:cNvPicPr>
          <p:nvPr/>
        </p:nvPicPr>
        <p:blipFill>
          <a:blip r:embed="rId1"/>
          <a:stretch>
            <a:fillRect/>
          </a:stretch>
        </p:blipFill>
        <p:spPr>
          <a:xfrm>
            <a:off x="2466975" y="1185863"/>
            <a:ext cx="4926013" cy="46831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457200" y="187325"/>
            <a:ext cx="8229600" cy="576263"/>
          </a:xfrm>
          <a:ln/>
        </p:spPr>
        <p:txBody>
          <a:bodyPr vert="horz" wrap="square" lIns="91435" tIns="45718" rIns="91435" bIns="45718" anchor="b" anchorCtr="0"/>
          <a:p>
            <a:pPr eaLnBrk="1" hangingPunct="1"/>
            <a:r>
              <a:rPr lang="en-US" altLang="en-US" dirty="0"/>
              <a:t>Producer </a:t>
            </a:r>
            <a:endParaRPr lang="en-US" altLang="en-US" dirty="0"/>
          </a:p>
        </p:txBody>
      </p:sp>
      <p:sp>
        <p:nvSpPr>
          <p:cNvPr id="7171" name="Rectangle 3"/>
          <p:cNvSpPr>
            <a:spLocks noGrp="1"/>
          </p:cNvSpPr>
          <p:nvPr>
            <p:ph idx="1"/>
          </p:nvPr>
        </p:nvSpPr>
        <p:spPr>
          <a:xfrm>
            <a:off x="1181100" y="1258888"/>
            <a:ext cx="6732588" cy="4557712"/>
          </a:xfrm>
          <a:ln/>
        </p:spPr>
        <p:txBody>
          <a:bodyPr vert="horz" wrap="square" lIns="91435" tIns="45718" rIns="91435" bIns="45718" anchor="t" anchorCtr="0"/>
          <a:p>
            <a:pPr marL="0" indent="0">
              <a:buNone/>
            </a:pPr>
            <a:r>
              <a:rPr lang="en-US" altLang="en-US" sz="1700" dirty="0">
                <a:latin typeface="Courier New" panose="02070309020205020404" charset="0"/>
                <a:cs typeface="Courier New" panose="02070309020205020404" charset="0"/>
              </a:rPr>
              <a:t>while (true) {</a:t>
            </a:r>
            <a:br>
              <a:rPr lang="en-US" altLang="en-US" sz="1700" dirty="0">
                <a:latin typeface="Courier New" panose="02070309020205020404" charset="0"/>
                <a:cs typeface="Courier New" panose="02070309020205020404" charset="0"/>
              </a:rPr>
            </a:br>
            <a:r>
              <a:rPr lang="en-US" altLang="en-US" sz="1700" dirty="0">
                <a:latin typeface="Courier New" panose="02070309020205020404" charset="0"/>
                <a:cs typeface="Courier New" panose="02070309020205020404" charset="0"/>
              </a:rPr>
              <a:t>	/* produce an item in next produced */ </a:t>
            </a:r>
            <a:endParaRPr lang="en-US" altLang="en-US" sz="1700" dirty="0">
              <a:latin typeface="Courier New" panose="02070309020205020404" charset="0"/>
              <a:cs typeface="Courier New" panose="02070309020205020404" charset="0"/>
            </a:endParaRPr>
          </a:p>
          <a:p>
            <a:pPr marL="0" indent="0">
              <a:buNone/>
            </a:pPr>
            <a:r>
              <a:rPr lang="en-US" altLang="en-US" sz="1700" dirty="0">
                <a:latin typeface="Courier New" panose="02070309020205020404" charset="0"/>
                <a:cs typeface="Courier New" panose="02070309020205020404" charset="0"/>
              </a:rPr>
              <a:t>	</a:t>
            </a:r>
            <a:endParaRPr lang="en-US" altLang="en-US" sz="1700" dirty="0">
              <a:latin typeface="Courier New" panose="02070309020205020404" charset="0"/>
              <a:cs typeface="Courier New" panose="02070309020205020404" charset="0"/>
            </a:endParaRPr>
          </a:p>
          <a:p>
            <a:pPr marL="0" indent="0">
              <a:buNone/>
            </a:pPr>
            <a:r>
              <a:rPr lang="en-US" altLang="en-US" sz="1700" dirty="0">
                <a:latin typeface="Courier New" panose="02070309020205020404" charset="0"/>
                <a:cs typeface="Courier New" panose="02070309020205020404" charset="0"/>
              </a:rPr>
              <a:t>	while (counter == BUFFER_SIZE) ; </a:t>
            </a:r>
            <a:endParaRPr lang="en-US" altLang="en-US" sz="1700" dirty="0">
              <a:latin typeface="Courier New" panose="02070309020205020404" charset="0"/>
              <a:cs typeface="Courier New" panose="02070309020205020404" charset="0"/>
            </a:endParaRPr>
          </a:p>
          <a:p>
            <a:pPr marL="0" indent="0">
              <a:buNone/>
            </a:pPr>
            <a:r>
              <a:rPr lang="en-US" altLang="en-US" sz="1700" dirty="0">
                <a:latin typeface="Courier New" panose="02070309020205020404" charset="0"/>
                <a:cs typeface="Courier New" panose="02070309020205020404" charset="0"/>
              </a:rPr>
              <a:t>		/* do nothing */ </a:t>
            </a:r>
            <a:endParaRPr lang="en-US" altLang="en-US" sz="1700" dirty="0">
              <a:latin typeface="Courier New" panose="02070309020205020404" charset="0"/>
              <a:cs typeface="Courier New" panose="02070309020205020404" charset="0"/>
            </a:endParaRPr>
          </a:p>
          <a:p>
            <a:pPr marL="0" indent="0">
              <a:buNone/>
            </a:pPr>
            <a:r>
              <a:rPr lang="en-US" altLang="en-US" sz="1700" dirty="0">
                <a:latin typeface="Courier New" panose="02070309020205020404" charset="0"/>
                <a:cs typeface="Courier New" panose="02070309020205020404" charset="0"/>
              </a:rPr>
              <a:t>	buffer[in] = next_produced; </a:t>
            </a:r>
            <a:endParaRPr lang="en-US" altLang="en-US" sz="1700" dirty="0">
              <a:latin typeface="Courier New" panose="02070309020205020404" charset="0"/>
              <a:cs typeface="Courier New" panose="02070309020205020404" charset="0"/>
            </a:endParaRPr>
          </a:p>
          <a:p>
            <a:pPr marL="0" indent="0">
              <a:buNone/>
            </a:pPr>
            <a:r>
              <a:rPr lang="en-US" altLang="en-US" sz="1700" dirty="0">
                <a:latin typeface="Courier New" panose="02070309020205020404" charset="0"/>
                <a:cs typeface="Courier New" panose="02070309020205020404" charset="0"/>
              </a:rPr>
              <a:t>	in = (in + 1) % BUFFER_SIZE; </a:t>
            </a:r>
            <a:endParaRPr lang="en-US" altLang="en-US" sz="1700" dirty="0">
              <a:latin typeface="Courier New" panose="02070309020205020404" charset="0"/>
              <a:cs typeface="Courier New" panose="02070309020205020404" charset="0"/>
            </a:endParaRPr>
          </a:p>
          <a:p>
            <a:pPr marL="0" indent="0">
              <a:buNone/>
            </a:pPr>
            <a:r>
              <a:rPr lang="en-US" altLang="en-US" sz="1700" dirty="0">
                <a:latin typeface="Courier New" panose="02070309020205020404" charset="0"/>
                <a:cs typeface="Courier New" panose="02070309020205020404" charset="0"/>
              </a:rPr>
              <a:t>	counter++; </a:t>
            </a:r>
            <a:endParaRPr lang="en-US" altLang="en-US" sz="1700" dirty="0">
              <a:latin typeface="Courier New" panose="02070309020205020404" charset="0"/>
              <a:cs typeface="Courier New" panose="02070309020205020404" charset="0"/>
            </a:endParaRPr>
          </a:p>
          <a:p>
            <a:pPr marL="0" indent="0">
              <a:buNone/>
            </a:pPr>
            <a:r>
              <a:rPr lang="en-US" altLang="en-US" sz="1700" dirty="0">
                <a:latin typeface="Courier New" panose="02070309020205020404" charset="0"/>
                <a:cs typeface="Courier New" panose="02070309020205020404" charset="0"/>
              </a:rPr>
              <a:t>} </a:t>
            </a:r>
            <a:endParaRPr lang="en-US" altLang="en-US" sz="1700" dirty="0">
              <a:latin typeface="Courier New" panose="02070309020205020404" charset="0"/>
              <a:ea typeface="Courier New" panose="020703090202050204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4"/>
          <p:cNvSpPr>
            <a:spLocks noGrp="1"/>
          </p:cNvSpPr>
          <p:nvPr>
            <p:ph type="title"/>
          </p:nvPr>
        </p:nvSpPr>
        <p:spPr>
          <a:xfrm>
            <a:off x="1027113" y="161925"/>
            <a:ext cx="7659687" cy="576263"/>
          </a:xfrm>
          <a:ln/>
        </p:spPr>
        <p:txBody>
          <a:bodyPr vert="horz" wrap="square" lIns="91435" tIns="45718" rIns="91435" bIns="45718" anchor="b" anchorCtr="0"/>
          <a:p>
            <a:pPr eaLnBrk="1" hangingPunct="1"/>
            <a:r>
              <a:rPr lang="en-US" altLang="en-US" dirty="0"/>
              <a:t>Condition Variables</a:t>
            </a:r>
            <a:endParaRPr lang="en-US" altLang="en-US" dirty="0"/>
          </a:p>
        </p:txBody>
      </p:sp>
      <p:sp>
        <p:nvSpPr>
          <p:cNvPr id="48131" name="Rectangle 5"/>
          <p:cNvSpPr>
            <a:spLocks noGrp="1"/>
          </p:cNvSpPr>
          <p:nvPr>
            <p:ph idx="1"/>
          </p:nvPr>
        </p:nvSpPr>
        <p:spPr>
          <a:xfrm>
            <a:off x="827088" y="1150938"/>
            <a:ext cx="7272337" cy="4394200"/>
          </a:xfrm>
          <a:ln/>
        </p:spPr>
        <p:txBody>
          <a:bodyPr vert="horz" wrap="square" lIns="91435" tIns="45718" rIns="91435" bIns="45718" anchor="t" anchorCtr="0"/>
          <a:p>
            <a:r>
              <a:rPr lang="en-US" altLang="en-US" sz="2000" b="1" dirty="0">
                <a:solidFill>
                  <a:srgbClr val="000000"/>
                </a:solidFill>
                <a:latin typeface="Courier New" panose="02070309020205020404" charset="0"/>
                <a:cs typeface="Courier New" panose="02070309020205020404" charset="0"/>
              </a:rPr>
              <a:t>condition</a:t>
            </a:r>
            <a:r>
              <a:rPr lang="en-US" altLang="en-US" b="1" dirty="0">
                <a:solidFill>
                  <a:srgbClr val="000000"/>
                </a:solidFill>
                <a:latin typeface="Courier New" panose="02070309020205020404" charset="0"/>
                <a:cs typeface="Courier New" panose="02070309020205020404" charset="0"/>
              </a:rPr>
              <a:t> </a:t>
            </a:r>
            <a:r>
              <a:rPr lang="en-US" altLang="en-US" sz="2000" b="1" dirty="0">
                <a:solidFill>
                  <a:srgbClr val="000000"/>
                </a:solidFill>
                <a:latin typeface="Courier New" panose="02070309020205020404" charset="0"/>
                <a:cs typeface="Courier New" panose="02070309020205020404" charset="0"/>
              </a:rPr>
              <a:t>x, y</a:t>
            </a:r>
            <a:r>
              <a:rPr lang="en-US" altLang="en-US" b="1" dirty="0">
                <a:solidFill>
                  <a:srgbClr val="000000"/>
                </a:solidFill>
                <a:latin typeface="Courier New" panose="02070309020205020404" charset="0"/>
                <a:cs typeface="Courier New" panose="02070309020205020404" charset="0"/>
              </a:rPr>
              <a:t>;</a:t>
            </a:r>
            <a:endParaRPr lang="en-US" altLang="en-US" dirty="0">
              <a:solidFill>
                <a:srgbClr val="0000FF"/>
              </a:solidFill>
            </a:endParaRPr>
          </a:p>
          <a:p>
            <a:r>
              <a:rPr lang="en-US" altLang="en-US" dirty="0"/>
              <a:t>Two operations are allowed on a condition variable:</a:t>
            </a:r>
            <a:endParaRPr lang="en-US" altLang="en-US" dirty="0"/>
          </a:p>
          <a:p>
            <a:pPr lvl="1"/>
            <a:r>
              <a:rPr lang="en-US" altLang="en-US" sz="2000" b="1" dirty="0">
                <a:solidFill>
                  <a:srgbClr val="000000"/>
                </a:solidFill>
                <a:latin typeface="Courier New" panose="02070309020205020404" charset="0"/>
              </a:rPr>
              <a:t>x.wait() </a:t>
            </a:r>
            <a:r>
              <a:rPr lang="en-US" altLang="en-US" dirty="0"/>
              <a:t>–  a process that invokes the operation is suspended until </a:t>
            </a:r>
            <a:r>
              <a:rPr lang="en-US" altLang="en-US" sz="2000" b="1" dirty="0">
                <a:solidFill>
                  <a:srgbClr val="000000"/>
                </a:solidFill>
                <a:latin typeface="Courier New" panose="02070309020205020404" charset="0"/>
              </a:rPr>
              <a:t>x.signal() </a:t>
            </a:r>
            <a:endParaRPr lang="en-US" altLang="en-US" sz="2000" b="1" dirty="0">
              <a:solidFill>
                <a:srgbClr val="000000"/>
              </a:solidFill>
              <a:latin typeface="Courier New" panose="02070309020205020404" charset="0"/>
            </a:endParaRPr>
          </a:p>
          <a:p>
            <a:pPr lvl="1"/>
            <a:r>
              <a:rPr lang="en-US" altLang="en-US" sz="2000" b="1" dirty="0">
                <a:solidFill>
                  <a:srgbClr val="000000"/>
                </a:solidFill>
                <a:latin typeface="Courier New" panose="02070309020205020404" charset="0"/>
              </a:rPr>
              <a:t>x.signal()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a:solidFill>
                  <a:srgbClr val="000000"/>
                </a:solidFill>
                <a:latin typeface="Courier New" panose="02070309020205020404" charset="0"/>
              </a:rPr>
              <a:t>x.wait()</a:t>
            </a:r>
            <a:endParaRPr lang="en-US" altLang="en-US" sz="2000" b="1" dirty="0">
              <a:solidFill>
                <a:srgbClr val="000000"/>
              </a:solidFill>
              <a:latin typeface="Courier New" panose="02070309020205020404" charset="0"/>
            </a:endParaRPr>
          </a:p>
          <a:p>
            <a:pPr lvl="2"/>
            <a:r>
              <a:rPr lang="en-US" altLang="en-US" dirty="0"/>
              <a:t>If no </a:t>
            </a:r>
            <a:r>
              <a:rPr lang="en-US" altLang="en-US" sz="2000" b="1" dirty="0">
                <a:solidFill>
                  <a:srgbClr val="000000"/>
                </a:solidFill>
                <a:latin typeface="Courier New" panose="02070309020205020404" charset="0"/>
              </a:rPr>
              <a:t>x.wait()</a:t>
            </a:r>
            <a:r>
              <a:rPr lang="en-US" altLang="en-US" sz="2000" dirty="0">
                <a:solidFill>
                  <a:srgbClr val="0000FF"/>
                </a:solidFill>
              </a:rPr>
              <a:t> </a:t>
            </a:r>
            <a:r>
              <a:rPr lang="en-US" altLang="en-US" dirty="0"/>
              <a:t>on the variable, then it has no effect on the variable</a:t>
            </a: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xfrm>
            <a:off x="882650" y="176213"/>
            <a:ext cx="7847013" cy="576262"/>
          </a:xfrm>
          <a:ln/>
        </p:spPr>
        <p:txBody>
          <a:bodyPr vert="horz" wrap="square" lIns="91435" tIns="45718" rIns="91435" bIns="45718" anchor="b" anchorCtr="0"/>
          <a:p>
            <a:pPr eaLnBrk="1" hangingPunct="1"/>
            <a:r>
              <a:rPr lang="en-US" altLang="en-US" dirty="0"/>
              <a:t> Monitor with Condition Variables</a:t>
            </a:r>
            <a:endParaRPr lang="en-US" altLang="en-US" dirty="0"/>
          </a:p>
        </p:txBody>
      </p:sp>
      <p:pic>
        <p:nvPicPr>
          <p:cNvPr id="49155" name="Picture 4" descr="6"/>
          <p:cNvPicPr>
            <a:picLocks noChangeAspect="1"/>
          </p:cNvPicPr>
          <p:nvPr/>
        </p:nvPicPr>
        <p:blipFill>
          <a:blip r:embed="rId1"/>
          <a:stretch>
            <a:fillRect/>
          </a:stretch>
        </p:blipFill>
        <p:spPr>
          <a:xfrm>
            <a:off x="1654175" y="1323975"/>
            <a:ext cx="6291263" cy="4348163"/>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4"/>
          <p:cNvSpPr>
            <a:spLocks noGrp="1"/>
          </p:cNvSpPr>
          <p:nvPr>
            <p:ph type="title"/>
          </p:nvPr>
        </p:nvSpPr>
        <p:spPr>
          <a:xfrm>
            <a:off x="1027113" y="204788"/>
            <a:ext cx="7659687" cy="576262"/>
          </a:xfrm>
          <a:ln/>
        </p:spPr>
        <p:txBody>
          <a:bodyPr vert="horz" wrap="square" lIns="91435" tIns="45718" rIns="91435" bIns="45718" anchor="b" anchorCtr="0"/>
          <a:p>
            <a:pPr eaLnBrk="1" hangingPunct="1"/>
            <a:r>
              <a:rPr lang="en-US" altLang="en-US" dirty="0"/>
              <a:t>Condition Variables Choices</a:t>
            </a:r>
            <a:endParaRPr lang="en-US" altLang="en-US" dirty="0"/>
          </a:p>
        </p:txBody>
      </p:sp>
      <p:sp>
        <p:nvSpPr>
          <p:cNvPr id="50179" name="Rectangle 5"/>
          <p:cNvSpPr>
            <a:spLocks noGrp="1"/>
          </p:cNvSpPr>
          <p:nvPr>
            <p:ph idx="1"/>
          </p:nvPr>
        </p:nvSpPr>
        <p:spPr>
          <a:xfrm>
            <a:off x="869950" y="1179513"/>
            <a:ext cx="7824788" cy="4713287"/>
          </a:xfrm>
          <a:ln/>
        </p:spPr>
        <p:txBody>
          <a:bodyPr vert="horz" wrap="square" lIns="91435" tIns="45718" rIns="91435" bIns="45718" anchor="t" anchorCtr="0"/>
          <a:p>
            <a:r>
              <a:rPr lang="en-US" altLang="en-US" dirty="0"/>
              <a:t>If process P invokes </a:t>
            </a:r>
            <a:r>
              <a:rPr lang="en-US" altLang="en-US" sz="2000" b="1" dirty="0">
                <a:solidFill>
                  <a:srgbClr val="000000"/>
                </a:solidFill>
                <a:latin typeface="Courier New" panose="02070309020205020404" charset="0"/>
                <a:cs typeface="Courier New" panose="02070309020205020404" charset="0"/>
              </a:rPr>
              <a:t>x.signal(),</a:t>
            </a:r>
            <a:r>
              <a:rPr lang="en-US" altLang="en-US" sz="2000" dirty="0">
                <a:cs typeface="Courier New" panose="02070309020205020404" charset="0"/>
              </a:rPr>
              <a:t> </a:t>
            </a:r>
            <a:r>
              <a:rPr lang="en-US" altLang="en-US" dirty="0"/>
              <a:t>and</a:t>
            </a:r>
            <a:r>
              <a:rPr lang="en-US" altLang="en-US" sz="2000" dirty="0">
                <a:cs typeface="Courier New" panose="02070309020205020404" charset="0"/>
              </a:rPr>
              <a:t> </a:t>
            </a:r>
            <a:r>
              <a:rPr lang="en-US" altLang="en-US" dirty="0"/>
              <a:t>process Q is suspended in </a:t>
            </a:r>
            <a:r>
              <a:rPr lang="en-US" altLang="en-US" sz="2000" b="1" dirty="0">
                <a:solidFill>
                  <a:srgbClr val="000000"/>
                </a:solidFill>
                <a:latin typeface="Courier New" panose="02070309020205020404" charset="0"/>
                <a:cs typeface="Courier New" panose="02070309020205020404" charset="0"/>
              </a:rPr>
              <a:t>x.wait()</a:t>
            </a:r>
            <a:r>
              <a:rPr lang="en-US" altLang="en-US" dirty="0"/>
              <a:t>, what should happen next?</a:t>
            </a:r>
            <a:endParaRPr lang="en-US" altLang="en-US" dirty="0"/>
          </a:p>
          <a:p>
            <a:pPr lvl="1"/>
            <a:r>
              <a:rPr lang="en-US" altLang="en-US" dirty="0"/>
              <a:t>Both Q and P cannot execute in paralel. If Q is resumed, then P must wait</a:t>
            </a:r>
            <a:endParaRPr lang="en-US" altLang="en-US" dirty="0"/>
          </a:p>
          <a:p>
            <a:r>
              <a:rPr lang="en-US" altLang="en-US" dirty="0"/>
              <a:t>Options include</a:t>
            </a:r>
            <a:endParaRPr lang="en-US" altLang="en-US" dirty="0"/>
          </a:p>
          <a:p>
            <a:pPr lvl="1"/>
            <a:r>
              <a:rPr lang="en-US" altLang="en-US" b="1" dirty="0"/>
              <a:t>Signal and wait </a:t>
            </a:r>
            <a:r>
              <a:rPr lang="en-US" altLang="en-US" dirty="0"/>
              <a:t>– P waits until Q either leaves the monitor or it waits for another condition</a:t>
            </a:r>
            <a:endParaRPr lang="en-US" altLang="en-US" dirty="0"/>
          </a:p>
          <a:p>
            <a:pPr lvl="1"/>
            <a:r>
              <a:rPr lang="en-US" altLang="en-US" b="1" dirty="0"/>
              <a:t>Signal and continue </a:t>
            </a:r>
            <a:r>
              <a:rPr lang="en-US" altLang="en-US" dirty="0"/>
              <a:t>– Q waits until P either leaves the monitor or it  waits for another condition</a:t>
            </a:r>
            <a:endParaRPr lang="en-US" altLang="en-US" dirty="0"/>
          </a:p>
          <a:p>
            <a:pPr lvl="1"/>
            <a:r>
              <a:rPr lang="en-US" altLang="en-US" dirty="0"/>
              <a:t>Both have pros and cons – language implementer can decide</a:t>
            </a:r>
            <a:endParaRPr lang="en-US" altLang="en-US" dirty="0"/>
          </a:p>
          <a:p>
            <a:pPr lvl="1"/>
            <a:r>
              <a:rPr lang="en-US" altLang="en-US" dirty="0"/>
              <a:t>Monitors implemented in Concurrent Pascal compromise</a:t>
            </a:r>
            <a:endParaRPr lang="en-US" altLang="en-US" dirty="0"/>
          </a:p>
          <a:p>
            <a:pPr lvl="2"/>
            <a:r>
              <a:rPr lang="en-US" altLang="en-US" dirty="0"/>
              <a:t>P executing </a:t>
            </a:r>
            <a:r>
              <a:rPr lang="en-US" altLang="en-US" sz="2000" dirty="0"/>
              <a:t>signal</a:t>
            </a:r>
            <a:r>
              <a:rPr lang="en-US" altLang="en-US" dirty="0"/>
              <a:t> immediately leaves the monitor, Q is resumed</a:t>
            </a:r>
            <a:endParaRPr lang="en-US" altLang="en-US" dirty="0"/>
          </a:p>
          <a:p>
            <a:pPr lvl="1"/>
            <a:r>
              <a:rPr lang="en-US" altLang="en-US" dirty="0"/>
              <a:t>Implemented in other languages including Mesa, C#, Java</a:t>
            </a:r>
            <a:endParaRPr lang="en-US" altLang="en-US" dirty="0"/>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944563" y="90488"/>
            <a:ext cx="8077200" cy="609600"/>
          </a:xfrm>
          <a:ln/>
        </p:spPr>
        <p:txBody>
          <a:bodyPr vert="horz" wrap="square" lIns="91435" tIns="45718" rIns="91435" bIns="45718" anchor="b" anchorCtr="0"/>
          <a:p>
            <a:pPr eaLnBrk="1" hangingPunct="1"/>
            <a:r>
              <a:rPr lang="en-US" altLang="en-US" sz="2800" dirty="0"/>
              <a:t>Monitor Solution to Dining Philosophers</a:t>
            </a:r>
            <a:endParaRPr lang="en-US" altLang="en-US" sz="2800" dirty="0"/>
          </a:p>
        </p:txBody>
      </p:sp>
      <p:sp>
        <p:nvSpPr>
          <p:cNvPr id="51203" name="Rectangle 3"/>
          <p:cNvSpPr>
            <a:spLocks noGrp="1"/>
          </p:cNvSpPr>
          <p:nvPr>
            <p:ph idx="1"/>
          </p:nvPr>
        </p:nvSpPr>
        <p:spPr>
          <a:xfrm>
            <a:off x="1146175" y="979488"/>
            <a:ext cx="7345363" cy="5384800"/>
          </a:xfrm>
          <a:ln/>
        </p:spPr>
        <p:txBody>
          <a:bodyPr vert="horz" wrap="square" lIns="91435" tIns="45718" rIns="91435" bIns="45718" anchor="t" anchorCtr="0"/>
          <a:p>
            <a:pPr>
              <a:lnSpc>
                <a:spcPct val="80000"/>
              </a:lnSpc>
              <a:buNone/>
            </a:pPr>
            <a:r>
              <a:rPr lang="en-US" altLang="en-US" sz="1600" dirty="0">
                <a:solidFill>
                  <a:srgbClr val="000000"/>
                </a:solidFill>
                <a:latin typeface="Courier New" panose="02070309020205020404" charset="0"/>
                <a:cs typeface="Courier New" panose="02070309020205020404" charset="0"/>
              </a:rPr>
              <a:t>monitor DiningPhilosophers</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enum { THINKING; HUNGRY, EATING) state [5]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condition self [5];</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void pickup (int i) {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state[i] = HUNGRY;</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test(i);</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if (state[i] != EATING) self[i].wait;</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void putdown (int i) {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state[i] = THINKING;</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 test left and right neighbors</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test((i + 4) % 5);</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test((i + 1) % 5);</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FF"/>
                </a:solidFill>
              </a:rPr>
              <a:t>	</a:t>
            </a:r>
            <a:endParaRPr lang="en-US" altLang="en-US" sz="1600" dirty="0">
              <a:solidFill>
                <a:srgbClr val="0000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xfrm>
            <a:off x="1281113" y="123825"/>
            <a:ext cx="7916862" cy="638175"/>
          </a:xfrm>
          <a:ln/>
        </p:spPr>
        <p:txBody>
          <a:bodyPr vert="horz" wrap="square" lIns="91435" tIns="45718" rIns="91435" bIns="45718" anchor="b" anchorCtr="0"/>
          <a:p>
            <a:pPr eaLnBrk="1" hangingPunct="1"/>
            <a:r>
              <a:rPr lang="en-US" altLang="en-US" dirty="0"/>
              <a:t>Solution to Dining Philosophers (Cont.)</a:t>
            </a:r>
            <a:endParaRPr lang="en-US" altLang="en-US" dirty="0"/>
          </a:p>
        </p:txBody>
      </p:sp>
      <p:sp>
        <p:nvSpPr>
          <p:cNvPr id="52227" name="Rectangle 3"/>
          <p:cNvSpPr>
            <a:spLocks noGrp="1"/>
          </p:cNvSpPr>
          <p:nvPr>
            <p:ph idx="1"/>
          </p:nvPr>
        </p:nvSpPr>
        <p:spPr>
          <a:xfrm>
            <a:off x="1160463" y="944563"/>
            <a:ext cx="6908800" cy="5268912"/>
          </a:xfrm>
          <a:ln/>
        </p:spPr>
        <p:txBody>
          <a:bodyPr vert="horz" wrap="square" lIns="91435" tIns="45718" rIns="91435" bIns="45718" anchor="t" anchorCtr="0"/>
          <a:p>
            <a:pPr>
              <a:lnSpc>
                <a:spcPct val="80000"/>
              </a:lnSpc>
              <a:buNone/>
            </a:pP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void test (int i) {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if ((state[(i + 4) % 5] != EATING) &amp;&amp;</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(state[i] == HUNGRY) &amp;&amp;</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(state[(i + 1) % 5] != EATING) ) {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state[i] = EATING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self[i].signal ()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initialization_code() {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for (int i = 0; i &lt; 5; i++)</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state[i] = THINKING;</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	     }</a:t>
            </a:r>
            <a:endParaRPr lang="en-US" altLang="en-US" sz="1600" dirty="0">
              <a:solidFill>
                <a:srgbClr val="000000"/>
              </a:solidFill>
              <a:latin typeface="Courier New" panose="02070309020205020404" charset="0"/>
              <a:cs typeface="Courier New" panose="02070309020205020404" charset="0"/>
            </a:endParaRPr>
          </a:p>
          <a:p>
            <a:pPr>
              <a:lnSpc>
                <a:spcPct val="80000"/>
              </a:lnSpc>
              <a:buNone/>
            </a:pPr>
            <a:r>
              <a:rPr lang="en-US" altLang="en-US" sz="1600" dirty="0">
                <a:solidFill>
                  <a:srgbClr val="000000"/>
                </a:solidFill>
                <a:latin typeface="Courier New" panose="02070309020205020404" charset="0"/>
                <a:cs typeface="Courier New" panose="02070309020205020404" charset="0"/>
              </a:rPr>
              <a:t>}</a:t>
            </a:r>
            <a:endParaRPr lang="en-US" altLang="en-US" sz="1600" dirty="0">
              <a:solidFill>
                <a:srgbClr val="000000"/>
              </a:solidFill>
              <a:latin typeface="Courier New" panose="02070309020205020404" charset="0"/>
              <a:ea typeface="Courier New" panose="020703090202050204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3"/>
          <p:cNvSpPr>
            <a:spLocks noGrp="1"/>
          </p:cNvSpPr>
          <p:nvPr>
            <p:ph idx="1"/>
          </p:nvPr>
        </p:nvSpPr>
        <p:spPr>
          <a:xfrm>
            <a:off x="914400" y="1090613"/>
            <a:ext cx="7445375" cy="5268912"/>
          </a:xfrm>
          <a:ln/>
        </p:spPr>
        <p:txBody>
          <a:bodyPr vert="horz" wrap="square" lIns="91435" tIns="45718" rIns="91435" bIns="45718" anchor="t" anchorCtr="0"/>
          <a:p>
            <a:pPr>
              <a:lnSpc>
                <a:spcPct val="80000"/>
              </a:lnSpc>
              <a:buNone/>
            </a:pPr>
            <a:endParaRPr lang="en-US" altLang="en-US" sz="1600" dirty="0">
              <a:solidFill>
                <a:srgbClr val="0000FF"/>
              </a:solidFill>
            </a:endParaRPr>
          </a:p>
          <a:p>
            <a:pPr>
              <a:lnSpc>
                <a:spcPct val="80000"/>
              </a:lnSpc>
            </a:pPr>
            <a:r>
              <a:rPr lang="en-US" altLang="en-US" dirty="0"/>
              <a:t>Each philosopher </a:t>
            </a:r>
            <a:r>
              <a:rPr lang="en-US" altLang="en-US" i="1" dirty="0"/>
              <a:t>i </a:t>
            </a:r>
            <a:r>
              <a:rPr lang="en-US" altLang="en-US" dirty="0"/>
              <a:t>invokes the</a:t>
            </a:r>
            <a:r>
              <a:rPr lang="en-US" altLang="en-US" i="1" dirty="0"/>
              <a:t> </a:t>
            </a:r>
            <a:r>
              <a:rPr lang="en-US" altLang="en-US" dirty="0"/>
              <a:t>operations </a:t>
            </a:r>
            <a:r>
              <a:rPr lang="en-US" altLang="en-US" sz="2000" b="1" dirty="0">
                <a:solidFill>
                  <a:srgbClr val="000000"/>
                </a:solidFill>
                <a:latin typeface="Courier New" panose="02070309020205020404" charset="0"/>
                <a:cs typeface="Courier New" panose="02070309020205020404" charset="0"/>
              </a:rPr>
              <a:t>pickup()</a:t>
            </a:r>
            <a:r>
              <a:rPr lang="en-US" altLang="en-US" sz="2000" i="1" dirty="0"/>
              <a:t> </a:t>
            </a:r>
            <a:r>
              <a:rPr lang="en-US" altLang="en-US" dirty="0"/>
              <a:t>and </a:t>
            </a:r>
            <a:r>
              <a:rPr lang="en-US" altLang="en-US" sz="2000" b="1" dirty="0">
                <a:solidFill>
                  <a:srgbClr val="000000"/>
                </a:solidFill>
                <a:latin typeface="Courier New" panose="02070309020205020404" charset="0"/>
                <a:cs typeface="Courier New" panose="02070309020205020404" charset="0"/>
              </a:rPr>
              <a:t>putdown()</a:t>
            </a:r>
            <a:r>
              <a:rPr lang="en-US" altLang="en-US" sz="2000" dirty="0"/>
              <a:t> </a:t>
            </a:r>
            <a:r>
              <a:rPr lang="en-US" altLang="en-US" dirty="0"/>
              <a:t>in the following sequence:</a:t>
            </a:r>
            <a:endParaRPr lang="en-US" altLang="en-US" dirty="0"/>
          </a:p>
          <a:p>
            <a:pPr>
              <a:lnSpc>
                <a:spcPct val="80000"/>
              </a:lnSpc>
              <a:buNone/>
            </a:pP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r>
              <a:rPr lang="en-US" altLang="en-US" sz="2000" b="1" dirty="0">
                <a:solidFill>
                  <a:srgbClr val="000000"/>
                </a:solidFill>
                <a:latin typeface="Courier New" panose="02070309020205020404" charset="0"/>
                <a:cs typeface="Courier New" panose="02070309020205020404" charset="0"/>
              </a:rPr>
              <a:t>DiningPhilosophers.pickup(i)</a:t>
            </a:r>
            <a:r>
              <a:rPr lang="en-US" altLang="en-US" b="1" dirty="0">
                <a:solidFill>
                  <a:srgbClr val="000000"/>
                </a:solidFill>
                <a:latin typeface="Courier New" panose="02070309020205020404" charset="0"/>
                <a:cs typeface="Courier New" panose="02070309020205020404" charset="0"/>
              </a:rPr>
              <a:t>;</a:t>
            </a:r>
            <a:endParaRPr lang="en-US" altLang="en-US" b="1" dirty="0">
              <a:solidFill>
                <a:srgbClr val="000000"/>
              </a:solidFill>
              <a:latin typeface="Courier New" panose="02070309020205020404" charset="0"/>
              <a:cs typeface="Courier New" panose="02070309020205020404" charset="0"/>
            </a:endParaRPr>
          </a:p>
          <a:p>
            <a:pPr>
              <a:lnSpc>
                <a:spcPct val="80000"/>
              </a:lnSpc>
              <a:buNone/>
            </a:pP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EAT</a:t>
            </a:r>
            <a:endParaRPr lang="en-US" altLang="en-US" b="1" dirty="0">
              <a:solidFill>
                <a:srgbClr val="000000"/>
              </a:solidFill>
              <a:latin typeface="Courier New" panose="02070309020205020404" charset="0"/>
              <a:cs typeface="Courier New" panose="02070309020205020404" charset="0"/>
            </a:endParaRPr>
          </a:p>
          <a:p>
            <a:pPr>
              <a:lnSpc>
                <a:spcPct val="80000"/>
              </a:lnSpc>
              <a:buNone/>
            </a:pP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r>
              <a:rPr lang="en-US" altLang="en-US" sz="2000" b="1" dirty="0">
                <a:solidFill>
                  <a:srgbClr val="000000"/>
                </a:solidFill>
                <a:latin typeface="Courier New" panose="02070309020205020404" charset="0"/>
                <a:cs typeface="Courier New" panose="02070309020205020404" charset="0"/>
              </a:rPr>
              <a:t>DiningPhilosophers.putdown(i)</a:t>
            </a:r>
            <a:r>
              <a:rPr lang="en-US" altLang="en-US" b="1" dirty="0">
                <a:solidFill>
                  <a:srgbClr val="000000"/>
                </a:solidFill>
                <a:latin typeface="Courier New" panose="02070309020205020404" charset="0"/>
                <a:cs typeface="Courier New" panose="02070309020205020404" charset="0"/>
              </a:rPr>
              <a:t>;</a:t>
            </a:r>
            <a:endParaRPr lang="en-US" altLang="en-US" b="1" dirty="0">
              <a:solidFill>
                <a:srgbClr val="000000"/>
              </a:solidFill>
              <a:latin typeface="Courier New" panose="02070309020205020404" charset="0"/>
              <a:cs typeface="Courier New" panose="02070309020205020404" charset="0"/>
            </a:endParaRPr>
          </a:p>
          <a:p>
            <a:pPr>
              <a:lnSpc>
                <a:spcPct val="80000"/>
              </a:lnSpc>
              <a:buNone/>
            </a:pPr>
            <a:endParaRPr lang="en-US" altLang="en-US" dirty="0">
              <a:solidFill>
                <a:srgbClr val="0000FF"/>
              </a:solidFill>
            </a:endParaRPr>
          </a:p>
          <a:p>
            <a:pPr>
              <a:lnSpc>
                <a:spcPct val="80000"/>
              </a:lnSpc>
            </a:pPr>
            <a:r>
              <a:rPr lang="en-US" altLang="en-US" dirty="0"/>
              <a:t>No deadlock, but starvation is possible</a:t>
            </a:r>
            <a:endParaRPr lang="en-US" altLang="en-US" dirty="0"/>
          </a:p>
          <a:p>
            <a:pPr>
              <a:lnSpc>
                <a:spcPct val="80000"/>
              </a:lnSpc>
              <a:buNone/>
            </a:pPr>
            <a:endParaRPr lang="en-US" altLang="en-US" dirty="0">
              <a:solidFill>
                <a:srgbClr val="0000FF"/>
              </a:solidFill>
            </a:endParaRPr>
          </a:p>
          <a:p>
            <a:pPr>
              <a:lnSpc>
                <a:spcPct val="80000"/>
              </a:lnSpc>
              <a:buNone/>
            </a:pPr>
            <a:endParaRPr lang="en-US" altLang="en-US" dirty="0">
              <a:solidFill>
                <a:srgbClr val="0000FF"/>
              </a:solidFill>
            </a:endParaRPr>
          </a:p>
          <a:p>
            <a:pPr>
              <a:lnSpc>
                <a:spcPct val="80000"/>
              </a:lnSpc>
              <a:buNone/>
            </a:pPr>
            <a:r>
              <a:rPr lang="en-US" altLang="en-US" i="1" dirty="0">
                <a:solidFill>
                  <a:srgbClr val="0000FF"/>
                </a:solidFill>
              </a:rPr>
              <a:t>       </a:t>
            </a:r>
            <a:endParaRPr lang="en-US" altLang="en-US" i="1" dirty="0">
              <a:solidFill>
                <a:srgbClr val="0000FF"/>
              </a:solidFill>
            </a:endParaRPr>
          </a:p>
        </p:txBody>
      </p:sp>
      <p:sp>
        <p:nvSpPr>
          <p:cNvPr id="53251" name="Rectangle 2"/>
          <p:cNvSpPr/>
          <p:nvPr/>
        </p:nvSpPr>
        <p:spPr>
          <a:xfrm>
            <a:off x="1238250" y="95250"/>
            <a:ext cx="7916863" cy="638175"/>
          </a:xfrm>
          <a:prstGeom prst="rect">
            <a:avLst/>
          </a:prstGeom>
          <a:noFill/>
          <a:ln w="9525">
            <a:noFill/>
          </a:ln>
        </p:spPr>
        <p:txBody>
          <a:bodyPr lIns="91426" tIns="45714" rIns="91426" bIns="45714" anchor="b" anchorCtr="0"/>
          <a:p>
            <a:pPr algn="ctr" eaLnBrk="1" hangingPunct="1"/>
            <a:r>
              <a:rPr lang="en-US" altLang="en-US" sz="3200" b="1" dirty="0">
                <a:solidFill>
                  <a:srgbClr val="006699"/>
                </a:solidFill>
                <a:latin typeface="Arial" panose="020B0604020202020204" pitchFamily="34" charset="0"/>
              </a:rPr>
              <a:t>Solution to Dining Philosophers (Cont.)</a:t>
            </a:r>
            <a:endParaRPr lang="en-US" altLang="en-US" sz="3200" b="1" dirty="0">
              <a:solidFill>
                <a:srgbClr val="006699"/>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xfrm>
            <a:off x="1284288" y="-111125"/>
            <a:ext cx="7715250" cy="844550"/>
          </a:xfrm>
          <a:ln/>
        </p:spPr>
        <p:txBody>
          <a:bodyPr vert="horz" wrap="square" lIns="91435" tIns="45718" rIns="91435" bIns="45718" anchor="b" anchorCtr="0"/>
          <a:p>
            <a:pPr eaLnBrk="1" hangingPunct="1"/>
            <a:r>
              <a:rPr lang="en-US" altLang="en-US" sz="2800" dirty="0"/>
              <a:t>Monitor Implementation Using Semaphores</a:t>
            </a:r>
            <a:endParaRPr lang="en-US" altLang="en-US" sz="2800" dirty="0"/>
          </a:p>
        </p:txBody>
      </p:sp>
      <p:sp>
        <p:nvSpPr>
          <p:cNvPr id="54275" name="Rectangle 3"/>
          <p:cNvSpPr>
            <a:spLocks noGrp="1"/>
          </p:cNvSpPr>
          <p:nvPr>
            <p:ph idx="1"/>
          </p:nvPr>
        </p:nvSpPr>
        <p:spPr>
          <a:xfrm>
            <a:off x="1052513" y="1133475"/>
            <a:ext cx="7043737" cy="4719638"/>
          </a:xfrm>
          <a:ln/>
        </p:spPr>
        <p:txBody>
          <a:bodyPr vert="horz" wrap="square" lIns="91435" tIns="45718" rIns="91435" bIns="45718" anchor="t" anchorCtr="0"/>
          <a:p>
            <a:pPr defTabSz="914400">
              <a:lnSpc>
                <a:spcPct val="80000"/>
              </a:lnSpc>
              <a:tabLst>
                <a:tab pos="1887855" algn="l"/>
                <a:tab pos="2335530" algn="l"/>
                <a:tab pos="2506980" algn="l"/>
              </a:tabLst>
            </a:pPr>
            <a:r>
              <a:rPr lang="en-US" altLang="en-US" dirty="0"/>
              <a:t>Variables </a:t>
            </a:r>
            <a:endParaRPr lang="en-US" altLang="en-US" dirty="0"/>
          </a:p>
          <a:p>
            <a:pPr defTabSz="914400">
              <a:lnSpc>
                <a:spcPct val="80000"/>
              </a:lnSpc>
              <a:buNone/>
              <a:tabLst>
                <a:tab pos="1887855" algn="l"/>
                <a:tab pos="2335530" algn="l"/>
                <a:tab pos="2506980" algn="l"/>
              </a:tabLst>
            </a:pPr>
            <a:endParaRPr lang="en-US" altLang="en-US" dirty="0"/>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semaphore mutex;  // (initially  = 1)</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semaphore next;   // (initially  = 0)</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int next_count = 0;</a:t>
            </a:r>
            <a:br>
              <a:rPr lang="en-US" altLang="en-US" b="1" dirty="0">
                <a:solidFill>
                  <a:srgbClr val="000000"/>
                </a:solidFill>
                <a:latin typeface="Courier New" panose="02070309020205020404" charset="0"/>
                <a:cs typeface="Courier New" panose="02070309020205020404" charset="0"/>
              </a:rPr>
            </a:br>
            <a:endParaRPr lang="en-US" altLang="en-US" b="1" dirty="0">
              <a:solidFill>
                <a:srgbClr val="000000"/>
              </a:solidFill>
              <a:latin typeface="Courier New" panose="02070309020205020404" charset="0"/>
              <a:cs typeface="Courier New" panose="02070309020205020404" charset="0"/>
            </a:endParaRPr>
          </a:p>
          <a:p>
            <a:pPr defTabSz="914400">
              <a:lnSpc>
                <a:spcPct val="80000"/>
              </a:lnSpc>
              <a:tabLst>
                <a:tab pos="1887855" algn="l"/>
                <a:tab pos="2335530" algn="l"/>
                <a:tab pos="2506980" algn="l"/>
              </a:tabLst>
            </a:pPr>
            <a:r>
              <a:rPr lang="en-US" altLang="en-US" dirty="0"/>
              <a:t>Each procedure </a:t>
            </a:r>
            <a:r>
              <a:rPr lang="en-US" altLang="en-US" b="1" i="1" dirty="0"/>
              <a:t>F</a:t>
            </a:r>
            <a:r>
              <a:rPr lang="en-US" altLang="en-US" dirty="0"/>
              <a:t>  will be replaced by</a:t>
            </a:r>
            <a:endParaRPr lang="en-US" altLang="en-US" dirty="0"/>
          </a:p>
          <a:p>
            <a:pPr defTabSz="914400">
              <a:lnSpc>
                <a:spcPct val="80000"/>
              </a:lnSpc>
              <a:tabLst>
                <a:tab pos="1887855" algn="l"/>
                <a:tab pos="2335530" algn="l"/>
                <a:tab pos="2506980" algn="l"/>
              </a:tabLst>
            </a:pPr>
            <a:endParaRPr lang="en-US" altLang="en-US" sz="1600" dirty="0"/>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wait(mutex);</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a:t>
            </a:r>
            <a:r>
              <a:rPr lang="en-US" altLang="en-US" b="1" dirty="0">
                <a:solidFill>
                  <a:srgbClr val="000000"/>
                </a:solidFill>
                <a:latin typeface="Courier New" panose="02070309020205020404" charset="0"/>
                <a:ea typeface="Courier New" panose="02070309020205020404" charset="0"/>
              </a:rPr>
              <a:t>…</a:t>
            </a:r>
            <a:r>
              <a:rPr lang="en-US" altLang="en-US" b="1" dirty="0">
                <a:solidFill>
                  <a:srgbClr val="000000"/>
                </a:solidFill>
                <a:latin typeface="Courier New" panose="02070309020205020404" charset="0"/>
                <a:cs typeface="Courier New" panose="02070309020205020404" charset="0"/>
              </a:rPr>
              <a:t>			 </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body of F;</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a:t>
            </a:r>
            <a:r>
              <a:rPr lang="en-US" altLang="en-US" b="1" dirty="0">
                <a:solidFill>
                  <a:srgbClr val="000000"/>
                </a:solidFill>
                <a:latin typeface="Courier New" panose="02070309020205020404" charset="0"/>
                <a:ea typeface="Courier New" panose="02070309020205020404" charset="0"/>
              </a:rPr>
              <a:t>…</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if (next_count &gt; 0)</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signal(next)</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else </a:t>
            </a:r>
            <a:endParaRPr lang="en-US" altLang="en-US" b="1" dirty="0">
              <a:solidFill>
                <a:srgbClr val="000000"/>
              </a:solidFill>
              <a:latin typeface="Courier New" panose="02070309020205020404" charset="0"/>
              <a:cs typeface="Courier New" panose="02070309020205020404" charset="0"/>
            </a:endParaRPr>
          </a:p>
          <a:p>
            <a:pPr defTabSz="914400">
              <a:lnSpc>
                <a:spcPct val="80000"/>
              </a:lnSpc>
              <a:spcBef>
                <a:spcPct val="15000"/>
              </a:spcBef>
              <a:buNone/>
              <a:tabLst>
                <a:tab pos="1887855" algn="l"/>
                <a:tab pos="2335530" algn="l"/>
                <a:tab pos="2506980" algn="l"/>
              </a:tabLst>
            </a:pPr>
            <a:r>
              <a:rPr lang="en-US" altLang="en-US" b="1" dirty="0">
                <a:solidFill>
                  <a:srgbClr val="000000"/>
                </a:solidFill>
                <a:latin typeface="Courier New" panose="02070309020205020404" charset="0"/>
                <a:cs typeface="Courier New" panose="02070309020205020404" charset="0"/>
              </a:rPr>
              <a:t>				signal(mutex);</a:t>
            </a:r>
            <a:br>
              <a:rPr lang="en-US" altLang="en-US" b="1" dirty="0">
                <a:solidFill>
                  <a:srgbClr val="000000"/>
                </a:solidFill>
                <a:latin typeface="Courier New" panose="02070309020205020404" charset="0"/>
                <a:cs typeface="Courier New" panose="02070309020205020404" charset="0"/>
              </a:rPr>
            </a:br>
            <a:endParaRPr lang="en-US" altLang="en-US" b="1" dirty="0">
              <a:solidFill>
                <a:srgbClr val="000000"/>
              </a:solidFill>
              <a:latin typeface="Courier New" panose="02070309020205020404" charset="0"/>
              <a:cs typeface="Courier New" panose="02070309020205020404" charset="0"/>
            </a:endParaRPr>
          </a:p>
          <a:p>
            <a:pPr defTabSz="914400">
              <a:lnSpc>
                <a:spcPct val="80000"/>
              </a:lnSpc>
              <a:tabLst>
                <a:tab pos="1887855" algn="l"/>
                <a:tab pos="2335530" algn="l"/>
                <a:tab pos="2506980" algn="l"/>
              </a:tabLst>
            </a:pPr>
            <a:r>
              <a:rPr lang="en-US" altLang="en-US" dirty="0"/>
              <a:t>Mutual exclusion within a monitor is ensured</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1089025" y="158750"/>
            <a:ext cx="8229600" cy="576263"/>
          </a:xfrm>
          <a:ln/>
        </p:spPr>
        <p:txBody>
          <a:bodyPr vert="horz" wrap="square" lIns="91435" tIns="45718" rIns="91435" bIns="45718" anchor="b" anchorCtr="0"/>
          <a:p>
            <a:pPr eaLnBrk="1" hangingPunct="1"/>
            <a:r>
              <a:rPr lang="en-US" altLang="en-US" sz="2600" dirty="0"/>
              <a:t>Monitor Implementation – Condition Variables</a:t>
            </a:r>
            <a:endParaRPr lang="en-US" altLang="en-US" sz="2600" dirty="0"/>
          </a:p>
        </p:txBody>
      </p:sp>
      <p:sp>
        <p:nvSpPr>
          <p:cNvPr id="55299" name="Rectangle 3"/>
          <p:cNvSpPr>
            <a:spLocks noGrp="1"/>
          </p:cNvSpPr>
          <p:nvPr>
            <p:ph idx="1"/>
          </p:nvPr>
        </p:nvSpPr>
        <p:spPr>
          <a:xfrm>
            <a:off x="893763" y="1190625"/>
            <a:ext cx="7843837" cy="4530725"/>
          </a:xfrm>
          <a:ln/>
        </p:spPr>
        <p:txBody>
          <a:bodyPr vert="horz" wrap="square" lIns="91435" tIns="45718" rIns="91435" bIns="45718" anchor="t" anchorCtr="0"/>
          <a:p>
            <a:pPr defTabSz="914400">
              <a:lnSpc>
                <a:spcPct val="90000"/>
              </a:lnSpc>
              <a:spcBef>
                <a:spcPct val="15000"/>
              </a:spcBef>
              <a:tabLst>
                <a:tab pos="1828800" algn="l"/>
                <a:tab pos="2218055" algn="l"/>
              </a:tabLst>
            </a:pPr>
            <a:r>
              <a:rPr lang="en-US" altLang="en-US" dirty="0"/>
              <a:t>For each condition variable </a:t>
            </a:r>
            <a:r>
              <a:rPr lang="en-US" altLang="en-US" b="1" i="1" dirty="0"/>
              <a:t>x</a:t>
            </a:r>
            <a:r>
              <a:rPr lang="en-US" altLang="en-US" dirty="0"/>
              <a:t>, we  have</a:t>
            </a:r>
            <a:r>
              <a:rPr lang="en-US" altLang="en-US" sz="1600" dirty="0"/>
              <a:t>:</a:t>
            </a:r>
            <a:endParaRPr lang="en-US" altLang="en-US" sz="1600" dirty="0"/>
          </a:p>
          <a:p>
            <a:pPr defTabSz="914400">
              <a:lnSpc>
                <a:spcPct val="90000"/>
              </a:lnSpc>
              <a:spcBef>
                <a:spcPct val="15000"/>
              </a:spcBef>
              <a:buNone/>
              <a:tabLst>
                <a:tab pos="1828800" algn="l"/>
                <a:tab pos="2218055" algn="l"/>
              </a:tabLst>
            </a:pPr>
            <a:endParaRPr lang="en-US" altLang="en-US" sz="1600" dirty="0"/>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semaphore x_sem; // (initially  = 0)</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int x_count = 0;</a:t>
            </a:r>
            <a:br>
              <a:rPr lang="en-US" altLang="en-US" b="1" dirty="0">
                <a:solidFill>
                  <a:srgbClr val="000000"/>
                </a:solidFill>
                <a:latin typeface="Courier New" panose="02070309020205020404" charset="0"/>
                <a:cs typeface="Courier New" panose="02070309020205020404" charset="0"/>
              </a:rPr>
            </a:b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tabLst>
                <a:tab pos="1828800" algn="l"/>
                <a:tab pos="2218055" algn="l"/>
              </a:tabLst>
            </a:pPr>
            <a:r>
              <a:rPr lang="en-US" altLang="en-US" dirty="0"/>
              <a:t>The operation </a:t>
            </a:r>
            <a:r>
              <a:rPr lang="en-US" altLang="en-US" dirty="0">
                <a:solidFill>
                  <a:srgbClr val="0000FF"/>
                </a:solidFill>
              </a:rPr>
              <a:t>x.wait</a:t>
            </a:r>
            <a:r>
              <a:rPr lang="en-US" altLang="en-US" b="1" dirty="0"/>
              <a:t> </a:t>
            </a:r>
            <a:r>
              <a:rPr lang="en-US" altLang="en-US" dirty="0"/>
              <a:t>can be implemented as</a:t>
            </a:r>
            <a:r>
              <a:rPr lang="en-US" altLang="en-US" sz="1600" dirty="0"/>
              <a:t>:</a:t>
            </a:r>
            <a:endParaRPr lang="en-US" altLang="en-US" sz="1600" dirty="0"/>
          </a:p>
          <a:p>
            <a:pPr defTabSz="914400">
              <a:lnSpc>
                <a:spcPct val="90000"/>
              </a:lnSpc>
              <a:spcBef>
                <a:spcPct val="15000"/>
              </a:spcBef>
              <a:buNone/>
              <a:tabLst>
                <a:tab pos="1828800" algn="l"/>
                <a:tab pos="2218055" algn="l"/>
              </a:tabLst>
            </a:pPr>
            <a:r>
              <a:rPr lang="en-US" altLang="en-US" sz="1600" dirty="0"/>
              <a:t>		</a:t>
            </a:r>
            <a:endParaRPr lang="en-US" altLang="en-US" sz="1600" dirty="0"/>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x_count++;</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if (next_count &gt; 0)</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signal(next);</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else</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signal(mutex);</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wait(x_sem);</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1828800" algn="l"/>
                <a:tab pos="2218055" algn="l"/>
              </a:tabLst>
            </a:pPr>
            <a:r>
              <a:rPr lang="en-US" altLang="en-US" b="1" dirty="0">
                <a:solidFill>
                  <a:srgbClr val="000000"/>
                </a:solidFill>
                <a:latin typeface="Courier New" panose="02070309020205020404" charset="0"/>
                <a:cs typeface="Courier New" panose="02070309020205020404" charset="0"/>
              </a:rPr>
              <a:t>		x_count--;</a:t>
            </a:r>
            <a:endParaRPr lang="en-US" altLang="en-US" b="1" dirty="0">
              <a:solidFill>
                <a:srgbClr val="000000"/>
              </a:solidFill>
              <a:latin typeface="Courier New" panose="02070309020205020404" charset="0"/>
              <a:cs typeface="Courier New" panose="02070309020205020404" charset="0"/>
            </a:endParaRPr>
          </a:p>
          <a:p>
            <a:pPr defTabSz="914400">
              <a:lnSpc>
                <a:spcPct val="90000"/>
              </a:lnSpc>
              <a:spcBef>
                <a:spcPct val="15000"/>
              </a:spcBef>
              <a:buNone/>
              <a:tabLst>
                <a:tab pos="1828800" algn="l"/>
                <a:tab pos="2218055" algn="l"/>
              </a:tabLst>
            </a:pPr>
            <a:r>
              <a:rPr lang="en-US" altLang="en-US" sz="1600" b="1" dirty="0"/>
              <a:t>		</a:t>
            </a:r>
            <a:endParaRPr lang="en-US" altLang="en-US" sz="16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xfrm>
            <a:off x="933450" y="146050"/>
            <a:ext cx="7753350" cy="576263"/>
          </a:xfrm>
          <a:ln/>
        </p:spPr>
        <p:txBody>
          <a:bodyPr vert="horz" wrap="square" lIns="91435" tIns="45718" rIns="91435" bIns="45718" anchor="b" anchorCtr="0"/>
          <a:p>
            <a:pPr eaLnBrk="1" hangingPunct="1"/>
            <a:r>
              <a:rPr lang="en-US" altLang="en-US" dirty="0"/>
              <a:t>Monitor Implementation (Cont.)</a:t>
            </a:r>
            <a:endParaRPr lang="en-US" altLang="en-US" dirty="0"/>
          </a:p>
        </p:txBody>
      </p:sp>
      <p:sp>
        <p:nvSpPr>
          <p:cNvPr id="56323" name="Rectangle 3"/>
          <p:cNvSpPr>
            <a:spLocks noGrp="1"/>
          </p:cNvSpPr>
          <p:nvPr>
            <p:ph idx="1"/>
          </p:nvPr>
        </p:nvSpPr>
        <p:spPr>
          <a:ln/>
        </p:spPr>
        <p:txBody>
          <a:bodyPr vert="horz" wrap="square" lIns="91435" tIns="45718" rIns="91435" bIns="45718" anchor="t" anchorCtr="0"/>
          <a:p>
            <a:pPr defTabSz="914400">
              <a:tabLst>
                <a:tab pos="1368425" algn="l"/>
                <a:tab pos="1713230" algn="l"/>
                <a:tab pos="2335530" algn="l"/>
              </a:tabLst>
            </a:pPr>
            <a:r>
              <a:rPr lang="en-US" altLang="en-US" dirty="0"/>
              <a:t>The operation </a:t>
            </a:r>
            <a:r>
              <a:rPr lang="en-US" altLang="en-US" b="1" dirty="0">
                <a:solidFill>
                  <a:srgbClr val="000000"/>
                </a:solidFill>
                <a:latin typeface="Courier New" panose="02070309020205020404" charset="0"/>
                <a:cs typeface="Courier New" panose="02070309020205020404" charset="0"/>
              </a:rPr>
              <a:t>x.signal </a:t>
            </a:r>
            <a:r>
              <a:rPr lang="en-US" altLang="en-US" dirty="0"/>
              <a:t>can be implemented as:</a:t>
            </a:r>
            <a:br>
              <a:rPr lang="en-US" altLang="en-US" dirty="0"/>
            </a:br>
            <a:endParaRPr lang="en-US" altLang="en-US" dirty="0"/>
          </a:p>
          <a:p>
            <a:pPr defTabSz="914400">
              <a:spcBef>
                <a:spcPct val="15000"/>
              </a:spcBef>
              <a:buNone/>
              <a:tabLst>
                <a:tab pos="1368425" algn="l"/>
                <a:tab pos="1713230" algn="l"/>
                <a:tab pos="2335530" algn="l"/>
              </a:tabLst>
            </a:pPr>
            <a:r>
              <a:rPr lang="en-US" altLang="en-US" b="1" dirty="0">
                <a:solidFill>
                  <a:srgbClr val="000000"/>
                </a:solidFill>
                <a:latin typeface="Courier New" panose="02070309020205020404" charset="0"/>
                <a:cs typeface="Courier New" panose="02070309020205020404" charset="0"/>
              </a:rPr>
              <a:t>		if (x_count &gt; 0) {</a:t>
            </a:r>
            <a:endParaRPr lang="en-US" altLang="en-US" b="1"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b="1" dirty="0">
                <a:solidFill>
                  <a:srgbClr val="000000"/>
                </a:solidFill>
                <a:latin typeface="Courier New" panose="02070309020205020404" charset="0"/>
                <a:cs typeface="Courier New" panose="02070309020205020404" charset="0"/>
              </a:rPr>
              <a:t>			next_count++;</a:t>
            </a:r>
            <a:endParaRPr lang="en-US" altLang="en-US" b="1"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b="1" dirty="0">
                <a:solidFill>
                  <a:srgbClr val="000000"/>
                </a:solidFill>
                <a:latin typeface="Courier New" panose="02070309020205020404" charset="0"/>
                <a:cs typeface="Courier New" panose="02070309020205020404" charset="0"/>
              </a:rPr>
              <a:t>			signal(x_sem);</a:t>
            </a:r>
            <a:endParaRPr lang="en-US" altLang="en-US" b="1"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b="1" dirty="0">
                <a:solidFill>
                  <a:srgbClr val="000000"/>
                </a:solidFill>
                <a:latin typeface="Courier New" panose="02070309020205020404" charset="0"/>
                <a:cs typeface="Courier New" panose="02070309020205020404" charset="0"/>
              </a:rPr>
              <a:t>			wait(next);</a:t>
            </a:r>
            <a:endParaRPr lang="en-US" altLang="en-US" b="1"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b="1" dirty="0">
                <a:solidFill>
                  <a:srgbClr val="000000"/>
                </a:solidFill>
                <a:latin typeface="Courier New" panose="02070309020205020404" charset="0"/>
                <a:cs typeface="Courier New" panose="02070309020205020404" charset="0"/>
              </a:rPr>
              <a:t>			next_count--;</a:t>
            </a:r>
            <a:endParaRPr lang="en-US" altLang="en-US" b="1"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b="1" dirty="0">
                <a:solidFill>
                  <a:srgbClr val="000000"/>
                </a:solidFill>
                <a:latin typeface="Courier New" panose="02070309020205020404" charset="0"/>
                <a:cs typeface="Courier New" panose="02070309020205020404" charset="0"/>
              </a:rPr>
              <a:t>		}</a:t>
            </a:r>
            <a:endParaRPr lang="en-US" altLang="en-US" b="1"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b="1" dirty="0"/>
              <a:t>		</a:t>
            </a:r>
            <a:r>
              <a:rPr lang="en-US" altLang="en-US" dirty="0"/>
              <a:t>	</a:t>
            </a:r>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1049338" y="147638"/>
            <a:ext cx="8229600" cy="576262"/>
          </a:xfrm>
          <a:ln/>
        </p:spPr>
        <p:txBody>
          <a:bodyPr vert="horz" wrap="square" lIns="91435" tIns="45718" rIns="91435" bIns="45718" anchor="b" anchorCtr="0"/>
          <a:p>
            <a:r>
              <a:rPr lang="en-US" altLang="en-US" dirty="0"/>
              <a:t>Resuming Processes within a Monitor</a:t>
            </a:r>
            <a:endParaRPr lang="en-US" altLang="en-US" dirty="0"/>
          </a:p>
        </p:txBody>
      </p:sp>
      <p:sp>
        <p:nvSpPr>
          <p:cNvPr id="57347" name="Content Placeholder 2"/>
          <p:cNvSpPr>
            <a:spLocks noGrp="1"/>
          </p:cNvSpPr>
          <p:nvPr>
            <p:ph idx="1"/>
          </p:nvPr>
        </p:nvSpPr>
        <p:spPr>
          <a:xfrm>
            <a:off x="806450" y="1233488"/>
            <a:ext cx="6699250" cy="4530725"/>
          </a:xfrm>
          <a:ln/>
        </p:spPr>
        <p:txBody>
          <a:bodyPr vert="horz" wrap="square" lIns="91435" tIns="45718" rIns="91435" bIns="45718" anchor="t" anchorCtr="0"/>
          <a:p>
            <a:r>
              <a:rPr lang="en-US" altLang="en-US" dirty="0"/>
              <a:t>If several processes queued on condition x, and x.signal() executed, which should be resumed?</a:t>
            </a:r>
            <a:endParaRPr lang="en-US" altLang="en-US" dirty="0"/>
          </a:p>
          <a:p>
            <a:r>
              <a:rPr lang="en-US" altLang="en-US" dirty="0"/>
              <a:t>FCFS frequently not adequate </a:t>
            </a:r>
            <a:endParaRPr lang="en-US" altLang="en-US" dirty="0"/>
          </a:p>
          <a:p>
            <a:r>
              <a:rPr lang="en-US" altLang="en-US" b="1" dirty="0">
                <a:solidFill>
                  <a:srgbClr val="0000FF"/>
                </a:solidFill>
              </a:rPr>
              <a:t>conditional-wait </a:t>
            </a:r>
            <a:r>
              <a:rPr lang="en-US" altLang="en-US" dirty="0"/>
              <a:t>construct of the form x.wait(c)</a:t>
            </a:r>
            <a:endParaRPr lang="en-US" altLang="en-US" dirty="0"/>
          </a:p>
          <a:p>
            <a:pPr lvl="1"/>
            <a:r>
              <a:rPr lang="en-US" altLang="en-US" dirty="0"/>
              <a:t>Where c is </a:t>
            </a:r>
            <a:r>
              <a:rPr lang="en-US" altLang="en-US" b="1" dirty="0">
                <a:solidFill>
                  <a:srgbClr val="0000FF"/>
                </a:solidFill>
              </a:rPr>
              <a:t>priority number</a:t>
            </a:r>
            <a:endParaRPr lang="en-US" altLang="en-US" b="1" dirty="0">
              <a:solidFill>
                <a:srgbClr val="0000FF"/>
              </a:solidFill>
            </a:endParaRPr>
          </a:p>
          <a:p>
            <a:pPr lvl="1"/>
            <a:r>
              <a:rPr lang="en-US" altLang="en-US" dirty="0"/>
              <a:t>Process with lowest number (highest priority) is scheduled next</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487363" y="142875"/>
            <a:ext cx="8229600" cy="576263"/>
          </a:xfrm>
          <a:ln/>
        </p:spPr>
        <p:txBody>
          <a:bodyPr vert="horz" wrap="square" lIns="91435" tIns="45718" rIns="91435" bIns="45718" anchor="b" anchorCtr="0"/>
          <a:p>
            <a:pPr eaLnBrk="1" hangingPunct="1"/>
            <a:r>
              <a:rPr lang="en-US" altLang="en-US" dirty="0"/>
              <a:t>Consumer</a:t>
            </a:r>
            <a:endParaRPr lang="en-US" altLang="en-US" dirty="0"/>
          </a:p>
        </p:txBody>
      </p:sp>
      <p:sp>
        <p:nvSpPr>
          <p:cNvPr id="8195" name="Rectangle 3"/>
          <p:cNvSpPr>
            <a:spLocks noGrp="1"/>
          </p:cNvSpPr>
          <p:nvPr>
            <p:ph idx="1"/>
          </p:nvPr>
        </p:nvSpPr>
        <p:spPr>
          <a:xfrm>
            <a:off x="977900" y="1262063"/>
            <a:ext cx="6877050" cy="4860925"/>
          </a:xfrm>
          <a:ln/>
        </p:spPr>
        <p:txBody>
          <a:bodyPr vert="horz" wrap="square" lIns="91435" tIns="45718" rIns="91435" bIns="45718" anchor="t" anchorCtr="0"/>
          <a:p>
            <a:pPr marL="0" indent="0">
              <a:buNone/>
            </a:pPr>
            <a:r>
              <a:rPr lang="en-US" altLang="en-US" sz="1600" dirty="0">
                <a:latin typeface="Courier New" panose="02070309020205020404" charset="0"/>
                <a:cs typeface="Courier New" panose="02070309020205020404" charset="0"/>
              </a:rPr>
              <a:t>while (true) {</a:t>
            </a:r>
            <a:endParaRPr lang="en-US" altLang="en-US" sz="1600" dirty="0">
              <a:latin typeface="Courier New" panose="02070309020205020404" charset="0"/>
              <a:cs typeface="Courier New" panose="02070309020205020404" charset="0"/>
            </a:endParaRPr>
          </a:p>
          <a:p>
            <a:pPr marL="0" indent="0">
              <a:buNone/>
            </a:pPr>
            <a:r>
              <a:rPr lang="en-US" altLang="en-US" sz="1600" dirty="0">
                <a:latin typeface="Courier New" panose="02070309020205020404" charset="0"/>
                <a:cs typeface="Courier New" panose="02070309020205020404" charset="0"/>
              </a:rPr>
              <a:t>	while (counter == 0) </a:t>
            </a:r>
            <a:endParaRPr lang="en-US" altLang="en-US" sz="1600" dirty="0">
              <a:latin typeface="Courier New" panose="02070309020205020404" charset="0"/>
              <a:cs typeface="Courier New" panose="02070309020205020404" charset="0"/>
            </a:endParaRPr>
          </a:p>
          <a:p>
            <a:pPr marL="0" indent="0">
              <a:buNone/>
            </a:pPr>
            <a:r>
              <a:rPr lang="en-US" altLang="en-US" sz="1600" dirty="0">
                <a:latin typeface="Courier New" panose="02070309020205020404" charset="0"/>
                <a:cs typeface="Courier New" panose="02070309020205020404" charset="0"/>
              </a:rPr>
              <a:t>		; /* do nothing */ </a:t>
            </a:r>
            <a:endParaRPr lang="en-US" altLang="en-US" sz="1600" dirty="0">
              <a:latin typeface="Courier New" panose="02070309020205020404" charset="0"/>
              <a:cs typeface="Courier New" panose="02070309020205020404" charset="0"/>
            </a:endParaRPr>
          </a:p>
          <a:p>
            <a:pPr marL="0" indent="0">
              <a:buNone/>
            </a:pPr>
            <a:r>
              <a:rPr lang="en-US" altLang="en-US" sz="1600" dirty="0">
                <a:latin typeface="Courier New" panose="02070309020205020404" charset="0"/>
                <a:cs typeface="Courier New" panose="02070309020205020404" charset="0"/>
              </a:rPr>
              <a:t>	next_consumed = buffer[out]; </a:t>
            </a:r>
            <a:endParaRPr lang="en-US" altLang="en-US" sz="1600" dirty="0">
              <a:latin typeface="Courier New" panose="02070309020205020404" charset="0"/>
              <a:cs typeface="Courier New" panose="02070309020205020404" charset="0"/>
            </a:endParaRPr>
          </a:p>
          <a:p>
            <a:pPr marL="0" indent="0">
              <a:buNone/>
            </a:pPr>
            <a:r>
              <a:rPr lang="en-US" altLang="en-US" sz="1600" dirty="0">
                <a:latin typeface="Courier New" panose="02070309020205020404" charset="0"/>
                <a:cs typeface="Courier New" panose="02070309020205020404" charset="0"/>
              </a:rPr>
              <a:t>	out = (out + 1) % BUFFER_SIZE; 	</a:t>
            </a:r>
            <a:endParaRPr lang="en-US" altLang="en-US" sz="1600" dirty="0">
              <a:latin typeface="Courier New" panose="02070309020205020404" charset="0"/>
              <a:cs typeface="Courier New" panose="02070309020205020404" charset="0"/>
            </a:endParaRPr>
          </a:p>
          <a:p>
            <a:pPr marL="0" indent="0">
              <a:buNone/>
            </a:pPr>
            <a:r>
              <a:rPr lang="en-US" altLang="en-US" sz="1600" dirty="0">
                <a:latin typeface="Courier New" panose="02070309020205020404" charset="0"/>
                <a:cs typeface="Courier New" panose="02070309020205020404" charset="0"/>
              </a:rPr>
              <a:t>        counter--; </a:t>
            </a:r>
            <a:endParaRPr lang="en-US" altLang="en-US" sz="1600" dirty="0">
              <a:latin typeface="Courier New" panose="02070309020205020404" charset="0"/>
              <a:cs typeface="Courier New" panose="02070309020205020404" charset="0"/>
            </a:endParaRPr>
          </a:p>
          <a:p>
            <a:pPr marL="0" indent="0">
              <a:buNone/>
            </a:pPr>
            <a:r>
              <a:rPr lang="en-US" altLang="en-US" sz="1600" dirty="0">
                <a:latin typeface="Courier New" panose="02070309020205020404" charset="0"/>
                <a:cs typeface="Courier New" panose="02070309020205020404" charset="0"/>
              </a:rPr>
              <a:t>	/* consume the item in next consumed */ </a:t>
            </a:r>
            <a:endParaRPr lang="en-US" altLang="en-US" sz="1600" dirty="0">
              <a:latin typeface="Courier New" panose="02070309020205020404" charset="0"/>
              <a:cs typeface="Courier New" panose="02070309020205020404" charset="0"/>
            </a:endParaRPr>
          </a:p>
          <a:p>
            <a:pPr marL="0" indent="0">
              <a:buNone/>
            </a:pPr>
            <a:r>
              <a:rPr lang="en-US" altLang="en-US" sz="1600" dirty="0">
                <a:latin typeface="Courier New" panose="02070309020205020404" charset="0"/>
                <a:cs typeface="Courier New" panose="02070309020205020404" charset="0"/>
              </a:rPr>
              <a:t>} </a:t>
            </a:r>
            <a:endParaRPr lang="en-US" altLang="en-US" sz="1600" dirty="0">
              <a:latin typeface="Courier New" panose="02070309020205020404" charset="0"/>
              <a:ea typeface="Courier New" panose="020703090202050204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3"/>
          <p:cNvSpPr>
            <a:spLocks noGrp="1"/>
          </p:cNvSpPr>
          <p:nvPr>
            <p:ph idx="1"/>
          </p:nvPr>
        </p:nvSpPr>
        <p:spPr>
          <a:xfrm>
            <a:off x="928688" y="771525"/>
            <a:ext cx="7021512" cy="5268913"/>
          </a:xfrm>
          <a:ln/>
        </p:spPr>
        <p:txBody>
          <a:bodyPr vert="horz" wrap="square" lIns="91435" tIns="45718" rIns="91435" bIns="45718" anchor="t" anchorCtr="0"/>
          <a:p>
            <a:pPr>
              <a:lnSpc>
                <a:spcPct val="80000"/>
              </a:lnSpc>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specify the maximum time a process  plans to use the resource</a:t>
            </a:r>
            <a:endParaRPr lang="en-US" altLang="en-US" dirty="0"/>
          </a:p>
          <a:p>
            <a:pPr>
              <a:lnSpc>
                <a:spcPct val="80000"/>
              </a:lnSpc>
              <a:buNone/>
            </a:pP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r>
              <a:rPr lang="en-US" altLang="en-US" sz="2000" b="1" dirty="0">
                <a:solidFill>
                  <a:srgbClr val="000000"/>
                </a:solidFill>
                <a:latin typeface="Courier New" panose="02070309020205020404" charset="0"/>
                <a:cs typeface="Courier New" panose="02070309020205020404" charset="0"/>
              </a:rPr>
              <a:t>R.acquire(t)</a:t>
            </a:r>
            <a:r>
              <a:rPr lang="en-US" altLang="en-US" b="1" dirty="0">
                <a:solidFill>
                  <a:srgbClr val="000000"/>
                </a:solidFill>
                <a:latin typeface="Courier New" panose="02070309020205020404" charset="0"/>
                <a:cs typeface="Courier New" panose="02070309020205020404" charset="0"/>
              </a:rPr>
              <a:t>;</a:t>
            </a: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access the resurce;</a:t>
            </a: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endParaRPr lang="en-US" altLang="en-US" b="1" dirty="0">
              <a:solidFill>
                <a:srgbClr val="000000"/>
              </a:solidFill>
              <a:latin typeface="Courier New" panose="02070309020205020404" charset="0"/>
              <a:cs typeface="Courier New" panose="02070309020205020404" charset="0"/>
            </a:endParaRPr>
          </a:p>
          <a:p>
            <a:pPr>
              <a:lnSpc>
                <a:spcPct val="80000"/>
              </a:lnSpc>
              <a:buNone/>
            </a:pP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r>
              <a:rPr lang="en-US" altLang="en-US" sz="2000" b="1" dirty="0">
                <a:solidFill>
                  <a:srgbClr val="000000"/>
                </a:solidFill>
                <a:latin typeface="Courier New" panose="02070309020205020404" charset="0"/>
                <a:cs typeface="Courier New" panose="02070309020205020404" charset="0"/>
              </a:rPr>
              <a:t>R.release;</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endParaRPr lang="en-US" altLang="en-US" dirty="0">
              <a:solidFill>
                <a:srgbClr val="0000FF"/>
              </a:solidFill>
            </a:endParaRPr>
          </a:p>
          <a:p>
            <a:pPr>
              <a:lnSpc>
                <a:spcPct val="80000"/>
              </a:lnSpc>
            </a:pPr>
            <a:r>
              <a:rPr lang="en-US" altLang="en-US" dirty="0"/>
              <a:t>Where R is an instance of  type </a:t>
            </a:r>
            <a:r>
              <a:rPr lang="en-US" altLang="en-US" sz="2000" b="1" dirty="0">
                <a:solidFill>
                  <a:srgbClr val="000000"/>
                </a:solidFill>
                <a:latin typeface="Courier New" panose="02070309020205020404" charset="0"/>
                <a:cs typeface="Courier New" panose="02070309020205020404" charset="0"/>
              </a:rPr>
              <a:t>ResourceAllocator</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endParaRPr lang="en-US" altLang="en-US" dirty="0">
              <a:solidFill>
                <a:srgbClr val="0000FF"/>
              </a:solidFill>
            </a:endParaRPr>
          </a:p>
          <a:p>
            <a:pPr>
              <a:lnSpc>
                <a:spcPct val="80000"/>
              </a:lnSpc>
              <a:buNone/>
            </a:pPr>
            <a:endParaRPr lang="en-US" altLang="en-US" dirty="0">
              <a:solidFill>
                <a:srgbClr val="0000FF"/>
              </a:solidFill>
            </a:endParaRPr>
          </a:p>
          <a:p>
            <a:pPr>
              <a:lnSpc>
                <a:spcPct val="80000"/>
              </a:lnSpc>
              <a:buNone/>
            </a:pPr>
            <a:r>
              <a:rPr lang="en-US" altLang="en-US" i="1" dirty="0">
                <a:solidFill>
                  <a:srgbClr val="0000FF"/>
                </a:solidFill>
              </a:rPr>
              <a:t>       </a:t>
            </a:r>
            <a:endParaRPr lang="en-US" altLang="en-US" i="1" dirty="0">
              <a:solidFill>
                <a:srgbClr val="0000FF"/>
              </a:solidFill>
            </a:endParaRPr>
          </a:p>
        </p:txBody>
      </p:sp>
      <p:sp>
        <p:nvSpPr>
          <p:cNvPr id="58371" name="Rectangle 2"/>
          <p:cNvSpPr/>
          <p:nvPr/>
        </p:nvSpPr>
        <p:spPr>
          <a:xfrm>
            <a:off x="1238250" y="95250"/>
            <a:ext cx="7916863" cy="638175"/>
          </a:xfrm>
          <a:prstGeom prst="rect">
            <a:avLst/>
          </a:prstGeom>
          <a:noFill/>
          <a:ln w="9525">
            <a:noFill/>
          </a:ln>
        </p:spPr>
        <p:txBody>
          <a:bodyPr lIns="91426" tIns="45714" rIns="91426" bIns="45714" anchor="b" anchorCtr="0"/>
          <a:p>
            <a:pPr algn="ctr" eaLnBrk="1" hangingPunct="1"/>
            <a:r>
              <a:rPr lang="en-US" altLang="en-US" sz="3200" b="1" dirty="0">
                <a:solidFill>
                  <a:srgbClr val="006699"/>
                </a:solidFill>
                <a:latin typeface="Arial" panose="020B0604020202020204" pitchFamily="34" charset="0"/>
              </a:rPr>
              <a:t>Single Resource allocation </a:t>
            </a:r>
            <a:endParaRPr lang="en-US" altLang="en-US" sz="3200" b="1" dirty="0">
              <a:solidFill>
                <a:srgbClr val="006699"/>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1274763" y="204788"/>
            <a:ext cx="7688262" cy="576262"/>
          </a:xfrm>
          <a:ln/>
        </p:spPr>
        <p:txBody>
          <a:bodyPr vert="horz" wrap="square" lIns="91435" tIns="45718" rIns="91435" bIns="45718" anchor="b" anchorCtr="0"/>
          <a:p>
            <a:pPr eaLnBrk="1" hangingPunct="1"/>
            <a:r>
              <a:rPr lang="en-US" altLang="en-US" dirty="0"/>
              <a:t>A Monitor to Allocate Single Resource</a:t>
            </a:r>
            <a:endParaRPr lang="en-US" altLang="en-US" dirty="0"/>
          </a:p>
        </p:txBody>
      </p:sp>
      <p:sp>
        <p:nvSpPr>
          <p:cNvPr id="59395" name="Rectangle 3"/>
          <p:cNvSpPr>
            <a:spLocks noGrp="1"/>
          </p:cNvSpPr>
          <p:nvPr>
            <p:ph idx="1"/>
          </p:nvPr>
        </p:nvSpPr>
        <p:spPr>
          <a:xfrm>
            <a:off x="1646238" y="766763"/>
            <a:ext cx="6235700" cy="5024437"/>
          </a:xfrm>
          <a:ln/>
        </p:spPr>
        <p:txBody>
          <a:bodyPr vert="horz" wrap="square" lIns="91435" tIns="45718" rIns="91435" bIns="45718" anchor="t" anchorCtr="0"/>
          <a:p>
            <a:pPr defTabSz="914400">
              <a:buNone/>
              <a:tabLst>
                <a:tab pos="1368425" algn="l"/>
                <a:tab pos="1713230" algn="l"/>
                <a:tab pos="2335530" algn="l"/>
              </a:tabLst>
            </a:pPr>
            <a:endParaRPr lang="en-US" altLang="en-US" sz="1400" dirty="0"/>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monitor ResourceAllocator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boolean busy;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condition x;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void acquire(int time) {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if (busy)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x.wait(time);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busy = TRUE;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void release() {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busy = FALSE;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x.signal();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initialization code()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busy = FALSE;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	}</a:t>
            </a:r>
            <a:endParaRPr lang="en-US" altLang="en-US" sz="1600" dirty="0">
              <a:solidFill>
                <a:srgbClr val="000000"/>
              </a:solidFill>
              <a:latin typeface="Courier New" panose="02070309020205020404" charset="0"/>
              <a:cs typeface="Courier New" panose="02070309020205020404" charset="0"/>
            </a:endParaRPr>
          </a:p>
          <a:p>
            <a:pPr defTabSz="914400">
              <a:spcBef>
                <a:spcPct val="15000"/>
              </a:spcBef>
              <a:buNone/>
              <a:tabLst>
                <a:tab pos="1368425" algn="l"/>
                <a:tab pos="1713230" algn="l"/>
                <a:tab pos="2335530" algn="l"/>
              </a:tabLst>
            </a:pPr>
            <a:r>
              <a:rPr lang="en-US" altLang="en-US" sz="1600" dirty="0">
                <a:solidFill>
                  <a:srgbClr val="000000"/>
                </a:solidFill>
                <a:latin typeface="Courier New" panose="02070309020205020404" charset="0"/>
                <a:cs typeface="Courier New" panose="02070309020205020404" charset="0"/>
              </a:rPr>
              <a:t>}</a:t>
            </a:r>
            <a:r>
              <a:rPr lang="en-US" altLang="en-US" sz="1600" b="1" dirty="0"/>
              <a:t>	</a:t>
            </a:r>
            <a:r>
              <a:rPr lang="en-US" altLang="en-US" sz="1400" b="1" dirty="0"/>
              <a:t>	</a:t>
            </a:r>
            <a:r>
              <a:rPr lang="en-US" altLang="en-US" sz="1400" dirty="0"/>
              <a:t>	</a:t>
            </a:r>
            <a:endParaRPr lang="en-US" altLang="en-US"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xfrm>
            <a:off x="1157288" y="188913"/>
            <a:ext cx="7529512" cy="576262"/>
          </a:xfrm>
          <a:ln/>
        </p:spPr>
        <p:txBody>
          <a:bodyPr vert="horz" wrap="square" lIns="91435" tIns="45718" rIns="91435" bIns="45718" anchor="b" anchorCtr="0"/>
          <a:p>
            <a:pPr eaLnBrk="1" hangingPunct="1"/>
            <a:r>
              <a:rPr lang="en-US" altLang="en-US" dirty="0"/>
              <a:t>Synchronization Examples</a:t>
            </a:r>
            <a:endParaRPr lang="en-US" altLang="en-US" dirty="0"/>
          </a:p>
        </p:txBody>
      </p:sp>
      <p:sp>
        <p:nvSpPr>
          <p:cNvPr id="60419" name="Rectangle 3"/>
          <p:cNvSpPr>
            <a:spLocks noGrp="1"/>
          </p:cNvSpPr>
          <p:nvPr>
            <p:ph idx="1"/>
          </p:nvPr>
        </p:nvSpPr>
        <p:spPr>
          <a:ln/>
        </p:spPr>
        <p:txBody>
          <a:bodyPr vert="horz" wrap="square" lIns="91435" tIns="45718" rIns="91435" bIns="45718" anchor="t" anchorCtr="0"/>
          <a:p>
            <a:r>
              <a:rPr lang="en-US" altLang="en-US" dirty="0"/>
              <a:t>Solaris</a:t>
            </a:r>
            <a:endParaRPr lang="en-US" altLang="en-US" dirty="0"/>
          </a:p>
          <a:p>
            <a:r>
              <a:rPr lang="en-US" altLang="en-US" dirty="0"/>
              <a:t>Windows</a:t>
            </a:r>
            <a:endParaRPr lang="en-US" altLang="en-US" dirty="0"/>
          </a:p>
          <a:p>
            <a:r>
              <a:rPr lang="en-US" altLang="en-US" dirty="0"/>
              <a:t>Linux</a:t>
            </a:r>
            <a:endParaRPr lang="en-US" altLang="en-US" dirty="0"/>
          </a:p>
          <a:p>
            <a:r>
              <a:rPr lang="en-US" altLang="en-US" dirty="0"/>
              <a:t>Pthreads</a:t>
            </a: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xfrm>
            <a:off x="1111250" y="161925"/>
            <a:ext cx="7575550" cy="576263"/>
          </a:xfrm>
          <a:ln/>
        </p:spPr>
        <p:txBody>
          <a:bodyPr vert="horz" wrap="square" lIns="91435" tIns="45718" rIns="91435" bIns="45718" anchor="b" anchorCtr="0"/>
          <a:p>
            <a:pPr eaLnBrk="1" hangingPunct="1"/>
            <a:r>
              <a:rPr lang="en-US" altLang="en-US" dirty="0"/>
              <a:t>Solaris Synchronization</a:t>
            </a:r>
            <a:endParaRPr lang="en-US" altLang="en-US" dirty="0"/>
          </a:p>
        </p:txBody>
      </p:sp>
      <p:sp>
        <p:nvSpPr>
          <p:cNvPr id="61443" name="Rectangle 3"/>
          <p:cNvSpPr>
            <a:spLocks noGrp="1"/>
          </p:cNvSpPr>
          <p:nvPr>
            <p:ph idx="1"/>
          </p:nvPr>
        </p:nvSpPr>
        <p:spPr>
          <a:xfrm>
            <a:off x="820738" y="1058863"/>
            <a:ext cx="7678737" cy="5153025"/>
          </a:xfrm>
          <a:ln/>
        </p:spPr>
        <p:txBody>
          <a:bodyPr vert="horz" wrap="square" lIns="91435" tIns="45718" rIns="91435" bIns="45718" anchor="t" anchorCtr="0"/>
          <a:p>
            <a:r>
              <a:rPr lang="en-US" altLang="en-US" dirty="0"/>
              <a:t>Implements a variety of locks to support multitasking, multithreading (including real-time threads), and multiprocessing</a:t>
            </a:r>
            <a:endParaRPr lang="en-US" altLang="en-US" dirty="0"/>
          </a:p>
          <a:p>
            <a:r>
              <a:rPr lang="en-US" altLang="en-US" dirty="0"/>
              <a:t>Uses </a:t>
            </a:r>
            <a:r>
              <a:rPr lang="en-US" altLang="en-US" b="1" dirty="0">
                <a:solidFill>
                  <a:srgbClr val="3366FF"/>
                </a:solidFill>
              </a:rPr>
              <a:t>adaptive mutexes</a:t>
            </a:r>
            <a:r>
              <a:rPr lang="en-US" altLang="en-US" dirty="0">
                <a:solidFill>
                  <a:srgbClr val="3366FF"/>
                </a:solidFill>
              </a:rPr>
              <a:t> </a:t>
            </a:r>
            <a:r>
              <a:rPr lang="en-US" altLang="en-US" dirty="0"/>
              <a:t>for efficiency when protecting data from short code segments</a:t>
            </a:r>
            <a:endParaRPr lang="en-US" altLang="en-US" dirty="0"/>
          </a:p>
          <a:p>
            <a:pPr lvl="1"/>
            <a:r>
              <a:rPr lang="en-US" altLang="en-US" sz="1600" dirty="0"/>
              <a:t>Starts as a standard semaphore spin-lock</a:t>
            </a:r>
            <a:endParaRPr lang="en-US" altLang="en-US" sz="1600" dirty="0"/>
          </a:p>
          <a:p>
            <a:pPr lvl="1"/>
            <a:r>
              <a:rPr lang="en-US" altLang="en-US" sz="1600" dirty="0"/>
              <a:t>If lock held, and by a thread running on another CPU, spins</a:t>
            </a:r>
            <a:endParaRPr lang="en-US" altLang="en-US" sz="1600" dirty="0"/>
          </a:p>
          <a:p>
            <a:pPr lvl="1"/>
            <a:r>
              <a:rPr lang="en-US" altLang="en-US" sz="1600" dirty="0"/>
              <a:t>If lock held by non-run-state thread, block and sleep waiting for signal of lock being released</a:t>
            </a:r>
            <a:endParaRPr lang="en-US" altLang="en-US" sz="1600" dirty="0"/>
          </a:p>
          <a:p>
            <a:r>
              <a:rPr lang="en-US" altLang="en-US" dirty="0"/>
              <a:t>Uses </a:t>
            </a:r>
            <a:r>
              <a:rPr lang="en-US" altLang="en-US" b="1" dirty="0">
                <a:solidFill>
                  <a:srgbClr val="3366FF"/>
                </a:solidFill>
              </a:rPr>
              <a:t>condition variables</a:t>
            </a:r>
            <a:r>
              <a:rPr lang="en-US" altLang="en-US" dirty="0">
                <a:solidFill>
                  <a:srgbClr val="3366FF"/>
                </a:solidFill>
              </a:rPr>
              <a:t> </a:t>
            </a:r>
            <a:endParaRPr lang="en-US" altLang="en-US" dirty="0"/>
          </a:p>
          <a:p>
            <a:r>
              <a:rPr lang="en-US" altLang="en-US" dirty="0"/>
              <a:t>Uses </a:t>
            </a:r>
            <a:r>
              <a:rPr lang="en-US" altLang="en-US" b="1" dirty="0">
                <a:solidFill>
                  <a:srgbClr val="3366FF"/>
                </a:solidFill>
              </a:rPr>
              <a:t>readers-writers</a:t>
            </a:r>
            <a:r>
              <a:rPr lang="en-US" altLang="en-US" dirty="0">
                <a:solidFill>
                  <a:srgbClr val="3366FF"/>
                </a:solidFill>
              </a:rPr>
              <a:t> </a:t>
            </a:r>
            <a:r>
              <a:rPr lang="en-US" altLang="en-US" dirty="0"/>
              <a:t>locks when longer sections of code need access to data</a:t>
            </a:r>
            <a:endParaRPr lang="en-US" altLang="en-US" dirty="0"/>
          </a:p>
          <a:p>
            <a:r>
              <a:rPr lang="en-US" altLang="en-US" dirty="0"/>
              <a:t>Uses </a:t>
            </a:r>
            <a:r>
              <a:rPr lang="en-US" altLang="en-US" b="1" dirty="0">
                <a:solidFill>
                  <a:srgbClr val="3366FF"/>
                </a:solidFill>
              </a:rPr>
              <a:t>turnstiles</a:t>
            </a:r>
            <a:r>
              <a:rPr lang="en-US" altLang="en-US" dirty="0"/>
              <a:t> to order the list of threads waiting to acquire either an adaptive mutex or reader-writer lock</a:t>
            </a:r>
            <a:endParaRPr lang="en-US" altLang="en-US" dirty="0"/>
          </a:p>
          <a:p>
            <a:pPr lvl="1"/>
            <a:r>
              <a:rPr lang="en-US" altLang="en-US" sz="1600" dirty="0"/>
              <a:t>Turnstiles are per-lock-holding-thread, not per-object</a:t>
            </a:r>
            <a:endParaRPr lang="en-US" altLang="en-US" sz="1600" dirty="0"/>
          </a:p>
          <a:p>
            <a:r>
              <a:rPr lang="en-US" altLang="en-US" dirty="0"/>
              <a:t>Priority-inheritance per-turnstile gives the running thread the highest of the priorities of the threads in its turnstile</a:t>
            </a:r>
            <a:endParaRPr lang="en-US"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xfrm>
            <a:off x="1082675" y="190500"/>
            <a:ext cx="7604125" cy="576263"/>
          </a:xfrm>
          <a:ln/>
        </p:spPr>
        <p:txBody>
          <a:bodyPr vert="horz" wrap="square" lIns="91435" tIns="45718" rIns="91435" bIns="45718" anchor="b" anchorCtr="0"/>
          <a:p>
            <a:pPr eaLnBrk="1" hangingPunct="1"/>
            <a:r>
              <a:rPr lang="en-US" altLang="en-US" dirty="0"/>
              <a:t>Windows Synchronization</a:t>
            </a:r>
            <a:endParaRPr lang="en-US" altLang="en-US" dirty="0"/>
          </a:p>
        </p:txBody>
      </p:sp>
      <p:sp>
        <p:nvSpPr>
          <p:cNvPr id="62467" name="Rectangle 3"/>
          <p:cNvSpPr>
            <a:spLocks noGrp="1"/>
          </p:cNvSpPr>
          <p:nvPr>
            <p:ph idx="1"/>
          </p:nvPr>
        </p:nvSpPr>
        <p:spPr>
          <a:xfrm>
            <a:off x="806450" y="1233488"/>
            <a:ext cx="6943725" cy="4530725"/>
          </a:xfrm>
          <a:ln/>
        </p:spPr>
        <p:txBody>
          <a:bodyPr vert="horz" wrap="square" lIns="91435" tIns="45718" rIns="91435" bIns="45718" anchor="t" anchorCtr="0"/>
          <a:p>
            <a:r>
              <a:rPr lang="en-US" altLang="en-US" dirty="0"/>
              <a:t>Uses interrupt masks to protect access to global resources on uniprocessor systems</a:t>
            </a:r>
            <a:endParaRPr lang="en-US" altLang="en-US" dirty="0"/>
          </a:p>
          <a:p>
            <a:r>
              <a:rPr lang="en-US" altLang="en-US" dirty="0"/>
              <a:t>Uses </a:t>
            </a:r>
            <a:r>
              <a:rPr lang="en-US" altLang="en-US" b="1" dirty="0">
                <a:solidFill>
                  <a:srgbClr val="3366FF"/>
                </a:solidFill>
              </a:rPr>
              <a:t>spinlocks </a:t>
            </a:r>
            <a:r>
              <a:rPr lang="en-US" altLang="en-US" dirty="0"/>
              <a:t>on multiprocessor systems</a:t>
            </a:r>
            <a:endParaRPr lang="en-US" altLang="en-US" dirty="0"/>
          </a:p>
          <a:p>
            <a:pPr lvl="1"/>
            <a:r>
              <a:rPr lang="en-US" altLang="en-US" dirty="0"/>
              <a:t>Spinlocking-thread will never be preempted</a:t>
            </a:r>
            <a:endParaRPr lang="en-US" altLang="en-US" dirty="0"/>
          </a:p>
          <a:p>
            <a:r>
              <a:rPr lang="en-US" altLang="en-US" dirty="0"/>
              <a:t>Also provides </a:t>
            </a:r>
            <a:r>
              <a:rPr lang="en-US" altLang="en-US" b="1" dirty="0">
                <a:solidFill>
                  <a:srgbClr val="3366FF"/>
                </a:solidFill>
              </a:rPr>
              <a:t>dispatcher objects </a:t>
            </a:r>
            <a:r>
              <a:rPr lang="en-US" altLang="en-US" dirty="0">
                <a:solidFill>
                  <a:srgbClr val="000000"/>
                </a:solidFill>
              </a:rPr>
              <a:t>user-land </a:t>
            </a:r>
            <a:r>
              <a:rPr lang="en-US" altLang="en-US" dirty="0"/>
              <a:t>which may act mutexes, semaphores, events, and timers</a:t>
            </a:r>
            <a:endParaRPr lang="en-US" altLang="en-US" dirty="0"/>
          </a:p>
          <a:p>
            <a:pPr lvl="1"/>
            <a:r>
              <a:rPr lang="en-US" altLang="en-US" b="1" dirty="0">
                <a:solidFill>
                  <a:srgbClr val="3366FF"/>
                </a:solidFill>
              </a:rPr>
              <a:t>Events</a:t>
            </a:r>
            <a:endParaRPr lang="en-US" altLang="en-US" b="1" dirty="0">
              <a:solidFill>
                <a:srgbClr val="3366FF"/>
              </a:solidFill>
            </a:endParaRPr>
          </a:p>
          <a:p>
            <a:pPr lvl="2"/>
            <a:r>
              <a:rPr lang="en-US" altLang="en-US" dirty="0"/>
              <a:t>An event acts much like a condition variable</a:t>
            </a:r>
            <a:endParaRPr lang="en-US" altLang="en-US" dirty="0"/>
          </a:p>
          <a:p>
            <a:pPr lvl="1"/>
            <a:r>
              <a:rPr lang="en-US" altLang="en-US" dirty="0"/>
              <a:t>Timers notify one or more thread when time expired</a:t>
            </a:r>
            <a:endParaRPr lang="en-US" altLang="en-US" dirty="0"/>
          </a:p>
          <a:p>
            <a:pPr lvl="1"/>
            <a:r>
              <a:rPr lang="en-US" altLang="en-US" dirty="0"/>
              <a:t>Dispatcher objects either </a:t>
            </a:r>
            <a:r>
              <a:rPr lang="en-US" altLang="en-US" b="1" dirty="0">
                <a:solidFill>
                  <a:srgbClr val="3366FF"/>
                </a:solidFill>
              </a:rPr>
              <a:t>signaled-state </a:t>
            </a:r>
            <a:r>
              <a:rPr lang="en-US" altLang="en-US" dirty="0"/>
              <a:t>(object available) or </a:t>
            </a:r>
            <a:r>
              <a:rPr lang="en-US" altLang="en-US" b="1" dirty="0">
                <a:solidFill>
                  <a:srgbClr val="3366FF"/>
                </a:solidFill>
              </a:rPr>
              <a:t>non-signaled state </a:t>
            </a:r>
            <a:r>
              <a:rPr lang="en-US" altLang="en-US" dirty="0"/>
              <a:t>(thread will block)</a:t>
            </a:r>
            <a:endParaRPr lang="en-US"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998538" y="190500"/>
            <a:ext cx="7688262" cy="576263"/>
          </a:xfrm>
          <a:ln/>
        </p:spPr>
        <p:txBody>
          <a:bodyPr vert="horz" wrap="square" lIns="91435" tIns="45718" rIns="91435" bIns="45718" anchor="b" anchorCtr="0"/>
          <a:p>
            <a:pPr eaLnBrk="1" hangingPunct="1"/>
            <a:r>
              <a:rPr lang="en-US" altLang="en-US" dirty="0"/>
              <a:t>Linux Synchronization</a:t>
            </a:r>
            <a:endParaRPr lang="en-US" altLang="en-US" dirty="0"/>
          </a:p>
        </p:txBody>
      </p:sp>
      <p:sp>
        <p:nvSpPr>
          <p:cNvPr id="63491" name="Rectangle 3"/>
          <p:cNvSpPr>
            <a:spLocks noGrp="1"/>
          </p:cNvSpPr>
          <p:nvPr>
            <p:ph idx="1"/>
          </p:nvPr>
        </p:nvSpPr>
        <p:spPr>
          <a:xfrm>
            <a:off x="849313" y="1117600"/>
            <a:ext cx="6711950" cy="4530725"/>
          </a:xfrm>
          <a:ln/>
        </p:spPr>
        <p:txBody>
          <a:bodyPr vert="horz" wrap="square" lIns="91435" tIns="45718" rIns="91435" bIns="45718" anchor="t" anchorCtr="0"/>
          <a:p>
            <a:r>
              <a:rPr lang="en-US" altLang="en-US" dirty="0"/>
              <a:t>Linux:</a:t>
            </a:r>
            <a:endParaRPr lang="en-US" altLang="en-US" dirty="0"/>
          </a:p>
          <a:p>
            <a:pPr lvl="1"/>
            <a:r>
              <a:rPr lang="en-US" altLang="en-US" dirty="0"/>
              <a:t>Prior to kernel Version 2.6, disables interrupts to implement short critical sections</a:t>
            </a:r>
            <a:endParaRPr lang="en-US" altLang="en-US" dirty="0"/>
          </a:p>
          <a:p>
            <a:pPr lvl="1"/>
            <a:r>
              <a:rPr lang="en-US" altLang="en-US" dirty="0"/>
              <a:t>Version 2.6 and later, fully preemptive</a:t>
            </a:r>
            <a:endParaRPr lang="en-US" altLang="en-US" dirty="0"/>
          </a:p>
          <a:p>
            <a:r>
              <a:rPr lang="en-US" altLang="en-US" dirty="0"/>
              <a:t>Linux provides:</a:t>
            </a:r>
            <a:endParaRPr lang="en-US" altLang="en-US" dirty="0"/>
          </a:p>
          <a:p>
            <a:pPr lvl="1"/>
            <a:r>
              <a:rPr lang="en-US" altLang="en-US" dirty="0"/>
              <a:t>Semaphores</a:t>
            </a:r>
            <a:endParaRPr lang="en-US" altLang="en-US" dirty="0"/>
          </a:p>
          <a:p>
            <a:pPr lvl="1"/>
            <a:r>
              <a:rPr lang="en-US" altLang="en-US" dirty="0"/>
              <a:t>Atomic integers</a:t>
            </a:r>
            <a:endParaRPr lang="en-US" altLang="en-US" dirty="0"/>
          </a:p>
          <a:p>
            <a:pPr lvl="1"/>
            <a:r>
              <a:rPr lang="en-US" altLang="en-US" dirty="0"/>
              <a:t>spinlocks</a:t>
            </a:r>
            <a:endParaRPr lang="en-US" altLang="en-US" dirty="0"/>
          </a:p>
          <a:p>
            <a:pPr lvl="1"/>
            <a:r>
              <a:rPr lang="en-US" altLang="en-US" dirty="0"/>
              <a:t>reader-writer versions of both</a:t>
            </a:r>
            <a:endParaRPr lang="en-US" altLang="en-US" dirty="0"/>
          </a:p>
          <a:p>
            <a:r>
              <a:rPr lang="en-US" altLang="en-US" dirty="0"/>
              <a:t>On single-cpu system, spinlocks replaced by enabling and disabling kernel preemption</a:t>
            </a:r>
            <a:endParaRPr lang="en-US"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1203325" y="190500"/>
            <a:ext cx="7483475" cy="576263"/>
          </a:xfrm>
          <a:ln/>
        </p:spPr>
        <p:txBody>
          <a:bodyPr vert="horz" wrap="square" lIns="91435" tIns="45718" rIns="91435" bIns="45718" anchor="b" anchorCtr="0"/>
          <a:p>
            <a:pPr eaLnBrk="1" hangingPunct="1"/>
            <a:r>
              <a:rPr lang="en-US" altLang="en-US" dirty="0"/>
              <a:t>Pthreads Synchronization</a:t>
            </a:r>
            <a:endParaRPr lang="en-US" altLang="en-US" dirty="0"/>
          </a:p>
        </p:txBody>
      </p:sp>
      <p:sp>
        <p:nvSpPr>
          <p:cNvPr id="64515" name="Rectangle 3"/>
          <p:cNvSpPr>
            <a:spLocks noGrp="1"/>
          </p:cNvSpPr>
          <p:nvPr>
            <p:ph type="body" sz="half" idx="1"/>
          </p:nvPr>
        </p:nvSpPr>
        <p:spPr>
          <a:xfrm>
            <a:off x="935038" y="1181100"/>
            <a:ext cx="7429500" cy="4613275"/>
          </a:xfrm>
          <a:ln/>
        </p:spPr>
        <p:txBody>
          <a:bodyPr vert="horz" wrap="square" lIns="91435" tIns="45718" rIns="91435" bIns="45718" anchor="t" anchorCtr="0"/>
          <a:p>
            <a:pPr>
              <a:buClr>
                <a:srgbClr val="993300"/>
              </a:buClr>
              <a:buSzPct val="90000"/>
              <a:buFont typeface="Monotype Sorts" pitchFamily="-84" charset="2"/>
            </a:pPr>
            <a:r>
              <a:rPr lang="en-US" altLang="en-US" sz="1800" dirty="0"/>
              <a:t>Pthreads API is OS-independent</a:t>
            </a:r>
            <a:endParaRPr lang="en-US" altLang="en-US" sz="1800" dirty="0"/>
          </a:p>
          <a:p>
            <a:pPr>
              <a:buClr>
                <a:srgbClr val="993300"/>
              </a:buClr>
              <a:buSzPct val="90000"/>
              <a:buFont typeface="Monotype Sorts" pitchFamily="-84" charset="2"/>
            </a:pPr>
            <a:r>
              <a:rPr lang="en-US" altLang="en-US" sz="1800" dirty="0"/>
              <a:t>It provides:</a:t>
            </a:r>
            <a:endParaRPr lang="en-US" altLang="en-US" sz="1800" dirty="0"/>
          </a:p>
          <a:p>
            <a:pPr lvl="1">
              <a:buClr>
                <a:srgbClr val="CC6600"/>
              </a:buClr>
              <a:buSzPct val="80000"/>
              <a:buFont typeface="Monotype Sorts" pitchFamily="-84" charset="2"/>
            </a:pPr>
            <a:r>
              <a:rPr lang="en-US" altLang="en-US" sz="1800" dirty="0"/>
              <a:t>mutex locks</a:t>
            </a:r>
            <a:endParaRPr lang="en-US" altLang="en-US" sz="1800" dirty="0"/>
          </a:p>
          <a:p>
            <a:pPr lvl="1">
              <a:buClr>
                <a:srgbClr val="CC6600"/>
              </a:buClr>
              <a:buSzPct val="80000"/>
              <a:buFont typeface="Monotype Sorts" pitchFamily="-84" charset="2"/>
            </a:pPr>
            <a:r>
              <a:rPr lang="en-US" altLang="en-US" sz="1800" dirty="0"/>
              <a:t>condition variable</a:t>
            </a:r>
            <a:endParaRPr lang="en-US" altLang="en-US" sz="1800" dirty="0"/>
          </a:p>
          <a:p>
            <a:pPr>
              <a:buClr>
                <a:srgbClr val="993300"/>
              </a:buClr>
              <a:buSzPct val="90000"/>
              <a:buFont typeface="Monotype Sorts" pitchFamily="-84" charset="2"/>
            </a:pPr>
            <a:r>
              <a:rPr lang="en-US" altLang="en-US" sz="1800" dirty="0"/>
              <a:t>Non-portable extensions include:</a:t>
            </a:r>
            <a:endParaRPr lang="en-US" altLang="en-US" sz="1800" dirty="0"/>
          </a:p>
          <a:p>
            <a:pPr lvl="1">
              <a:buClr>
                <a:srgbClr val="CC6600"/>
              </a:buClr>
              <a:buSzPct val="80000"/>
              <a:buFont typeface="Monotype Sorts" pitchFamily="-84" charset="2"/>
            </a:pPr>
            <a:r>
              <a:rPr lang="en-US" altLang="en-US" sz="1800" dirty="0"/>
              <a:t>read-write locks</a:t>
            </a:r>
            <a:endParaRPr lang="en-US" altLang="en-US" sz="1800" dirty="0"/>
          </a:p>
          <a:p>
            <a:pPr lvl="1">
              <a:buClr>
                <a:srgbClr val="CC6600"/>
              </a:buClr>
              <a:buSzPct val="80000"/>
              <a:buFont typeface="Monotype Sorts" pitchFamily="-84" charset="2"/>
            </a:pPr>
            <a:r>
              <a:rPr lang="en-US" altLang="en-US" sz="1800" dirty="0"/>
              <a:t>spinlocks</a:t>
            </a:r>
            <a:endParaRPr lang="en-US" alt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xfrm>
            <a:off x="1203325" y="190500"/>
            <a:ext cx="7483475" cy="576263"/>
          </a:xfrm>
          <a:ln/>
        </p:spPr>
        <p:txBody>
          <a:bodyPr vert="horz" wrap="square" lIns="91435" tIns="45718" rIns="91435" bIns="45718" anchor="b" anchorCtr="0"/>
          <a:p>
            <a:pPr eaLnBrk="1" hangingPunct="1"/>
            <a:r>
              <a:rPr lang="en-US" altLang="en-US" dirty="0"/>
              <a:t>Alternative Approaches</a:t>
            </a:r>
            <a:endParaRPr lang="en-US" altLang="en-US" dirty="0"/>
          </a:p>
        </p:txBody>
      </p:sp>
      <p:sp>
        <p:nvSpPr>
          <p:cNvPr id="65539" name="Rectangle 3"/>
          <p:cNvSpPr>
            <a:spLocks noGrp="1"/>
          </p:cNvSpPr>
          <p:nvPr>
            <p:ph type="body" sz="half" idx="1"/>
          </p:nvPr>
        </p:nvSpPr>
        <p:spPr>
          <a:xfrm>
            <a:off x="935038" y="1181100"/>
            <a:ext cx="7429500" cy="4613275"/>
          </a:xfrm>
          <a:ln/>
        </p:spPr>
        <p:txBody>
          <a:bodyPr vert="horz" wrap="square" lIns="91435" tIns="45718" rIns="91435" bIns="45718" anchor="t" anchorCtr="0"/>
          <a:p>
            <a:pPr>
              <a:buClr>
                <a:srgbClr val="993300"/>
              </a:buClr>
              <a:buSzPct val="90000"/>
              <a:buFont typeface="Monotype Sorts" pitchFamily="-84" charset="2"/>
            </a:pPr>
            <a:r>
              <a:rPr lang="en-US" altLang="en-US" sz="1800" dirty="0"/>
              <a:t>Transactional Memory</a:t>
            </a:r>
            <a:br>
              <a:rPr lang="en-US" altLang="en-US" sz="1800" dirty="0"/>
            </a:br>
            <a:endParaRPr lang="en-US" altLang="en-US" sz="1800" dirty="0"/>
          </a:p>
          <a:p>
            <a:pPr>
              <a:buClr>
                <a:srgbClr val="993300"/>
              </a:buClr>
              <a:buSzPct val="90000"/>
              <a:buFont typeface="Monotype Sorts" pitchFamily="-84" charset="2"/>
            </a:pPr>
            <a:r>
              <a:rPr lang="en-US" altLang="en-US" sz="1800" dirty="0"/>
              <a:t>OpenMP</a:t>
            </a:r>
            <a:br>
              <a:rPr lang="en-US" altLang="en-US" sz="1800" dirty="0"/>
            </a:br>
            <a:endParaRPr lang="en-US" altLang="en-US" sz="1800" dirty="0"/>
          </a:p>
          <a:p>
            <a:pPr>
              <a:buClr>
                <a:srgbClr val="993300"/>
              </a:buClr>
              <a:buSzPct val="90000"/>
              <a:buFont typeface="Monotype Sorts" pitchFamily="-84" charset="2"/>
            </a:pPr>
            <a:r>
              <a:rPr lang="en-US" altLang="en-US" sz="1800" dirty="0"/>
              <a:t>Functional Programming Languages</a:t>
            </a:r>
            <a:endParaRPr lang="en-US" alt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3"/>
          <p:cNvSpPr>
            <a:spLocks noGrp="1"/>
          </p:cNvSpPr>
          <p:nvPr>
            <p:ph idx="1"/>
          </p:nvPr>
        </p:nvSpPr>
        <p:spPr>
          <a:xfrm>
            <a:off x="928688" y="771525"/>
            <a:ext cx="7021512" cy="5268913"/>
          </a:xfrm>
          <a:ln/>
        </p:spPr>
        <p:txBody>
          <a:bodyPr vert="horz" wrap="square" lIns="91435" tIns="45718" rIns="91435" bIns="45718" anchor="t" anchorCtr="0"/>
          <a:p>
            <a:pPr>
              <a:lnSpc>
                <a:spcPct val="80000"/>
              </a:lnSpc>
              <a:buNone/>
            </a:pPr>
            <a:endParaRPr lang="en-US" altLang="en-US" sz="1600" dirty="0">
              <a:solidFill>
                <a:srgbClr val="0000FF"/>
              </a:solidFill>
            </a:endParaRPr>
          </a:p>
          <a:p>
            <a:pPr>
              <a:lnSpc>
                <a:spcPct val="80000"/>
              </a:lnSpc>
            </a:pPr>
            <a:r>
              <a:rPr lang="en-US" altLang="en-US" dirty="0"/>
              <a:t>A </a:t>
            </a:r>
            <a:r>
              <a:rPr lang="en-US" altLang="en-US" b="1" dirty="0"/>
              <a:t>memory transaction </a:t>
            </a:r>
            <a:r>
              <a:rPr lang="en-US" altLang="en-US" dirty="0"/>
              <a:t>is a sequence of read-write operations to memory that are performed atomically.</a:t>
            </a:r>
            <a:endParaRPr lang="en-US" altLang="en-US" dirty="0"/>
          </a:p>
          <a:p>
            <a:pPr>
              <a:lnSpc>
                <a:spcPct val="80000"/>
              </a:lnSpc>
              <a:buNone/>
            </a:pP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r>
              <a:rPr lang="en-US" altLang="en-US" sz="2000" b="1" dirty="0">
                <a:solidFill>
                  <a:srgbClr val="000000"/>
                </a:solidFill>
                <a:latin typeface="Courier New" panose="02070309020205020404" charset="0"/>
                <a:cs typeface="Courier New" panose="02070309020205020404" charset="0"/>
              </a:rPr>
              <a:t>void update()</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 read/write memory */</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endParaRPr lang="en-US" altLang="en-US" dirty="0">
              <a:solidFill>
                <a:srgbClr val="0000FF"/>
              </a:solidFill>
            </a:endParaRPr>
          </a:p>
          <a:p>
            <a:pPr>
              <a:lnSpc>
                <a:spcPct val="80000"/>
              </a:lnSpc>
              <a:buNone/>
            </a:pPr>
            <a:endParaRPr lang="en-US" altLang="en-US" i="1" dirty="0">
              <a:solidFill>
                <a:srgbClr val="0000FF"/>
              </a:solidFill>
            </a:endParaRPr>
          </a:p>
          <a:p>
            <a:pPr>
              <a:lnSpc>
                <a:spcPct val="80000"/>
              </a:lnSpc>
              <a:buNone/>
            </a:pPr>
            <a:endParaRPr lang="en-US" altLang="en-US" dirty="0">
              <a:solidFill>
                <a:srgbClr val="0000FF"/>
              </a:solidFill>
            </a:endParaRPr>
          </a:p>
        </p:txBody>
      </p:sp>
      <p:sp>
        <p:nvSpPr>
          <p:cNvPr id="66563" name="Rectangle 2"/>
          <p:cNvSpPr/>
          <p:nvPr/>
        </p:nvSpPr>
        <p:spPr>
          <a:xfrm>
            <a:off x="1238250" y="95250"/>
            <a:ext cx="7916863" cy="638175"/>
          </a:xfrm>
          <a:prstGeom prst="rect">
            <a:avLst/>
          </a:prstGeom>
          <a:noFill/>
          <a:ln w="9525">
            <a:noFill/>
          </a:ln>
        </p:spPr>
        <p:txBody>
          <a:bodyPr lIns="91426" tIns="45714" rIns="91426" bIns="45714" anchor="b" anchorCtr="0"/>
          <a:p>
            <a:pPr algn="ctr" eaLnBrk="1" hangingPunct="1"/>
            <a:r>
              <a:rPr lang="en-US" altLang="en-US" sz="3200" b="1" dirty="0">
                <a:solidFill>
                  <a:srgbClr val="006699"/>
                </a:solidFill>
                <a:latin typeface="Arial" panose="020B0604020202020204" pitchFamily="34" charset="0"/>
              </a:rPr>
              <a:t>Transactional Memory</a:t>
            </a:r>
            <a:endParaRPr lang="en-US" altLang="en-US" sz="3200" b="1" dirty="0">
              <a:solidFill>
                <a:srgbClr val="006699"/>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3"/>
          <p:cNvSpPr>
            <a:spLocks noGrp="1"/>
          </p:cNvSpPr>
          <p:nvPr>
            <p:ph idx="1"/>
          </p:nvPr>
        </p:nvSpPr>
        <p:spPr>
          <a:xfrm>
            <a:off x="928688" y="771525"/>
            <a:ext cx="7021512" cy="5268913"/>
          </a:xfrm>
          <a:ln/>
        </p:spPr>
        <p:txBody>
          <a:bodyPr vert="horz" wrap="square" lIns="91435" tIns="45718" rIns="91435" bIns="45718" anchor="t" anchorCtr="0"/>
          <a:p>
            <a:pPr>
              <a:lnSpc>
                <a:spcPct val="80000"/>
              </a:lnSpc>
              <a:buNone/>
            </a:pPr>
            <a:endParaRPr lang="en-US" altLang="en-US" sz="1600" dirty="0">
              <a:solidFill>
                <a:srgbClr val="0000FF"/>
              </a:solidFill>
            </a:endParaRPr>
          </a:p>
          <a:p>
            <a:pPr>
              <a:lnSpc>
                <a:spcPct val="80000"/>
              </a:lnSpc>
            </a:pPr>
            <a:r>
              <a:rPr lang="en-US" altLang="en-US" dirty="0"/>
              <a:t>OpenMP is a set of compiler directives and API that support parallel progamming.</a:t>
            </a:r>
            <a:endParaRPr lang="en-US" altLang="en-US" dirty="0"/>
          </a:p>
          <a:p>
            <a:pPr>
              <a:lnSpc>
                <a:spcPct val="80000"/>
              </a:lnSpc>
              <a:buNone/>
            </a:pP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r>
              <a:rPr lang="en-US" altLang="en-US" sz="2000" b="1" dirty="0">
                <a:solidFill>
                  <a:srgbClr val="000000"/>
                </a:solidFill>
                <a:latin typeface="Courier New" panose="02070309020205020404" charset="0"/>
                <a:cs typeface="Courier New" panose="02070309020205020404" charset="0"/>
              </a:rPr>
              <a:t>void update(int value)</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#pragma omp critical</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count += value</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r>
              <a:rPr lang="en-US" altLang="en-US" sz="2000" b="1" dirty="0">
                <a:solidFill>
                  <a:srgbClr val="000000"/>
                </a:solidFill>
                <a:latin typeface="Courier New" panose="02070309020205020404" charset="0"/>
                <a:cs typeface="Courier New" panose="02070309020205020404" charset="0"/>
              </a:rPr>
              <a:t>			  }</a:t>
            </a:r>
            <a:endParaRPr lang="en-US" altLang="en-US" sz="2000" b="1" dirty="0">
              <a:solidFill>
                <a:srgbClr val="000000"/>
              </a:solidFill>
              <a:latin typeface="Courier New" panose="02070309020205020404" charset="0"/>
              <a:cs typeface="Courier New" panose="02070309020205020404" charset="0"/>
            </a:endParaRPr>
          </a:p>
          <a:p>
            <a:pPr>
              <a:lnSpc>
                <a:spcPct val="80000"/>
              </a:lnSpc>
              <a:buNone/>
            </a:pPr>
            <a:endParaRPr lang="en-US" altLang="en-US" dirty="0">
              <a:solidFill>
                <a:srgbClr val="0000FF"/>
              </a:solidFill>
            </a:endParaRPr>
          </a:p>
          <a:p>
            <a:pPr>
              <a:lnSpc>
                <a:spcPct val="80000"/>
              </a:lnSpc>
              <a:buNone/>
            </a:pPr>
            <a:r>
              <a:rPr lang="en-US" altLang="en-US" dirty="0"/>
              <a:t>The code contained within the </a:t>
            </a:r>
            <a:r>
              <a:rPr lang="en-US" altLang="en-US" b="1" dirty="0">
                <a:latin typeface="Courier New" panose="02070309020205020404" charset="0"/>
                <a:cs typeface="Courier New" panose="02070309020205020404" charset="0"/>
              </a:rPr>
              <a:t>#pragma omp critical </a:t>
            </a:r>
            <a:r>
              <a:rPr lang="en-US" altLang="en-US" dirty="0"/>
              <a:t>directive is treated as a critical section and performed atomically.</a:t>
            </a:r>
            <a:endParaRPr lang="en-US" altLang="en-US" dirty="0"/>
          </a:p>
          <a:p>
            <a:pPr>
              <a:lnSpc>
                <a:spcPct val="80000"/>
              </a:lnSpc>
              <a:buNone/>
            </a:pPr>
            <a:endParaRPr lang="en-US" altLang="en-US" dirty="0">
              <a:solidFill>
                <a:srgbClr val="0000FF"/>
              </a:solidFill>
            </a:endParaRPr>
          </a:p>
        </p:txBody>
      </p:sp>
      <p:sp>
        <p:nvSpPr>
          <p:cNvPr id="67587" name="Rectangle 2"/>
          <p:cNvSpPr/>
          <p:nvPr/>
        </p:nvSpPr>
        <p:spPr>
          <a:xfrm>
            <a:off x="1238250" y="95250"/>
            <a:ext cx="7916863" cy="638175"/>
          </a:xfrm>
          <a:prstGeom prst="rect">
            <a:avLst/>
          </a:prstGeom>
          <a:noFill/>
          <a:ln w="9525">
            <a:noFill/>
          </a:ln>
        </p:spPr>
        <p:txBody>
          <a:bodyPr lIns="91426" tIns="45714" rIns="91426" bIns="45714" anchor="b" anchorCtr="0"/>
          <a:p>
            <a:pPr algn="ctr" eaLnBrk="1" hangingPunct="1"/>
            <a:r>
              <a:rPr lang="en-US" altLang="en-US" sz="3200" b="1" dirty="0">
                <a:solidFill>
                  <a:srgbClr val="006699"/>
                </a:solidFill>
                <a:latin typeface="Arial" panose="020B0604020202020204" pitchFamily="34" charset="0"/>
              </a:rPr>
              <a:t>OpenMP</a:t>
            </a:r>
            <a:endParaRPr lang="en-US" altLang="en-US" sz="3200" b="1" dirty="0">
              <a:solidFill>
                <a:srgbClr val="006699"/>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1026"/>
          <p:cNvSpPr>
            <a:spLocks noGrp="1"/>
          </p:cNvSpPr>
          <p:nvPr>
            <p:ph type="title"/>
          </p:nvPr>
        </p:nvSpPr>
        <p:spPr>
          <a:xfrm>
            <a:off x="457200" y="141288"/>
            <a:ext cx="8229600" cy="576262"/>
          </a:xfrm>
          <a:ln/>
        </p:spPr>
        <p:txBody>
          <a:bodyPr vert="horz" wrap="square" lIns="91435" tIns="45718" rIns="91435" bIns="45718" anchor="b" anchorCtr="0"/>
          <a:p>
            <a:pPr eaLnBrk="1" hangingPunct="1"/>
            <a:r>
              <a:rPr lang="en-US" altLang="en-US" dirty="0"/>
              <a:t>Race Condition</a:t>
            </a:r>
            <a:endParaRPr lang="en-US" altLang="en-US" dirty="0"/>
          </a:p>
        </p:txBody>
      </p:sp>
      <p:sp>
        <p:nvSpPr>
          <p:cNvPr id="9219" name="Rectangle 1027"/>
          <p:cNvSpPr>
            <a:spLocks noGrp="1"/>
          </p:cNvSpPr>
          <p:nvPr>
            <p:ph idx="1"/>
          </p:nvPr>
        </p:nvSpPr>
        <p:spPr>
          <a:xfrm>
            <a:off x="1004888" y="1177925"/>
            <a:ext cx="8067675" cy="5173663"/>
          </a:xfrm>
          <a:ln/>
        </p:spPr>
        <p:txBody>
          <a:bodyPr vert="horz" wrap="square" lIns="91435" tIns="45718" rIns="91435" bIns="45718" anchor="t" anchorCtr="0"/>
          <a:p>
            <a:pPr>
              <a:lnSpc>
                <a:spcPct val="90000"/>
              </a:lnSpc>
            </a:pPr>
            <a:r>
              <a:rPr lang="en-US" altLang="en-US" b="1" dirty="0">
                <a:solidFill>
                  <a:srgbClr val="000000"/>
                </a:solidFill>
                <a:latin typeface="Courier New" panose="02070309020205020404" charset="0"/>
                <a:cs typeface="Courier New" panose="02070309020205020404" charset="0"/>
              </a:rPr>
              <a:t>counter++ </a:t>
            </a:r>
            <a:r>
              <a:rPr lang="en-US" altLang="en-US" sz="1600" dirty="0"/>
              <a:t>could be implemented as</a:t>
            </a:r>
            <a:br>
              <a:rPr lang="en-US" altLang="en-US" sz="1600" dirty="0"/>
            </a:br>
            <a:br>
              <a:rPr lang="en-US" altLang="en-US" sz="1600" dirty="0"/>
            </a:br>
            <a:r>
              <a:rPr lang="en-US" altLang="en-US" sz="1600" b="1" dirty="0">
                <a:latin typeface="Courier New" panose="02070309020205020404" charset="0"/>
                <a:cs typeface="Courier New" panose="02070309020205020404" charset="0"/>
              </a:rPr>
              <a:t>     </a:t>
            </a:r>
            <a:r>
              <a:rPr lang="en-US" altLang="en-US" sz="1600" b="1" dirty="0">
                <a:solidFill>
                  <a:srgbClr val="0000FF"/>
                </a:solidFill>
                <a:latin typeface="Courier New" panose="02070309020205020404" charset="0"/>
                <a:cs typeface="Courier New" panose="02070309020205020404" charset="0"/>
              </a:rPr>
              <a:t>register1 = counter</a:t>
            </a:r>
            <a:br>
              <a:rPr lang="en-US" altLang="en-US" sz="1600" b="1" dirty="0">
                <a:solidFill>
                  <a:srgbClr val="0000FF"/>
                </a:solidFill>
                <a:latin typeface="Courier New" panose="02070309020205020404" charset="0"/>
                <a:cs typeface="Courier New" panose="02070309020205020404" charset="0"/>
              </a:rPr>
            </a:br>
            <a:r>
              <a:rPr lang="en-US" altLang="en-US" sz="1600" b="1" dirty="0">
                <a:solidFill>
                  <a:srgbClr val="0000FF"/>
                </a:solidFill>
                <a:latin typeface="Courier New" panose="02070309020205020404" charset="0"/>
                <a:cs typeface="Courier New" panose="02070309020205020404" charset="0"/>
              </a:rPr>
              <a:t>     register1 = register1 + 1</a:t>
            </a:r>
            <a:br>
              <a:rPr lang="en-US" altLang="en-US" sz="1600" b="1" dirty="0">
                <a:solidFill>
                  <a:srgbClr val="0000FF"/>
                </a:solidFill>
                <a:latin typeface="Courier New" panose="02070309020205020404" charset="0"/>
                <a:cs typeface="Courier New" panose="02070309020205020404" charset="0"/>
              </a:rPr>
            </a:br>
            <a:r>
              <a:rPr lang="en-US" altLang="en-US" sz="1600" b="1" dirty="0">
                <a:solidFill>
                  <a:srgbClr val="0000FF"/>
                </a:solidFill>
                <a:latin typeface="Courier New" panose="02070309020205020404" charset="0"/>
                <a:cs typeface="Courier New" panose="02070309020205020404" charset="0"/>
              </a:rPr>
              <a:t>     counter = register1</a:t>
            </a:r>
            <a:endParaRPr lang="en-US" altLang="en-US" sz="800" dirty="0">
              <a:solidFill>
                <a:srgbClr val="0000FF"/>
              </a:solidFill>
            </a:endParaRPr>
          </a:p>
          <a:p>
            <a:pPr>
              <a:lnSpc>
                <a:spcPct val="90000"/>
              </a:lnSpc>
            </a:pPr>
            <a:r>
              <a:rPr lang="en-US" altLang="en-US" b="1" dirty="0">
                <a:solidFill>
                  <a:srgbClr val="000000"/>
                </a:solidFill>
                <a:latin typeface="Courier New" panose="02070309020205020404" charset="0"/>
                <a:cs typeface="Courier New" panose="02070309020205020404" charset="0"/>
              </a:rPr>
              <a:t>counter--</a:t>
            </a:r>
            <a:r>
              <a:rPr lang="en-US" altLang="en-US" sz="1600" b="1" dirty="0">
                <a:solidFill>
                  <a:schemeClr val="tx2"/>
                </a:solidFill>
                <a:latin typeface="Courier New" panose="02070309020205020404" charset="0"/>
                <a:cs typeface="Courier New" panose="02070309020205020404" charset="0"/>
              </a:rPr>
              <a:t> </a:t>
            </a:r>
            <a:r>
              <a:rPr lang="en-US" altLang="en-US" sz="1600" dirty="0"/>
              <a:t>could be implemented as</a:t>
            </a:r>
            <a:br>
              <a:rPr lang="en-US" altLang="en-US" sz="1600" dirty="0"/>
            </a:br>
            <a:br>
              <a:rPr lang="en-US" altLang="en-US" sz="1600" dirty="0"/>
            </a:br>
            <a:r>
              <a:rPr lang="en-US" altLang="en-US" sz="1600" b="1" dirty="0">
                <a:latin typeface="Courier New" panose="02070309020205020404" charset="0"/>
                <a:cs typeface="Courier New" panose="02070309020205020404" charset="0"/>
              </a:rPr>
              <a:t>     </a:t>
            </a:r>
            <a:r>
              <a:rPr lang="en-US" altLang="en-US" sz="1600" b="1" dirty="0">
                <a:solidFill>
                  <a:schemeClr val="tx2"/>
                </a:solidFill>
                <a:latin typeface="Courier New" panose="02070309020205020404" charset="0"/>
                <a:cs typeface="Courier New" panose="02070309020205020404" charset="0"/>
              </a:rPr>
              <a:t>register2 = counter</a:t>
            </a:r>
            <a:br>
              <a:rPr lang="en-US" altLang="en-US" sz="1600" b="1" dirty="0">
                <a:solidFill>
                  <a:schemeClr val="tx2"/>
                </a:solidFill>
                <a:latin typeface="Courier New" panose="02070309020205020404" charset="0"/>
                <a:cs typeface="Courier New" panose="02070309020205020404" charset="0"/>
              </a:rPr>
            </a:br>
            <a:r>
              <a:rPr lang="en-US" altLang="en-US" sz="1600" b="1" dirty="0">
                <a:solidFill>
                  <a:schemeClr val="tx2"/>
                </a:solidFill>
                <a:latin typeface="Courier New" panose="02070309020205020404" charset="0"/>
                <a:cs typeface="Courier New" panose="02070309020205020404" charset="0"/>
              </a:rPr>
              <a:t>     register2 = register2 - 1</a:t>
            </a:r>
            <a:br>
              <a:rPr lang="en-US" altLang="en-US" sz="1600" b="1" dirty="0">
                <a:solidFill>
                  <a:schemeClr val="tx2"/>
                </a:solidFill>
                <a:latin typeface="Courier New" panose="02070309020205020404" charset="0"/>
                <a:cs typeface="Courier New" panose="02070309020205020404" charset="0"/>
              </a:rPr>
            </a:br>
            <a:r>
              <a:rPr lang="en-US" altLang="en-US" sz="1600" b="1" dirty="0">
                <a:solidFill>
                  <a:schemeClr val="tx2"/>
                </a:solidFill>
                <a:latin typeface="Courier New" panose="02070309020205020404" charset="0"/>
                <a:cs typeface="Courier New" panose="02070309020205020404" charset="0"/>
              </a:rPr>
              <a:t>     counter = register2</a:t>
            </a:r>
            <a:endParaRPr lang="en-US" altLang="en-US" sz="1600" b="1" dirty="0">
              <a:solidFill>
                <a:schemeClr val="tx2"/>
              </a:solidFill>
              <a:latin typeface="Courier New" panose="02070309020205020404" charset="0"/>
              <a:cs typeface="Courier New" panose="02070309020205020404" charset="0"/>
            </a:endParaRPr>
          </a:p>
          <a:p>
            <a:pPr>
              <a:lnSpc>
                <a:spcPct val="90000"/>
              </a:lnSpc>
              <a:buNone/>
            </a:pPr>
            <a:endParaRPr lang="en-US" altLang="en-US" sz="800" dirty="0">
              <a:solidFill>
                <a:schemeClr val="tx2"/>
              </a:solidFill>
            </a:endParaRPr>
          </a:p>
          <a:p>
            <a:pPr>
              <a:lnSpc>
                <a:spcPct val="90000"/>
              </a:lnSpc>
            </a:pPr>
            <a:r>
              <a:rPr lang="en-US" altLang="en-US" sz="1600" dirty="0"/>
              <a:t>Consider this execution interleaving with </a:t>
            </a:r>
            <a:r>
              <a:rPr lang="ja-JP" altLang="en-US" sz="1600" dirty="0"/>
              <a:t>“</a:t>
            </a:r>
            <a:r>
              <a:rPr lang="en-US" altLang="ja-JP" sz="1600" dirty="0"/>
              <a:t>count = 5</a:t>
            </a:r>
            <a:r>
              <a:rPr lang="ja-JP" altLang="en-US" sz="1600" dirty="0"/>
              <a:t>”</a:t>
            </a:r>
            <a:r>
              <a:rPr lang="en-US" altLang="ja-JP" sz="1600" dirty="0"/>
              <a:t> initially:</a:t>
            </a:r>
            <a:endParaRPr lang="en-US" altLang="ja-JP" sz="1600" dirty="0"/>
          </a:p>
          <a:p>
            <a:pPr lvl="1">
              <a:lnSpc>
                <a:spcPct val="90000"/>
              </a:lnSpc>
              <a:buNone/>
            </a:pPr>
            <a:r>
              <a:rPr lang="en-US" altLang="en-US" sz="1600" dirty="0"/>
              <a:t>	S0: producer execute </a:t>
            </a:r>
            <a:r>
              <a:rPr lang="en-US" altLang="en-US" sz="1600" b="1" dirty="0">
                <a:solidFill>
                  <a:srgbClr val="0000FF"/>
                </a:solidFill>
                <a:latin typeface="Courier New" panose="02070309020205020404" charset="0"/>
              </a:rPr>
              <a:t>register1 = counter</a:t>
            </a:r>
            <a:r>
              <a:rPr lang="en-US" altLang="en-US" sz="1600" b="1" dirty="0">
                <a:latin typeface="Courier New" panose="02070309020205020404" charset="0"/>
              </a:rPr>
              <a:t>         </a:t>
            </a:r>
            <a:r>
              <a:rPr lang="en-US" altLang="en-US" sz="1600" dirty="0"/>
              <a:t>{register1 = 5}</a:t>
            </a:r>
            <a:br>
              <a:rPr lang="en-US" altLang="en-US" sz="1600" dirty="0"/>
            </a:br>
            <a:r>
              <a:rPr lang="en-US" altLang="en-US" sz="1600" dirty="0"/>
              <a:t>S1: producer execute </a:t>
            </a:r>
            <a:r>
              <a:rPr lang="en-US" altLang="en-US" sz="1600" b="1" dirty="0">
                <a:solidFill>
                  <a:srgbClr val="0000FF"/>
                </a:solidFill>
                <a:latin typeface="Courier New" panose="02070309020205020404" charset="0"/>
              </a:rPr>
              <a:t>register1 = register1 + 1   </a:t>
            </a:r>
            <a:r>
              <a:rPr lang="en-US" altLang="en-US" sz="1600" dirty="0"/>
              <a:t>{register1 = 6} </a:t>
            </a:r>
            <a:br>
              <a:rPr lang="en-US" altLang="en-US" sz="1600" dirty="0"/>
            </a:br>
            <a:r>
              <a:rPr lang="en-US" altLang="en-US" sz="1600" dirty="0"/>
              <a:t>S2: consumer execute </a:t>
            </a:r>
            <a:r>
              <a:rPr lang="en-US" altLang="en-US" sz="1600" b="1" dirty="0">
                <a:solidFill>
                  <a:schemeClr val="tx2"/>
                </a:solidFill>
                <a:latin typeface="Courier New" panose="02070309020205020404" charset="0"/>
              </a:rPr>
              <a:t>register2 = counter</a:t>
            </a:r>
            <a:r>
              <a:rPr lang="en-US" altLang="en-US" sz="1600" b="1" dirty="0">
                <a:latin typeface="Courier New" panose="02070309020205020404" charset="0"/>
              </a:rPr>
              <a:t>        </a:t>
            </a:r>
            <a:r>
              <a:rPr lang="en-US" altLang="en-US" sz="1600" dirty="0"/>
              <a:t>{register2 = 5} </a:t>
            </a:r>
            <a:br>
              <a:rPr lang="en-US" altLang="en-US" sz="1600" dirty="0"/>
            </a:br>
            <a:r>
              <a:rPr lang="en-US" altLang="en-US" sz="1600" dirty="0"/>
              <a:t>S3: consumer execute </a:t>
            </a:r>
            <a:r>
              <a:rPr lang="en-US" altLang="en-US" sz="1600" b="1" dirty="0">
                <a:solidFill>
                  <a:schemeClr val="tx2"/>
                </a:solidFill>
                <a:latin typeface="Courier New" panose="02070309020205020404" charset="0"/>
              </a:rPr>
              <a:t>register2 = register2 – 1  </a:t>
            </a:r>
            <a:r>
              <a:rPr lang="en-US" altLang="en-US" sz="1600" dirty="0"/>
              <a:t>{register2 = 4} </a:t>
            </a:r>
            <a:br>
              <a:rPr lang="en-US" altLang="en-US" sz="1600" dirty="0"/>
            </a:br>
            <a:r>
              <a:rPr lang="en-US" altLang="en-US" sz="1600" dirty="0"/>
              <a:t>S4: producer execute </a:t>
            </a:r>
            <a:r>
              <a:rPr lang="en-US" altLang="en-US" sz="1600" b="1" dirty="0">
                <a:solidFill>
                  <a:srgbClr val="0000FF"/>
                </a:solidFill>
                <a:latin typeface="Courier New" panose="02070309020205020404" charset="0"/>
              </a:rPr>
              <a:t>counter = register1         </a:t>
            </a:r>
            <a:r>
              <a:rPr lang="en-US" altLang="en-US" sz="1600" dirty="0"/>
              <a:t>{counter = 6 } </a:t>
            </a:r>
            <a:br>
              <a:rPr lang="en-US" altLang="en-US" sz="1600" dirty="0"/>
            </a:br>
            <a:r>
              <a:rPr lang="en-US" altLang="en-US" sz="1600" dirty="0"/>
              <a:t>S5: consumer execute </a:t>
            </a:r>
            <a:r>
              <a:rPr lang="en-US" altLang="en-US" sz="1600" b="1" dirty="0">
                <a:solidFill>
                  <a:schemeClr val="tx2"/>
                </a:solidFill>
                <a:latin typeface="Courier New" panose="02070309020205020404" charset="0"/>
              </a:rPr>
              <a:t>counter = register2        </a:t>
            </a:r>
            <a:r>
              <a:rPr lang="en-US" altLang="en-US" sz="1600" dirty="0"/>
              <a:t>{counter = 4}</a:t>
            </a:r>
            <a:endParaRPr lang="en-US" altLang="en-US" sz="1600" dirty="0"/>
          </a:p>
          <a:p>
            <a:pPr lvl="1">
              <a:lnSpc>
                <a:spcPct val="90000"/>
              </a:lnSpc>
              <a:buNone/>
            </a:pPr>
            <a:endParaRPr lang="en-US"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3"/>
          <p:cNvSpPr>
            <a:spLocks noGrp="1"/>
          </p:cNvSpPr>
          <p:nvPr>
            <p:ph idx="1"/>
          </p:nvPr>
        </p:nvSpPr>
        <p:spPr>
          <a:xfrm>
            <a:off x="696913" y="1589088"/>
            <a:ext cx="7021512" cy="5268912"/>
          </a:xfrm>
          <a:ln/>
        </p:spPr>
        <p:txBody>
          <a:bodyPr vert="horz" wrap="square" lIns="91435" tIns="45718" rIns="91435" bIns="45718" anchor="t" anchorCtr="0"/>
          <a:p>
            <a:pPr>
              <a:lnSpc>
                <a:spcPct val="80000"/>
              </a:lnSpc>
              <a:buNone/>
            </a:pPr>
            <a:endParaRPr lang="en-US" altLang="en-US" sz="1600" dirty="0">
              <a:solidFill>
                <a:srgbClr val="0000FF"/>
              </a:solidFill>
            </a:endParaRPr>
          </a:p>
          <a:p>
            <a:pPr>
              <a:lnSpc>
                <a:spcPct val="80000"/>
              </a:lnSpc>
            </a:pPr>
            <a:r>
              <a:rPr lang="en-US" altLang="en-US" dirty="0"/>
              <a:t>Functional programming languages offer a different paradigm than procedural languages in that they do not maintain state. </a:t>
            </a:r>
            <a:br>
              <a:rPr lang="en-US" altLang="en-US" dirty="0"/>
            </a:br>
            <a:endParaRPr lang="en-US" altLang="en-US" dirty="0"/>
          </a:p>
          <a:p>
            <a:pPr>
              <a:lnSpc>
                <a:spcPct val="80000"/>
              </a:lnSpc>
            </a:pPr>
            <a:r>
              <a:rPr lang="en-US" altLang="en-US" dirty="0"/>
              <a:t>Variables are treated as immutable and cannot change state once they have been assigned a value.</a:t>
            </a:r>
            <a:br>
              <a:rPr lang="en-US" altLang="en-US" dirty="0"/>
            </a:br>
            <a:endParaRPr lang="en-US" altLang="en-US" dirty="0"/>
          </a:p>
          <a:p>
            <a:pPr>
              <a:lnSpc>
                <a:spcPct val="80000"/>
              </a:lnSpc>
            </a:pPr>
            <a:r>
              <a:rPr lang="en-US" altLang="en-US" dirty="0"/>
              <a:t>There is increasing interest in functional languages such as Erlang and Scala for their approach in handling data races.</a:t>
            </a:r>
            <a:endParaRPr lang="en-US" altLang="en-US" dirty="0"/>
          </a:p>
          <a:p>
            <a:pPr>
              <a:lnSpc>
                <a:spcPct val="80000"/>
              </a:lnSpc>
              <a:buNone/>
            </a:pPr>
            <a:endParaRPr lang="en-US" altLang="en-US" b="1" dirty="0">
              <a:solidFill>
                <a:srgbClr val="000000"/>
              </a:solidFill>
              <a:latin typeface="Courier New" panose="02070309020205020404" charset="0"/>
              <a:cs typeface="Courier New" panose="02070309020205020404" charset="0"/>
            </a:endParaRPr>
          </a:p>
          <a:p>
            <a:pPr>
              <a:lnSpc>
                <a:spcPct val="80000"/>
              </a:lnSpc>
              <a:buNone/>
            </a:pPr>
            <a:r>
              <a:rPr lang="en-US" altLang="en-US" b="1" dirty="0">
                <a:solidFill>
                  <a:srgbClr val="000000"/>
                </a:solidFill>
                <a:latin typeface="Courier New" panose="02070309020205020404" charset="0"/>
                <a:cs typeface="Courier New" panose="02070309020205020404" charset="0"/>
              </a:rPr>
              <a:t>              </a:t>
            </a:r>
            <a:endParaRPr lang="en-US" altLang="en-US" dirty="0">
              <a:solidFill>
                <a:srgbClr val="0000FF"/>
              </a:solidFill>
            </a:endParaRPr>
          </a:p>
        </p:txBody>
      </p:sp>
      <p:sp>
        <p:nvSpPr>
          <p:cNvPr id="68611" name="Rectangle 2"/>
          <p:cNvSpPr/>
          <p:nvPr/>
        </p:nvSpPr>
        <p:spPr>
          <a:xfrm>
            <a:off x="1238250" y="95250"/>
            <a:ext cx="7916863" cy="1379538"/>
          </a:xfrm>
          <a:prstGeom prst="rect">
            <a:avLst/>
          </a:prstGeom>
          <a:noFill/>
          <a:ln w="9525">
            <a:noFill/>
          </a:ln>
        </p:spPr>
        <p:txBody>
          <a:bodyPr lIns="91426" tIns="45714" rIns="91426" bIns="45714" anchor="b" anchorCtr="0"/>
          <a:p>
            <a:pPr algn="ctr" eaLnBrk="1" hangingPunct="1"/>
            <a:r>
              <a:rPr lang="en-US" altLang="en-US" sz="3200" b="1" dirty="0">
                <a:solidFill>
                  <a:srgbClr val="006699"/>
                </a:solidFill>
                <a:latin typeface="Arial" panose="020B0604020202020204" pitchFamily="34" charset="0"/>
              </a:rPr>
              <a:t>Functional Programming </a:t>
            </a:r>
            <a:endParaRPr lang="en-US" altLang="en-US" sz="3200" b="1" dirty="0">
              <a:solidFill>
                <a:srgbClr val="006699"/>
              </a:solidFill>
              <a:latin typeface="Arial" panose="020B0604020202020204" pitchFamily="34" charset="0"/>
            </a:endParaRPr>
          </a:p>
          <a:p>
            <a:pPr algn="ctr" eaLnBrk="1" hangingPunct="1"/>
            <a:r>
              <a:rPr lang="en-US" altLang="en-US" sz="3200" b="1" dirty="0">
                <a:solidFill>
                  <a:srgbClr val="006699"/>
                </a:solidFill>
                <a:latin typeface="Arial" panose="020B0604020202020204" pitchFamily="34" charset="0"/>
              </a:rPr>
              <a:t>Languages</a:t>
            </a:r>
            <a:endParaRPr lang="en-US" altLang="en-US" sz="3200" b="1" dirty="0">
              <a:solidFill>
                <a:srgbClr val="006699"/>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1100138" y="277813"/>
            <a:ext cx="7586662" cy="576262"/>
          </a:xfrm>
          <a:ln/>
        </p:spPr>
        <p:txBody>
          <a:bodyPr vert="horz" wrap="square" lIns="91435" tIns="45718" rIns="91435" bIns="45718" anchor="b" anchorCtr="0"/>
          <a:p>
            <a:pPr eaLnBrk="1" hangingPunct="1"/>
            <a:r>
              <a:rPr lang="en-US" altLang="en-US" dirty="0"/>
              <a:t>The Deadlock Problem</a:t>
            </a:r>
            <a:endParaRPr lang="en-US" altLang="en-US" dirty="0"/>
          </a:p>
        </p:txBody>
      </p:sp>
      <p:sp>
        <p:nvSpPr>
          <p:cNvPr id="69635" name="Rectangle 3"/>
          <p:cNvSpPr>
            <a:spLocks noGrp="1"/>
          </p:cNvSpPr>
          <p:nvPr>
            <p:ph type="body"/>
          </p:nvPr>
        </p:nvSpPr>
        <p:spPr>
          <a:xfrm>
            <a:off x="806450" y="1233488"/>
            <a:ext cx="7756525" cy="4843462"/>
          </a:xfrm>
          <a:ln/>
        </p:spPr>
        <p:txBody>
          <a:bodyPr vert="horz" wrap="square" lIns="91435" tIns="45718" rIns="91435" bIns="45718" anchor="t" anchorCtr="0"/>
          <a:p>
            <a:r>
              <a:rPr lang="en-US" altLang="en-US" dirty="0"/>
              <a:t>A set of blocked processes each holding a resource and waiting to acquire a resource held by another process in the set</a:t>
            </a:r>
            <a:endParaRPr lang="en-US" altLang="en-US" dirty="0"/>
          </a:p>
          <a:p>
            <a:endParaRPr lang="en-US" altLang="en-US" sz="800" dirty="0"/>
          </a:p>
          <a:p>
            <a:pPr>
              <a:buSzPct val="85000"/>
            </a:pPr>
            <a:r>
              <a:rPr lang="en-US" altLang="en-US" dirty="0"/>
              <a:t>Example </a:t>
            </a:r>
            <a:endParaRPr lang="en-US" altLang="en-US" dirty="0"/>
          </a:p>
          <a:p>
            <a:pPr lvl="1"/>
            <a:r>
              <a:rPr lang="en-US" altLang="en-US" dirty="0"/>
              <a:t>System has 2 disk drives</a:t>
            </a:r>
            <a:endParaRPr lang="en-US" altLang="en-US" dirty="0"/>
          </a:p>
          <a:p>
            <a:pPr lvl="1"/>
            <a:r>
              <a:rPr lang="en-US" altLang="en-US" i="1" dirty="0"/>
              <a:t>P</a:t>
            </a:r>
            <a:r>
              <a:rPr lang="en-US" altLang="en-US" baseline="-25000" dirty="0"/>
              <a:t>1</a:t>
            </a:r>
            <a:r>
              <a:rPr lang="en-US" altLang="en-US" dirty="0"/>
              <a:t> and </a:t>
            </a:r>
            <a:r>
              <a:rPr lang="en-US" altLang="en-US" i="1" dirty="0"/>
              <a:t>P</a:t>
            </a:r>
            <a:r>
              <a:rPr lang="en-US" altLang="en-US" baseline="-25000" dirty="0"/>
              <a:t>2</a:t>
            </a:r>
            <a:r>
              <a:rPr lang="en-US" altLang="en-US" dirty="0"/>
              <a:t> each hold one disk drive and each needs another one</a:t>
            </a:r>
            <a:endParaRPr lang="en-US" altLang="en-US" dirty="0"/>
          </a:p>
          <a:p>
            <a:pPr lvl="1"/>
            <a:endParaRPr lang="en-US" altLang="en-US" sz="800" dirty="0"/>
          </a:p>
          <a:p>
            <a:pPr>
              <a:buSzPct val="85000"/>
            </a:pPr>
            <a:r>
              <a:rPr lang="en-US" altLang="en-US" dirty="0"/>
              <a:t>Example </a:t>
            </a:r>
            <a:endParaRPr lang="en-US" altLang="en-US" dirty="0"/>
          </a:p>
          <a:p>
            <a:pPr lvl="1"/>
            <a:r>
              <a:rPr lang="en-US" altLang="en-US" dirty="0"/>
              <a:t>semaphores </a:t>
            </a:r>
            <a:r>
              <a:rPr lang="en-US" altLang="en-US" i="1" dirty="0"/>
              <a:t>A</a:t>
            </a:r>
            <a:r>
              <a:rPr lang="en-US" altLang="en-US" dirty="0"/>
              <a:t> and</a:t>
            </a:r>
            <a:r>
              <a:rPr lang="en-US" altLang="en-US" i="1" dirty="0"/>
              <a:t> B</a:t>
            </a:r>
            <a:r>
              <a:rPr lang="en-US" altLang="en-US" dirty="0"/>
              <a:t>, initialized to 1</a:t>
            </a:r>
            <a:r>
              <a:rPr lang="en-US" altLang="en-US" sz="2800" dirty="0"/>
              <a:t> </a:t>
            </a:r>
            <a:endParaRPr lang="en-US" altLang="en-US" sz="2800" dirty="0"/>
          </a:p>
          <a:p>
            <a:pPr lvl="1">
              <a:buNone/>
            </a:pPr>
            <a:r>
              <a:rPr lang="en-US" altLang="en-US" sz="2800" i="1" dirty="0"/>
              <a:t>             </a:t>
            </a:r>
            <a:r>
              <a:rPr lang="en-US" altLang="en-US" i="1" dirty="0"/>
              <a:t>P</a:t>
            </a:r>
            <a:r>
              <a:rPr lang="en-US" altLang="en-US" baseline="-25000" dirty="0"/>
              <a:t>0</a:t>
            </a:r>
            <a:r>
              <a:rPr lang="en-US" altLang="en-US" dirty="0"/>
              <a:t>                        </a:t>
            </a:r>
            <a:r>
              <a:rPr lang="en-US" altLang="en-US" i="1" dirty="0"/>
              <a:t>P</a:t>
            </a:r>
            <a:r>
              <a:rPr lang="en-US" altLang="en-US" baseline="-25000" dirty="0"/>
              <a:t>1</a:t>
            </a:r>
            <a:endParaRPr lang="en-US" altLang="en-US" baseline="-25000" dirty="0"/>
          </a:p>
          <a:p>
            <a:pPr lvl="1">
              <a:buNone/>
            </a:pPr>
            <a:r>
              <a:rPr lang="en-US" altLang="en-US" dirty="0">
                <a:solidFill>
                  <a:srgbClr val="0000FF"/>
                </a:solidFill>
              </a:rPr>
              <a:t>                 </a:t>
            </a:r>
            <a:r>
              <a:rPr lang="en-US" altLang="en-US" dirty="0">
                <a:solidFill>
                  <a:srgbClr val="3366FF"/>
                </a:solidFill>
              </a:rPr>
              <a:t>wait (A);	         wait(B) </a:t>
            </a:r>
            <a:endParaRPr lang="en-US" altLang="en-US" dirty="0">
              <a:solidFill>
                <a:srgbClr val="3366FF"/>
              </a:solidFill>
            </a:endParaRPr>
          </a:p>
          <a:p>
            <a:pPr lvl="1">
              <a:buNone/>
            </a:pPr>
            <a:r>
              <a:rPr lang="en-US" altLang="en-US" dirty="0">
                <a:solidFill>
                  <a:srgbClr val="3366FF"/>
                </a:solidFill>
              </a:rPr>
              <a:t>                 wait (B);	         wait(A)</a:t>
            </a:r>
            <a:endParaRPr lang="en-US" altLang="en-US" dirty="0">
              <a:solidFill>
                <a:srgbClr val="3366FF"/>
              </a:solidFill>
            </a:endParaRPr>
          </a:p>
          <a:p>
            <a:pPr lvl="1"/>
            <a:endParaRPr lang="en-US" altLang="en-US" dirty="0">
              <a:solidFill>
                <a:srgbClr val="3366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ln/>
        </p:spPr>
        <p:txBody>
          <a:bodyPr vert="horz" wrap="square" lIns="91435" tIns="45718" rIns="91435" bIns="45718" anchor="b" anchorCtr="0"/>
          <a:p>
            <a:pPr eaLnBrk="1" hangingPunct="1"/>
            <a:r>
              <a:rPr lang="en-US" altLang="en-US" dirty="0"/>
              <a:t>Bridge Crossing Example</a:t>
            </a:r>
            <a:endParaRPr lang="en-US" altLang="en-US" dirty="0"/>
          </a:p>
        </p:txBody>
      </p:sp>
      <p:sp>
        <p:nvSpPr>
          <p:cNvPr id="70659" name="Rectangle 3"/>
          <p:cNvSpPr>
            <a:spLocks noGrp="1"/>
          </p:cNvSpPr>
          <p:nvPr>
            <p:ph type="body"/>
          </p:nvPr>
        </p:nvSpPr>
        <p:spPr>
          <a:xfrm>
            <a:off x="1382713" y="3074988"/>
            <a:ext cx="7100887" cy="2590800"/>
          </a:xfrm>
          <a:ln/>
        </p:spPr>
        <p:txBody>
          <a:bodyPr vert="horz" wrap="square" lIns="91435" tIns="45718" rIns="91435" bIns="45718" anchor="t" anchorCtr="0"/>
          <a:p>
            <a:r>
              <a:rPr lang="en-US" altLang="en-US" dirty="0"/>
              <a:t>Traffic only in one direction</a:t>
            </a:r>
            <a:endParaRPr lang="en-US" altLang="en-US" dirty="0"/>
          </a:p>
          <a:p>
            <a:r>
              <a:rPr lang="en-US" altLang="en-US" dirty="0"/>
              <a:t>Each section of a bridge can be viewed as a resource</a:t>
            </a:r>
            <a:endParaRPr lang="en-US" altLang="en-US" dirty="0"/>
          </a:p>
          <a:p>
            <a:r>
              <a:rPr lang="en-US" altLang="en-US" dirty="0"/>
              <a:t>If a deadlock occurs, it can be resolved if one car backs up (preempt resources and rollback)</a:t>
            </a:r>
            <a:endParaRPr lang="en-US" altLang="en-US" dirty="0"/>
          </a:p>
          <a:p>
            <a:r>
              <a:rPr lang="en-US" altLang="en-US" dirty="0"/>
              <a:t>Several cars may have to be backed up if a deadlock occurs</a:t>
            </a:r>
            <a:endParaRPr lang="en-US" altLang="en-US" dirty="0"/>
          </a:p>
          <a:p>
            <a:r>
              <a:rPr lang="en-US" altLang="en-US" dirty="0"/>
              <a:t>Starvation is possible</a:t>
            </a:r>
            <a:endParaRPr lang="en-US" altLang="en-US" dirty="0"/>
          </a:p>
          <a:p>
            <a:r>
              <a:rPr lang="en-US" altLang="en-US" dirty="0"/>
              <a:t>Note – Most OSes do not prevent or deal with deadlocks</a:t>
            </a:r>
            <a:endParaRPr lang="en-US" altLang="en-US" dirty="0"/>
          </a:p>
        </p:txBody>
      </p:sp>
      <p:grpSp>
        <p:nvGrpSpPr>
          <p:cNvPr id="70660" name="Group 35"/>
          <p:cNvGrpSpPr/>
          <p:nvPr/>
        </p:nvGrpSpPr>
        <p:grpSpPr>
          <a:xfrm>
            <a:off x="1879600" y="1333500"/>
            <a:ext cx="5524500" cy="1244600"/>
            <a:chOff x="798" y="1008"/>
            <a:chExt cx="3954" cy="864"/>
          </a:xfrm>
        </p:grpSpPr>
        <p:grpSp>
          <p:nvGrpSpPr>
            <p:cNvPr id="70661" name="Group 11"/>
            <p:cNvGrpSpPr/>
            <p:nvPr/>
          </p:nvGrpSpPr>
          <p:grpSpPr>
            <a:xfrm>
              <a:off x="816" y="1008"/>
              <a:ext cx="3936" cy="240"/>
              <a:chOff x="672" y="1008"/>
              <a:chExt cx="3936" cy="240"/>
            </a:xfrm>
          </p:grpSpPr>
          <p:sp>
            <p:nvSpPr>
              <p:cNvPr id="70685" name="Line 6"/>
              <p:cNvSpPr/>
              <p:nvPr/>
            </p:nvSpPr>
            <p:spPr>
              <a:xfrm>
                <a:off x="672" y="1008"/>
                <a:ext cx="1152" cy="0"/>
              </a:xfrm>
              <a:prstGeom prst="line">
                <a:avLst/>
              </a:prstGeom>
              <a:ln w="9525" cap="flat" cmpd="sng">
                <a:solidFill>
                  <a:schemeClr val="tx1"/>
                </a:solidFill>
                <a:prstDash val="solid"/>
                <a:headEnd type="none" w="med" len="med"/>
                <a:tailEnd type="none" w="med" len="med"/>
              </a:ln>
            </p:spPr>
          </p:sp>
          <p:sp>
            <p:nvSpPr>
              <p:cNvPr id="70686" name="Line 7"/>
              <p:cNvSpPr/>
              <p:nvPr/>
            </p:nvSpPr>
            <p:spPr>
              <a:xfrm>
                <a:off x="1824" y="1008"/>
                <a:ext cx="384" cy="240"/>
              </a:xfrm>
              <a:prstGeom prst="line">
                <a:avLst/>
              </a:prstGeom>
              <a:ln w="9525" cap="flat" cmpd="sng">
                <a:solidFill>
                  <a:schemeClr val="tx1"/>
                </a:solidFill>
                <a:prstDash val="solid"/>
                <a:headEnd type="none" w="med" len="med"/>
                <a:tailEnd type="none" w="med" len="med"/>
              </a:ln>
            </p:spPr>
          </p:sp>
          <p:sp>
            <p:nvSpPr>
              <p:cNvPr id="70687" name="Line 8"/>
              <p:cNvSpPr/>
              <p:nvPr/>
            </p:nvSpPr>
            <p:spPr>
              <a:xfrm>
                <a:off x="2208" y="1248"/>
                <a:ext cx="864" cy="0"/>
              </a:xfrm>
              <a:prstGeom prst="line">
                <a:avLst/>
              </a:prstGeom>
              <a:ln w="9525" cap="flat" cmpd="sng">
                <a:solidFill>
                  <a:schemeClr val="tx1"/>
                </a:solidFill>
                <a:prstDash val="solid"/>
                <a:headEnd type="none" w="med" len="med"/>
                <a:tailEnd type="none" w="med" len="med"/>
              </a:ln>
            </p:spPr>
          </p:sp>
          <p:sp>
            <p:nvSpPr>
              <p:cNvPr id="70688" name="Line 9"/>
              <p:cNvSpPr/>
              <p:nvPr/>
            </p:nvSpPr>
            <p:spPr>
              <a:xfrm flipV="1">
                <a:off x="3072" y="1026"/>
                <a:ext cx="384" cy="222"/>
              </a:xfrm>
              <a:prstGeom prst="line">
                <a:avLst/>
              </a:prstGeom>
              <a:ln w="9525" cap="flat" cmpd="sng">
                <a:solidFill>
                  <a:schemeClr val="tx1"/>
                </a:solidFill>
                <a:prstDash val="solid"/>
                <a:headEnd type="none" w="med" len="med"/>
                <a:tailEnd type="none" w="med" len="med"/>
              </a:ln>
            </p:spPr>
          </p:sp>
          <p:sp>
            <p:nvSpPr>
              <p:cNvPr id="70689" name="Line 10"/>
              <p:cNvSpPr/>
              <p:nvPr/>
            </p:nvSpPr>
            <p:spPr>
              <a:xfrm>
                <a:off x="3456" y="1020"/>
                <a:ext cx="1152" cy="0"/>
              </a:xfrm>
              <a:prstGeom prst="line">
                <a:avLst/>
              </a:prstGeom>
              <a:ln w="9525" cap="flat" cmpd="sng">
                <a:solidFill>
                  <a:schemeClr val="tx1"/>
                </a:solidFill>
                <a:prstDash val="solid"/>
                <a:headEnd type="none" w="med" len="med"/>
                <a:tailEnd type="none" w="med" len="med"/>
              </a:ln>
            </p:spPr>
          </p:sp>
        </p:grpSp>
        <p:grpSp>
          <p:nvGrpSpPr>
            <p:cNvPr id="70662" name="Group 12"/>
            <p:cNvGrpSpPr/>
            <p:nvPr/>
          </p:nvGrpSpPr>
          <p:grpSpPr>
            <a:xfrm flipV="1">
              <a:off x="816" y="1632"/>
              <a:ext cx="3936" cy="240"/>
              <a:chOff x="672" y="1008"/>
              <a:chExt cx="3936" cy="240"/>
            </a:xfrm>
          </p:grpSpPr>
          <p:sp>
            <p:nvSpPr>
              <p:cNvPr id="70680" name="Line 13"/>
              <p:cNvSpPr/>
              <p:nvPr/>
            </p:nvSpPr>
            <p:spPr>
              <a:xfrm>
                <a:off x="672" y="1008"/>
                <a:ext cx="1152" cy="0"/>
              </a:xfrm>
              <a:prstGeom prst="line">
                <a:avLst/>
              </a:prstGeom>
              <a:ln w="9525" cap="flat" cmpd="sng">
                <a:solidFill>
                  <a:schemeClr val="tx1"/>
                </a:solidFill>
                <a:prstDash val="solid"/>
                <a:headEnd type="none" w="med" len="med"/>
                <a:tailEnd type="none" w="med" len="med"/>
              </a:ln>
            </p:spPr>
          </p:sp>
          <p:sp>
            <p:nvSpPr>
              <p:cNvPr id="70681" name="Line 14"/>
              <p:cNvSpPr/>
              <p:nvPr/>
            </p:nvSpPr>
            <p:spPr>
              <a:xfrm>
                <a:off x="1824" y="1008"/>
                <a:ext cx="384" cy="240"/>
              </a:xfrm>
              <a:prstGeom prst="line">
                <a:avLst/>
              </a:prstGeom>
              <a:ln w="9525" cap="flat" cmpd="sng">
                <a:solidFill>
                  <a:schemeClr val="tx1"/>
                </a:solidFill>
                <a:prstDash val="solid"/>
                <a:headEnd type="none" w="med" len="med"/>
                <a:tailEnd type="none" w="med" len="med"/>
              </a:ln>
            </p:spPr>
          </p:sp>
          <p:sp>
            <p:nvSpPr>
              <p:cNvPr id="70682" name="Line 15"/>
              <p:cNvSpPr/>
              <p:nvPr/>
            </p:nvSpPr>
            <p:spPr>
              <a:xfrm>
                <a:off x="2208" y="1248"/>
                <a:ext cx="864" cy="0"/>
              </a:xfrm>
              <a:prstGeom prst="line">
                <a:avLst/>
              </a:prstGeom>
              <a:ln w="9525" cap="flat" cmpd="sng">
                <a:solidFill>
                  <a:schemeClr val="tx1"/>
                </a:solidFill>
                <a:prstDash val="solid"/>
                <a:headEnd type="none" w="med" len="med"/>
                <a:tailEnd type="none" w="med" len="med"/>
              </a:ln>
            </p:spPr>
          </p:sp>
          <p:sp>
            <p:nvSpPr>
              <p:cNvPr id="70683" name="Line 16"/>
              <p:cNvSpPr/>
              <p:nvPr/>
            </p:nvSpPr>
            <p:spPr>
              <a:xfrm flipV="1">
                <a:off x="3072" y="1026"/>
                <a:ext cx="384" cy="222"/>
              </a:xfrm>
              <a:prstGeom prst="line">
                <a:avLst/>
              </a:prstGeom>
              <a:ln w="9525" cap="flat" cmpd="sng">
                <a:solidFill>
                  <a:schemeClr val="tx1"/>
                </a:solidFill>
                <a:prstDash val="solid"/>
                <a:headEnd type="none" w="med" len="med"/>
                <a:tailEnd type="none" w="med" len="med"/>
              </a:ln>
            </p:spPr>
          </p:sp>
          <p:sp>
            <p:nvSpPr>
              <p:cNvPr id="70684" name="Line 17"/>
              <p:cNvSpPr/>
              <p:nvPr/>
            </p:nvSpPr>
            <p:spPr>
              <a:xfrm>
                <a:off x="3456" y="1020"/>
                <a:ext cx="1152" cy="0"/>
              </a:xfrm>
              <a:prstGeom prst="line">
                <a:avLst/>
              </a:prstGeom>
              <a:ln w="9525" cap="flat" cmpd="sng">
                <a:solidFill>
                  <a:schemeClr val="tx1"/>
                </a:solidFill>
                <a:prstDash val="solid"/>
                <a:headEnd type="none" w="med" len="med"/>
                <a:tailEnd type="none" w="med" len="med"/>
              </a:ln>
            </p:spPr>
          </p:sp>
        </p:grpSp>
        <p:grpSp>
          <p:nvGrpSpPr>
            <p:cNvPr id="70663" name="Group 22"/>
            <p:cNvGrpSpPr/>
            <p:nvPr/>
          </p:nvGrpSpPr>
          <p:grpSpPr>
            <a:xfrm>
              <a:off x="1512" y="1614"/>
              <a:ext cx="288" cy="162"/>
              <a:chOff x="1056" y="1614"/>
              <a:chExt cx="288" cy="162"/>
            </a:xfrm>
          </p:grpSpPr>
          <p:sp>
            <p:nvSpPr>
              <p:cNvPr id="70678" name="Rectangle 18"/>
              <p:cNvSpPr/>
              <p:nvPr/>
            </p:nvSpPr>
            <p:spPr>
              <a:xfrm>
                <a:off x="1056" y="1614"/>
                <a:ext cx="288" cy="1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sp>
            <p:nvSpPr>
              <p:cNvPr id="70679" name="Rectangle 19"/>
              <p:cNvSpPr/>
              <p:nvPr/>
            </p:nvSpPr>
            <p:spPr>
              <a:xfrm>
                <a:off x="1206" y="1638"/>
                <a:ext cx="66" cy="11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grpSp>
        <p:sp>
          <p:nvSpPr>
            <p:cNvPr id="70664" name="Line 20"/>
            <p:cNvSpPr/>
            <p:nvPr/>
          </p:nvSpPr>
          <p:spPr>
            <a:xfrm>
              <a:off x="798" y="1428"/>
              <a:ext cx="1272" cy="0"/>
            </a:xfrm>
            <a:prstGeom prst="line">
              <a:avLst/>
            </a:prstGeom>
            <a:ln w="9525" cap="flat" cmpd="sng">
              <a:solidFill>
                <a:schemeClr val="tx1"/>
              </a:solidFill>
              <a:prstDash val="dash"/>
              <a:headEnd type="none" w="med" len="med"/>
              <a:tailEnd type="none" w="med" len="med"/>
            </a:ln>
          </p:spPr>
        </p:sp>
        <p:sp>
          <p:nvSpPr>
            <p:cNvPr id="70665" name="Line 21"/>
            <p:cNvSpPr/>
            <p:nvPr/>
          </p:nvSpPr>
          <p:spPr>
            <a:xfrm>
              <a:off x="3444" y="1422"/>
              <a:ext cx="1272" cy="0"/>
            </a:xfrm>
            <a:prstGeom prst="line">
              <a:avLst/>
            </a:prstGeom>
            <a:ln w="9525" cap="flat" cmpd="sng">
              <a:solidFill>
                <a:schemeClr val="tx1"/>
              </a:solidFill>
              <a:prstDash val="dash"/>
              <a:headEnd type="none" w="med" len="med"/>
              <a:tailEnd type="none" w="med" len="med"/>
            </a:ln>
          </p:spPr>
        </p:sp>
        <p:grpSp>
          <p:nvGrpSpPr>
            <p:cNvPr id="70666" name="Group 23"/>
            <p:cNvGrpSpPr/>
            <p:nvPr/>
          </p:nvGrpSpPr>
          <p:grpSpPr>
            <a:xfrm>
              <a:off x="2382" y="1344"/>
              <a:ext cx="288" cy="162"/>
              <a:chOff x="1056" y="1614"/>
              <a:chExt cx="288" cy="162"/>
            </a:xfrm>
          </p:grpSpPr>
          <p:sp>
            <p:nvSpPr>
              <p:cNvPr id="70676" name="Rectangle 24"/>
              <p:cNvSpPr/>
              <p:nvPr/>
            </p:nvSpPr>
            <p:spPr>
              <a:xfrm>
                <a:off x="1056" y="1614"/>
                <a:ext cx="288" cy="1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sp>
            <p:nvSpPr>
              <p:cNvPr id="70677" name="Rectangle 25"/>
              <p:cNvSpPr/>
              <p:nvPr/>
            </p:nvSpPr>
            <p:spPr>
              <a:xfrm>
                <a:off x="1206" y="1638"/>
                <a:ext cx="66" cy="11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grpSp>
        <p:grpSp>
          <p:nvGrpSpPr>
            <p:cNvPr id="70667" name="Group 26"/>
            <p:cNvGrpSpPr/>
            <p:nvPr/>
          </p:nvGrpSpPr>
          <p:grpSpPr>
            <a:xfrm flipH="1">
              <a:off x="2838" y="1344"/>
              <a:ext cx="288" cy="162"/>
              <a:chOff x="1056" y="1614"/>
              <a:chExt cx="288" cy="162"/>
            </a:xfrm>
          </p:grpSpPr>
          <p:sp>
            <p:nvSpPr>
              <p:cNvPr id="70674" name="Rectangle 27"/>
              <p:cNvSpPr/>
              <p:nvPr/>
            </p:nvSpPr>
            <p:spPr>
              <a:xfrm>
                <a:off x="1056" y="1614"/>
                <a:ext cx="288" cy="1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sp>
            <p:nvSpPr>
              <p:cNvPr id="70675" name="Rectangle 28"/>
              <p:cNvSpPr/>
              <p:nvPr/>
            </p:nvSpPr>
            <p:spPr>
              <a:xfrm>
                <a:off x="1206" y="1638"/>
                <a:ext cx="66" cy="11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grpSp>
        <p:grpSp>
          <p:nvGrpSpPr>
            <p:cNvPr id="70668" name="Group 29"/>
            <p:cNvGrpSpPr/>
            <p:nvPr/>
          </p:nvGrpSpPr>
          <p:grpSpPr>
            <a:xfrm flipH="1">
              <a:off x="3822" y="1140"/>
              <a:ext cx="288" cy="162"/>
              <a:chOff x="1056" y="1614"/>
              <a:chExt cx="288" cy="162"/>
            </a:xfrm>
          </p:grpSpPr>
          <p:sp>
            <p:nvSpPr>
              <p:cNvPr id="70672" name="Rectangle 30"/>
              <p:cNvSpPr/>
              <p:nvPr/>
            </p:nvSpPr>
            <p:spPr>
              <a:xfrm>
                <a:off x="1056" y="1614"/>
                <a:ext cx="288" cy="1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sp>
            <p:nvSpPr>
              <p:cNvPr id="70673" name="Rectangle 31"/>
              <p:cNvSpPr/>
              <p:nvPr/>
            </p:nvSpPr>
            <p:spPr>
              <a:xfrm>
                <a:off x="1206" y="1638"/>
                <a:ext cx="66" cy="11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grpSp>
        <p:grpSp>
          <p:nvGrpSpPr>
            <p:cNvPr id="70669" name="Group 32"/>
            <p:cNvGrpSpPr/>
            <p:nvPr/>
          </p:nvGrpSpPr>
          <p:grpSpPr>
            <a:xfrm flipH="1">
              <a:off x="4248" y="1140"/>
              <a:ext cx="288" cy="162"/>
              <a:chOff x="1056" y="1614"/>
              <a:chExt cx="288" cy="162"/>
            </a:xfrm>
          </p:grpSpPr>
          <p:sp>
            <p:nvSpPr>
              <p:cNvPr id="70670" name="Rectangle 33"/>
              <p:cNvSpPr/>
              <p:nvPr/>
            </p:nvSpPr>
            <p:spPr>
              <a:xfrm>
                <a:off x="1056" y="1614"/>
                <a:ext cx="288" cy="1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sp>
            <p:nvSpPr>
              <p:cNvPr id="70671" name="Rectangle 34"/>
              <p:cNvSpPr/>
              <p:nvPr/>
            </p:nvSpPr>
            <p:spPr>
              <a:xfrm>
                <a:off x="1206" y="1638"/>
                <a:ext cx="66" cy="11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en-US" altLang="en-US" dirty="0">
                  <a:latin typeface="Verdana" panose="020B0604030504040204" pitchFamily="34" charset="0"/>
                </a:endParaRPr>
              </a:p>
            </p:txBody>
          </p:sp>
        </p:gr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1026"/>
          <p:cNvSpPr>
            <a:spLocks noGrp="1"/>
          </p:cNvSpPr>
          <p:nvPr>
            <p:ph type="title"/>
          </p:nvPr>
        </p:nvSpPr>
        <p:spPr>
          <a:xfrm>
            <a:off x="1003300" y="103188"/>
            <a:ext cx="7683500" cy="576262"/>
          </a:xfrm>
          <a:ln/>
        </p:spPr>
        <p:txBody>
          <a:bodyPr vert="horz" wrap="square" lIns="91435" tIns="45718" rIns="91435" bIns="45718" anchor="b" anchorCtr="0"/>
          <a:p>
            <a:pPr eaLnBrk="1" hangingPunct="1"/>
            <a:r>
              <a:rPr lang="en-US" altLang="en-US" dirty="0"/>
              <a:t>Deadlock Example</a:t>
            </a:r>
            <a:endParaRPr lang="en-US" altLang="en-US" dirty="0"/>
          </a:p>
        </p:txBody>
      </p:sp>
      <p:sp>
        <p:nvSpPr>
          <p:cNvPr id="71683" name="Rectangle 1027"/>
          <p:cNvSpPr>
            <a:spLocks noGrp="1"/>
          </p:cNvSpPr>
          <p:nvPr>
            <p:ph idx="1"/>
          </p:nvPr>
        </p:nvSpPr>
        <p:spPr>
          <a:xfrm>
            <a:off x="1355725" y="1076325"/>
            <a:ext cx="6746875" cy="5167313"/>
          </a:xfrm>
          <a:ln/>
        </p:spPr>
        <p:txBody>
          <a:bodyPr vert="horz" wrap="square" lIns="91435" tIns="45718" rIns="91435" bIns="45718" anchor="t" anchorCtr="0"/>
          <a:p>
            <a:pPr marL="0" indent="0">
              <a:buNone/>
            </a:pPr>
            <a:r>
              <a:rPr lang="en-US" altLang="en-US" sz="1400" dirty="0">
                <a:solidFill>
                  <a:srgbClr val="000000"/>
                </a:solidFill>
                <a:latin typeface="Courier New" panose="02070309020205020404" charset="0"/>
                <a:cs typeface="Courier New" panose="02070309020205020404" charset="0"/>
              </a:rPr>
              <a:t>/* thread one runs in this function */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void *do_work_one(void *param)</a:t>
            </a:r>
            <a:br>
              <a:rPr lang="en-US" altLang="en-US" sz="1400" dirty="0">
                <a:solidFill>
                  <a:srgbClr val="000000"/>
                </a:solidFill>
                <a:latin typeface="Courier New" panose="02070309020205020404" charset="0"/>
                <a:cs typeface="Courier New" panose="02070309020205020404" charset="0"/>
              </a:rPr>
            </a:br>
            <a:r>
              <a:rPr lang="en-US" altLang="en-US" sz="1100" dirty="0">
                <a:solidFill>
                  <a:srgbClr val="000000"/>
                </a:solidFill>
                <a:latin typeface="Courier New" panose="02070309020205020404" charset="0"/>
                <a:cs typeface="Courier New" panose="02070309020205020404" charset="0"/>
              </a:rPr>
              <a:t>{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pthread_mutex_lock(&amp;first_mutex);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pthread_mutex_lock(&amp;second_mutex);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 * Do some work */</a:t>
            </a:r>
            <a:br>
              <a:rPr lang="en-US" altLang="en-US" sz="1400" dirty="0">
                <a:solidFill>
                  <a:srgbClr val="000000"/>
                </a:solidFill>
                <a:latin typeface="Courier New" panose="02070309020205020404" charset="0"/>
                <a:cs typeface="Courier New" panose="02070309020205020404" charset="0"/>
              </a:rPr>
            </a:br>
            <a:r>
              <a:rPr lang="en-US" altLang="en-US" sz="1400" dirty="0">
                <a:solidFill>
                  <a:srgbClr val="000000"/>
                </a:solidFill>
                <a:latin typeface="Courier New" panose="02070309020205020404" charset="0"/>
                <a:cs typeface="Courier New" panose="02070309020205020404" charset="0"/>
              </a:rPr>
              <a:t>   pthread_mutex_unlock(&amp;second_mutex);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pthread_mutex_unlock(&amp;first_mutex);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pthread_exit(0);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thread two runs in this function */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void *do_work_two(void *param)</a:t>
            </a:r>
            <a:br>
              <a:rPr lang="en-US" altLang="en-US" sz="1400" dirty="0">
                <a:solidFill>
                  <a:srgbClr val="000000"/>
                </a:solidFill>
                <a:latin typeface="Courier New" panose="02070309020205020404" charset="0"/>
                <a:cs typeface="Courier New" panose="02070309020205020404" charset="0"/>
              </a:rPr>
            </a:br>
            <a:r>
              <a:rPr lang="en-US" altLang="en-US" sz="1100" dirty="0">
                <a:solidFill>
                  <a:srgbClr val="000000"/>
                </a:solidFill>
                <a:latin typeface="Courier New" panose="02070309020205020404" charset="0"/>
                <a:cs typeface="Courier New" panose="02070309020205020404" charset="0"/>
              </a:rPr>
              <a:t>{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pthread_mutex_lock(&amp;second_mutex);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pthread_mutex_lock(&amp;first_mutex);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 * Do some work */</a:t>
            </a:r>
            <a:br>
              <a:rPr lang="en-US" altLang="en-US" sz="1400" dirty="0">
                <a:solidFill>
                  <a:srgbClr val="000000"/>
                </a:solidFill>
                <a:latin typeface="Courier New" panose="02070309020205020404" charset="0"/>
                <a:cs typeface="Courier New" panose="02070309020205020404" charset="0"/>
              </a:rPr>
            </a:br>
            <a:r>
              <a:rPr lang="en-US" altLang="en-US" sz="1400" dirty="0">
                <a:solidFill>
                  <a:srgbClr val="000000"/>
                </a:solidFill>
                <a:latin typeface="Courier New" panose="02070309020205020404" charset="0"/>
                <a:cs typeface="Courier New" panose="02070309020205020404" charset="0"/>
              </a:rPr>
              <a:t>   pthread_mutex_unlock(&amp;first_mutex);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pthread_mutex_unlock(&amp;second_mutex);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pthread_exit(0); </a:t>
            </a:r>
            <a:endParaRPr lang="en-US" altLang="en-US" sz="1400" dirty="0">
              <a:solidFill>
                <a:srgbClr val="000000"/>
              </a:solidFill>
              <a:latin typeface="Courier New" panose="02070309020205020404" charset="0"/>
              <a:cs typeface="Courier New" panose="02070309020205020404" charset="0"/>
            </a:endParaRPr>
          </a:p>
          <a:p>
            <a:pPr marL="0" indent="0">
              <a:buNone/>
            </a:pPr>
            <a:r>
              <a:rPr lang="en-US" altLang="en-US" sz="1400" dirty="0">
                <a:solidFill>
                  <a:srgbClr val="000000"/>
                </a:solidFill>
                <a:latin typeface="Courier New" panose="02070309020205020404" charset="0"/>
                <a:cs typeface="Courier New" panose="02070309020205020404" charset="0"/>
              </a:rPr>
              <a:t>} </a:t>
            </a:r>
            <a:endParaRPr lang="en-US" altLang="en-US" sz="1400" dirty="0">
              <a:solidFill>
                <a:srgbClr val="000000"/>
              </a:solidFill>
              <a:latin typeface="Courier New" panose="02070309020205020404" charset="0"/>
              <a:ea typeface="Courier New" panose="0207030902020502040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1026"/>
          <p:cNvSpPr>
            <a:spLocks noGrp="1"/>
          </p:cNvSpPr>
          <p:nvPr>
            <p:ph type="title"/>
          </p:nvPr>
        </p:nvSpPr>
        <p:spPr>
          <a:xfrm>
            <a:off x="1385888" y="122238"/>
            <a:ext cx="7724775" cy="576262"/>
          </a:xfrm>
          <a:ln/>
        </p:spPr>
        <p:txBody>
          <a:bodyPr vert="horz" wrap="square" lIns="91435" tIns="45718" rIns="91435" bIns="45718" anchor="b" anchorCtr="0"/>
          <a:p>
            <a:pPr eaLnBrk="1" hangingPunct="1"/>
            <a:r>
              <a:rPr lang="en-US" altLang="en-US" sz="2800" dirty="0"/>
              <a:t>Deadlock Example with Lock Ordering</a:t>
            </a:r>
            <a:endParaRPr lang="en-US" altLang="en-US" sz="2800" dirty="0"/>
          </a:p>
        </p:txBody>
      </p:sp>
      <p:sp>
        <p:nvSpPr>
          <p:cNvPr id="72707" name="Rectangle 1027"/>
          <p:cNvSpPr>
            <a:spLocks noGrp="1"/>
          </p:cNvSpPr>
          <p:nvPr>
            <p:ph idx="1"/>
          </p:nvPr>
        </p:nvSpPr>
        <p:spPr>
          <a:xfrm>
            <a:off x="1184275" y="1060450"/>
            <a:ext cx="7639050" cy="3638550"/>
          </a:xfrm>
          <a:ln/>
        </p:spPr>
        <p:txBody>
          <a:bodyPr vert="horz" wrap="square" lIns="91435" tIns="45718" rIns="91435" bIns="45718" anchor="t" anchorCtr="0"/>
          <a:p>
            <a:pPr marL="0" indent="0">
              <a:buNone/>
            </a:pPr>
            <a:r>
              <a:rPr lang="en-US" altLang="en-US" sz="1400" dirty="0">
                <a:latin typeface="Courier New" panose="02070309020205020404" charset="0"/>
                <a:cs typeface="Courier New" panose="02070309020205020404" charset="0"/>
              </a:rPr>
              <a:t>void transaction(Account from, Account to, double amount)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mutex lock1, lock2;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lock1 = get_lock(from);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lock2 = get_lock(to);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acquire(lock1);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acquire(lock2);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withdraw(from, amount);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deposit(to, amount);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release(lock2);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release(lock1); </a:t>
            </a:r>
            <a:endParaRPr lang="en-US" altLang="en-US" sz="1400" dirty="0">
              <a:latin typeface="Courier New" panose="02070309020205020404" charset="0"/>
              <a:cs typeface="Courier New" panose="02070309020205020404" charset="0"/>
            </a:endParaRPr>
          </a:p>
          <a:p>
            <a:pPr marL="0" indent="0">
              <a:buNone/>
            </a:pPr>
            <a:r>
              <a:rPr lang="en-US" altLang="en-US" sz="1400" dirty="0">
                <a:latin typeface="Courier New" panose="02070309020205020404" charset="0"/>
                <a:cs typeface="Courier New" panose="02070309020205020404" charset="0"/>
              </a:rPr>
              <a:t>} </a:t>
            </a:r>
            <a:endParaRPr lang="en-US" altLang="en-US" sz="1400" dirty="0">
              <a:latin typeface="Courier New" panose="02070309020205020404" charset="0"/>
              <a:ea typeface="Courier New" panose="02070309020205020404" charset="0"/>
            </a:endParaRPr>
          </a:p>
        </p:txBody>
      </p:sp>
      <p:sp>
        <p:nvSpPr>
          <p:cNvPr id="72708" name="Rectangle 3"/>
          <p:cNvSpPr/>
          <p:nvPr/>
        </p:nvSpPr>
        <p:spPr>
          <a:xfrm>
            <a:off x="1181100" y="4618038"/>
            <a:ext cx="7048500" cy="1200150"/>
          </a:xfrm>
          <a:prstGeom prst="rect">
            <a:avLst/>
          </a:prstGeom>
          <a:noFill/>
          <a:ln w="9525">
            <a:noFill/>
          </a:ln>
        </p:spPr>
        <p:txBody>
          <a:bodyPr>
            <a:spAutoFit/>
          </a:bodyPr>
          <a:p>
            <a:pPr>
              <a:spcBef>
                <a:spcPct val="50000"/>
              </a:spcBef>
            </a:pPr>
            <a:r>
              <a:rPr lang="en-US" altLang="en-US" sz="1600" dirty="0">
                <a:latin typeface="Helvetica" pitchFamily="-84" charset="0"/>
              </a:rPr>
              <a:t>Transactions 1 and 2 execute concurrently.  Transaction  1 transfers $25 from account A to account B, and Transaction 2 transfers $50 from account B to account A</a:t>
            </a:r>
            <a:endParaRPr lang="en-US" altLang="en-US" sz="1600" dirty="0">
              <a:latin typeface="Verdana" panose="020B0604030504040204" pitchFamily="34" charset="0"/>
            </a:endParaRPr>
          </a:p>
          <a:p>
            <a:pPr>
              <a:spcBef>
                <a:spcPct val="50000"/>
              </a:spcBef>
            </a:pPr>
            <a:r>
              <a:rPr lang="en-US" altLang="en-US" sz="1600" dirty="0">
                <a:latin typeface="Helvetica" pitchFamily="-84" charset="0"/>
              </a:rPr>
              <a:t>    </a:t>
            </a:r>
            <a:endParaRPr lang="en-US" altLang="en-US" sz="1600" dirty="0">
              <a:latin typeface="Helvetica" pitchFamily="-8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749300" y="182563"/>
            <a:ext cx="7937500" cy="576262"/>
          </a:xfrm>
          <a:ln/>
        </p:spPr>
        <p:txBody>
          <a:bodyPr vert="horz" wrap="square" lIns="91435" tIns="45718" rIns="91435" bIns="45718" anchor="b" anchorCtr="0"/>
          <a:p>
            <a:pPr eaLnBrk="1" hangingPunct="1"/>
            <a:r>
              <a:rPr lang="en-US" altLang="en-US" dirty="0"/>
              <a:t>Deadlock Characterization</a:t>
            </a:r>
            <a:endParaRPr lang="en-US" altLang="en-US" dirty="0"/>
          </a:p>
        </p:txBody>
      </p:sp>
      <p:sp>
        <p:nvSpPr>
          <p:cNvPr id="73731" name="Rectangle 3"/>
          <p:cNvSpPr>
            <a:spLocks noGrp="1"/>
          </p:cNvSpPr>
          <p:nvPr>
            <p:ph idx="1"/>
          </p:nvPr>
        </p:nvSpPr>
        <p:spPr>
          <a:xfrm>
            <a:off x="1335088" y="1541463"/>
            <a:ext cx="6691312" cy="4668837"/>
          </a:xfrm>
          <a:ln/>
        </p:spPr>
        <p:txBody>
          <a:bodyPr vert="horz" wrap="square" lIns="91435" tIns="45718" rIns="91435" bIns="45718" anchor="t" anchorCtr="0"/>
          <a:p>
            <a:r>
              <a:rPr lang="en-US" altLang="en-US" b="1" dirty="0">
                <a:solidFill>
                  <a:srgbClr val="3366FF"/>
                </a:solidFill>
              </a:rPr>
              <a:t>Mutual exclusion</a:t>
            </a:r>
            <a:r>
              <a:rPr lang="en-US" altLang="en-US" b="1" dirty="0"/>
              <a:t>:</a:t>
            </a:r>
            <a:r>
              <a:rPr lang="en-US" altLang="en-US" dirty="0"/>
              <a:t>  only one process at a time can use a resource</a:t>
            </a:r>
            <a:endParaRPr lang="en-US" altLang="en-US" sz="800" dirty="0"/>
          </a:p>
          <a:p>
            <a:r>
              <a:rPr lang="en-US" altLang="en-US" b="1" dirty="0">
                <a:solidFill>
                  <a:srgbClr val="3366FF"/>
                </a:solidFill>
              </a:rPr>
              <a:t>Hold and wait</a:t>
            </a:r>
            <a:r>
              <a:rPr lang="en-US" altLang="en-US" b="1" dirty="0"/>
              <a:t>:</a:t>
            </a:r>
            <a:r>
              <a:rPr lang="en-US" altLang="en-US" dirty="0"/>
              <a:t>  a process holding at least one resource is waiting to acquire additional resources held by other processes</a:t>
            </a:r>
            <a:endParaRPr lang="en-US" altLang="en-US" sz="800" dirty="0"/>
          </a:p>
          <a:p>
            <a:r>
              <a:rPr lang="en-US" altLang="en-US" b="1" dirty="0">
                <a:solidFill>
                  <a:srgbClr val="3366FF"/>
                </a:solidFill>
              </a:rPr>
              <a:t>No preemption</a:t>
            </a:r>
            <a:r>
              <a:rPr lang="en-US" altLang="en-US" b="1" dirty="0"/>
              <a:t>:</a:t>
            </a:r>
            <a:r>
              <a:rPr lang="en-US" altLang="en-US" dirty="0"/>
              <a:t>  a resource can be released only voluntarily by the process holding it, after that process has completed its task</a:t>
            </a:r>
            <a:endParaRPr lang="en-US" altLang="en-US" sz="800" dirty="0"/>
          </a:p>
          <a:p>
            <a:r>
              <a:rPr lang="en-US" altLang="en-US" b="1" dirty="0">
                <a:solidFill>
                  <a:srgbClr val="3366FF"/>
                </a:solidFill>
              </a:rPr>
              <a:t>Circular wait</a:t>
            </a:r>
            <a:r>
              <a:rPr lang="en-US" altLang="en-US" b="1" dirty="0"/>
              <a:t>:</a:t>
            </a:r>
            <a:r>
              <a:rPr lang="en-US" altLang="en-US" dirty="0"/>
              <a:t>  there exists a set {</a:t>
            </a:r>
            <a:r>
              <a:rPr lang="en-US" altLang="en-US" i="1" dirty="0"/>
              <a:t>P</a:t>
            </a:r>
            <a:r>
              <a:rPr lang="en-US" altLang="en-US" baseline="-25000" dirty="0"/>
              <a:t>0</a:t>
            </a:r>
            <a:r>
              <a:rPr lang="en-US" altLang="en-US" dirty="0"/>
              <a:t>, </a:t>
            </a:r>
            <a:r>
              <a:rPr lang="en-US" altLang="en-US" i="1" dirty="0"/>
              <a:t>P</a:t>
            </a:r>
            <a:r>
              <a:rPr lang="en-US" altLang="en-US" baseline="-25000" dirty="0"/>
              <a:t>1</a:t>
            </a:r>
            <a:r>
              <a:rPr lang="en-US" altLang="en-US" dirty="0"/>
              <a:t>, …, </a:t>
            </a:r>
            <a:r>
              <a:rPr lang="en-US" altLang="en-US" i="1" dirty="0"/>
              <a:t>P</a:t>
            </a:r>
            <a:r>
              <a:rPr lang="en-US" altLang="en-US" baseline="-25000" dirty="0"/>
              <a:t>n</a:t>
            </a:r>
            <a:r>
              <a:rPr lang="en-US" altLang="en-US" dirty="0"/>
              <a:t>} of waiting processes such that </a:t>
            </a:r>
            <a:r>
              <a:rPr lang="en-US" altLang="en-US" i="1" dirty="0"/>
              <a:t>P</a:t>
            </a:r>
            <a:r>
              <a:rPr lang="en-US" altLang="en-US" baseline="-25000" dirty="0"/>
              <a:t>0 </a:t>
            </a:r>
            <a:r>
              <a:rPr lang="en-US" altLang="en-US" dirty="0"/>
              <a:t>is waiting for a resource that is held by </a:t>
            </a:r>
            <a:r>
              <a:rPr lang="en-US" altLang="en-US" i="1" dirty="0"/>
              <a:t>P</a:t>
            </a:r>
            <a:r>
              <a:rPr lang="en-US" altLang="en-US" baseline="-25000" dirty="0"/>
              <a:t>1</a:t>
            </a:r>
            <a:r>
              <a:rPr lang="en-US" altLang="en-US" dirty="0"/>
              <a:t>, </a:t>
            </a:r>
            <a:r>
              <a:rPr lang="en-US" altLang="en-US" i="1" dirty="0"/>
              <a:t>P</a:t>
            </a:r>
            <a:r>
              <a:rPr lang="en-US" altLang="en-US" baseline="-25000" dirty="0"/>
              <a:t>1</a:t>
            </a:r>
            <a:r>
              <a:rPr lang="en-US" altLang="en-US" dirty="0"/>
              <a:t> is waiting for a resource that is held by </a:t>
            </a:r>
            <a:r>
              <a:rPr lang="en-US" altLang="en-US" i="1" dirty="0"/>
              <a:t>P</a:t>
            </a:r>
            <a:r>
              <a:rPr lang="en-US" altLang="en-US" baseline="-25000" dirty="0"/>
              <a:t>2</a:t>
            </a:r>
            <a:r>
              <a:rPr lang="en-US" altLang="en-US" dirty="0"/>
              <a:t>, …, </a:t>
            </a:r>
            <a:r>
              <a:rPr lang="en-US" altLang="en-US" i="1" dirty="0"/>
              <a:t>P</a:t>
            </a:r>
            <a:r>
              <a:rPr lang="en-US" altLang="en-US" i="1" baseline="-25000" dirty="0"/>
              <a:t>n</a:t>
            </a:r>
            <a:r>
              <a:rPr lang="en-US" altLang="en-US" baseline="-25000" dirty="0"/>
              <a:t>–1</a:t>
            </a:r>
            <a:r>
              <a:rPr lang="en-US" altLang="en-US" dirty="0"/>
              <a:t> is waiting for a resource that is held by </a:t>
            </a:r>
            <a:r>
              <a:rPr lang="en-US" altLang="en-US" i="1" dirty="0"/>
              <a:t>P</a:t>
            </a:r>
            <a:r>
              <a:rPr lang="en-US" altLang="en-US" baseline="-25000" dirty="0"/>
              <a:t>n</a:t>
            </a:r>
            <a:r>
              <a:rPr lang="en-US" altLang="en-US" dirty="0"/>
              <a:t>, and </a:t>
            </a:r>
            <a:r>
              <a:rPr lang="en-US" altLang="en-US" i="1" dirty="0"/>
              <a:t>P</a:t>
            </a:r>
            <a:r>
              <a:rPr lang="en-US" altLang="en-US" baseline="-25000" dirty="0"/>
              <a:t>n</a:t>
            </a:r>
            <a:r>
              <a:rPr lang="en-US" altLang="en-US" dirty="0"/>
              <a:t> is waiting for a resource that is held by </a:t>
            </a:r>
            <a:r>
              <a:rPr lang="en-US" altLang="en-US" i="1" dirty="0"/>
              <a:t>P</a:t>
            </a:r>
            <a:r>
              <a:rPr lang="en-US" altLang="en-US" baseline="-25000" dirty="0"/>
              <a:t>0</a:t>
            </a:r>
            <a:r>
              <a:rPr lang="en-US" altLang="en-US" dirty="0"/>
              <a:t>.</a:t>
            </a:r>
            <a:endParaRPr lang="en-US" altLang="en-US" dirty="0"/>
          </a:p>
          <a:p>
            <a:endParaRPr lang="en-US" altLang="en-US" dirty="0"/>
          </a:p>
        </p:txBody>
      </p:sp>
      <p:sp>
        <p:nvSpPr>
          <p:cNvPr id="73732" name="Text Box 5"/>
          <p:cNvSpPr txBox="1"/>
          <p:nvPr/>
        </p:nvSpPr>
        <p:spPr>
          <a:xfrm>
            <a:off x="825500" y="1049338"/>
            <a:ext cx="6353175" cy="366712"/>
          </a:xfrm>
          <a:prstGeom prst="rect">
            <a:avLst/>
          </a:prstGeom>
          <a:noFill/>
          <a:ln w="9525">
            <a:noFill/>
          </a:ln>
        </p:spPr>
        <p:txBody>
          <a:bodyPr anchor="ctr" anchorCtr="0">
            <a:spAutoFit/>
          </a:bodyPr>
          <a:p>
            <a:pPr algn="ctr">
              <a:spcBef>
                <a:spcPct val="50000"/>
              </a:spcBef>
            </a:pPr>
            <a:r>
              <a:rPr lang="en-US" altLang="en-US" dirty="0">
                <a:latin typeface="Helvetica" pitchFamily="-84" charset="0"/>
              </a:rPr>
              <a:t>Deadlock can arise if four conditions hold simultaneously.</a:t>
            </a:r>
            <a:endParaRPr lang="en-US" altLang="en-US" dirty="0">
              <a:latin typeface="Helvetica" pitchFamily="-8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1003300" y="166688"/>
            <a:ext cx="7683500" cy="576262"/>
          </a:xfrm>
          <a:ln/>
        </p:spPr>
        <p:txBody>
          <a:bodyPr vert="horz" wrap="square" lIns="91435" tIns="45718" rIns="91435" bIns="45718" anchor="b" anchorCtr="0"/>
          <a:p>
            <a:pPr eaLnBrk="1" hangingPunct="1"/>
            <a:r>
              <a:rPr lang="en-US" altLang="en-US" dirty="0"/>
              <a:t>Resource-Allocation Graph</a:t>
            </a:r>
            <a:endParaRPr lang="en-US" altLang="en-US" dirty="0"/>
          </a:p>
        </p:txBody>
      </p:sp>
      <p:sp>
        <p:nvSpPr>
          <p:cNvPr id="74755" name="Rectangle 3"/>
          <p:cNvSpPr>
            <a:spLocks noGrp="1"/>
          </p:cNvSpPr>
          <p:nvPr>
            <p:ph idx="1"/>
          </p:nvPr>
        </p:nvSpPr>
        <p:spPr>
          <a:xfrm>
            <a:off x="1184275" y="1557338"/>
            <a:ext cx="6808788" cy="4019550"/>
          </a:xfrm>
          <a:ln/>
        </p:spPr>
        <p:txBody>
          <a:bodyPr vert="horz" wrap="square" lIns="91435" tIns="45718" rIns="91435" bIns="45718" anchor="t" anchorCtr="0"/>
          <a:p>
            <a:r>
              <a:rPr lang="en-US" altLang="en-US" dirty="0"/>
              <a:t>V is partitioned into two types:</a:t>
            </a:r>
            <a:endParaRPr lang="en-US" altLang="en-US" dirty="0"/>
          </a:p>
          <a:p>
            <a:pPr lvl="1"/>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a:t>P</a:t>
            </a:r>
            <a:r>
              <a:rPr lang="en-US" altLang="en-US" i="1" baseline="-25000" dirty="0"/>
              <a:t>n</a:t>
            </a:r>
            <a:r>
              <a:rPr lang="en-US" altLang="en-US" dirty="0"/>
              <a:t>}, the set consisting of all the processes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endParaRPr lang="en-US" altLang="en-US" dirty="0"/>
          </a:p>
          <a:p>
            <a:pPr lvl="1"/>
            <a:endParaRPr lang="en-US" altLang="en-US" sz="900" dirty="0"/>
          </a:p>
          <a:p>
            <a:r>
              <a:rPr lang="en-US" altLang="en-US" b="1" dirty="0">
                <a:solidFill>
                  <a:srgbClr val="3366FF"/>
                </a:solidFill>
              </a:rPr>
              <a:t>request edge</a:t>
            </a:r>
            <a:r>
              <a:rPr lang="en-US" altLang="en-US" dirty="0">
                <a:solidFill>
                  <a:srgbClr val="3366FF"/>
                </a:solidFill>
              </a:rPr>
              <a:t> </a:t>
            </a:r>
            <a:r>
              <a:rPr lang="en-US" altLang="en-US" dirty="0"/>
              <a:t>– directed edge </a:t>
            </a:r>
            <a:r>
              <a:rPr lang="en-US" altLang="en-US" i="1" dirty="0"/>
              <a:t>P</a:t>
            </a:r>
            <a:r>
              <a:rPr lang="en-US" altLang="en-US" i="1" baseline="-25000" dirty="0"/>
              <a:t>i </a:t>
            </a:r>
            <a:r>
              <a:rPr lang="en-US" altLang="en-US" dirty="0">
                <a:sym typeface="Symbol" panose="05050102010706020507" pitchFamily="18" charset="2"/>
              </a:rPr>
              <a:t> </a:t>
            </a:r>
            <a:r>
              <a:rPr lang="en-US" altLang="en-US" i="1" dirty="0">
                <a:sym typeface="Symbol" panose="05050102010706020507" pitchFamily="18" charset="2"/>
              </a:rPr>
              <a:t>R</a:t>
            </a:r>
            <a:r>
              <a:rPr lang="en-US" altLang="en-US" i="1" baseline="-25000" dirty="0">
                <a:sym typeface="Symbol" panose="05050102010706020507" pitchFamily="18" charset="2"/>
              </a:rPr>
              <a:t>j</a:t>
            </a:r>
            <a:endParaRPr lang="en-US" altLang="en-US" i="1" baseline="-25000" dirty="0">
              <a:sym typeface="Symbol" panose="05050102010706020507" pitchFamily="18" charset="2"/>
            </a:endParaRPr>
          </a:p>
          <a:p>
            <a:endParaRPr lang="en-US" altLang="en-US" sz="800" i="1" baseline="-25000" dirty="0">
              <a:sym typeface="Symbol" panose="05050102010706020507" pitchFamily="18" charset="2"/>
            </a:endParaRPr>
          </a:p>
          <a:p>
            <a:r>
              <a:rPr lang="en-US" altLang="en-US" b="1" dirty="0">
                <a:solidFill>
                  <a:srgbClr val="3366FF"/>
                </a:solidFill>
                <a:sym typeface="Symbol" panose="05050102010706020507" pitchFamily="18" charset="2"/>
              </a:rPr>
              <a:t>assignment edge</a:t>
            </a:r>
            <a:r>
              <a:rPr lang="en-US" altLang="en-US" dirty="0">
                <a:solidFill>
                  <a:srgbClr val="3366FF"/>
                </a:solidFill>
                <a:sym typeface="Symbol" panose="05050102010706020507" pitchFamily="18" charset="2"/>
              </a:rPr>
              <a:t> </a:t>
            </a:r>
            <a:r>
              <a:rPr lang="en-US" altLang="en-US" dirty="0"/>
              <a:t>– directed edge </a:t>
            </a:r>
            <a:r>
              <a:rPr lang="en-US" altLang="en-US" i="1" dirty="0"/>
              <a:t>R</a:t>
            </a:r>
            <a:r>
              <a:rPr lang="en-US" altLang="en-US" i="1" baseline="-25000" dirty="0"/>
              <a:t>j</a:t>
            </a:r>
            <a:r>
              <a:rPr lang="en-US" altLang="en-US" i="1" dirty="0"/>
              <a:t>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endParaRPr lang="en-US" altLang="en-US" dirty="0">
              <a:sym typeface="Symbol" panose="05050102010706020507" pitchFamily="18" charset="2"/>
            </a:endParaRPr>
          </a:p>
        </p:txBody>
      </p:sp>
      <p:sp>
        <p:nvSpPr>
          <p:cNvPr id="74756" name="Text Box 4"/>
          <p:cNvSpPr txBox="1"/>
          <p:nvPr/>
        </p:nvSpPr>
        <p:spPr>
          <a:xfrm>
            <a:off x="822325" y="1035050"/>
            <a:ext cx="4692650" cy="396875"/>
          </a:xfrm>
          <a:prstGeom prst="rect">
            <a:avLst/>
          </a:prstGeom>
          <a:noFill/>
          <a:ln w="9525">
            <a:noFill/>
          </a:ln>
        </p:spPr>
        <p:txBody>
          <a:bodyPr wrap="none" anchor="ctr" anchorCtr="0">
            <a:spAutoFit/>
          </a:bodyPr>
          <a:p>
            <a:pPr algn="ctr">
              <a:spcBef>
                <a:spcPct val="50000"/>
              </a:spcBef>
            </a:pPr>
            <a:r>
              <a:rPr lang="en-US" altLang="en-US" sz="2000" dirty="0">
                <a:latin typeface="Helvetica" pitchFamily="-84" charset="0"/>
              </a:rPr>
              <a:t>A set of vertices </a:t>
            </a:r>
            <a:r>
              <a:rPr lang="en-US" altLang="en-US" sz="2000" i="1" dirty="0">
                <a:latin typeface="Helvetica" pitchFamily="-84" charset="0"/>
              </a:rPr>
              <a:t>V</a:t>
            </a:r>
            <a:r>
              <a:rPr lang="en-US" altLang="en-US" sz="2000" dirty="0">
                <a:latin typeface="Helvetica" pitchFamily="-84" charset="0"/>
              </a:rPr>
              <a:t> and a set of edges </a:t>
            </a:r>
            <a:r>
              <a:rPr lang="en-US" altLang="en-US" sz="2000" i="1" dirty="0">
                <a:latin typeface="Helvetica" pitchFamily="-84" charset="0"/>
              </a:rPr>
              <a:t>E</a:t>
            </a:r>
            <a:r>
              <a:rPr lang="en-US" altLang="en-US" sz="2000" dirty="0">
                <a:latin typeface="Helvetica" pitchFamily="-84" charset="0"/>
              </a:rPr>
              <a:t>.</a:t>
            </a:r>
            <a:endParaRPr lang="en-US" altLang="en-US" sz="2000" dirty="0">
              <a:latin typeface="Helvetica" pitchFamily="-8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xfrm>
            <a:off x="1128713" y="182563"/>
            <a:ext cx="7810500" cy="576262"/>
          </a:xfrm>
          <a:ln/>
        </p:spPr>
        <p:txBody>
          <a:bodyPr vert="horz" wrap="square" lIns="91435" tIns="45718" rIns="91435" bIns="45718" anchor="b" anchorCtr="0"/>
          <a:p>
            <a:pPr eaLnBrk="1" hangingPunct="1"/>
            <a:r>
              <a:rPr lang="en-US" altLang="en-US" dirty="0"/>
              <a:t>Resource-Allocation Graph (Cont.)</a:t>
            </a:r>
            <a:endParaRPr lang="en-US" altLang="en-US" dirty="0"/>
          </a:p>
        </p:txBody>
      </p:sp>
      <p:sp>
        <p:nvSpPr>
          <p:cNvPr id="75779" name="Rectangle 3"/>
          <p:cNvSpPr>
            <a:spLocks noGrp="1"/>
          </p:cNvSpPr>
          <p:nvPr>
            <p:ph idx="1"/>
          </p:nvPr>
        </p:nvSpPr>
        <p:spPr>
          <a:xfrm>
            <a:off x="885825" y="1138238"/>
            <a:ext cx="7343775" cy="4530725"/>
          </a:xfrm>
          <a:ln/>
        </p:spPr>
        <p:txBody>
          <a:bodyPr vert="horz" wrap="square" lIns="91435" tIns="45718" rIns="91435" bIns="45718" anchor="t" anchorCtr="0"/>
          <a:p>
            <a:r>
              <a:rPr lang="en-US" altLang="en-US" dirty="0"/>
              <a:t>Process</a:t>
            </a:r>
            <a:br>
              <a:rPr lang="en-US" altLang="en-US" dirty="0"/>
            </a:br>
            <a:br>
              <a:rPr lang="en-US" altLang="en-US" dirty="0"/>
            </a:br>
            <a:br>
              <a:rPr lang="en-US" altLang="en-US" dirty="0"/>
            </a:br>
            <a:endParaRPr lang="en-US" altLang="en-US" dirty="0"/>
          </a:p>
          <a:p>
            <a:r>
              <a:rPr lang="en-US" altLang="en-US" dirty="0"/>
              <a:t>Resource Type with 4 instances</a:t>
            </a:r>
            <a:endParaRPr lang="en-US" altLang="en-US" dirty="0"/>
          </a:p>
          <a:p>
            <a:pPr>
              <a:buNone/>
            </a:pPr>
            <a:endParaRPr lang="en-US" altLang="en-US" dirty="0"/>
          </a:p>
          <a:p>
            <a:endParaRPr lang="en-US" altLang="en-US" dirty="0"/>
          </a:p>
          <a:p>
            <a:r>
              <a:rPr lang="en-US" altLang="en-US" i="1" dirty="0"/>
              <a:t>P</a:t>
            </a:r>
            <a:r>
              <a:rPr lang="en-US" altLang="en-US" i="1" baseline="-25000" dirty="0"/>
              <a:t>i</a:t>
            </a:r>
            <a:r>
              <a:rPr lang="en-US" altLang="en-US" i="1" dirty="0"/>
              <a:t> </a:t>
            </a:r>
            <a:r>
              <a:rPr lang="en-US" altLang="en-US" dirty="0"/>
              <a:t>requests instance of </a:t>
            </a:r>
            <a:r>
              <a:rPr lang="en-US" altLang="en-US" i="1" dirty="0"/>
              <a:t>R</a:t>
            </a:r>
            <a:r>
              <a:rPr lang="en-US" altLang="en-US" i="1" baseline="-25000" dirty="0"/>
              <a:t>j</a:t>
            </a:r>
            <a:endParaRPr lang="en-US" altLang="en-US" dirty="0"/>
          </a:p>
          <a:p>
            <a:endParaRPr lang="en-US" altLang="en-US" dirty="0"/>
          </a:p>
          <a:p>
            <a:pPr>
              <a:buNone/>
            </a:pPr>
            <a:endParaRPr lang="en-US" altLang="en-US" dirty="0"/>
          </a:p>
          <a:p>
            <a:r>
              <a:rPr lang="en-US" altLang="en-US" i="1" dirty="0"/>
              <a:t>P</a:t>
            </a:r>
            <a:r>
              <a:rPr lang="en-US" altLang="en-US" i="1" baseline="-25000" dirty="0"/>
              <a:t>i</a:t>
            </a:r>
            <a:r>
              <a:rPr lang="en-US" altLang="en-US" dirty="0"/>
              <a:t> is holding an instance of </a:t>
            </a:r>
            <a:r>
              <a:rPr lang="en-US" altLang="en-US" i="1" dirty="0"/>
              <a:t>R</a:t>
            </a:r>
            <a:r>
              <a:rPr lang="en-US" altLang="en-US" i="1" baseline="-25000" dirty="0"/>
              <a:t>j</a:t>
            </a:r>
            <a:endParaRPr lang="en-US" altLang="en-US" i="1" dirty="0"/>
          </a:p>
        </p:txBody>
      </p:sp>
      <p:sp>
        <p:nvSpPr>
          <p:cNvPr id="75780" name="Oval 4"/>
          <p:cNvSpPr/>
          <p:nvPr/>
        </p:nvSpPr>
        <p:spPr>
          <a:xfrm>
            <a:off x="4143375" y="1493838"/>
            <a:ext cx="495300" cy="495300"/>
          </a:xfrm>
          <a:prstGeom prst="ellipse">
            <a:avLst/>
          </a:prstGeom>
          <a:solidFill>
            <a:srgbClr val="CCECFF"/>
          </a:solidFill>
          <a:ln w="9525" cap="flat" cmpd="sng">
            <a:solidFill>
              <a:schemeClr val="tx1"/>
            </a:solidFill>
            <a:prstDash val="solid"/>
            <a:headEnd type="none" w="med" len="med"/>
            <a:tailEnd type="none" w="med" len="med"/>
          </a:ln>
        </p:spPr>
        <p:txBody>
          <a:bodyPr wrap="none" anchor="ctr" anchorCtr="0"/>
          <a:p>
            <a:endParaRPr lang="en-US" altLang="en-US" dirty="0">
              <a:latin typeface="Verdana" panose="020B0604030504040204" pitchFamily="34" charset="0"/>
            </a:endParaRPr>
          </a:p>
        </p:txBody>
      </p:sp>
      <p:sp>
        <p:nvSpPr>
          <p:cNvPr id="75781" name="Oval 5"/>
          <p:cNvSpPr/>
          <p:nvPr/>
        </p:nvSpPr>
        <p:spPr>
          <a:xfrm>
            <a:off x="3876675" y="5316538"/>
            <a:ext cx="495300" cy="495300"/>
          </a:xfrm>
          <a:prstGeom prst="ellipse">
            <a:avLst/>
          </a:prstGeom>
          <a:solidFill>
            <a:srgbClr val="CCECFF"/>
          </a:solidFill>
          <a:ln w="9525" cap="flat" cmpd="sng">
            <a:solidFill>
              <a:schemeClr val="tx1"/>
            </a:solidFill>
            <a:prstDash val="solid"/>
            <a:headEnd type="none" w="med" len="med"/>
            <a:tailEnd type="none" w="med" len="med"/>
          </a:ln>
        </p:spPr>
        <p:txBody>
          <a:bodyPr wrap="none" anchor="ctr" anchorCtr="0"/>
          <a:p>
            <a:pPr algn="ctr"/>
            <a:r>
              <a:rPr lang="en-US" altLang="en-US" i="1" dirty="0">
                <a:latin typeface="Helvetica" pitchFamily="-84" charset="0"/>
              </a:rPr>
              <a:t>P</a:t>
            </a:r>
            <a:r>
              <a:rPr lang="en-US" altLang="en-US" i="1" baseline="-25000" dirty="0">
                <a:latin typeface="Helvetica" pitchFamily="-84" charset="0"/>
              </a:rPr>
              <a:t>i</a:t>
            </a:r>
            <a:endParaRPr lang="en-US" altLang="en-US" dirty="0">
              <a:latin typeface="Helvetica" pitchFamily="-84" charset="0"/>
            </a:endParaRPr>
          </a:p>
        </p:txBody>
      </p:sp>
      <p:sp>
        <p:nvSpPr>
          <p:cNvPr id="75782" name="Oval 6"/>
          <p:cNvSpPr/>
          <p:nvPr/>
        </p:nvSpPr>
        <p:spPr>
          <a:xfrm>
            <a:off x="3860800" y="3914775"/>
            <a:ext cx="495300" cy="495300"/>
          </a:xfrm>
          <a:prstGeom prst="ellipse">
            <a:avLst/>
          </a:prstGeom>
          <a:solidFill>
            <a:srgbClr val="CCECFF"/>
          </a:solidFill>
          <a:ln w="9525" cap="flat" cmpd="sng">
            <a:solidFill>
              <a:schemeClr val="tx1"/>
            </a:solidFill>
            <a:prstDash val="solid"/>
            <a:headEnd type="none" w="med" len="med"/>
            <a:tailEnd type="none" w="med" len="med"/>
          </a:ln>
        </p:spPr>
        <p:txBody>
          <a:bodyPr wrap="none" anchor="ctr" anchorCtr="0"/>
          <a:p>
            <a:pPr algn="ctr"/>
            <a:r>
              <a:rPr lang="en-US" altLang="en-US" i="1" dirty="0">
                <a:latin typeface="Helvetica" pitchFamily="-84" charset="0"/>
              </a:rPr>
              <a:t>P</a:t>
            </a:r>
            <a:r>
              <a:rPr lang="en-US" altLang="en-US" i="1" baseline="-25000" dirty="0">
                <a:latin typeface="Helvetica" pitchFamily="-84" charset="0"/>
              </a:rPr>
              <a:t>i</a:t>
            </a:r>
            <a:endParaRPr lang="en-US" altLang="en-US" i="1" dirty="0">
              <a:latin typeface="Helvetica" pitchFamily="-84" charset="0"/>
            </a:endParaRPr>
          </a:p>
        </p:txBody>
      </p:sp>
      <p:grpSp>
        <p:nvGrpSpPr>
          <p:cNvPr id="2" name="Group 12"/>
          <p:cNvGrpSpPr/>
          <p:nvPr/>
        </p:nvGrpSpPr>
        <p:grpSpPr bwMode="auto">
          <a:xfrm>
            <a:off x="4232275" y="2862263"/>
            <a:ext cx="438150" cy="419100"/>
            <a:chOff x="2666" y="1966"/>
            <a:chExt cx="276" cy="264"/>
          </a:xfrm>
          <a:solidFill>
            <a:srgbClr val="CCECFF"/>
          </a:solidFill>
        </p:grpSpPr>
        <p:sp>
          <p:nvSpPr>
            <p:cNvPr id="10264" name="Rectangle 7"/>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5" name="Rectangle 8"/>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6" name="Rectangle 9"/>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7" name="Rectangle 10"/>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8" name="Rectangle 11"/>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grpSp>
      <p:grpSp>
        <p:nvGrpSpPr>
          <p:cNvPr id="3" name="Group 13"/>
          <p:cNvGrpSpPr/>
          <p:nvPr/>
        </p:nvGrpSpPr>
        <p:grpSpPr bwMode="auto">
          <a:xfrm>
            <a:off x="4692650" y="3978275"/>
            <a:ext cx="438150" cy="419100"/>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grpSp>
      <p:sp>
        <p:nvSpPr>
          <p:cNvPr id="75785" name="Line 19"/>
          <p:cNvSpPr/>
          <p:nvPr/>
        </p:nvSpPr>
        <p:spPr>
          <a:xfrm>
            <a:off x="4365625" y="4181475"/>
            <a:ext cx="304800" cy="0"/>
          </a:xfrm>
          <a:prstGeom prst="line">
            <a:avLst/>
          </a:prstGeom>
          <a:ln w="9525" cap="flat" cmpd="sng">
            <a:solidFill>
              <a:schemeClr val="tx1"/>
            </a:solidFill>
            <a:prstDash val="solid"/>
            <a:headEnd type="none" w="med" len="med"/>
            <a:tailEnd type="triangle" w="med" len="med"/>
          </a:ln>
        </p:spPr>
      </p:sp>
      <p:sp>
        <p:nvSpPr>
          <p:cNvPr id="75786" name="Text Box 20"/>
          <p:cNvSpPr txBox="1"/>
          <p:nvPr/>
        </p:nvSpPr>
        <p:spPr>
          <a:xfrm>
            <a:off x="4752975" y="4395788"/>
            <a:ext cx="338138" cy="304800"/>
          </a:xfrm>
          <a:prstGeom prst="rect">
            <a:avLst/>
          </a:prstGeom>
          <a:noFill/>
          <a:ln w="9525">
            <a:noFill/>
          </a:ln>
        </p:spPr>
        <p:txBody>
          <a:bodyPr wrap="none" anchor="ctr" anchorCtr="0">
            <a:spAutoFit/>
          </a:bodyPr>
          <a:p>
            <a:pPr algn="ctr">
              <a:spcBef>
                <a:spcPct val="50000"/>
              </a:spcBef>
            </a:pPr>
            <a:r>
              <a:rPr lang="en-US" altLang="en-US" sz="1400" i="1" dirty="0">
                <a:latin typeface="Helvetica" pitchFamily="-84" charset="0"/>
              </a:rPr>
              <a:t>R</a:t>
            </a:r>
            <a:r>
              <a:rPr lang="en-US" altLang="en-US" sz="1400" i="1" baseline="-25000" dirty="0">
                <a:latin typeface="Helvetica" pitchFamily="-84" charset="0"/>
              </a:rPr>
              <a:t>j</a:t>
            </a:r>
            <a:endParaRPr lang="en-US" altLang="en-US" sz="1400" i="1" dirty="0">
              <a:latin typeface="Helvetica" pitchFamily="-84" charset="0"/>
            </a:endParaRPr>
          </a:p>
        </p:txBody>
      </p:sp>
      <p:grpSp>
        <p:nvGrpSpPr>
          <p:cNvPr id="4" name="Group 21"/>
          <p:cNvGrpSpPr/>
          <p:nvPr/>
        </p:nvGrpSpPr>
        <p:grpSpPr bwMode="auto">
          <a:xfrm>
            <a:off x="4670425" y="5380038"/>
            <a:ext cx="438150" cy="419100"/>
            <a:chOff x="2666" y="1966"/>
            <a:chExt cx="276" cy="264"/>
          </a:xfrm>
          <a:solidFill>
            <a:srgbClr val="CCECFF"/>
          </a:solidFill>
        </p:grpSpPr>
        <p:sp>
          <p:nvSpPr>
            <p:cNvPr id="10254" name="Rectangle 22"/>
            <p:cNvSpPr>
              <a:spLocks noChangeArrowheads="1"/>
            </p:cNvSpPr>
            <p:nvPr/>
          </p:nvSpPr>
          <p:spPr bwMode="auto">
            <a:xfrm>
              <a:off x="2666" y="1966"/>
              <a:ext cx="276" cy="264"/>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55" name="Rectangle 23"/>
            <p:cNvSpPr>
              <a:spLocks noChangeArrowheads="1"/>
            </p:cNvSpPr>
            <p:nvPr/>
          </p:nvSpPr>
          <p:spPr bwMode="auto">
            <a:xfrm>
              <a:off x="2736"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56" name="Rectangle 24"/>
            <p:cNvSpPr>
              <a:spLocks noChangeArrowheads="1"/>
            </p:cNvSpPr>
            <p:nvPr/>
          </p:nvSpPr>
          <p:spPr bwMode="auto">
            <a:xfrm>
              <a:off x="2832" y="2026"/>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57" name="Rectangle 25"/>
            <p:cNvSpPr>
              <a:spLocks noChangeArrowheads="1"/>
            </p:cNvSpPr>
            <p:nvPr/>
          </p:nvSpPr>
          <p:spPr bwMode="auto">
            <a:xfrm>
              <a:off x="2736"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sp>
          <p:nvSpPr>
            <p:cNvPr id="10258" name="Rectangle 26"/>
            <p:cNvSpPr>
              <a:spLocks noChangeArrowheads="1"/>
            </p:cNvSpPr>
            <p:nvPr/>
          </p:nvSpPr>
          <p:spPr bwMode="auto">
            <a:xfrm>
              <a:off x="2832" y="2108"/>
              <a:ext cx="47" cy="47"/>
            </a:xfrm>
            <a:prstGeom prst="rect">
              <a:avLst/>
            </a:prstGeom>
            <a:grpFill/>
            <a:ln w="9525">
              <a:solidFill>
                <a:schemeClr val="tx1"/>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smtClean="0">
                <a:ln>
                  <a:noFill/>
                </a:ln>
                <a:solidFill>
                  <a:schemeClr val="tx1"/>
                </a:solidFill>
                <a:effectLst/>
                <a:uLnTx/>
                <a:uFillTx/>
                <a:latin typeface="Verdana" panose="020B0604030504040204" pitchFamily="34" charset="0"/>
                <a:ea typeface="MS PGothic" panose="020B0600070205080204" pitchFamily="34" charset="-128"/>
                <a:cs typeface="+mn-cs"/>
              </a:endParaRPr>
            </a:p>
          </p:txBody>
        </p:sp>
      </p:grpSp>
      <p:sp>
        <p:nvSpPr>
          <p:cNvPr id="75788" name="Line 27"/>
          <p:cNvSpPr/>
          <p:nvPr/>
        </p:nvSpPr>
        <p:spPr>
          <a:xfrm flipH="1">
            <a:off x="4343400" y="5526088"/>
            <a:ext cx="476250" cy="104775"/>
          </a:xfrm>
          <a:prstGeom prst="line">
            <a:avLst/>
          </a:prstGeom>
          <a:ln w="9525" cap="flat" cmpd="sng">
            <a:solidFill>
              <a:schemeClr val="tx1"/>
            </a:solidFill>
            <a:prstDash val="solid"/>
            <a:headEnd type="none" w="med" len="med"/>
            <a:tailEnd type="triangle" w="med" len="med"/>
          </a:ln>
        </p:spPr>
      </p:sp>
      <p:sp>
        <p:nvSpPr>
          <p:cNvPr id="75789" name="Text Box 28"/>
          <p:cNvSpPr txBox="1"/>
          <p:nvPr/>
        </p:nvSpPr>
        <p:spPr>
          <a:xfrm>
            <a:off x="4721225" y="5768975"/>
            <a:ext cx="338138" cy="304800"/>
          </a:xfrm>
          <a:prstGeom prst="rect">
            <a:avLst/>
          </a:prstGeom>
          <a:noFill/>
          <a:ln w="9525">
            <a:noFill/>
          </a:ln>
        </p:spPr>
        <p:txBody>
          <a:bodyPr wrap="none" anchor="ctr" anchorCtr="0">
            <a:spAutoFit/>
          </a:bodyPr>
          <a:p>
            <a:pPr algn="ctr">
              <a:spcBef>
                <a:spcPct val="50000"/>
              </a:spcBef>
            </a:pPr>
            <a:r>
              <a:rPr lang="en-US" altLang="en-US" sz="1400" i="1" dirty="0">
                <a:latin typeface="Helvetica" pitchFamily="-84" charset="0"/>
              </a:rPr>
              <a:t>R</a:t>
            </a:r>
            <a:r>
              <a:rPr lang="en-US" altLang="en-US" sz="1400" i="1" baseline="-25000" dirty="0">
                <a:latin typeface="Helvetica" pitchFamily="-84" charset="0"/>
              </a:rPr>
              <a:t>j</a:t>
            </a:r>
            <a:endParaRPr lang="en-US" altLang="en-US" sz="1400" i="1" dirty="0">
              <a:latin typeface="Helvetica" pitchFamily="-8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1026"/>
          <p:cNvSpPr>
            <a:spLocks noGrp="1"/>
          </p:cNvSpPr>
          <p:nvPr>
            <p:ph type="title"/>
          </p:nvPr>
        </p:nvSpPr>
        <p:spPr>
          <a:xfrm>
            <a:off x="1076325" y="207963"/>
            <a:ext cx="8150225" cy="512762"/>
          </a:xfrm>
          <a:ln/>
        </p:spPr>
        <p:txBody>
          <a:bodyPr vert="horz" wrap="square" lIns="91435" tIns="45718" rIns="91435" bIns="45718" anchor="b" anchorCtr="0"/>
          <a:p>
            <a:pPr eaLnBrk="1" hangingPunct="1"/>
            <a:r>
              <a:rPr lang="en-US" altLang="en-US" sz="2800" dirty="0"/>
              <a:t>Example of a Resource Allocation Graph</a:t>
            </a:r>
            <a:endParaRPr lang="en-US" altLang="en-US" sz="2800" dirty="0"/>
          </a:p>
        </p:txBody>
      </p:sp>
      <p:pic>
        <p:nvPicPr>
          <p:cNvPr id="76803" name="Picture 1032"/>
          <p:cNvPicPr>
            <a:picLocks noChangeAspect="1"/>
          </p:cNvPicPr>
          <p:nvPr/>
        </p:nvPicPr>
        <p:blipFill>
          <a:blip r:embed="rId1"/>
          <a:srcRect l="25287" t="926" r="25287" b="1532"/>
          <a:stretch>
            <a:fillRect/>
          </a:stretch>
        </p:blipFill>
        <p:spPr>
          <a:xfrm>
            <a:off x="2941638" y="1316038"/>
            <a:ext cx="2741612" cy="4059237"/>
          </a:xfrm>
          <a:prstGeom prst="rect">
            <a:avLst/>
          </a:prstGeom>
          <a:noFill/>
          <a:ln w="38100">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xfrm>
            <a:off x="1033463" y="273050"/>
            <a:ext cx="8378825" cy="469900"/>
          </a:xfrm>
          <a:ln/>
        </p:spPr>
        <p:txBody>
          <a:bodyPr vert="horz" wrap="square" lIns="91435" tIns="45718" rIns="91435" bIns="45718" anchor="b" anchorCtr="0"/>
          <a:p>
            <a:pPr eaLnBrk="1" hangingPunct="1"/>
            <a:r>
              <a:rPr lang="en-US" altLang="en-US" sz="2800" dirty="0"/>
              <a:t>Resource Allocation Graph With A Deadlock</a:t>
            </a:r>
            <a:endParaRPr lang="en-US" altLang="en-US" sz="2800" dirty="0"/>
          </a:p>
        </p:txBody>
      </p:sp>
      <p:pic>
        <p:nvPicPr>
          <p:cNvPr id="77827" name="Picture 7"/>
          <p:cNvPicPr>
            <a:picLocks noChangeAspect="1"/>
          </p:cNvPicPr>
          <p:nvPr/>
        </p:nvPicPr>
        <p:blipFill>
          <a:blip r:embed="rId1"/>
          <a:stretch>
            <a:fillRect/>
          </a:stretch>
        </p:blipFill>
        <p:spPr>
          <a:xfrm>
            <a:off x="3013075" y="1212850"/>
            <a:ext cx="2781300" cy="40989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01613"/>
            <a:ext cx="8229600" cy="576262"/>
          </a:xfrm>
          <a:ln/>
        </p:spPr>
        <p:txBody>
          <a:bodyPr vert="horz" wrap="square" lIns="91435" tIns="45718" rIns="91435" bIns="45718" anchor="b" anchorCtr="0"/>
          <a:p>
            <a:r>
              <a:rPr lang="en-US" altLang="en-US" dirty="0"/>
              <a:t>Critical Section Problem</a:t>
            </a:r>
            <a:endParaRPr lang="en-US" altLang="en-US" dirty="0"/>
          </a:p>
        </p:txBody>
      </p:sp>
      <p:sp>
        <p:nvSpPr>
          <p:cNvPr id="10243" name="Content Placeholder 2"/>
          <p:cNvSpPr>
            <a:spLocks noGrp="1"/>
          </p:cNvSpPr>
          <p:nvPr>
            <p:ph idx="1"/>
          </p:nvPr>
        </p:nvSpPr>
        <p:spPr>
          <a:xfrm>
            <a:off x="908050" y="1131888"/>
            <a:ext cx="6940550" cy="4530725"/>
          </a:xfrm>
          <a:ln/>
        </p:spPr>
        <p:txBody>
          <a:bodyPr vert="horz" wrap="square" lIns="91435" tIns="45718" rIns="91435" bIns="45718" anchor="t" anchorCtr="0"/>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endParaRPr lang="en-US" altLang="en-US" dirty="0"/>
          </a:p>
          <a:p>
            <a:r>
              <a:rPr lang="en-US" altLang="en-US" dirty="0"/>
              <a:t>Each process has </a:t>
            </a:r>
            <a:r>
              <a:rPr lang="en-US" altLang="en-US" b="1" dirty="0">
                <a:solidFill>
                  <a:srgbClr val="3366FF"/>
                </a:solidFill>
              </a:rPr>
              <a:t>critical section </a:t>
            </a:r>
            <a:r>
              <a:rPr lang="en-US" altLang="en-US" dirty="0"/>
              <a:t>segment of code</a:t>
            </a:r>
            <a:endParaRPr lang="en-US" altLang="en-US" dirty="0"/>
          </a:p>
          <a:p>
            <a:pPr lvl="1"/>
            <a:r>
              <a:rPr lang="en-US" altLang="en-US" dirty="0"/>
              <a:t>Process may be changing common variables, updating table, writing file, etc</a:t>
            </a:r>
            <a:endParaRPr lang="en-US" altLang="en-US" dirty="0"/>
          </a:p>
          <a:p>
            <a:pPr lvl="1"/>
            <a:r>
              <a:rPr lang="en-US" altLang="en-US" dirty="0"/>
              <a:t>When one process in critical section, no other may be in its critical section</a:t>
            </a:r>
            <a:endParaRPr lang="en-US" altLang="en-US" dirty="0"/>
          </a:p>
          <a:p>
            <a:r>
              <a:rPr lang="en-US" altLang="en-US" b="1" i="1" dirty="0"/>
              <a:t>Critical section problem </a:t>
            </a:r>
            <a:r>
              <a:rPr lang="en-US" altLang="en-US" dirty="0"/>
              <a:t>is to design protocol to solve this</a:t>
            </a:r>
            <a:endParaRPr lang="en-US" altLang="en-US" dirty="0"/>
          </a:p>
          <a:p>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endParaRPr lang="en-US" altLang="en-US" b="1" dirty="0">
              <a:solidFill>
                <a:srgbClr val="3366FF"/>
              </a:solidFill>
            </a:endParaRPr>
          </a:p>
          <a:p>
            <a:endParaRPr lang="en-US" altLang="en-US" b="1" dirty="0">
              <a:solidFill>
                <a:srgbClr val="3366FF"/>
              </a:solidFill>
            </a:endParaRPr>
          </a:p>
          <a:p>
            <a:pPr>
              <a:buNone/>
            </a:pPr>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xfrm>
            <a:off x="1241425" y="304800"/>
            <a:ext cx="7954963" cy="457200"/>
          </a:xfrm>
          <a:ln/>
        </p:spPr>
        <p:txBody>
          <a:bodyPr vert="horz" wrap="square" lIns="91435" tIns="45718" rIns="91435" bIns="45718" anchor="b" anchorCtr="0"/>
          <a:p>
            <a:pPr eaLnBrk="1" hangingPunct="1"/>
            <a:r>
              <a:rPr lang="en-US" altLang="en-US" dirty="0"/>
              <a:t>Graph With A Cycle But No Deadlock</a:t>
            </a:r>
            <a:endParaRPr lang="en-US" altLang="en-US" dirty="0"/>
          </a:p>
        </p:txBody>
      </p:sp>
      <p:pic>
        <p:nvPicPr>
          <p:cNvPr id="78851" name="Picture 4" descr="7"/>
          <p:cNvPicPr>
            <a:picLocks noChangeAspect="1"/>
          </p:cNvPicPr>
          <p:nvPr/>
        </p:nvPicPr>
        <p:blipFill>
          <a:blip r:embed="rId1"/>
          <a:stretch>
            <a:fillRect/>
          </a:stretch>
        </p:blipFill>
        <p:spPr>
          <a:xfrm>
            <a:off x="3216275" y="1208088"/>
            <a:ext cx="2952750" cy="3767137"/>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457200" y="152400"/>
            <a:ext cx="8229600" cy="576263"/>
          </a:xfrm>
          <a:ln/>
        </p:spPr>
        <p:txBody>
          <a:bodyPr vert="horz" wrap="square" lIns="91435" tIns="45718" rIns="91435" bIns="45718" anchor="b" anchorCtr="0"/>
          <a:p>
            <a:pPr eaLnBrk="1" hangingPunct="1"/>
            <a:r>
              <a:rPr lang="en-US" altLang="en-US" dirty="0"/>
              <a:t>Basic Facts</a:t>
            </a:r>
            <a:endParaRPr lang="en-US" altLang="en-US" dirty="0"/>
          </a:p>
        </p:txBody>
      </p:sp>
      <p:sp>
        <p:nvSpPr>
          <p:cNvPr id="79875" name="Rectangle 3"/>
          <p:cNvSpPr>
            <a:spLocks noGrp="1"/>
          </p:cNvSpPr>
          <p:nvPr>
            <p:ph idx="1"/>
          </p:nvPr>
        </p:nvSpPr>
        <p:spPr>
          <a:xfrm>
            <a:off x="865188" y="1217613"/>
            <a:ext cx="6284912" cy="4400550"/>
          </a:xfrm>
          <a:ln/>
        </p:spPr>
        <p:txBody>
          <a:bodyPr vert="horz" wrap="square" lIns="91435" tIns="45718" rIns="91435" bIns="45718" anchor="t" anchorCtr="0"/>
          <a:p>
            <a:r>
              <a:rPr lang="en-US" altLang="en-US" dirty="0"/>
              <a:t>If graph contains no cycles </a:t>
            </a:r>
            <a:r>
              <a:rPr lang="en-US" altLang="en-US" dirty="0">
                <a:sym typeface="Symbol" panose="05050102010706020507" pitchFamily="18" charset="2"/>
              </a:rPr>
              <a:t> no deadlock</a:t>
            </a:r>
            <a:endParaRPr lang="en-US" altLang="en-US" dirty="0">
              <a:sym typeface="Symbol" panose="05050102010706020507" pitchFamily="18" charset="2"/>
            </a:endParaRPr>
          </a:p>
          <a:p>
            <a:r>
              <a:rPr lang="en-US" altLang="en-US" dirty="0">
                <a:sym typeface="Symbol" panose="05050102010706020507" pitchFamily="18" charset="2"/>
              </a:rPr>
              <a:t>If graph contains a cycle </a:t>
            </a:r>
            <a:endParaRPr lang="en-US" altLang="en-US" dirty="0">
              <a:sym typeface="Symbol" panose="05050102010706020507" pitchFamily="18" charset="2"/>
            </a:endParaRPr>
          </a:p>
          <a:p>
            <a:pPr lvl="1"/>
            <a:r>
              <a:rPr lang="en-US" altLang="en-US" dirty="0">
                <a:sym typeface="Symbol" panose="05050102010706020507" pitchFamily="18" charset="2"/>
              </a:rPr>
              <a:t>if only one instance per resource type, then deadlock</a:t>
            </a:r>
            <a:endParaRPr lang="en-US" altLang="en-US" dirty="0">
              <a:sym typeface="Symbol" panose="05050102010706020507" pitchFamily="18" charset="2"/>
            </a:endParaRPr>
          </a:p>
          <a:p>
            <a:pPr lvl="1"/>
            <a:r>
              <a:rPr lang="en-US" altLang="en-US" dirty="0">
                <a:sym typeface="Symbol" panose="05050102010706020507" pitchFamily="18" charset="2"/>
              </a:rPr>
              <a:t>if several instances per resource type, possibility of deadlock</a:t>
            </a:r>
            <a:endParaRPr lang="en-US" altLang="en-US" dirty="0">
              <a:sym typeface="Symbol" panose="05050102010706020507" pitchFamily="18" charset="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xfrm>
            <a:off x="1109663" y="214313"/>
            <a:ext cx="7577137" cy="576262"/>
          </a:xfrm>
          <a:ln/>
        </p:spPr>
        <p:txBody>
          <a:bodyPr vert="horz" wrap="square" lIns="91435" tIns="45718" rIns="91435" bIns="45718" anchor="b" anchorCtr="0"/>
          <a:p>
            <a:pPr eaLnBrk="1" hangingPunct="1"/>
            <a:r>
              <a:rPr lang="en-US" altLang="en-US" dirty="0"/>
              <a:t>Methods for Handling Deadlocks</a:t>
            </a:r>
            <a:endParaRPr lang="en-US" altLang="en-US" dirty="0"/>
          </a:p>
        </p:txBody>
      </p:sp>
      <p:sp>
        <p:nvSpPr>
          <p:cNvPr id="80899" name="Rectangle 3"/>
          <p:cNvSpPr>
            <a:spLocks noGrp="1"/>
          </p:cNvSpPr>
          <p:nvPr>
            <p:ph idx="1"/>
          </p:nvPr>
        </p:nvSpPr>
        <p:spPr>
          <a:xfrm>
            <a:off x="882650" y="1198563"/>
            <a:ext cx="6153150" cy="3295650"/>
          </a:xfrm>
          <a:ln/>
        </p:spPr>
        <p:txBody>
          <a:bodyPr vert="horz" wrap="square" lIns="91435" tIns="45718" rIns="91435" bIns="45718" anchor="t" anchorCtr="0"/>
          <a:p>
            <a:r>
              <a:rPr lang="en-US" altLang="en-US" dirty="0"/>
              <a:t>Ensure that the system will </a:t>
            </a:r>
            <a:r>
              <a:rPr lang="en-US" altLang="en-US" b="1" i="1" dirty="0">
                <a:solidFill>
                  <a:srgbClr val="FF0066"/>
                </a:solidFill>
              </a:rPr>
              <a:t>never</a:t>
            </a:r>
            <a:r>
              <a:rPr lang="en-US" altLang="en-US" dirty="0"/>
              <a:t> enter a deadlock state:</a:t>
            </a:r>
            <a:endParaRPr lang="en-US" altLang="en-US" dirty="0"/>
          </a:p>
          <a:p>
            <a:pPr lvl="1"/>
            <a:r>
              <a:rPr lang="en-US" altLang="en-US" dirty="0"/>
              <a:t>Deadlock prevention</a:t>
            </a:r>
            <a:endParaRPr lang="en-US" altLang="en-US" dirty="0"/>
          </a:p>
          <a:p>
            <a:pPr lvl="1"/>
            <a:r>
              <a:rPr lang="en-US" altLang="en-US" dirty="0"/>
              <a:t>Deadlock avoidence</a:t>
            </a:r>
            <a:endParaRPr lang="en-US" altLang="en-US" dirty="0"/>
          </a:p>
          <a:p>
            <a:r>
              <a:rPr lang="en-US" altLang="en-US" dirty="0"/>
              <a:t>Allow the system to enter a deadlock state and then recover</a:t>
            </a:r>
            <a:endParaRPr lang="en-US" altLang="en-US" dirty="0"/>
          </a:p>
          <a:p>
            <a:r>
              <a:rPr lang="en-US" altLang="en-US" dirty="0"/>
              <a:t>Ignore the problem and pretend that deadlocks never occur in the system; used by most operating systems, including UNIX</a:t>
            </a:r>
            <a:endParaRPr lang="en-US"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ctrTitle"/>
          </p:nvPr>
        </p:nvSpPr>
        <p:spPr>
          <a:ln/>
        </p:spPr>
        <p:txBody>
          <a:bodyPr vert="horz" wrap="square" lIns="91435" tIns="45718" rIns="91435" bIns="45718" anchor="b" anchorCtr="0"/>
          <a:p>
            <a:pPr eaLnBrk="1" hangingPunct="1">
              <a:buClrTx/>
              <a:buSzTx/>
              <a:buFontTx/>
            </a:pPr>
            <a:r>
              <a:rPr lang="en-US" altLang="en-US" dirty="0">
                <a:latin typeface="+mj-lt"/>
                <a:ea typeface="MS PGothic" panose="020B0600070205080204" pitchFamily="34" charset="-128"/>
                <a:cs typeface="MS PGothic" panose="020B0600070205080204" pitchFamily="34" charset="-128"/>
              </a:rPr>
              <a:t>End of Chapter 5</a:t>
            </a:r>
            <a:endParaRPr lang="en-US" altLang="en-US" dirty="0">
              <a:latin typeface="+mj-lt"/>
              <a:ea typeface="MS PGothic" panose="020B0600070205080204" pitchFamily="34" charset="-128"/>
              <a:cs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xfrm>
            <a:off x="457200" y="188913"/>
            <a:ext cx="8229600" cy="576262"/>
          </a:xfrm>
          <a:ln/>
        </p:spPr>
        <p:txBody>
          <a:bodyPr vert="horz" wrap="square" lIns="91435" tIns="45718" rIns="91435" bIns="45718" anchor="b" anchorCtr="0"/>
          <a:p>
            <a:r>
              <a:rPr lang="en-US" altLang="en-US" dirty="0"/>
              <a:t>Critical Section</a:t>
            </a:r>
            <a:endParaRPr lang="en-US" altLang="en-US" dirty="0"/>
          </a:p>
        </p:txBody>
      </p:sp>
      <p:sp>
        <p:nvSpPr>
          <p:cNvPr id="11267" name="Content Placeholder 2"/>
          <p:cNvSpPr>
            <a:spLocks noGrp="1"/>
          </p:cNvSpPr>
          <p:nvPr>
            <p:ph idx="1"/>
          </p:nvPr>
        </p:nvSpPr>
        <p:spPr>
          <a:ln/>
        </p:spPr>
        <p:txBody>
          <a:bodyPr vert="horz" wrap="square" lIns="91435" tIns="45718" rIns="91435" bIns="45718" anchor="t" anchorCtr="0"/>
          <a:p>
            <a:r>
              <a:rPr lang="en-US" altLang="en-US" dirty="0"/>
              <a:t>General structure of process </a:t>
            </a:r>
            <a:r>
              <a:rPr lang="en-US" altLang="en-US" b="1" i="1" dirty="0"/>
              <a:t>P</a:t>
            </a:r>
            <a:r>
              <a:rPr lang="en-US" altLang="en-US" b="1" i="1" baseline="-25000" dirty="0"/>
              <a:t>i  </a:t>
            </a:r>
            <a:endParaRPr lang="en-US" altLang="en-US" dirty="0"/>
          </a:p>
          <a:p>
            <a:endParaRPr lang="en-US" altLang="en-US" b="1" dirty="0">
              <a:solidFill>
                <a:srgbClr val="0000FF"/>
              </a:solidFill>
            </a:endParaRPr>
          </a:p>
        </p:txBody>
      </p:sp>
      <p:pic>
        <p:nvPicPr>
          <p:cNvPr id="11268" name="Picture 1"/>
          <p:cNvPicPr>
            <a:picLocks noChangeAspect="1"/>
          </p:cNvPicPr>
          <p:nvPr/>
        </p:nvPicPr>
        <p:blipFill>
          <a:blip r:embed="rId1"/>
          <a:stretch>
            <a:fillRect/>
          </a:stretch>
        </p:blipFill>
        <p:spPr>
          <a:xfrm>
            <a:off x="2474913" y="1751013"/>
            <a:ext cx="3894137" cy="2690812"/>
          </a:xfrm>
          <a:prstGeom prst="rect">
            <a:avLst/>
          </a:prstGeom>
          <a:noFill/>
          <a:ln w="9525">
            <a:noFill/>
          </a:ln>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27275</Words>
  <Application>WPS Presentation</Application>
  <PresentationFormat>On-screen Show (4:3)</PresentationFormat>
  <Paragraphs>956</Paragraphs>
  <Slides>83</Slides>
  <Notes>73</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83</vt:i4>
      </vt:variant>
    </vt:vector>
  </HeadingPairs>
  <TitlesOfParts>
    <vt:vector size="104" baseType="lpstr">
      <vt:lpstr>Arial</vt:lpstr>
      <vt:lpstr>SimSun</vt:lpstr>
      <vt:lpstr>Wingdings</vt:lpstr>
      <vt:lpstr>Verdana</vt:lpstr>
      <vt:lpstr>MS PGothic</vt:lpstr>
      <vt:lpstr>Helvetica</vt:lpstr>
      <vt:lpstr>Monotype Sorts</vt:lpstr>
      <vt:lpstr>Wingdings</vt:lpstr>
      <vt:lpstr>Webdings</vt:lpstr>
      <vt:lpstr>Times New Roman</vt:lpstr>
      <vt:lpstr>Courier</vt:lpstr>
      <vt:lpstr>Courier New</vt:lpstr>
      <vt:lpstr>Wingdings 2</vt:lpstr>
      <vt:lpstr>Symbol</vt:lpstr>
      <vt:lpstr>MT Extra</vt:lpstr>
      <vt:lpstr>Microsoft YaHei</vt:lpstr>
      <vt:lpstr>Arial Unicode MS</vt:lpstr>
      <vt:lpstr>Monotype Sorts</vt:lpstr>
      <vt:lpstr>Courier New</vt:lpstr>
      <vt:lpstr>os-8</vt:lpstr>
      <vt:lpstr>1_os-8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Semaphore</vt:lpstr>
      <vt:lpstr>PowerPoint 演示文稿</vt:lpstr>
      <vt:lpstr>PowerPoint 演示文稿</vt:lpstr>
      <vt:lpstr>PowerPoint 演示文稿</vt:lpstr>
      <vt:lpstr>PowerPoint 演示文稿</vt:lpstr>
      <vt:lpstr>Readers-Writers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Apoorva Chate</cp:lastModifiedBy>
  <cp:revision>224</cp:revision>
  <cp:lastPrinted>2013-09-18T17:45:18Z</cp:lastPrinted>
  <dcterms:created xsi:type="dcterms:W3CDTF">2011-01-13T23:43:38Z</dcterms:created>
  <dcterms:modified xsi:type="dcterms:W3CDTF">2024-01-24T05:30:16Z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759CB6CB3F274887B5B43ABD2CC842B6_12</vt:lpwstr>
  </property>
  <property fmtid="{D5CDD505-2E9C-101B-9397-08002B2CF9AE}" pid="3" name="KSOProductBuildVer">
    <vt:lpwstr>1033-12.2.0.13359</vt:lpwstr>
  </property>
</Properties>
</file>