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8" r:id="rId12"/>
    <p:sldId id="269" r:id="rId13"/>
    <p:sldId id="267" r:id="rId14"/>
    <p:sldId id="266" r:id="rId15"/>
    <p:sldId id="270" r:id="rId16"/>
    <p:sldId id="271" r:id="rId17"/>
    <p:sldId id="272" r:id="rId18"/>
    <p:sldId id="273" r:id="rId19"/>
    <p:sldId id="274" r:id="rId20"/>
  </p:sldIdLst>
  <p:sldSz cx="12192000" cy="6858000"/>
  <p:notesSz cx="6858000" cy="9144000"/>
  <p:embeddedFontLs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8F2FF04-0344-45AE-AF03-E5EE6B726B27}">
  <a:tblStyle styleId="{98F2FF04-0344-45AE-AF03-E5EE6B726B2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57CBA72-42AF-473C-A714-9B6DCBD3916C}"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84"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585556cc32_0_2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g3585556cc32_0_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933cf78bd_1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35933cf78bd_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586fd6abb9_4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g3586fd6abb9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585556cc32_0_4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g3585556cc32_0_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871809e4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g35871809e44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 name="Google Shape;6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58573c609a_3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g358573c609a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861a560c5_5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g35861a560c5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5861a560c5_5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g35861a560c5_5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861a560c5_11_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35861a560c5_1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8573c609a_1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g358573c609a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522300" y="1245467"/>
            <a:ext cx="11360800" cy="7636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9pPr>
          </a:lstStyle>
          <a:p>
            <a:endParaRPr/>
          </a:p>
        </p:txBody>
      </p:sp>
      <p:sp>
        <p:nvSpPr>
          <p:cNvPr id="14" name="Google Shape;14;p2"/>
          <p:cNvSpPr txBox="1">
            <a:spLocks noGrp="1"/>
          </p:cNvSpPr>
          <p:nvPr>
            <p:ph type="body" idx="1"/>
          </p:nvPr>
        </p:nvSpPr>
        <p:spPr>
          <a:xfrm>
            <a:off x="337667" y="2476667"/>
            <a:ext cx="113608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00000"/>
              </a:lnSpc>
              <a:spcBef>
                <a:spcPts val="0"/>
              </a:spcBef>
              <a:spcAft>
                <a:spcPts val="0"/>
              </a:spcAft>
              <a:buClr>
                <a:srgbClr val="000000"/>
              </a:buClr>
              <a:buSzPts val="1800"/>
              <a:buFont typeface="Arial"/>
              <a:buChar char="●"/>
              <a:defRPr sz="1679"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buClr>
                <a:schemeClr val="dk1"/>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buClr>
                <a:schemeClr val="dk1"/>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buClr>
                <a:schemeClr val="dk1"/>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buClr>
                <a:schemeClr val="dk1"/>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buClr>
                <a:schemeClr val="dk1"/>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buClr>
                <a:schemeClr val="dk1"/>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buClr>
                <a:schemeClr val="dk1"/>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459">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4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_2">
  <p:cSld name="SECTION_HEADER_2">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972600" y="1763267"/>
            <a:ext cx="10251300" cy="20247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9pPr>
          </a:lstStyle>
          <a:p>
            <a:endParaRPr/>
          </a:p>
        </p:txBody>
      </p:sp>
      <p:sp>
        <p:nvSpPr>
          <p:cNvPr id="49" name="Google Shape;49;p14"/>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marL="0" marR="0" lvl="1"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2pPr>
            <a:lvl3pPr marL="0" marR="0" lvl="2"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3pPr>
            <a:lvl4pPr marL="0" marR="0" lvl="3"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4pPr>
            <a:lvl5pPr marL="0" marR="0" lvl="4"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5pPr>
            <a:lvl6pPr marL="0" marR="0" lvl="5"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6pPr>
            <a:lvl7pPr marL="0" marR="0" lvl="6"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7pPr>
            <a:lvl8pPr marL="0" marR="0" lvl="7"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8pPr>
            <a:lvl9pPr marL="0" marR="0" lvl="8"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9pPr>
          </a:lstStyle>
          <a:p>
            <a:endParaRPr/>
          </a:p>
        </p:txBody>
      </p:sp>
      <p:sp>
        <p:nvSpPr>
          <p:cNvPr id="25" name="Google Shape;25;p5"/>
          <p:cNvSpPr txBox="1">
            <a:spLocks noGrp="1"/>
          </p:cNvSpPr>
          <p:nvPr>
            <p:ph type="body" idx="1"/>
          </p:nvPr>
        </p:nvSpPr>
        <p:spPr>
          <a:xfrm>
            <a:off x="415600" y="1852801"/>
            <a:ext cx="3744000" cy="4239200"/>
          </a:xfrm>
          <a:prstGeom prst="rect">
            <a:avLst/>
          </a:prstGeom>
          <a:noFill/>
          <a:ln>
            <a:noFill/>
          </a:ln>
        </p:spPr>
        <p:txBody>
          <a:bodyPr spcFirstLastPara="1" wrap="square" lIns="91425" tIns="91425" rIns="91425" bIns="91425" anchor="t" anchorCtr="0">
            <a:normAutofit/>
          </a:bodyPr>
          <a:lstStyle>
            <a:lvl1pPr marL="457200" marR="0" lvl="0"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9pPr>
          </a:lstStyle>
          <a:p>
            <a:endParaRPr/>
          </a:p>
        </p:txBody>
      </p:sp>
      <p:sp>
        <p:nvSpPr>
          <p:cNvPr id="26" name="Google Shape;26;p5"/>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a:solidFill>
                  <a:schemeClr val="dk1"/>
                </a:solidFill>
                <a:latin typeface="Arial"/>
                <a:ea typeface="Arial"/>
                <a:cs typeface="Arial"/>
                <a:sym typeface="Arial"/>
              </a:defRPr>
            </a:lvl1pPr>
            <a:lvl2pPr marL="0" marR="0" lvl="1" indent="0" algn="l" rtl="0">
              <a:buClr>
                <a:schemeClr val="dk1"/>
              </a:buClr>
              <a:buSzPts val="1800"/>
              <a:buFont typeface="Arial"/>
              <a:buNone/>
              <a:defRPr sz="1800">
                <a:solidFill>
                  <a:schemeClr val="dk1"/>
                </a:solidFill>
                <a:latin typeface="Arial"/>
                <a:ea typeface="Arial"/>
                <a:cs typeface="Arial"/>
                <a:sym typeface="Arial"/>
              </a:defRPr>
            </a:lvl2pPr>
            <a:lvl3pPr marL="0" marR="0" lvl="2" indent="0" algn="l" rtl="0">
              <a:buClr>
                <a:schemeClr val="dk1"/>
              </a:buClr>
              <a:buSzPts val="1800"/>
              <a:buFont typeface="Arial"/>
              <a:buNone/>
              <a:defRPr sz="1800">
                <a:solidFill>
                  <a:schemeClr val="dk1"/>
                </a:solidFill>
                <a:latin typeface="Arial"/>
                <a:ea typeface="Arial"/>
                <a:cs typeface="Arial"/>
                <a:sym typeface="Arial"/>
              </a:defRPr>
            </a:lvl3pPr>
            <a:lvl4pPr marL="0" marR="0" lvl="3" indent="0" algn="l" rtl="0">
              <a:buClr>
                <a:schemeClr val="dk1"/>
              </a:buClr>
              <a:buSzPts val="1800"/>
              <a:buFont typeface="Arial"/>
              <a:buNone/>
              <a:defRPr sz="1800">
                <a:solidFill>
                  <a:schemeClr val="dk1"/>
                </a:solidFill>
                <a:latin typeface="Arial"/>
                <a:ea typeface="Arial"/>
                <a:cs typeface="Arial"/>
                <a:sym typeface="Arial"/>
              </a:defRPr>
            </a:lvl4pPr>
            <a:lvl5pPr marL="0" marR="0" lvl="4" indent="0" algn="l" rtl="0">
              <a:buClr>
                <a:schemeClr val="dk1"/>
              </a:buClr>
              <a:buSzPts val="1800"/>
              <a:buFont typeface="Arial"/>
              <a:buNone/>
              <a:defRPr sz="1800">
                <a:solidFill>
                  <a:schemeClr val="dk1"/>
                </a:solidFill>
                <a:latin typeface="Arial"/>
                <a:ea typeface="Arial"/>
                <a:cs typeface="Arial"/>
                <a:sym typeface="Arial"/>
              </a:defRPr>
            </a:lvl5pPr>
            <a:lvl6pPr marL="0" marR="0" lvl="5" indent="0" algn="l" rtl="0">
              <a:buClr>
                <a:schemeClr val="dk1"/>
              </a:buClr>
              <a:buSzPts val="1800"/>
              <a:buFont typeface="Arial"/>
              <a:buNone/>
              <a:defRPr sz="1800">
                <a:solidFill>
                  <a:schemeClr val="dk1"/>
                </a:solidFill>
                <a:latin typeface="Arial"/>
                <a:ea typeface="Arial"/>
                <a:cs typeface="Arial"/>
                <a:sym typeface="Arial"/>
              </a:defRPr>
            </a:lvl6pPr>
            <a:lvl7pPr marL="0" marR="0" lvl="6" indent="0" algn="l" rtl="0">
              <a:buClr>
                <a:schemeClr val="dk1"/>
              </a:buClr>
              <a:buSzPts val="1800"/>
              <a:buFont typeface="Arial"/>
              <a:buNone/>
              <a:defRPr sz="1800">
                <a:solidFill>
                  <a:schemeClr val="dk1"/>
                </a:solidFill>
                <a:latin typeface="Arial"/>
                <a:ea typeface="Arial"/>
                <a:cs typeface="Arial"/>
                <a:sym typeface="Arial"/>
              </a:defRPr>
            </a:lvl7pPr>
            <a:lvl8pPr marL="0" marR="0" lvl="7" indent="0" algn="l" rtl="0">
              <a:buClr>
                <a:schemeClr val="dk1"/>
              </a:buClr>
              <a:buSzPts val="1800"/>
              <a:buFont typeface="Arial"/>
              <a:buNone/>
              <a:defRPr sz="1800">
                <a:solidFill>
                  <a:schemeClr val="dk1"/>
                </a:solidFill>
                <a:latin typeface="Arial"/>
                <a:ea typeface="Arial"/>
                <a:cs typeface="Arial"/>
                <a:sym typeface="Arial"/>
              </a:defRPr>
            </a:lvl8pPr>
            <a:lvl9pPr marL="0" marR="0" lvl="8" indent="0" algn="l" rtl="0">
              <a:buClr>
                <a:schemeClr val="dk1"/>
              </a:buClr>
              <a:buSzPts val="180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653667" y="600201"/>
            <a:ext cx="8490400" cy="54544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9pPr>
          </a:lstStyle>
          <a:p>
            <a:endParaRPr/>
          </a:p>
        </p:txBody>
      </p:sp>
      <p:sp>
        <p:nvSpPr>
          <p:cNvPr id="29" name="Google Shape;29;p6"/>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a:solidFill>
                  <a:schemeClr val="dk1"/>
                </a:solidFill>
                <a:latin typeface="Arial"/>
                <a:ea typeface="Arial"/>
                <a:cs typeface="Arial"/>
                <a:sym typeface="Arial"/>
              </a:defRPr>
            </a:lvl1pPr>
            <a:lvl2pPr marL="0" marR="0" lvl="1" indent="0" algn="l" rtl="0">
              <a:buClr>
                <a:schemeClr val="dk1"/>
              </a:buClr>
              <a:buSzPts val="1800"/>
              <a:buFont typeface="Arial"/>
              <a:buNone/>
              <a:defRPr sz="1800">
                <a:solidFill>
                  <a:schemeClr val="dk1"/>
                </a:solidFill>
                <a:latin typeface="Arial"/>
                <a:ea typeface="Arial"/>
                <a:cs typeface="Arial"/>
                <a:sym typeface="Arial"/>
              </a:defRPr>
            </a:lvl2pPr>
            <a:lvl3pPr marL="0" marR="0" lvl="2" indent="0" algn="l" rtl="0">
              <a:buClr>
                <a:schemeClr val="dk1"/>
              </a:buClr>
              <a:buSzPts val="1800"/>
              <a:buFont typeface="Arial"/>
              <a:buNone/>
              <a:defRPr sz="1800">
                <a:solidFill>
                  <a:schemeClr val="dk1"/>
                </a:solidFill>
                <a:latin typeface="Arial"/>
                <a:ea typeface="Arial"/>
                <a:cs typeface="Arial"/>
                <a:sym typeface="Arial"/>
              </a:defRPr>
            </a:lvl3pPr>
            <a:lvl4pPr marL="0" marR="0" lvl="3" indent="0" algn="l" rtl="0">
              <a:buClr>
                <a:schemeClr val="dk1"/>
              </a:buClr>
              <a:buSzPts val="1800"/>
              <a:buFont typeface="Arial"/>
              <a:buNone/>
              <a:defRPr sz="1800">
                <a:solidFill>
                  <a:schemeClr val="dk1"/>
                </a:solidFill>
                <a:latin typeface="Arial"/>
                <a:ea typeface="Arial"/>
                <a:cs typeface="Arial"/>
                <a:sym typeface="Arial"/>
              </a:defRPr>
            </a:lvl4pPr>
            <a:lvl5pPr marL="0" marR="0" lvl="4" indent="0" algn="l" rtl="0">
              <a:buClr>
                <a:schemeClr val="dk1"/>
              </a:buClr>
              <a:buSzPts val="1800"/>
              <a:buFont typeface="Arial"/>
              <a:buNone/>
              <a:defRPr sz="1800">
                <a:solidFill>
                  <a:schemeClr val="dk1"/>
                </a:solidFill>
                <a:latin typeface="Arial"/>
                <a:ea typeface="Arial"/>
                <a:cs typeface="Arial"/>
                <a:sym typeface="Arial"/>
              </a:defRPr>
            </a:lvl5pPr>
            <a:lvl6pPr marL="0" marR="0" lvl="5" indent="0" algn="l" rtl="0">
              <a:buClr>
                <a:schemeClr val="dk1"/>
              </a:buClr>
              <a:buSzPts val="1800"/>
              <a:buFont typeface="Arial"/>
              <a:buNone/>
              <a:defRPr sz="1800">
                <a:solidFill>
                  <a:schemeClr val="dk1"/>
                </a:solidFill>
                <a:latin typeface="Arial"/>
                <a:ea typeface="Arial"/>
                <a:cs typeface="Arial"/>
                <a:sym typeface="Arial"/>
              </a:defRPr>
            </a:lvl6pPr>
            <a:lvl7pPr marL="0" marR="0" lvl="6" indent="0" algn="l" rtl="0">
              <a:buClr>
                <a:schemeClr val="dk1"/>
              </a:buClr>
              <a:buSzPts val="1800"/>
              <a:buFont typeface="Arial"/>
              <a:buNone/>
              <a:defRPr sz="1800">
                <a:solidFill>
                  <a:schemeClr val="dk1"/>
                </a:solidFill>
                <a:latin typeface="Arial"/>
                <a:ea typeface="Arial"/>
                <a:cs typeface="Arial"/>
                <a:sym typeface="Arial"/>
              </a:defRPr>
            </a:lvl7pPr>
            <a:lvl8pPr marL="0" marR="0" lvl="7" indent="0" algn="l" rtl="0">
              <a:buClr>
                <a:schemeClr val="dk1"/>
              </a:buClr>
              <a:buSzPts val="1800"/>
              <a:buFont typeface="Arial"/>
              <a:buNone/>
              <a:defRPr sz="1800">
                <a:solidFill>
                  <a:schemeClr val="dk1"/>
                </a:solidFill>
                <a:latin typeface="Arial"/>
                <a:ea typeface="Arial"/>
                <a:cs typeface="Arial"/>
                <a:sym typeface="Arial"/>
              </a:defRPr>
            </a:lvl8pPr>
            <a:lvl9pPr marL="0" marR="0" lvl="8" indent="0" algn="l" rtl="0">
              <a:buClr>
                <a:schemeClr val="dk1"/>
              </a:buClr>
              <a:buSzPts val="180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0"/>
        <p:cNvGrpSpPr/>
        <p:nvPr/>
      </p:nvGrpSpPr>
      <p:grpSpPr>
        <a:xfrm>
          <a:off x="0" y="0"/>
          <a:ext cx="0" cy="0"/>
          <a:chOff x="0" y="0"/>
          <a:chExt cx="0" cy="0"/>
        </a:xfrm>
      </p:grpSpPr>
      <p:sp>
        <p:nvSpPr>
          <p:cNvPr id="31" name="Google Shape;31;p7"/>
          <p:cNvSpPr/>
          <p:nvPr/>
        </p:nvSpPr>
        <p:spPr>
          <a:xfrm>
            <a:off x="6096000" y="-167"/>
            <a:ext cx="6096000" cy="6858000"/>
          </a:xfrm>
          <a:prstGeom prst="rect">
            <a:avLst/>
          </a:prstGeom>
          <a:solidFill>
            <a:schemeClr val="lt2"/>
          </a:solidFill>
          <a:ln>
            <a:noFill/>
          </a:ln>
        </p:spPr>
        <p:txBody>
          <a:bodyPr spcFirstLastPara="1" wrap="square" lIns="109700" tIns="109700" rIns="109700" bIns="109700" anchor="ctr" anchorCtr="0">
            <a:noAutofit/>
          </a:bodyPr>
          <a:lstStyle/>
          <a:p>
            <a:pPr marL="0" marR="0" lvl="0" indent="0" algn="l" rtl="0">
              <a:spcBef>
                <a:spcPts val="0"/>
              </a:spcBef>
              <a:spcAft>
                <a:spcPts val="0"/>
              </a:spcAft>
              <a:buClr>
                <a:schemeClr val="dk1"/>
              </a:buClr>
              <a:buSzPts val="2240"/>
              <a:buFont typeface="Arial"/>
              <a:buNone/>
            </a:pPr>
            <a:endParaRPr sz="2240">
              <a:solidFill>
                <a:schemeClr val="dk1"/>
              </a:solidFill>
              <a:latin typeface="Arial"/>
              <a:ea typeface="Arial"/>
              <a:cs typeface="Arial"/>
              <a:sym typeface="Arial"/>
            </a:endParaRPr>
          </a:p>
        </p:txBody>
      </p:sp>
      <p:sp>
        <p:nvSpPr>
          <p:cNvPr id="32" name="Google Shape;32;p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marR="0" lvl="0"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9pPr>
          </a:lstStyle>
          <a:p>
            <a:endParaRPr/>
          </a:p>
        </p:txBody>
      </p:sp>
      <p:sp>
        <p:nvSpPr>
          <p:cNvPr id="33" name="Google Shape;33;p7"/>
          <p:cNvSpPr txBox="1">
            <a:spLocks noGrp="1"/>
          </p:cNvSpPr>
          <p:nvPr>
            <p:ph type="subTitle" idx="1"/>
          </p:nvPr>
        </p:nvSpPr>
        <p:spPr>
          <a:xfrm>
            <a:off x="354000" y="3737434"/>
            <a:ext cx="5393600" cy="1646800"/>
          </a:xfrm>
          <a:prstGeom prst="rect">
            <a:avLst/>
          </a:prstGeom>
          <a:noFill/>
          <a:ln>
            <a:noFill/>
          </a:ln>
        </p:spPr>
        <p:txBody>
          <a:bodyPr spcFirstLastPara="1" wrap="square" lIns="91425" tIns="91425" rIns="91425" bIns="91425" anchor="t" anchorCtr="0">
            <a:normAutofit/>
          </a:bodyPr>
          <a:lstStyle>
            <a:lvl1pPr marR="0" lvl="0"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9pPr>
          </a:lstStyle>
          <a:p>
            <a:endParaRPr/>
          </a:p>
        </p:txBody>
      </p:sp>
      <p:sp>
        <p:nvSpPr>
          <p:cNvPr id="34" name="Google Shape;34;p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rmAutofit/>
          </a:bodyPr>
          <a:lstStyle>
            <a:lvl1pPr marL="457200" marR="0" lvl="0" indent="-342900" algn="l" rtl="0">
              <a:lnSpc>
                <a:spcPct val="100000"/>
              </a:lnSpc>
              <a:spcBef>
                <a:spcPts val="0"/>
              </a:spcBef>
              <a:spcAft>
                <a:spcPts val="0"/>
              </a:spcAft>
              <a:buClr>
                <a:srgbClr val="000000"/>
              </a:buClr>
              <a:buSzPts val="1800"/>
              <a:buFont typeface="Arial"/>
              <a:buChar char="●"/>
              <a:defRPr sz="1679"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9pPr>
          </a:lstStyle>
          <a:p>
            <a:endParaRPr/>
          </a:p>
        </p:txBody>
      </p:sp>
      <p:sp>
        <p:nvSpPr>
          <p:cNvPr id="35" name="Google Shape;35;p7"/>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a:solidFill>
                  <a:schemeClr val="dk1"/>
                </a:solidFill>
                <a:latin typeface="Arial"/>
                <a:ea typeface="Arial"/>
                <a:cs typeface="Arial"/>
                <a:sym typeface="Arial"/>
              </a:defRPr>
            </a:lvl1pPr>
            <a:lvl2pPr marL="0" marR="0" lvl="1" indent="0" algn="l" rtl="0">
              <a:buClr>
                <a:schemeClr val="dk1"/>
              </a:buClr>
              <a:buSzPts val="1800"/>
              <a:buFont typeface="Arial"/>
              <a:buNone/>
              <a:defRPr sz="1800">
                <a:solidFill>
                  <a:schemeClr val="dk1"/>
                </a:solidFill>
                <a:latin typeface="Arial"/>
                <a:ea typeface="Arial"/>
                <a:cs typeface="Arial"/>
                <a:sym typeface="Arial"/>
              </a:defRPr>
            </a:lvl2pPr>
            <a:lvl3pPr marL="0" marR="0" lvl="2" indent="0" algn="l" rtl="0">
              <a:buClr>
                <a:schemeClr val="dk1"/>
              </a:buClr>
              <a:buSzPts val="1800"/>
              <a:buFont typeface="Arial"/>
              <a:buNone/>
              <a:defRPr sz="1800">
                <a:solidFill>
                  <a:schemeClr val="dk1"/>
                </a:solidFill>
                <a:latin typeface="Arial"/>
                <a:ea typeface="Arial"/>
                <a:cs typeface="Arial"/>
                <a:sym typeface="Arial"/>
              </a:defRPr>
            </a:lvl3pPr>
            <a:lvl4pPr marL="0" marR="0" lvl="3" indent="0" algn="l" rtl="0">
              <a:buClr>
                <a:schemeClr val="dk1"/>
              </a:buClr>
              <a:buSzPts val="1800"/>
              <a:buFont typeface="Arial"/>
              <a:buNone/>
              <a:defRPr sz="1800">
                <a:solidFill>
                  <a:schemeClr val="dk1"/>
                </a:solidFill>
                <a:latin typeface="Arial"/>
                <a:ea typeface="Arial"/>
                <a:cs typeface="Arial"/>
                <a:sym typeface="Arial"/>
              </a:defRPr>
            </a:lvl4pPr>
            <a:lvl5pPr marL="0" marR="0" lvl="4" indent="0" algn="l" rtl="0">
              <a:buClr>
                <a:schemeClr val="dk1"/>
              </a:buClr>
              <a:buSzPts val="1800"/>
              <a:buFont typeface="Arial"/>
              <a:buNone/>
              <a:defRPr sz="1800">
                <a:solidFill>
                  <a:schemeClr val="dk1"/>
                </a:solidFill>
                <a:latin typeface="Arial"/>
                <a:ea typeface="Arial"/>
                <a:cs typeface="Arial"/>
                <a:sym typeface="Arial"/>
              </a:defRPr>
            </a:lvl5pPr>
            <a:lvl6pPr marL="0" marR="0" lvl="5" indent="0" algn="l" rtl="0">
              <a:buClr>
                <a:schemeClr val="dk1"/>
              </a:buClr>
              <a:buSzPts val="1800"/>
              <a:buFont typeface="Arial"/>
              <a:buNone/>
              <a:defRPr sz="1800">
                <a:solidFill>
                  <a:schemeClr val="dk1"/>
                </a:solidFill>
                <a:latin typeface="Arial"/>
                <a:ea typeface="Arial"/>
                <a:cs typeface="Arial"/>
                <a:sym typeface="Arial"/>
              </a:defRPr>
            </a:lvl6pPr>
            <a:lvl7pPr marL="0" marR="0" lvl="6" indent="0" algn="l" rtl="0">
              <a:buClr>
                <a:schemeClr val="dk1"/>
              </a:buClr>
              <a:buSzPts val="1800"/>
              <a:buFont typeface="Arial"/>
              <a:buNone/>
              <a:defRPr sz="1800">
                <a:solidFill>
                  <a:schemeClr val="dk1"/>
                </a:solidFill>
                <a:latin typeface="Arial"/>
                <a:ea typeface="Arial"/>
                <a:cs typeface="Arial"/>
                <a:sym typeface="Arial"/>
              </a:defRPr>
            </a:lvl7pPr>
            <a:lvl8pPr marL="0" marR="0" lvl="7" indent="0" algn="l" rtl="0">
              <a:buClr>
                <a:schemeClr val="dk1"/>
              </a:buClr>
              <a:buSzPts val="1800"/>
              <a:buFont typeface="Arial"/>
              <a:buNone/>
              <a:defRPr sz="1800">
                <a:solidFill>
                  <a:schemeClr val="dk1"/>
                </a:solidFill>
                <a:latin typeface="Arial"/>
                <a:ea typeface="Arial"/>
                <a:cs typeface="Arial"/>
                <a:sym typeface="Arial"/>
              </a:defRPr>
            </a:lvl8pPr>
            <a:lvl9pPr marL="0" marR="0" lvl="8" indent="0" algn="l" rtl="0">
              <a:buClr>
                <a:schemeClr val="dk1"/>
              </a:buClr>
              <a:buSzPts val="180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6"/>
        <p:cNvGrpSpPr/>
        <p:nvPr/>
      </p:nvGrpSpPr>
      <p:grpSpPr>
        <a:xfrm>
          <a:off x="0" y="0"/>
          <a:ext cx="0" cy="0"/>
          <a:chOff x="0" y="0"/>
          <a:chExt cx="0" cy="0"/>
        </a:xfrm>
      </p:grpSpPr>
      <p:sp>
        <p:nvSpPr>
          <p:cNvPr id="37" name="Google Shape;37;p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457200" marR="0" lvl="0" indent="-228600" algn="l" rtl="0">
              <a:lnSpc>
                <a:spcPct val="100000"/>
              </a:lnSpc>
              <a:spcBef>
                <a:spcPts val="0"/>
              </a:spcBef>
              <a:spcAft>
                <a:spcPts val="0"/>
              </a:spcAft>
              <a:buClr>
                <a:srgbClr val="000000"/>
              </a:buClr>
              <a:buSzPts val="1800"/>
              <a:buFont typeface="Arial"/>
              <a:buNone/>
              <a:defRPr sz="1679"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9pPr>
          </a:lstStyle>
          <a:p>
            <a:endParaRPr/>
          </a:p>
        </p:txBody>
      </p:sp>
      <p:sp>
        <p:nvSpPr>
          <p:cNvPr id="38" name="Google Shape;38;p8"/>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a:solidFill>
                  <a:schemeClr val="dk1"/>
                </a:solidFill>
                <a:latin typeface="Arial"/>
                <a:ea typeface="Arial"/>
                <a:cs typeface="Arial"/>
                <a:sym typeface="Arial"/>
              </a:defRPr>
            </a:lvl1pPr>
            <a:lvl2pPr marL="0" marR="0" lvl="1" indent="0" algn="l" rtl="0">
              <a:buClr>
                <a:schemeClr val="dk1"/>
              </a:buClr>
              <a:buSzPts val="1800"/>
              <a:buFont typeface="Arial"/>
              <a:buNone/>
              <a:defRPr sz="1800">
                <a:solidFill>
                  <a:schemeClr val="dk1"/>
                </a:solidFill>
                <a:latin typeface="Arial"/>
                <a:ea typeface="Arial"/>
                <a:cs typeface="Arial"/>
                <a:sym typeface="Arial"/>
              </a:defRPr>
            </a:lvl2pPr>
            <a:lvl3pPr marL="0" marR="0" lvl="2" indent="0" algn="l" rtl="0">
              <a:buClr>
                <a:schemeClr val="dk1"/>
              </a:buClr>
              <a:buSzPts val="1800"/>
              <a:buFont typeface="Arial"/>
              <a:buNone/>
              <a:defRPr sz="1800">
                <a:solidFill>
                  <a:schemeClr val="dk1"/>
                </a:solidFill>
                <a:latin typeface="Arial"/>
                <a:ea typeface="Arial"/>
                <a:cs typeface="Arial"/>
                <a:sym typeface="Arial"/>
              </a:defRPr>
            </a:lvl3pPr>
            <a:lvl4pPr marL="0" marR="0" lvl="3" indent="0" algn="l" rtl="0">
              <a:buClr>
                <a:schemeClr val="dk1"/>
              </a:buClr>
              <a:buSzPts val="1800"/>
              <a:buFont typeface="Arial"/>
              <a:buNone/>
              <a:defRPr sz="1800">
                <a:solidFill>
                  <a:schemeClr val="dk1"/>
                </a:solidFill>
                <a:latin typeface="Arial"/>
                <a:ea typeface="Arial"/>
                <a:cs typeface="Arial"/>
                <a:sym typeface="Arial"/>
              </a:defRPr>
            </a:lvl4pPr>
            <a:lvl5pPr marL="0" marR="0" lvl="4" indent="0" algn="l" rtl="0">
              <a:buClr>
                <a:schemeClr val="dk1"/>
              </a:buClr>
              <a:buSzPts val="1800"/>
              <a:buFont typeface="Arial"/>
              <a:buNone/>
              <a:defRPr sz="1800">
                <a:solidFill>
                  <a:schemeClr val="dk1"/>
                </a:solidFill>
                <a:latin typeface="Arial"/>
                <a:ea typeface="Arial"/>
                <a:cs typeface="Arial"/>
                <a:sym typeface="Arial"/>
              </a:defRPr>
            </a:lvl5pPr>
            <a:lvl6pPr marL="0" marR="0" lvl="5" indent="0" algn="l" rtl="0">
              <a:buClr>
                <a:schemeClr val="dk1"/>
              </a:buClr>
              <a:buSzPts val="1800"/>
              <a:buFont typeface="Arial"/>
              <a:buNone/>
              <a:defRPr sz="1800">
                <a:solidFill>
                  <a:schemeClr val="dk1"/>
                </a:solidFill>
                <a:latin typeface="Arial"/>
                <a:ea typeface="Arial"/>
                <a:cs typeface="Arial"/>
                <a:sym typeface="Arial"/>
              </a:defRPr>
            </a:lvl6pPr>
            <a:lvl7pPr marL="0" marR="0" lvl="6" indent="0" algn="l" rtl="0">
              <a:buClr>
                <a:schemeClr val="dk1"/>
              </a:buClr>
              <a:buSzPts val="1800"/>
              <a:buFont typeface="Arial"/>
              <a:buNone/>
              <a:defRPr sz="1800">
                <a:solidFill>
                  <a:schemeClr val="dk1"/>
                </a:solidFill>
                <a:latin typeface="Arial"/>
                <a:ea typeface="Arial"/>
                <a:cs typeface="Arial"/>
                <a:sym typeface="Arial"/>
              </a:defRPr>
            </a:lvl7pPr>
            <a:lvl8pPr marL="0" marR="0" lvl="7" indent="0" algn="l" rtl="0">
              <a:buClr>
                <a:schemeClr val="dk1"/>
              </a:buClr>
              <a:buSzPts val="1800"/>
              <a:buFont typeface="Arial"/>
              <a:buNone/>
              <a:defRPr sz="1800">
                <a:solidFill>
                  <a:schemeClr val="dk1"/>
                </a:solidFill>
                <a:latin typeface="Arial"/>
                <a:ea typeface="Arial"/>
                <a:cs typeface="Arial"/>
                <a:sym typeface="Arial"/>
              </a:defRPr>
            </a:lvl8pPr>
            <a:lvl9pPr marL="0" marR="0" lvl="8" indent="0" algn="l" rtl="0">
              <a:buClr>
                <a:schemeClr val="dk1"/>
              </a:buClr>
              <a:buSzPts val="180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marR="0" lvl="0"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9pPr>
          </a:lstStyle>
          <a:p>
            <a:endParaRPr/>
          </a:p>
        </p:txBody>
      </p:sp>
      <p:sp>
        <p:nvSpPr>
          <p:cNvPr id="41" name="Google Shape;41;p9"/>
          <p:cNvSpPr txBox="1">
            <a:spLocks noGrp="1"/>
          </p:cNvSpPr>
          <p:nvPr>
            <p:ph type="body" idx="1"/>
          </p:nvPr>
        </p:nvSpPr>
        <p:spPr>
          <a:xfrm>
            <a:off x="415600" y="4202968"/>
            <a:ext cx="11360800" cy="1734400"/>
          </a:xfrm>
          <a:prstGeom prst="rect">
            <a:avLst/>
          </a:prstGeom>
          <a:noFill/>
          <a:ln>
            <a:noFill/>
          </a:ln>
        </p:spPr>
        <p:txBody>
          <a:bodyPr spcFirstLastPara="1" wrap="square" lIns="91425" tIns="91425" rIns="91425" bIns="91425" anchor="t" anchorCtr="0">
            <a:normAutofit/>
          </a:bodyPr>
          <a:lstStyle>
            <a:lvl1pPr marL="457200" marR="0" lvl="0" indent="-342900" algn="ctr" rtl="0">
              <a:lnSpc>
                <a:spcPct val="100000"/>
              </a:lnSpc>
              <a:spcBef>
                <a:spcPts val="0"/>
              </a:spcBef>
              <a:spcAft>
                <a:spcPts val="0"/>
              </a:spcAft>
              <a:buClr>
                <a:srgbClr val="000000"/>
              </a:buClr>
              <a:buSzPts val="1800"/>
              <a:buFont typeface="Arial"/>
              <a:buChar char="●"/>
              <a:defRPr sz="1679"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9pPr>
          </a:lstStyle>
          <a:p>
            <a:endParaRPr/>
          </a:p>
        </p:txBody>
      </p:sp>
      <p:sp>
        <p:nvSpPr>
          <p:cNvPr id="42" name="Google Shape;42;p9"/>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a:solidFill>
                  <a:schemeClr val="dk1"/>
                </a:solidFill>
                <a:latin typeface="Arial"/>
                <a:ea typeface="Arial"/>
                <a:cs typeface="Arial"/>
                <a:sym typeface="Arial"/>
              </a:defRPr>
            </a:lvl1pPr>
            <a:lvl2pPr marL="0" marR="0" lvl="1" indent="0" algn="l" rtl="0">
              <a:buClr>
                <a:schemeClr val="dk1"/>
              </a:buClr>
              <a:buSzPts val="1800"/>
              <a:buFont typeface="Arial"/>
              <a:buNone/>
              <a:defRPr sz="1800">
                <a:solidFill>
                  <a:schemeClr val="dk1"/>
                </a:solidFill>
                <a:latin typeface="Arial"/>
                <a:ea typeface="Arial"/>
                <a:cs typeface="Arial"/>
                <a:sym typeface="Arial"/>
              </a:defRPr>
            </a:lvl2pPr>
            <a:lvl3pPr marL="0" marR="0" lvl="2" indent="0" algn="l" rtl="0">
              <a:buClr>
                <a:schemeClr val="dk1"/>
              </a:buClr>
              <a:buSzPts val="1800"/>
              <a:buFont typeface="Arial"/>
              <a:buNone/>
              <a:defRPr sz="1800">
                <a:solidFill>
                  <a:schemeClr val="dk1"/>
                </a:solidFill>
                <a:latin typeface="Arial"/>
                <a:ea typeface="Arial"/>
                <a:cs typeface="Arial"/>
                <a:sym typeface="Arial"/>
              </a:defRPr>
            </a:lvl3pPr>
            <a:lvl4pPr marL="0" marR="0" lvl="3" indent="0" algn="l" rtl="0">
              <a:buClr>
                <a:schemeClr val="dk1"/>
              </a:buClr>
              <a:buSzPts val="1800"/>
              <a:buFont typeface="Arial"/>
              <a:buNone/>
              <a:defRPr sz="1800">
                <a:solidFill>
                  <a:schemeClr val="dk1"/>
                </a:solidFill>
                <a:latin typeface="Arial"/>
                <a:ea typeface="Arial"/>
                <a:cs typeface="Arial"/>
                <a:sym typeface="Arial"/>
              </a:defRPr>
            </a:lvl4pPr>
            <a:lvl5pPr marL="0" marR="0" lvl="4" indent="0" algn="l" rtl="0">
              <a:buClr>
                <a:schemeClr val="dk1"/>
              </a:buClr>
              <a:buSzPts val="1800"/>
              <a:buFont typeface="Arial"/>
              <a:buNone/>
              <a:defRPr sz="1800">
                <a:solidFill>
                  <a:schemeClr val="dk1"/>
                </a:solidFill>
                <a:latin typeface="Arial"/>
                <a:ea typeface="Arial"/>
                <a:cs typeface="Arial"/>
                <a:sym typeface="Arial"/>
              </a:defRPr>
            </a:lvl5pPr>
            <a:lvl6pPr marL="0" marR="0" lvl="5" indent="0" algn="l" rtl="0">
              <a:buClr>
                <a:schemeClr val="dk1"/>
              </a:buClr>
              <a:buSzPts val="1800"/>
              <a:buFont typeface="Arial"/>
              <a:buNone/>
              <a:defRPr sz="1800">
                <a:solidFill>
                  <a:schemeClr val="dk1"/>
                </a:solidFill>
                <a:latin typeface="Arial"/>
                <a:ea typeface="Arial"/>
                <a:cs typeface="Arial"/>
                <a:sym typeface="Arial"/>
              </a:defRPr>
            </a:lvl6pPr>
            <a:lvl7pPr marL="0" marR="0" lvl="6" indent="0" algn="l" rtl="0">
              <a:buClr>
                <a:schemeClr val="dk1"/>
              </a:buClr>
              <a:buSzPts val="1800"/>
              <a:buFont typeface="Arial"/>
              <a:buNone/>
              <a:defRPr sz="1800">
                <a:solidFill>
                  <a:schemeClr val="dk1"/>
                </a:solidFill>
                <a:latin typeface="Arial"/>
                <a:ea typeface="Arial"/>
                <a:cs typeface="Arial"/>
                <a:sym typeface="Arial"/>
              </a:defRPr>
            </a:lvl7pPr>
            <a:lvl8pPr marL="0" marR="0" lvl="7" indent="0" algn="l" rtl="0">
              <a:buClr>
                <a:schemeClr val="dk1"/>
              </a:buClr>
              <a:buSzPts val="1800"/>
              <a:buFont typeface="Arial"/>
              <a:buNone/>
              <a:defRPr sz="1800">
                <a:solidFill>
                  <a:schemeClr val="dk1"/>
                </a:solidFill>
                <a:latin typeface="Arial"/>
                <a:ea typeface="Arial"/>
                <a:cs typeface="Arial"/>
                <a:sym typeface="Arial"/>
              </a:defRPr>
            </a:lvl8pPr>
            <a:lvl9pPr marL="0" marR="0" lvl="8" indent="0" algn="l" rtl="0">
              <a:buClr>
                <a:schemeClr val="dk1"/>
              </a:buClr>
              <a:buSzPts val="180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6">
            <a:alphaModFix/>
          </a:blip>
          <a:srcRect/>
          <a:stretch/>
        </p:blipFill>
        <p:spPr>
          <a:xfrm>
            <a:off x="70830" y="59348"/>
            <a:ext cx="1529369" cy="649312"/>
          </a:xfrm>
          <a:prstGeom prst="rect">
            <a:avLst/>
          </a:prstGeom>
          <a:noFill/>
          <a:ln>
            <a:noFill/>
          </a:ln>
        </p:spPr>
      </p:pic>
      <p:pic>
        <p:nvPicPr>
          <p:cNvPr id="11" name="Google Shape;11;p1"/>
          <p:cNvPicPr preferRelativeResize="0"/>
          <p:nvPr/>
        </p:nvPicPr>
        <p:blipFill rotWithShape="1">
          <a:blip r:embed="rId17">
            <a:alphaModFix/>
          </a:blip>
          <a:srcRect/>
          <a:stretch/>
        </p:blipFill>
        <p:spPr>
          <a:xfrm>
            <a:off x="10260329" y="59348"/>
            <a:ext cx="1860840" cy="34070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5"/>
          <p:cNvSpPr txBox="1"/>
          <p:nvPr/>
        </p:nvSpPr>
        <p:spPr>
          <a:xfrm>
            <a:off x="1406425" y="5515125"/>
            <a:ext cx="9661200" cy="8679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2200" b="1">
                <a:solidFill>
                  <a:srgbClr val="0000FF"/>
                </a:solidFill>
              </a:rPr>
              <a:t>INTERDISCIPLINARY PHASE 1 PRESENTATION</a:t>
            </a:r>
            <a:endParaRPr sz="2200" b="1">
              <a:solidFill>
                <a:srgbClr val="0000FF"/>
              </a:solidFill>
            </a:endParaRPr>
          </a:p>
          <a:p>
            <a:pPr marL="0" lvl="0" indent="0" algn="ctr" rtl="0">
              <a:lnSpc>
                <a:spcPct val="115000"/>
              </a:lnSpc>
              <a:spcBef>
                <a:spcPts val="0"/>
              </a:spcBef>
              <a:spcAft>
                <a:spcPts val="0"/>
              </a:spcAft>
              <a:buClr>
                <a:schemeClr val="dk1"/>
              </a:buClr>
              <a:buSzPts val="1100"/>
              <a:buFont typeface="Arial"/>
              <a:buNone/>
            </a:pPr>
            <a:r>
              <a:rPr lang="en-US" sz="2200" b="1">
                <a:solidFill>
                  <a:schemeClr val="dk1"/>
                </a:solidFill>
              </a:rPr>
              <a:t>Topic : Real Time Cashew Kernel Classification using Deep Learning</a:t>
            </a:r>
            <a:endParaRPr sz="2200"/>
          </a:p>
        </p:txBody>
      </p:sp>
      <p:pic>
        <p:nvPicPr>
          <p:cNvPr id="55" name="Google Shape;55;p15"/>
          <p:cNvPicPr preferRelativeResize="0"/>
          <p:nvPr/>
        </p:nvPicPr>
        <p:blipFill>
          <a:blip r:embed="rId3">
            <a:alphaModFix/>
          </a:blip>
          <a:stretch>
            <a:fillRect/>
          </a:stretch>
        </p:blipFill>
        <p:spPr>
          <a:xfrm>
            <a:off x="2438299" y="535074"/>
            <a:ext cx="7597451" cy="4775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4"/>
          <p:cNvSpPr txBox="1">
            <a:spLocks noGrp="1"/>
          </p:cNvSpPr>
          <p:nvPr>
            <p:ph type="title"/>
          </p:nvPr>
        </p:nvSpPr>
        <p:spPr>
          <a:xfrm>
            <a:off x="2249903" y="220229"/>
            <a:ext cx="8071256" cy="76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a:solidFill>
                  <a:srgbClr val="0000FF"/>
                </a:solidFill>
                <a:latin typeface="Times New Roman"/>
                <a:ea typeface="Times New Roman"/>
                <a:cs typeface="Times New Roman"/>
                <a:sym typeface="Times New Roman"/>
              </a:rPr>
              <a:t>PROBLEM STATEMENT &amp; OBJECTIVES</a:t>
            </a:r>
            <a:br>
              <a:rPr lang="en-US" sz="3200" b="1">
                <a:solidFill>
                  <a:srgbClr val="0000FF"/>
                </a:solidFill>
                <a:latin typeface="Times New Roman"/>
                <a:ea typeface="Times New Roman"/>
                <a:cs typeface="Times New Roman"/>
                <a:sym typeface="Times New Roman"/>
              </a:rPr>
            </a:br>
            <a:endParaRPr sz="3200" b="1">
              <a:solidFill>
                <a:srgbClr val="0000FF"/>
              </a:solidFill>
              <a:latin typeface="Times New Roman"/>
              <a:ea typeface="Times New Roman"/>
              <a:cs typeface="Times New Roman"/>
              <a:sym typeface="Times New Roman"/>
            </a:endParaRPr>
          </a:p>
        </p:txBody>
      </p:sp>
      <p:sp>
        <p:nvSpPr>
          <p:cNvPr id="110" name="Google Shape;110;p24"/>
          <p:cNvSpPr txBox="1">
            <a:spLocks noGrp="1"/>
          </p:cNvSpPr>
          <p:nvPr>
            <p:ph type="body" idx="1"/>
          </p:nvPr>
        </p:nvSpPr>
        <p:spPr>
          <a:xfrm>
            <a:off x="397900" y="1212450"/>
            <a:ext cx="11464500" cy="52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Problem Statement</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Despite advancements in automated cashew kernel grading using machine vision and deep learning, existing systems face challenges in real-time processing, hardware constraints, image quality, defect detection, and dataset limitations. These issues hinder the development of efficient, accurate, and scalable grading solutions, impacting product quality, labor efficiency, and profitability in the cashew processing industry.</a:t>
            </a:r>
            <a:endParaRPr sz="2000">
              <a:solidFill>
                <a:schemeClr val="dk1"/>
              </a:solidFill>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Objectives:</a:t>
            </a:r>
            <a:endParaRPr sz="2000" b="1">
              <a:solidFill>
                <a:schemeClr val="dk1"/>
              </a:solidFill>
              <a:latin typeface="Times New Roman"/>
              <a:ea typeface="Times New Roman"/>
              <a:cs typeface="Times New Roman"/>
              <a:sym typeface="Times New Roman"/>
            </a:endParaRPr>
          </a:p>
          <a:p>
            <a:pPr marL="457200" lvl="0" indent="-355600" algn="just" rtl="0">
              <a:lnSpc>
                <a:spcPct val="115000"/>
              </a:lnSpc>
              <a:spcBef>
                <a:spcPts val="120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Develop an image processing system to capture raw cashew kernel images and perform data preprocessing.</a:t>
            </a: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Design and implement algorithms for feature extraction, data analysis, and classification of kernel variations.</a:t>
            </a: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Apply AI techniques to accurately detect, classify, and grade defects in cashew kernels.</a:t>
            </a:r>
            <a:endParaRPr sz="2000">
              <a:solidFill>
                <a:schemeClr val="dk1"/>
              </a:solidFill>
              <a:latin typeface="Times New Roman"/>
              <a:ea typeface="Times New Roman"/>
              <a:cs typeface="Times New Roman"/>
              <a:sym typeface="Times New Roman"/>
            </a:endParaRPr>
          </a:p>
          <a:p>
            <a:pPr marL="457200" lvl="0" indent="-355600" algn="just" rtl="0">
              <a:lnSpc>
                <a:spcPct val="115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Integrate reliable hardware and software components for efficient, real-time testing and grading.</a:t>
            </a:r>
            <a:endParaRPr sz="2000">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7"/>
          <p:cNvSpPr/>
          <p:nvPr/>
        </p:nvSpPr>
        <p:spPr>
          <a:xfrm>
            <a:off x="4016744" y="146710"/>
            <a:ext cx="35829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0000FF"/>
                </a:solidFill>
                <a:latin typeface="Times New Roman"/>
                <a:ea typeface="Times New Roman"/>
                <a:cs typeface="Times New Roman"/>
                <a:sym typeface="Times New Roman"/>
              </a:rPr>
              <a:t>METHODOLOGY</a:t>
            </a:r>
            <a:endParaRPr/>
          </a:p>
        </p:txBody>
      </p:sp>
      <p:pic>
        <p:nvPicPr>
          <p:cNvPr id="128" name="Google Shape;128;p27"/>
          <p:cNvPicPr preferRelativeResize="0"/>
          <p:nvPr/>
        </p:nvPicPr>
        <p:blipFill>
          <a:blip r:embed="rId3">
            <a:alphaModFix/>
          </a:blip>
          <a:stretch>
            <a:fillRect/>
          </a:stretch>
        </p:blipFill>
        <p:spPr>
          <a:xfrm>
            <a:off x="1227512" y="1027200"/>
            <a:ext cx="9736975" cy="5477026"/>
          </a:xfrm>
          <a:prstGeom prst="rect">
            <a:avLst/>
          </a:prstGeom>
          <a:noFill/>
          <a:ln>
            <a:noFill/>
          </a:ln>
        </p:spPr>
      </p:pic>
      <p:sp>
        <p:nvSpPr>
          <p:cNvPr id="129" name="Google Shape;129;p27"/>
          <p:cNvSpPr/>
          <p:nvPr/>
        </p:nvSpPr>
        <p:spPr>
          <a:xfrm>
            <a:off x="6642750" y="1393375"/>
            <a:ext cx="2003700" cy="8022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100">
                <a:highlight>
                  <a:srgbClr val="FFFFFF"/>
                </a:highlight>
                <a:latin typeface="Times New Roman"/>
                <a:ea typeface="Times New Roman"/>
                <a:cs typeface="Times New Roman"/>
                <a:sym typeface="Times New Roman"/>
              </a:rPr>
              <a:t>Cashew</a:t>
            </a:r>
            <a:endParaRPr sz="2100">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r>
              <a:rPr lang="en-US" sz="2100">
                <a:highlight>
                  <a:srgbClr val="FFFFFF"/>
                </a:highlight>
                <a:latin typeface="Times New Roman"/>
                <a:ea typeface="Times New Roman"/>
                <a:cs typeface="Times New Roman"/>
                <a:sym typeface="Times New Roman"/>
              </a:rPr>
              <a:t>Classification</a:t>
            </a:r>
            <a:endParaRPr sz="2100">
              <a:highlight>
                <a:srgbClr val="FFFFFF"/>
              </a:highlight>
              <a:latin typeface="Times New Roman"/>
              <a:ea typeface="Times New Roman"/>
              <a:cs typeface="Times New Roman"/>
              <a:sym typeface="Times New Roman"/>
            </a:endParaRPr>
          </a:p>
        </p:txBody>
      </p:sp>
      <p:sp>
        <p:nvSpPr>
          <p:cNvPr id="130" name="Google Shape;130;p27"/>
          <p:cNvSpPr/>
          <p:nvPr/>
        </p:nvSpPr>
        <p:spPr>
          <a:xfrm>
            <a:off x="4056700" y="1338250"/>
            <a:ext cx="2053500" cy="857400"/>
          </a:xfrm>
          <a:prstGeom prst="roundRect">
            <a:avLst>
              <a:gd name="adj" fmla="val 16667"/>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a:solidFill>
                  <a:schemeClr val="dk1"/>
                </a:solidFill>
                <a:highlight>
                  <a:schemeClr val="lt1"/>
                </a:highlight>
                <a:latin typeface="Times New Roman"/>
                <a:ea typeface="Times New Roman"/>
                <a:cs typeface="Times New Roman"/>
                <a:sym typeface="Times New Roman"/>
              </a:rPr>
              <a:t>Data </a:t>
            </a:r>
            <a:endParaRPr sz="2000">
              <a:solidFill>
                <a:schemeClr val="dk1"/>
              </a:solidFill>
              <a:highlight>
                <a:schemeClr val="lt1"/>
              </a:highlight>
              <a:latin typeface="Times New Roman"/>
              <a:ea typeface="Times New Roman"/>
              <a:cs typeface="Times New Roman"/>
              <a:sym typeface="Times New Roman"/>
            </a:endParaRPr>
          </a:p>
          <a:p>
            <a:pPr marL="0" lvl="0" indent="0" algn="ctr" rtl="0">
              <a:spcBef>
                <a:spcPts val="0"/>
              </a:spcBef>
              <a:spcAft>
                <a:spcPts val="0"/>
              </a:spcAft>
              <a:buNone/>
            </a:pPr>
            <a:r>
              <a:rPr lang="en-US" sz="2000">
                <a:solidFill>
                  <a:schemeClr val="dk1"/>
                </a:solidFill>
                <a:highlight>
                  <a:schemeClr val="lt1"/>
                </a:highlight>
                <a:latin typeface="Times New Roman"/>
                <a:ea typeface="Times New Roman"/>
                <a:cs typeface="Times New Roman"/>
                <a:sym typeface="Times New Roman"/>
              </a:rPr>
              <a:t>pre-processing</a:t>
            </a:r>
            <a:endParaRPr sz="2000">
              <a:highlight>
                <a:srgbClr val="FFFFFF"/>
              </a:highlight>
              <a:latin typeface="Times New Roman"/>
              <a:ea typeface="Times New Roman"/>
              <a:cs typeface="Times New Roman"/>
              <a:sym typeface="Times New Roman"/>
            </a:endParaRPr>
          </a:p>
        </p:txBody>
      </p:sp>
      <p:sp>
        <p:nvSpPr>
          <p:cNvPr id="131" name="Google Shape;131;p27"/>
          <p:cNvSpPr/>
          <p:nvPr/>
        </p:nvSpPr>
        <p:spPr>
          <a:xfrm>
            <a:off x="2805775" y="5919525"/>
            <a:ext cx="6939600" cy="584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a:t>Fig : Proposed system for Real time Cashew classification </a:t>
            </a:r>
            <a:endParaRPr sz="2000"/>
          </a:p>
        </p:txBody>
      </p:sp>
      <p:sp>
        <p:nvSpPr>
          <p:cNvPr id="6" name="Arrow: Up-Down 5">
            <a:extLst>
              <a:ext uri="{FF2B5EF4-FFF2-40B4-BE49-F238E27FC236}">
                <a16:creationId xmlns:a16="http://schemas.microsoft.com/office/drawing/2014/main" id="{62D077D0-DD10-3558-4895-1570E1DAA2CE}"/>
              </a:ext>
            </a:extLst>
          </p:cNvPr>
          <p:cNvSpPr/>
          <p:nvPr/>
        </p:nvSpPr>
        <p:spPr>
          <a:xfrm rot="2213981">
            <a:off x="7236373" y="2195575"/>
            <a:ext cx="204952" cy="996942"/>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Arrow: Up-Down 6">
            <a:extLst>
              <a:ext uri="{FF2B5EF4-FFF2-40B4-BE49-F238E27FC236}">
                <a16:creationId xmlns:a16="http://schemas.microsoft.com/office/drawing/2014/main" id="{CCD99CE8-7CF7-D55A-7898-D9A346C697B7}"/>
              </a:ext>
            </a:extLst>
          </p:cNvPr>
          <p:cNvSpPr/>
          <p:nvPr/>
        </p:nvSpPr>
        <p:spPr>
          <a:xfrm rot="8490399">
            <a:off x="5362213" y="2195576"/>
            <a:ext cx="204952" cy="996942"/>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8"/>
          <p:cNvSpPr/>
          <p:nvPr/>
        </p:nvSpPr>
        <p:spPr>
          <a:xfrm>
            <a:off x="4016744" y="146710"/>
            <a:ext cx="35829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0000FF"/>
                </a:solidFill>
                <a:latin typeface="Times New Roman"/>
                <a:ea typeface="Times New Roman"/>
                <a:cs typeface="Times New Roman"/>
                <a:sym typeface="Times New Roman"/>
              </a:rPr>
              <a:t>METHODOLOGY</a:t>
            </a:r>
            <a:endParaRPr/>
          </a:p>
        </p:txBody>
      </p:sp>
      <p:sp>
        <p:nvSpPr>
          <p:cNvPr id="137" name="Google Shape;137;p28"/>
          <p:cNvSpPr/>
          <p:nvPr/>
        </p:nvSpPr>
        <p:spPr>
          <a:xfrm>
            <a:off x="2082650" y="5904325"/>
            <a:ext cx="7451100" cy="584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US" sz="2000" b="1"/>
              <a:t>Fig : Proposed system for Real time Cashew classification </a:t>
            </a:r>
            <a:endParaRPr sz="2000" b="1"/>
          </a:p>
        </p:txBody>
      </p:sp>
      <p:pic>
        <p:nvPicPr>
          <p:cNvPr id="138" name="Google Shape;138;p28"/>
          <p:cNvPicPr preferRelativeResize="0"/>
          <p:nvPr/>
        </p:nvPicPr>
        <p:blipFill>
          <a:blip r:embed="rId3">
            <a:alphaModFix/>
          </a:blip>
          <a:stretch>
            <a:fillRect/>
          </a:stretch>
        </p:blipFill>
        <p:spPr>
          <a:xfrm>
            <a:off x="170725" y="1662950"/>
            <a:ext cx="12021276" cy="3532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p:nvPr/>
        </p:nvSpPr>
        <p:spPr>
          <a:xfrm>
            <a:off x="4016744" y="146710"/>
            <a:ext cx="35829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0000FF"/>
                </a:solidFill>
                <a:latin typeface="Times New Roman"/>
                <a:ea typeface="Times New Roman"/>
                <a:cs typeface="Times New Roman"/>
                <a:sym typeface="Times New Roman"/>
              </a:rPr>
              <a:t>METHODOLOGY</a:t>
            </a:r>
            <a:endParaRPr/>
          </a:p>
        </p:txBody>
      </p:sp>
      <p:pic>
        <p:nvPicPr>
          <p:cNvPr id="122" name="Google Shape;122;p26"/>
          <p:cNvPicPr preferRelativeResize="0"/>
          <p:nvPr/>
        </p:nvPicPr>
        <p:blipFill>
          <a:blip r:embed="rId3">
            <a:alphaModFix/>
          </a:blip>
          <a:stretch>
            <a:fillRect/>
          </a:stretch>
        </p:blipFill>
        <p:spPr>
          <a:xfrm>
            <a:off x="1761300" y="1059825"/>
            <a:ext cx="8669401" cy="5099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5"/>
          <p:cNvSpPr/>
          <p:nvPr/>
        </p:nvSpPr>
        <p:spPr>
          <a:xfrm>
            <a:off x="4016744" y="146710"/>
            <a:ext cx="358303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0000FF"/>
                </a:solidFill>
                <a:latin typeface="Times New Roman"/>
                <a:ea typeface="Times New Roman"/>
                <a:cs typeface="Times New Roman"/>
                <a:sym typeface="Times New Roman"/>
              </a:rPr>
              <a:t>METHODOLOGY</a:t>
            </a:r>
            <a:endParaRPr/>
          </a:p>
        </p:txBody>
      </p:sp>
      <p:sp>
        <p:nvSpPr>
          <p:cNvPr id="116" name="Google Shape;116;p25"/>
          <p:cNvSpPr txBox="1"/>
          <p:nvPr/>
        </p:nvSpPr>
        <p:spPr>
          <a:xfrm>
            <a:off x="751125" y="1406975"/>
            <a:ext cx="10804200" cy="5170800"/>
          </a:xfrm>
          <a:prstGeom prst="rect">
            <a:avLst/>
          </a:prstGeom>
          <a:noFill/>
          <a:ln>
            <a:noFill/>
          </a:ln>
        </p:spPr>
        <p:txBody>
          <a:bodyPr spcFirstLastPara="1" wrap="square" lIns="91425" tIns="91425" rIns="91425" bIns="91425" anchor="t" anchorCtr="0">
            <a:noAutofit/>
          </a:bodyPr>
          <a:lstStyle/>
          <a:p>
            <a:pPr marL="457200" lvl="0" indent="-355600" algn="just" rtl="0">
              <a:spcBef>
                <a:spcPts val="0"/>
              </a:spcBef>
              <a:spcAft>
                <a:spcPts val="0"/>
              </a:spcAft>
              <a:buClr>
                <a:schemeClr val="dk1"/>
              </a:buClr>
              <a:buSzPts val="2000"/>
              <a:buFont typeface="Times New Roman"/>
              <a:buAutoNum type="arabicPeriod"/>
            </a:pPr>
            <a:r>
              <a:rPr lang="en-US" sz="2000" b="1">
                <a:solidFill>
                  <a:schemeClr val="dk1"/>
                </a:solidFill>
                <a:latin typeface="Times New Roman"/>
                <a:ea typeface="Times New Roman"/>
                <a:cs typeface="Times New Roman"/>
                <a:sym typeface="Times New Roman"/>
              </a:rPr>
              <a:t>Image Acquisition &amp; Preprocessing</a:t>
            </a:r>
            <a:r>
              <a:rPr lang="en-US" sz="2000">
                <a:solidFill>
                  <a:schemeClr val="dk1"/>
                </a:solidFill>
                <a:latin typeface="Times New Roman"/>
                <a:ea typeface="Times New Roman"/>
                <a:cs typeface="Times New Roman"/>
                <a:sym typeface="Times New Roman"/>
              </a:rPr>
              <a:t>: Capture diverse cashew kernel images and apply preprocessing (resizing, normalization, augmentation) to build a consistent dataset.</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AutoNum type="arabicPeriod"/>
            </a:pPr>
            <a:r>
              <a:rPr lang="en-US" sz="2000" b="1">
                <a:solidFill>
                  <a:schemeClr val="dk1"/>
                </a:solidFill>
                <a:latin typeface="Times New Roman"/>
                <a:ea typeface="Times New Roman"/>
                <a:cs typeface="Times New Roman"/>
                <a:sym typeface="Times New Roman"/>
              </a:rPr>
              <a:t>Labeling &amp; Model Training</a:t>
            </a:r>
            <a:r>
              <a:rPr lang="en-US" sz="2000">
                <a:solidFill>
                  <a:schemeClr val="dk1"/>
                </a:solidFill>
                <a:latin typeface="Times New Roman"/>
                <a:ea typeface="Times New Roman"/>
                <a:cs typeface="Times New Roman"/>
                <a:sym typeface="Times New Roman"/>
              </a:rPr>
              <a:t>: Manually label kernels by grade (whole, split, etc.) and train a deep learning model (e.g., YOLO) for classification.</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AutoNum type="arabicPeriod"/>
            </a:pPr>
            <a:r>
              <a:rPr lang="en-US" sz="2000" b="1">
                <a:solidFill>
                  <a:schemeClr val="dk1"/>
                </a:solidFill>
                <a:latin typeface="Times New Roman"/>
                <a:ea typeface="Times New Roman"/>
                <a:cs typeface="Times New Roman"/>
                <a:sym typeface="Times New Roman"/>
              </a:rPr>
              <a:t>Real-Time Classification</a:t>
            </a:r>
            <a:r>
              <a:rPr lang="en-US" sz="2000">
                <a:solidFill>
                  <a:schemeClr val="dk1"/>
                </a:solidFill>
                <a:latin typeface="Times New Roman"/>
                <a:ea typeface="Times New Roman"/>
                <a:cs typeface="Times New Roman"/>
                <a:sym typeface="Times New Roman"/>
              </a:rPr>
              <a:t>: Deploy the model on edge devices for real-time detection and grading of kernels on a moving conveyor.</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AutoNum type="arabicPeriod"/>
            </a:pPr>
            <a:r>
              <a:rPr lang="en-US" sz="2000" b="1">
                <a:solidFill>
                  <a:schemeClr val="dk1"/>
                </a:solidFill>
                <a:latin typeface="Times New Roman"/>
                <a:ea typeface="Times New Roman"/>
                <a:cs typeface="Times New Roman"/>
                <a:sym typeface="Times New Roman"/>
              </a:rPr>
              <a:t>Hardware Integration</a:t>
            </a:r>
            <a:r>
              <a:rPr lang="en-US" sz="2000">
                <a:solidFill>
                  <a:schemeClr val="dk1"/>
                </a:solidFill>
                <a:latin typeface="Times New Roman"/>
                <a:ea typeface="Times New Roman"/>
                <a:cs typeface="Times New Roman"/>
                <a:sym typeface="Times New Roman"/>
              </a:rPr>
              <a:t>: Connect the classifier to microcontrollers (e.g., Arduino) and sensors to control actuators for sorting.</a:t>
            </a:r>
            <a:br>
              <a:rPr lang="en-US"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355600" algn="just" rtl="0">
              <a:spcBef>
                <a:spcPts val="0"/>
              </a:spcBef>
              <a:spcAft>
                <a:spcPts val="0"/>
              </a:spcAft>
              <a:buClr>
                <a:schemeClr val="dk1"/>
              </a:buClr>
              <a:buSzPts val="2000"/>
              <a:buFont typeface="Times New Roman"/>
              <a:buAutoNum type="arabicPeriod"/>
            </a:pPr>
            <a:r>
              <a:rPr lang="en-US" sz="2000" b="1">
                <a:solidFill>
                  <a:schemeClr val="dk1"/>
                </a:solidFill>
                <a:latin typeface="Times New Roman"/>
                <a:ea typeface="Times New Roman"/>
                <a:cs typeface="Times New Roman"/>
                <a:sym typeface="Times New Roman"/>
              </a:rPr>
              <a:t>Automated Sorting</a:t>
            </a:r>
            <a:r>
              <a:rPr lang="en-US" sz="2000">
                <a:solidFill>
                  <a:schemeClr val="dk1"/>
                </a:solidFill>
                <a:latin typeface="Times New Roman"/>
                <a:ea typeface="Times New Roman"/>
                <a:cs typeface="Times New Roman"/>
                <a:sym typeface="Times New Roman"/>
              </a:rPr>
              <a:t>: Sort kernels into graded bins using actuators, enabling efficient and consistent automated grading.</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2618475" y="805026"/>
            <a:ext cx="7087500" cy="571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EXPECTED OUTCOMES</a:t>
            </a:r>
            <a:endParaRPr sz="3200" b="1">
              <a:solidFill>
                <a:srgbClr val="0000FF"/>
              </a:solidFill>
              <a:latin typeface="Times New Roman"/>
              <a:ea typeface="Times New Roman"/>
              <a:cs typeface="Times New Roman"/>
              <a:sym typeface="Times New Roman"/>
            </a:endParaRPr>
          </a:p>
        </p:txBody>
      </p:sp>
      <p:sp>
        <p:nvSpPr>
          <p:cNvPr id="144" name="Google Shape;144;p29"/>
          <p:cNvSpPr txBox="1"/>
          <p:nvPr/>
        </p:nvSpPr>
        <p:spPr>
          <a:xfrm>
            <a:off x="649800" y="1895800"/>
            <a:ext cx="11044500" cy="3379800"/>
          </a:xfrm>
          <a:prstGeom prst="rect">
            <a:avLst/>
          </a:prstGeom>
          <a:noFill/>
          <a:ln>
            <a:noFill/>
          </a:ln>
        </p:spPr>
        <p:txBody>
          <a:bodyPr spcFirstLastPara="1" wrap="square" lIns="91425" tIns="91425" rIns="91425" bIns="91425" anchor="t" anchorCtr="0">
            <a:noAutofit/>
          </a:bodyPr>
          <a:lstStyle/>
          <a:p>
            <a:pPr marL="457200" lvl="0" indent="-35560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Accurate and consistent classification of cashew kernels into defined grades (whole, split, scorched, etc.).</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Real-time processing capability enabling fast grading on a moving conveyor belt.</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Reduced reliance on manual inspection, lowering labor costs and human errors.</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Improved overall efficiency and throughput in cashew processing.</a:t>
            </a:r>
            <a:br>
              <a:rPr lang="en-US" sz="2000">
                <a:latin typeface="Times New Roman"/>
                <a:ea typeface="Times New Roman"/>
                <a:cs typeface="Times New Roman"/>
                <a:sym typeface="Times New Roman"/>
              </a:rPr>
            </a:br>
            <a:endParaRPr sz="2000">
              <a:latin typeface="Times New Roman"/>
              <a:ea typeface="Times New Roman"/>
              <a:cs typeface="Times New Roman"/>
              <a:sym typeface="Times New Roman"/>
            </a:endParaRPr>
          </a:p>
          <a:p>
            <a:pPr marL="457200" lvl="0" indent="-355600" algn="just" rtl="0">
              <a:spcBef>
                <a:spcPts val="0"/>
              </a:spcBef>
              <a:spcAft>
                <a:spcPts val="0"/>
              </a:spcAft>
              <a:buSzPts val="2000"/>
              <a:buFont typeface="Times New Roman"/>
              <a:buChar char="●"/>
            </a:pPr>
            <a:r>
              <a:rPr lang="en-US" sz="2000">
                <a:latin typeface="Times New Roman"/>
                <a:ea typeface="Times New Roman"/>
                <a:cs typeface="Times New Roman"/>
                <a:sym typeface="Times New Roman"/>
              </a:rPr>
              <a:t>Scalable and robust hardware-software integration suitable for industrial deployment.</a:t>
            </a:r>
            <a:endParaRPr sz="20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0"/>
          <p:cNvSpPr txBox="1">
            <a:spLocks noGrp="1"/>
          </p:cNvSpPr>
          <p:nvPr>
            <p:ph type="title"/>
          </p:nvPr>
        </p:nvSpPr>
        <p:spPr>
          <a:xfrm>
            <a:off x="2605349" y="503475"/>
            <a:ext cx="7767000" cy="9441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a:solidFill>
                  <a:srgbClr val="0000FF"/>
                </a:solidFill>
                <a:latin typeface="Roboto"/>
                <a:ea typeface="Roboto"/>
                <a:cs typeface="Roboto"/>
                <a:sym typeface="Roboto"/>
              </a:rPr>
              <a:t>TIMELINE(GANTT CHART)</a:t>
            </a:r>
            <a:endParaRPr sz="3200">
              <a:solidFill>
                <a:srgbClr val="0000FF"/>
              </a:solidFill>
              <a:latin typeface="Roboto"/>
              <a:ea typeface="Roboto"/>
              <a:cs typeface="Roboto"/>
              <a:sym typeface="Roboto"/>
            </a:endParaRPr>
          </a:p>
        </p:txBody>
      </p:sp>
      <p:pic>
        <p:nvPicPr>
          <p:cNvPr id="150" name="Google Shape;150;p30"/>
          <p:cNvPicPr preferRelativeResize="0"/>
          <p:nvPr/>
        </p:nvPicPr>
        <p:blipFill>
          <a:blip r:embed="rId3">
            <a:alphaModFix/>
          </a:blip>
          <a:stretch>
            <a:fillRect/>
          </a:stretch>
        </p:blipFill>
        <p:spPr>
          <a:xfrm>
            <a:off x="492513" y="1223000"/>
            <a:ext cx="11206976" cy="47559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1881350" y="190499"/>
            <a:ext cx="8765700" cy="625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REFERENCES</a:t>
            </a:r>
            <a:br>
              <a:rPr lang="en-US" sz="3200" b="1">
                <a:solidFill>
                  <a:srgbClr val="0000FF"/>
                </a:solidFill>
                <a:latin typeface="Times New Roman"/>
                <a:ea typeface="Times New Roman"/>
                <a:cs typeface="Times New Roman"/>
                <a:sym typeface="Times New Roman"/>
              </a:rPr>
            </a:br>
            <a:endParaRPr/>
          </a:p>
        </p:txBody>
      </p:sp>
      <p:sp>
        <p:nvSpPr>
          <p:cNvPr id="156" name="Google Shape;156;p31"/>
          <p:cNvSpPr txBox="1">
            <a:spLocks noGrp="1"/>
          </p:cNvSpPr>
          <p:nvPr>
            <p:ph type="body" idx="1"/>
          </p:nvPr>
        </p:nvSpPr>
        <p:spPr>
          <a:xfrm>
            <a:off x="0" y="990600"/>
            <a:ext cx="12192000" cy="5867400"/>
          </a:xfrm>
          <a:prstGeom prst="rect">
            <a:avLst/>
          </a:prstGeom>
          <a:noFill/>
          <a:ln>
            <a:noFill/>
          </a:ln>
        </p:spPr>
        <p:txBody>
          <a:bodyPr spcFirstLastPara="1" wrap="square" lIns="91425" tIns="45700" rIns="91425" bIns="45700" anchor="t" anchorCtr="0">
            <a:noAutofit/>
          </a:bodyPr>
          <a:lstStyle/>
          <a:p>
            <a:pPr marL="457200" lvl="0" indent="-349250" algn="just" rtl="0">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A. Sivaranjani, S. Senthilrani, B. Ashokumar, and A. Senthil Murugan, "An Improvised Algorithm For Computer Vision Based Cashew Grading System Using Deep CNN," in 2018 IEEE International Conference on Current Trends in Advanced Computing (ICCTAC), pp. 1-6, July 2019.</a:t>
            </a:r>
            <a:endParaRPr sz="1900">
              <a:latin typeface="Times New Roman"/>
              <a:ea typeface="Times New Roman"/>
              <a:cs typeface="Times New Roman"/>
              <a:sym typeface="Times New Roman"/>
            </a:endParaRPr>
          </a:p>
          <a:p>
            <a:pPr marL="457200" lvl="0" indent="-349250" algn="just" rtl="0">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Arun M O, Aneesh G Nath, and Shyna A, "Automated Cashew Kernel Grading Using Machine Vision," in 2016 International Conference on Next Generation Intelligent Systems (ICNGIS), IEEE, pp. 1-6, 2018.</a:t>
            </a:r>
            <a:endParaRPr sz="1900">
              <a:latin typeface="Times New Roman"/>
              <a:ea typeface="Times New Roman"/>
              <a:cs typeface="Times New Roman"/>
              <a:sym typeface="Times New Roman"/>
            </a:endParaRPr>
          </a:p>
          <a:p>
            <a:pPr marL="457200" lvl="0" indent="-349250" algn="just" rtl="0">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A. Sivaranjani, S. Senthilrani, B. Ashokumar, and A. Senthil Murugan, "CashNet-15: An Optimized Cashew Nut Grading Using Deep CNN and Data Augmentation," in Proceedings of International Conference on Systems Computation Automation and Networking (ICSCAN), IEEE, pp. 1-6, 2019.</a:t>
            </a:r>
            <a:endParaRPr sz="1900">
              <a:latin typeface="Times New Roman"/>
              <a:ea typeface="Times New Roman"/>
              <a:cs typeface="Times New Roman"/>
              <a:sym typeface="Times New Roman"/>
            </a:endParaRPr>
          </a:p>
          <a:p>
            <a:pPr marL="457200" lvl="0" indent="-349250" algn="just" rtl="0">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Shyna A and Reena Mary George, "Machine Vision based Real Time Cashew Grading and Sorting System using SVM and Back Propagation Neural Network," in 2017 International Conference on Circuits Power and Computing Technologies (ICCPCT), IEEE, pp. 1-6, 2017.</a:t>
            </a:r>
            <a:endParaRPr sz="1900">
              <a:latin typeface="Times New Roman"/>
              <a:ea typeface="Times New Roman"/>
              <a:cs typeface="Times New Roman"/>
              <a:sym typeface="Times New Roman"/>
            </a:endParaRPr>
          </a:p>
          <a:p>
            <a:pPr marL="457200" lvl="0" indent="-349250" algn="just" rtl="0">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Pham, V.-N., Do Ba, Q.-H., Tran Le, D.-A., Nguyen, Q.-M., Do Van, D., &amp; Nguyen, L., "A Low-Cost Deep-Learning-Based System for Grading Cashew Nuts," Computers, vol. 13, no. 3, p. 71, 2024.</a:t>
            </a:r>
            <a:endParaRPr sz="1900">
              <a:latin typeface="Times New Roman"/>
              <a:ea typeface="Times New Roman"/>
              <a:cs typeface="Times New Roman"/>
              <a:sym typeface="Times New Roman"/>
            </a:endParaRPr>
          </a:p>
          <a:p>
            <a:pPr marL="457200" lvl="0" indent="-349250" algn="just" rtl="0">
              <a:lnSpc>
                <a:spcPct val="120000"/>
              </a:lnSpc>
              <a:spcBef>
                <a:spcPts val="0"/>
              </a:spcBef>
              <a:spcAft>
                <a:spcPts val="0"/>
              </a:spcAft>
              <a:buSzPts val="1900"/>
              <a:buFont typeface="Times New Roman"/>
              <a:buAutoNum type="arabicPeriod"/>
            </a:pPr>
            <a:r>
              <a:rPr lang="en-US" sz="1900">
                <a:latin typeface="Times New Roman"/>
                <a:ea typeface="Times New Roman"/>
                <a:cs typeface="Times New Roman"/>
                <a:sym typeface="Times New Roman"/>
              </a:rPr>
              <a:t>Raj, R., Nagaraj, S.S., Ritesh, S., Thushar, T.A. and Aparanji, V.M.,Fruit Classification Comparison Based on CNN and YOLO. In IOP Conference Series: Materials Science and Engineering (Vol. 1187, No. 1, p. 012031). IOP Publishing,2021. </a:t>
            </a:r>
            <a:endParaRPr sz="19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1881350" y="190499"/>
            <a:ext cx="8765700" cy="625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REFERENCES</a:t>
            </a:r>
            <a:br>
              <a:rPr lang="en-US" sz="3200" b="1">
                <a:solidFill>
                  <a:srgbClr val="0000FF"/>
                </a:solidFill>
                <a:latin typeface="Times New Roman"/>
                <a:ea typeface="Times New Roman"/>
                <a:cs typeface="Times New Roman"/>
                <a:sym typeface="Times New Roman"/>
              </a:rPr>
            </a:br>
            <a:endParaRPr/>
          </a:p>
        </p:txBody>
      </p:sp>
      <p:sp>
        <p:nvSpPr>
          <p:cNvPr id="162" name="Google Shape;162;p32"/>
          <p:cNvSpPr txBox="1">
            <a:spLocks noGrp="1"/>
          </p:cNvSpPr>
          <p:nvPr>
            <p:ph type="body" idx="1"/>
          </p:nvPr>
        </p:nvSpPr>
        <p:spPr>
          <a:xfrm>
            <a:off x="0" y="990600"/>
            <a:ext cx="12192000" cy="5867400"/>
          </a:xfrm>
          <a:prstGeom prst="rect">
            <a:avLst/>
          </a:prstGeom>
          <a:noFill/>
          <a:ln>
            <a:noFill/>
          </a:ln>
        </p:spPr>
        <p:txBody>
          <a:bodyPr spcFirstLastPara="1" wrap="square" lIns="91425" tIns="45700" rIns="91425" bIns="45700" anchor="t" anchorCtr="0">
            <a:noAutofit/>
          </a:bodyPr>
          <a:lstStyle/>
          <a:p>
            <a:pPr marL="0" lvl="0" indent="0" algn="just" rtl="0">
              <a:lnSpc>
                <a:spcPct val="120000"/>
              </a:lnSpc>
              <a:spcBef>
                <a:spcPts val="0"/>
              </a:spcBef>
              <a:spcAft>
                <a:spcPts val="0"/>
              </a:spcAft>
              <a:buNone/>
            </a:pPr>
            <a:r>
              <a:rPr lang="en-US" sz="1900" b="1">
                <a:latin typeface="Times New Roman"/>
                <a:ea typeface="Times New Roman"/>
                <a:cs typeface="Times New Roman"/>
                <a:sym typeface="Times New Roman"/>
              </a:rPr>
              <a:t>7.	</a:t>
            </a:r>
            <a:r>
              <a:rPr lang="en-US" sz="1900">
                <a:latin typeface="Times New Roman"/>
                <a:ea typeface="Times New Roman"/>
                <a:cs typeface="Times New Roman"/>
                <a:sym typeface="Times New Roman"/>
              </a:rPr>
              <a:t>M. A and P. N. Renjith,Classification of Durian Fruits based on Ripening with Machine Learning Techniques,2020 3rd International Conference on Intelligent Sustainable Systems (ICISS), Thoothukudi,pp. 542-547,</a:t>
            </a:r>
            <a:endParaRPr sz="1900">
              <a:latin typeface="Times New Roman"/>
              <a:ea typeface="Times New Roman"/>
              <a:cs typeface="Times New Roman"/>
              <a:sym typeface="Times New Roman"/>
            </a:endParaRPr>
          </a:p>
          <a:p>
            <a:pPr marL="0" lvl="0" indent="0" algn="just" rtl="0">
              <a:lnSpc>
                <a:spcPct val="120000"/>
              </a:lnSpc>
              <a:spcBef>
                <a:spcPts val="0"/>
              </a:spcBef>
              <a:spcAft>
                <a:spcPts val="0"/>
              </a:spcAft>
              <a:buNone/>
            </a:pPr>
            <a:r>
              <a:rPr lang="en-US" sz="1900" b="1">
                <a:latin typeface="Times New Roman"/>
                <a:ea typeface="Times New Roman"/>
                <a:cs typeface="Times New Roman"/>
                <a:sym typeface="Times New Roman"/>
              </a:rPr>
              <a:t>8.</a:t>
            </a:r>
            <a:r>
              <a:rPr lang="en-US" sz="1900">
                <a:latin typeface="Times New Roman"/>
                <a:ea typeface="Times New Roman"/>
                <a:cs typeface="Times New Roman"/>
                <a:sym typeface="Times New Roman"/>
              </a:rPr>
              <a:t>	</a:t>
            </a:r>
            <a:r>
              <a:rPr lang="en-US" sz="1900">
                <a:solidFill>
                  <a:schemeClr val="dk1"/>
                </a:solidFill>
                <a:latin typeface="Times New Roman"/>
                <a:ea typeface="Times New Roman"/>
                <a:cs typeface="Times New Roman"/>
                <a:sym typeface="Times New Roman"/>
              </a:rPr>
              <a:t>S. N. Karnam, V. S. Vaddagallaiah, P. K. Rangnaik, A. Kumar, C. Kumar, and B. M. Vishwanath, "Precise Cashew Classification using Machine Learning," </a:t>
            </a:r>
            <a:r>
              <a:rPr lang="en-US" sz="1900" i="1">
                <a:solidFill>
                  <a:schemeClr val="dk1"/>
                </a:solidFill>
                <a:latin typeface="Times New Roman"/>
                <a:ea typeface="Times New Roman"/>
                <a:cs typeface="Times New Roman"/>
                <a:sym typeface="Times New Roman"/>
              </a:rPr>
              <a:t>Engineering, Technology &amp; Applied Science Research</a:t>
            </a:r>
            <a:r>
              <a:rPr lang="en-US" sz="1900">
                <a:solidFill>
                  <a:schemeClr val="dk1"/>
                </a:solidFill>
                <a:latin typeface="Times New Roman"/>
                <a:ea typeface="Times New Roman"/>
                <a:cs typeface="Times New Roman"/>
                <a:sym typeface="Times New Roman"/>
              </a:rPr>
              <a:t>, vol. 14, no. 5, pp. 17414–17421, Oct. 2024, doi: 10.48084/etasr.8052</a:t>
            </a:r>
            <a:endParaRPr sz="1900">
              <a:latin typeface="Times New Roman"/>
              <a:ea typeface="Times New Roman"/>
              <a:cs typeface="Times New Roman"/>
              <a:sym typeface="Times New Roman"/>
            </a:endParaRPr>
          </a:p>
          <a:p>
            <a:pPr marL="0" lvl="0" indent="0" algn="just" rtl="0">
              <a:lnSpc>
                <a:spcPct val="120000"/>
              </a:lnSpc>
              <a:spcBef>
                <a:spcPts val="0"/>
              </a:spcBef>
              <a:spcAft>
                <a:spcPts val="0"/>
              </a:spcAft>
              <a:buNone/>
            </a:pPr>
            <a:r>
              <a:rPr lang="en-US" sz="1900" b="1">
                <a:latin typeface="Times New Roman"/>
                <a:ea typeface="Times New Roman"/>
                <a:cs typeface="Times New Roman"/>
                <a:sym typeface="Times New Roman"/>
              </a:rPr>
              <a:t>9.	</a:t>
            </a:r>
            <a:r>
              <a:rPr lang="en-US" sz="1900">
                <a:latin typeface="Times New Roman"/>
                <a:ea typeface="Times New Roman"/>
                <a:cs typeface="Times New Roman"/>
                <a:sym typeface="Times New Roman"/>
              </a:rPr>
              <a:t>V. Gautam, R. G. Tiwari, A. Misra, D. Witarsyah, N. K. Trivedi and A. K. Jain, Dry Fruit Classification Using Deep Convolutional Neural Network Trained with Transfer Learning,2023 International Conference on Advancement in Data Science, E-learning and Information System (ICADEIS,pp. 1-6, doi: 10.1109/ICADEIS58666.2023.10270982,2023.</a:t>
            </a:r>
            <a:endParaRPr sz="1900">
              <a:latin typeface="Times New Roman"/>
              <a:ea typeface="Times New Roman"/>
              <a:cs typeface="Times New Roman"/>
              <a:sym typeface="Times New Roman"/>
            </a:endParaRPr>
          </a:p>
          <a:p>
            <a:pPr marL="0" lvl="0" indent="0" algn="just" rtl="0">
              <a:lnSpc>
                <a:spcPct val="120000"/>
              </a:lnSpc>
              <a:spcBef>
                <a:spcPts val="0"/>
              </a:spcBef>
              <a:spcAft>
                <a:spcPts val="0"/>
              </a:spcAft>
              <a:buNone/>
            </a:pPr>
            <a:r>
              <a:rPr lang="en-US" sz="1900" b="1">
                <a:latin typeface="Times New Roman"/>
                <a:ea typeface="Times New Roman"/>
                <a:cs typeface="Times New Roman"/>
                <a:sym typeface="Times New Roman"/>
              </a:rPr>
              <a:t>10.	</a:t>
            </a:r>
            <a:r>
              <a:rPr lang="en-US" sz="1900">
                <a:latin typeface="Times New Roman"/>
                <a:ea typeface="Times New Roman"/>
                <a:cs typeface="Times New Roman"/>
                <a:sym typeface="Times New Roman"/>
              </a:rPr>
              <a:t>S. E. Sunday, R. Ji, A. N. Abdalla and H. Bian,Fruit Image Classification using the Inception-V3 Deep Learning Model,2023 International Conference on the Cognitive Computing and Complex Data (ICCD),pp. 227-230, doi: 10.1109/ICCD59681.2023.10420760,2023. </a:t>
            </a:r>
            <a:endParaRPr sz="1900">
              <a:latin typeface="Times New Roman"/>
              <a:ea typeface="Times New Roman"/>
              <a:cs typeface="Times New Roman"/>
              <a:sym typeface="Times New Roman"/>
            </a:endParaRPr>
          </a:p>
          <a:p>
            <a:pPr marL="0" lvl="0" indent="0" algn="just" rtl="0">
              <a:lnSpc>
                <a:spcPct val="120000"/>
              </a:lnSpc>
              <a:spcBef>
                <a:spcPts val="0"/>
              </a:spcBef>
              <a:spcAft>
                <a:spcPts val="0"/>
              </a:spcAft>
              <a:buNone/>
            </a:pPr>
            <a:r>
              <a:rPr lang="en-US" sz="1900" b="1">
                <a:latin typeface="Times New Roman"/>
                <a:ea typeface="Times New Roman"/>
                <a:cs typeface="Times New Roman"/>
                <a:sym typeface="Times New Roman"/>
              </a:rPr>
              <a:t>11.	</a:t>
            </a:r>
            <a:r>
              <a:rPr lang="en-US" sz="1900">
                <a:latin typeface="Times New Roman"/>
                <a:ea typeface="Times New Roman"/>
                <a:cs typeface="Times New Roman"/>
                <a:sym typeface="Times New Roman"/>
              </a:rPr>
              <a:t>P. Nirale and M. Madankar, Analytical Study on IoT and Machine Learning based Grading and Sorting System for Fruits,2021 International Conference on Computational Intelligence and Computing Applications (ICCICA), Nagpur, India, 2021, pp. 1-6, doi: 10.1109/ICCICA52458.2021.9697161,2021.</a:t>
            </a:r>
            <a:endParaRPr sz="19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3"/>
          <p:cNvPicPr preferRelativeResize="0"/>
          <p:nvPr/>
        </p:nvPicPr>
        <p:blipFill rotWithShape="1">
          <a:blip r:embed="rId3">
            <a:alphaModFix/>
          </a:blip>
          <a:srcRect/>
          <a:stretch/>
        </p:blipFill>
        <p:spPr>
          <a:xfrm>
            <a:off x="490909" y="1153653"/>
            <a:ext cx="10862072" cy="530941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6"/>
          <p:cNvSpPr txBox="1"/>
          <p:nvPr/>
        </p:nvSpPr>
        <p:spPr>
          <a:xfrm>
            <a:off x="2186100" y="4940800"/>
            <a:ext cx="7819800" cy="15546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2000" b="1">
                <a:solidFill>
                  <a:schemeClr val="dk1"/>
                </a:solidFill>
              </a:rPr>
              <a:t>Internal Guide</a:t>
            </a:r>
            <a:endParaRPr sz="2000" b="1">
              <a:solidFill>
                <a:schemeClr val="dk1"/>
              </a:solidFill>
            </a:endParaRPr>
          </a:p>
          <a:p>
            <a:pPr marL="0" lvl="0" indent="0" algn="ctr" rtl="0">
              <a:lnSpc>
                <a:spcPct val="115000"/>
              </a:lnSpc>
              <a:spcBef>
                <a:spcPts val="0"/>
              </a:spcBef>
              <a:spcAft>
                <a:spcPts val="0"/>
              </a:spcAft>
              <a:buNone/>
            </a:pPr>
            <a:r>
              <a:rPr lang="en-US" sz="2000">
                <a:solidFill>
                  <a:schemeClr val="dk1"/>
                </a:solidFill>
              </a:rPr>
              <a:t>Dr. Veenadevi S .V </a:t>
            </a:r>
            <a:endParaRPr sz="2000">
              <a:solidFill>
                <a:schemeClr val="dk1"/>
              </a:solidFill>
            </a:endParaRPr>
          </a:p>
          <a:p>
            <a:pPr marL="0" lvl="0" indent="0" algn="ctr" rtl="0">
              <a:lnSpc>
                <a:spcPct val="115000"/>
              </a:lnSpc>
              <a:spcBef>
                <a:spcPts val="0"/>
              </a:spcBef>
              <a:spcAft>
                <a:spcPts val="0"/>
              </a:spcAft>
              <a:buNone/>
            </a:pPr>
            <a:r>
              <a:rPr lang="en-US" sz="2000">
                <a:solidFill>
                  <a:schemeClr val="dk1"/>
                </a:solidFill>
              </a:rPr>
              <a:t>Associate Professor </a:t>
            </a:r>
            <a:endParaRPr sz="2000">
              <a:solidFill>
                <a:schemeClr val="dk1"/>
              </a:solidFill>
            </a:endParaRPr>
          </a:p>
          <a:p>
            <a:pPr marL="0" lvl="0" indent="0" algn="ctr" rtl="0">
              <a:lnSpc>
                <a:spcPct val="115000"/>
              </a:lnSpc>
              <a:spcBef>
                <a:spcPts val="0"/>
              </a:spcBef>
              <a:spcAft>
                <a:spcPts val="0"/>
              </a:spcAft>
              <a:buNone/>
            </a:pPr>
            <a:r>
              <a:rPr lang="en-US" sz="2000">
                <a:solidFill>
                  <a:schemeClr val="dk1"/>
                </a:solidFill>
              </a:rPr>
              <a:t>Department of Electronics &amp; Communication Engineering</a:t>
            </a:r>
            <a:endParaRPr sz="2000">
              <a:solidFill>
                <a:schemeClr val="dk1"/>
              </a:solidFill>
            </a:endParaRPr>
          </a:p>
        </p:txBody>
      </p:sp>
      <p:graphicFrame>
        <p:nvGraphicFramePr>
          <p:cNvPr id="61" name="Google Shape;61;p16"/>
          <p:cNvGraphicFramePr/>
          <p:nvPr/>
        </p:nvGraphicFramePr>
        <p:xfrm>
          <a:off x="1908250" y="1611325"/>
          <a:ext cx="8375500" cy="2732736"/>
        </p:xfrm>
        <a:graphic>
          <a:graphicData uri="http://schemas.openxmlformats.org/drawingml/2006/table">
            <a:tbl>
              <a:tblPr>
                <a:noFill/>
                <a:tableStyleId>{98F2FF04-0344-45AE-AF03-E5EE6B726B27}</a:tableStyleId>
              </a:tblPr>
              <a:tblGrid>
                <a:gridCol w="3355900">
                  <a:extLst>
                    <a:ext uri="{9D8B030D-6E8A-4147-A177-3AD203B41FA5}">
                      <a16:colId xmlns:a16="http://schemas.microsoft.com/office/drawing/2014/main" val="20000"/>
                    </a:ext>
                  </a:extLst>
                </a:gridCol>
                <a:gridCol w="2509800">
                  <a:extLst>
                    <a:ext uri="{9D8B030D-6E8A-4147-A177-3AD203B41FA5}">
                      <a16:colId xmlns:a16="http://schemas.microsoft.com/office/drawing/2014/main" val="20001"/>
                    </a:ext>
                  </a:extLst>
                </a:gridCol>
                <a:gridCol w="2509800">
                  <a:extLst>
                    <a:ext uri="{9D8B030D-6E8A-4147-A177-3AD203B41FA5}">
                      <a16:colId xmlns:a16="http://schemas.microsoft.com/office/drawing/2014/main" val="20002"/>
                    </a:ext>
                  </a:extLst>
                </a:gridCol>
              </a:tblGrid>
              <a:tr h="339175">
                <a:tc>
                  <a:txBody>
                    <a:bodyPr/>
                    <a:lstStyle/>
                    <a:p>
                      <a:pPr marL="0" lvl="0" indent="0" algn="l" rtl="0">
                        <a:lnSpc>
                          <a:spcPct val="115000"/>
                        </a:lnSpc>
                        <a:spcBef>
                          <a:spcPts val="0"/>
                        </a:spcBef>
                        <a:spcAft>
                          <a:spcPts val="0"/>
                        </a:spcAft>
                        <a:buNone/>
                      </a:pPr>
                      <a:r>
                        <a:rPr lang="en-US" sz="1700" b="1"/>
                        <a:t>Program</a:t>
                      </a:r>
                      <a:endParaRPr sz="1700" b="1"/>
                    </a:p>
                  </a:txBody>
                  <a:tcPr marL="91425" marR="91425" marT="91425" marB="91425"/>
                </a:tc>
                <a:tc>
                  <a:txBody>
                    <a:bodyPr/>
                    <a:lstStyle/>
                    <a:p>
                      <a:pPr marL="0" lvl="0" indent="0" algn="l" rtl="0">
                        <a:lnSpc>
                          <a:spcPct val="115000"/>
                        </a:lnSpc>
                        <a:spcBef>
                          <a:spcPts val="0"/>
                        </a:spcBef>
                        <a:spcAft>
                          <a:spcPts val="0"/>
                        </a:spcAft>
                        <a:buNone/>
                      </a:pPr>
                      <a:r>
                        <a:rPr lang="en-US" sz="1700" b="1"/>
                        <a:t>USN</a:t>
                      </a:r>
                      <a:endParaRPr sz="1700" b="1"/>
                    </a:p>
                  </a:txBody>
                  <a:tcPr marL="91425" marR="91425" marT="91425" marB="91425"/>
                </a:tc>
                <a:tc>
                  <a:txBody>
                    <a:bodyPr/>
                    <a:lstStyle/>
                    <a:p>
                      <a:pPr marL="0" lvl="0" indent="0" algn="l" rtl="0">
                        <a:lnSpc>
                          <a:spcPct val="115000"/>
                        </a:lnSpc>
                        <a:spcBef>
                          <a:spcPts val="0"/>
                        </a:spcBef>
                        <a:spcAft>
                          <a:spcPts val="0"/>
                        </a:spcAft>
                        <a:buNone/>
                      </a:pPr>
                      <a:r>
                        <a:rPr lang="en-US" sz="1700" b="1"/>
                        <a:t>Name</a:t>
                      </a:r>
                      <a:endParaRPr sz="1700" b="1"/>
                    </a:p>
                  </a:txBody>
                  <a:tcPr marL="91425" marR="91425" marT="91425" marB="91425"/>
                </a:tc>
                <a:extLst>
                  <a:ext uri="{0D108BD9-81ED-4DB2-BD59-A6C34878D82A}">
                    <a16:rowId xmlns:a16="http://schemas.microsoft.com/office/drawing/2014/main" val="10000"/>
                  </a:ext>
                </a:extLst>
              </a:tr>
              <a:tr h="339175">
                <a:tc>
                  <a:txBody>
                    <a:bodyPr/>
                    <a:lstStyle/>
                    <a:p>
                      <a:pPr marL="0" lvl="0" indent="0" algn="l" rtl="0">
                        <a:lnSpc>
                          <a:spcPct val="115000"/>
                        </a:lnSpc>
                        <a:spcBef>
                          <a:spcPts val="0"/>
                        </a:spcBef>
                        <a:spcAft>
                          <a:spcPts val="0"/>
                        </a:spcAft>
                        <a:buNone/>
                      </a:pPr>
                      <a:r>
                        <a:rPr lang="en-US" sz="1700"/>
                        <a:t>ECE</a:t>
                      </a:r>
                      <a:endParaRPr sz="1700"/>
                    </a:p>
                  </a:txBody>
                  <a:tcPr marL="91425" marR="91425" marT="91425" marB="91425"/>
                </a:tc>
                <a:tc>
                  <a:txBody>
                    <a:bodyPr/>
                    <a:lstStyle/>
                    <a:p>
                      <a:pPr marL="0" lvl="0" indent="0" algn="l" rtl="0">
                        <a:lnSpc>
                          <a:spcPct val="115000"/>
                        </a:lnSpc>
                        <a:spcBef>
                          <a:spcPts val="0"/>
                        </a:spcBef>
                        <a:spcAft>
                          <a:spcPts val="0"/>
                        </a:spcAft>
                        <a:buNone/>
                      </a:pPr>
                      <a:r>
                        <a:rPr lang="en-US" sz="1700"/>
                        <a:t>1RV23EC408</a:t>
                      </a:r>
                      <a:endParaRPr sz="1700"/>
                    </a:p>
                  </a:txBody>
                  <a:tcPr marL="91425" marR="91425" marT="91425" marB="91425"/>
                </a:tc>
                <a:tc>
                  <a:txBody>
                    <a:bodyPr/>
                    <a:lstStyle/>
                    <a:p>
                      <a:pPr marL="0" lvl="0" indent="0" algn="l" rtl="0">
                        <a:lnSpc>
                          <a:spcPct val="115000"/>
                        </a:lnSpc>
                        <a:spcBef>
                          <a:spcPts val="0"/>
                        </a:spcBef>
                        <a:spcAft>
                          <a:spcPts val="0"/>
                        </a:spcAft>
                        <a:buNone/>
                      </a:pPr>
                      <a:r>
                        <a:rPr lang="en-US" sz="1700"/>
                        <a:t>RAVIKANT</a:t>
                      </a:r>
                      <a:endParaRPr sz="1700"/>
                    </a:p>
                  </a:txBody>
                  <a:tcPr marL="91425" marR="91425" marT="91425" marB="91425"/>
                </a:tc>
                <a:extLst>
                  <a:ext uri="{0D108BD9-81ED-4DB2-BD59-A6C34878D82A}">
                    <a16:rowId xmlns:a16="http://schemas.microsoft.com/office/drawing/2014/main" val="10001"/>
                  </a:ext>
                </a:extLst>
              </a:tr>
              <a:tr h="339175">
                <a:tc>
                  <a:txBody>
                    <a:bodyPr/>
                    <a:lstStyle/>
                    <a:p>
                      <a:pPr marL="0" lvl="0" indent="0" algn="l" rtl="0">
                        <a:lnSpc>
                          <a:spcPct val="115000"/>
                        </a:lnSpc>
                        <a:spcBef>
                          <a:spcPts val="0"/>
                        </a:spcBef>
                        <a:spcAft>
                          <a:spcPts val="0"/>
                        </a:spcAft>
                        <a:buNone/>
                      </a:pPr>
                      <a:r>
                        <a:rPr lang="en-US" sz="1700"/>
                        <a:t>ECE</a:t>
                      </a:r>
                      <a:endParaRPr sz="1700"/>
                    </a:p>
                  </a:txBody>
                  <a:tcPr marL="91425" marR="91425" marT="91425" marB="91425"/>
                </a:tc>
                <a:tc>
                  <a:txBody>
                    <a:bodyPr/>
                    <a:lstStyle/>
                    <a:p>
                      <a:pPr marL="0" lvl="0" indent="0" algn="l" rtl="0">
                        <a:lnSpc>
                          <a:spcPct val="115000"/>
                        </a:lnSpc>
                        <a:spcBef>
                          <a:spcPts val="0"/>
                        </a:spcBef>
                        <a:spcAft>
                          <a:spcPts val="0"/>
                        </a:spcAft>
                        <a:buNone/>
                      </a:pPr>
                      <a:r>
                        <a:rPr lang="en-US" sz="1700"/>
                        <a:t>1RV23EC410</a:t>
                      </a:r>
                      <a:endParaRPr sz="1700"/>
                    </a:p>
                  </a:txBody>
                  <a:tcPr marL="91425" marR="91425" marT="91425" marB="91425"/>
                </a:tc>
                <a:tc>
                  <a:txBody>
                    <a:bodyPr/>
                    <a:lstStyle/>
                    <a:p>
                      <a:pPr marL="0" lvl="0" indent="0" algn="l" rtl="0">
                        <a:lnSpc>
                          <a:spcPct val="115000"/>
                        </a:lnSpc>
                        <a:spcBef>
                          <a:spcPts val="0"/>
                        </a:spcBef>
                        <a:spcAft>
                          <a:spcPts val="0"/>
                        </a:spcAft>
                        <a:buNone/>
                      </a:pPr>
                      <a:r>
                        <a:rPr lang="en-US" sz="1700"/>
                        <a:t>SAGAR T NAYAK</a:t>
                      </a:r>
                      <a:endParaRPr sz="1700"/>
                    </a:p>
                  </a:txBody>
                  <a:tcPr marL="91425" marR="91425" marT="91425" marB="91425"/>
                </a:tc>
                <a:extLst>
                  <a:ext uri="{0D108BD9-81ED-4DB2-BD59-A6C34878D82A}">
                    <a16:rowId xmlns:a16="http://schemas.microsoft.com/office/drawing/2014/main" val="10002"/>
                  </a:ext>
                </a:extLst>
              </a:tr>
              <a:tr h="339175">
                <a:tc>
                  <a:txBody>
                    <a:bodyPr/>
                    <a:lstStyle/>
                    <a:p>
                      <a:pPr marL="0" lvl="0" indent="0" algn="l" rtl="0">
                        <a:lnSpc>
                          <a:spcPct val="115000"/>
                        </a:lnSpc>
                        <a:spcBef>
                          <a:spcPts val="0"/>
                        </a:spcBef>
                        <a:spcAft>
                          <a:spcPts val="0"/>
                        </a:spcAft>
                        <a:buNone/>
                      </a:pPr>
                      <a:r>
                        <a:rPr lang="en-US" sz="1700"/>
                        <a:t>BT</a:t>
                      </a:r>
                      <a:endParaRPr sz="1700"/>
                    </a:p>
                  </a:txBody>
                  <a:tcPr marL="91425" marR="91425" marT="91425" marB="91425"/>
                </a:tc>
                <a:tc>
                  <a:txBody>
                    <a:bodyPr/>
                    <a:lstStyle/>
                    <a:p>
                      <a:pPr marL="0" lvl="0" indent="0" algn="l" rtl="0">
                        <a:lnSpc>
                          <a:spcPct val="115000"/>
                        </a:lnSpc>
                        <a:spcBef>
                          <a:spcPts val="0"/>
                        </a:spcBef>
                        <a:spcAft>
                          <a:spcPts val="0"/>
                        </a:spcAft>
                        <a:buNone/>
                      </a:pPr>
                      <a:r>
                        <a:rPr lang="en-US" sz="1700"/>
                        <a:t>1RV23BT404</a:t>
                      </a:r>
                      <a:endParaRPr sz="1700"/>
                    </a:p>
                  </a:txBody>
                  <a:tcPr marL="91425" marR="91425" marT="91425" marB="91425"/>
                </a:tc>
                <a:tc>
                  <a:txBody>
                    <a:bodyPr/>
                    <a:lstStyle/>
                    <a:p>
                      <a:pPr marL="0" lvl="0" indent="0" algn="l" rtl="0">
                        <a:lnSpc>
                          <a:spcPct val="115000"/>
                        </a:lnSpc>
                        <a:spcBef>
                          <a:spcPts val="0"/>
                        </a:spcBef>
                        <a:spcAft>
                          <a:spcPts val="0"/>
                        </a:spcAft>
                        <a:buNone/>
                      </a:pPr>
                      <a:r>
                        <a:rPr lang="en-US" sz="1700"/>
                        <a:t>YOGEESH A S</a:t>
                      </a:r>
                      <a:endParaRPr sz="1700"/>
                    </a:p>
                  </a:txBody>
                  <a:tcPr marL="91425" marR="91425" marT="91425" marB="91425"/>
                </a:tc>
                <a:extLst>
                  <a:ext uri="{0D108BD9-81ED-4DB2-BD59-A6C34878D82A}">
                    <a16:rowId xmlns:a16="http://schemas.microsoft.com/office/drawing/2014/main" val="10003"/>
                  </a:ext>
                </a:extLst>
              </a:tr>
              <a:tr h="339175">
                <a:tc>
                  <a:txBody>
                    <a:bodyPr/>
                    <a:lstStyle/>
                    <a:p>
                      <a:pPr marL="0" lvl="0" indent="0" algn="l" rtl="0">
                        <a:lnSpc>
                          <a:spcPct val="115000"/>
                        </a:lnSpc>
                        <a:spcBef>
                          <a:spcPts val="0"/>
                        </a:spcBef>
                        <a:spcAft>
                          <a:spcPts val="0"/>
                        </a:spcAft>
                        <a:buNone/>
                      </a:pPr>
                      <a:r>
                        <a:rPr lang="en-US" sz="1700"/>
                        <a:t>CSE</a:t>
                      </a:r>
                      <a:endParaRPr sz="1700"/>
                    </a:p>
                  </a:txBody>
                  <a:tcPr marL="91425" marR="91425" marT="91425" marB="91425"/>
                </a:tc>
                <a:tc>
                  <a:txBody>
                    <a:bodyPr/>
                    <a:lstStyle/>
                    <a:p>
                      <a:pPr marL="0" lvl="0" indent="0" algn="l" rtl="0">
                        <a:lnSpc>
                          <a:spcPct val="115000"/>
                        </a:lnSpc>
                        <a:spcBef>
                          <a:spcPts val="0"/>
                        </a:spcBef>
                        <a:spcAft>
                          <a:spcPts val="0"/>
                        </a:spcAft>
                        <a:buNone/>
                      </a:pPr>
                      <a:r>
                        <a:rPr lang="en-US" sz="1700"/>
                        <a:t>1RV23CS405</a:t>
                      </a:r>
                      <a:endParaRPr sz="1700"/>
                    </a:p>
                  </a:txBody>
                  <a:tcPr marL="91425" marR="91425" marT="91425" marB="91425"/>
                </a:tc>
                <a:tc>
                  <a:txBody>
                    <a:bodyPr/>
                    <a:lstStyle/>
                    <a:p>
                      <a:pPr marL="0" lvl="0" indent="0" algn="l" rtl="0">
                        <a:lnSpc>
                          <a:spcPct val="115000"/>
                        </a:lnSpc>
                        <a:spcBef>
                          <a:spcPts val="0"/>
                        </a:spcBef>
                        <a:spcAft>
                          <a:spcPts val="0"/>
                        </a:spcAft>
                        <a:buNone/>
                      </a:pPr>
                      <a:r>
                        <a:rPr lang="en-US" sz="1700"/>
                        <a:t>KIRAN H R</a:t>
                      </a:r>
                      <a:endParaRPr sz="1700"/>
                    </a:p>
                  </a:txBody>
                  <a:tcPr marL="91425" marR="91425" marT="91425" marB="91425"/>
                </a:tc>
                <a:extLst>
                  <a:ext uri="{0D108BD9-81ED-4DB2-BD59-A6C34878D82A}">
                    <a16:rowId xmlns:a16="http://schemas.microsoft.com/office/drawing/2014/main" val="10004"/>
                  </a:ext>
                </a:extLst>
              </a:tr>
              <a:tr h="339175">
                <a:tc>
                  <a:txBody>
                    <a:bodyPr/>
                    <a:lstStyle/>
                    <a:p>
                      <a:pPr marL="0" lvl="0" indent="0" algn="l" rtl="0">
                        <a:lnSpc>
                          <a:spcPct val="115000"/>
                        </a:lnSpc>
                        <a:spcBef>
                          <a:spcPts val="0"/>
                        </a:spcBef>
                        <a:spcAft>
                          <a:spcPts val="0"/>
                        </a:spcAft>
                        <a:buNone/>
                      </a:pPr>
                      <a:r>
                        <a:rPr lang="en-US" sz="1700"/>
                        <a:t>CSE</a:t>
                      </a:r>
                      <a:endParaRPr sz="1700"/>
                    </a:p>
                  </a:txBody>
                  <a:tcPr marL="91425" marR="91425" marT="91425" marB="91425"/>
                </a:tc>
                <a:tc>
                  <a:txBody>
                    <a:bodyPr/>
                    <a:lstStyle/>
                    <a:p>
                      <a:pPr marL="0" lvl="0" indent="0" algn="l" rtl="0">
                        <a:lnSpc>
                          <a:spcPct val="115000"/>
                        </a:lnSpc>
                        <a:spcBef>
                          <a:spcPts val="0"/>
                        </a:spcBef>
                        <a:spcAft>
                          <a:spcPts val="0"/>
                        </a:spcAft>
                        <a:buNone/>
                      </a:pPr>
                      <a:r>
                        <a:rPr lang="en-US" sz="1700"/>
                        <a:t>1RV23CS407</a:t>
                      </a:r>
                      <a:endParaRPr sz="1700"/>
                    </a:p>
                  </a:txBody>
                  <a:tcPr marL="91425" marR="91425" marT="91425" marB="91425"/>
                </a:tc>
                <a:tc>
                  <a:txBody>
                    <a:bodyPr/>
                    <a:lstStyle/>
                    <a:p>
                      <a:pPr marL="0" lvl="0" indent="0" algn="l" rtl="0">
                        <a:lnSpc>
                          <a:spcPct val="115000"/>
                        </a:lnSpc>
                        <a:spcBef>
                          <a:spcPts val="0"/>
                        </a:spcBef>
                        <a:spcAft>
                          <a:spcPts val="0"/>
                        </a:spcAft>
                        <a:buNone/>
                      </a:pPr>
                      <a:r>
                        <a:rPr lang="en-US" sz="1700"/>
                        <a:t>MANOJ KUMAR B V</a:t>
                      </a:r>
                      <a:endParaRPr sz="1700"/>
                    </a:p>
                  </a:txBody>
                  <a:tcPr marL="91425" marR="91425" marT="91425" marB="91425"/>
                </a:tc>
                <a:extLst>
                  <a:ext uri="{0D108BD9-81ED-4DB2-BD59-A6C34878D82A}">
                    <a16:rowId xmlns:a16="http://schemas.microsoft.com/office/drawing/2014/main" val="10005"/>
                  </a:ext>
                </a:extLst>
              </a:tr>
            </a:tbl>
          </a:graphicData>
        </a:graphic>
      </p:graphicFrame>
      <p:sp>
        <p:nvSpPr>
          <p:cNvPr id="62" name="Google Shape;62;p16"/>
          <p:cNvSpPr txBox="1"/>
          <p:nvPr/>
        </p:nvSpPr>
        <p:spPr>
          <a:xfrm>
            <a:off x="4532925" y="795338"/>
            <a:ext cx="3000000" cy="431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600" b="1">
                <a:latin typeface="Times New Roman"/>
                <a:ea typeface="Times New Roman"/>
                <a:cs typeface="Times New Roman"/>
                <a:sym typeface="Times New Roman"/>
              </a:rPr>
              <a:t>Team ID 190</a:t>
            </a:r>
            <a:endParaRPr sz="1600"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7"/>
          <p:cNvSpPr/>
          <p:nvPr/>
        </p:nvSpPr>
        <p:spPr>
          <a:xfrm>
            <a:off x="2677171" y="504864"/>
            <a:ext cx="68376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0000FF"/>
                </a:solidFill>
                <a:latin typeface="Times New Roman"/>
                <a:ea typeface="Times New Roman"/>
                <a:cs typeface="Times New Roman"/>
                <a:sym typeface="Times New Roman"/>
              </a:rPr>
              <a:t>INTRODUCTION</a:t>
            </a:r>
            <a:endParaRPr/>
          </a:p>
        </p:txBody>
      </p:sp>
      <p:sp>
        <p:nvSpPr>
          <p:cNvPr id="68" name="Google Shape;68;p17"/>
          <p:cNvSpPr txBox="1"/>
          <p:nvPr/>
        </p:nvSpPr>
        <p:spPr>
          <a:xfrm>
            <a:off x="869950" y="1720500"/>
            <a:ext cx="10703100" cy="41868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a:latin typeface="Times New Roman"/>
                <a:ea typeface="Times New Roman"/>
                <a:cs typeface="Times New Roman"/>
                <a:sym typeface="Times New Roman"/>
              </a:rPr>
              <a:t>Cashew kernels are a valuable product in the global food market, and their quality affects both price and consumer choice. Traditionally, kernels are graded by hand based on size, shape, color, and surface condition. Skilled workers visually inspect and sort them into categories like whole, split, or scorched. </a:t>
            </a: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r>
              <a:rPr lang="en-US" sz="2000">
                <a:latin typeface="Times New Roman"/>
                <a:ea typeface="Times New Roman"/>
                <a:cs typeface="Times New Roman"/>
                <a:sym typeface="Times New Roman"/>
              </a:rPr>
              <a:t>However, manual grading is slow, tiring, and prone to mistakes, leading to inconsistencies in quality and profit loss. To solve this, the industry is moving toward automation using artificial intelligence and computer vision. Deep learning is especially useful because it can learn to recognize complex visual patterns from large sets of images. </a:t>
            </a:r>
            <a:endParaRPr sz="2000">
              <a:latin typeface="Times New Roman"/>
              <a:ea typeface="Times New Roman"/>
              <a:cs typeface="Times New Roman"/>
              <a:sym typeface="Times New Roman"/>
            </a:endParaRPr>
          </a:p>
          <a:p>
            <a:pPr marL="0" lvl="0" indent="0" algn="just" rtl="0">
              <a:spcBef>
                <a:spcPts val="0"/>
              </a:spcBef>
              <a:spcAft>
                <a:spcPts val="0"/>
              </a:spcAft>
              <a:buNone/>
            </a:pPr>
            <a:endParaRPr sz="2000">
              <a:latin typeface="Times New Roman"/>
              <a:ea typeface="Times New Roman"/>
              <a:cs typeface="Times New Roman"/>
              <a:sym typeface="Times New Roman"/>
            </a:endParaRPr>
          </a:p>
          <a:p>
            <a:pPr marL="0" lvl="0" indent="0" algn="just" rtl="0">
              <a:spcBef>
                <a:spcPts val="0"/>
              </a:spcBef>
              <a:spcAft>
                <a:spcPts val="0"/>
              </a:spcAft>
              <a:buNone/>
            </a:pPr>
            <a:r>
              <a:rPr lang="en-US" sz="2000">
                <a:latin typeface="Times New Roman"/>
                <a:ea typeface="Times New Roman"/>
                <a:cs typeface="Times New Roman"/>
                <a:sym typeface="Times New Roman"/>
              </a:rPr>
              <a:t>This project focuses on developing a real-time system that automatically classifies cashew kernels using deep learning. It aims to replace manual inspection with a faster, more reliable, and scalable method, helping improve product quality, reduce labor needs, and boost overall efficiency in cashew processing.</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8"/>
          <p:cNvSpPr/>
          <p:nvPr/>
        </p:nvSpPr>
        <p:spPr>
          <a:xfrm>
            <a:off x="2582110" y="363442"/>
            <a:ext cx="66879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0000FF"/>
                </a:solidFill>
                <a:latin typeface="Times New Roman"/>
                <a:ea typeface="Times New Roman"/>
                <a:cs typeface="Times New Roman"/>
                <a:sym typeface="Times New Roman"/>
              </a:rPr>
              <a:t>LITERATURE SURVEY</a:t>
            </a:r>
            <a:endParaRPr sz="3200" b="1">
              <a:solidFill>
                <a:srgbClr val="0000FF"/>
              </a:solidFill>
              <a:latin typeface="Arial"/>
              <a:ea typeface="Arial"/>
              <a:cs typeface="Arial"/>
              <a:sym typeface="Arial"/>
            </a:endParaRPr>
          </a:p>
        </p:txBody>
      </p:sp>
      <p:graphicFrame>
        <p:nvGraphicFramePr>
          <p:cNvPr id="74" name="Google Shape;74;p18"/>
          <p:cNvGraphicFramePr/>
          <p:nvPr/>
        </p:nvGraphicFramePr>
        <p:xfrm>
          <a:off x="325200" y="1206725"/>
          <a:ext cx="11541575" cy="5651275"/>
        </p:xfrm>
        <a:graphic>
          <a:graphicData uri="http://schemas.openxmlformats.org/drawingml/2006/table">
            <a:tbl>
              <a:tblPr>
                <a:noFill/>
                <a:tableStyleId>{257CBA72-42AF-473C-A714-9B6DCBD3916C}</a:tableStyleId>
              </a:tblPr>
              <a:tblGrid>
                <a:gridCol w="2833175">
                  <a:extLst>
                    <a:ext uri="{9D8B030D-6E8A-4147-A177-3AD203B41FA5}">
                      <a16:colId xmlns:a16="http://schemas.microsoft.com/office/drawing/2014/main" val="20000"/>
                    </a:ext>
                  </a:extLst>
                </a:gridCol>
                <a:gridCol w="2614400">
                  <a:extLst>
                    <a:ext uri="{9D8B030D-6E8A-4147-A177-3AD203B41FA5}">
                      <a16:colId xmlns:a16="http://schemas.microsoft.com/office/drawing/2014/main" val="20001"/>
                    </a:ext>
                  </a:extLst>
                </a:gridCol>
                <a:gridCol w="2713875">
                  <a:extLst>
                    <a:ext uri="{9D8B030D-6E8A-4147-A177-3AD203B41FA5}">
                      <a16:colId xmlns:a16="http://schemas.microsoft.com/office/drawing/2014/main" val="20002"/>
                    </a:ext>
                  </a:extLst>
                </a:gridCol>
                <a:gridCol w="3380125">
                  <a:extLst>
                    <a:ext uri="{9D8B030D-6E8A-4147-A177-3AD203B41FA5}">
                      <a16:colId xmlns:a16="http://schemas.microsoft.com/office/drawing/2014/main" val="20003"/>
                    </a:ext>
                  </a:extLst>
                </a:gridCol>
              </a:tblGrid>
              <a:tr h="815500">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Paper Title, Author &amp; Publication</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Summary</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a:latin typeface="Times New Roman"/>
                          <a:ea typeface="Times New Roman"/>
                          <a:cs typeface="Times New Roman"/>
                          <a:sym typeface="Times New Roman"/>
                        </a:rPr>
                        <a:t>Key Findings</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a:latin typeface="Times New Roman"/>
                          <a:ea typeface="Times New Roman"/>
                          <a:cs typeface="Times New Roman"/>
                          <a:sym typeface="Times New Roman"/>
                        </a:rPr>
                        <a:t>Research Gap</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extLst>
                  <a:ext uri="{0D108BD9-81ED-4DB2-BD59-A6C34878D82A}">
                    <a16:rowId xmlns:a16="http://schemas.microsoft.com/office/drawing/2014/main" val="10000"/>
                  </a:ext>
                </a:extLst>
              </a:tr>
              <a:tr h="4835775">
                <a:tc>
                  <a:txBody>
                    <a:bodyPr/>
                    <a:lstStyle/>
                    <a:p>
                      <a:pPr marL="0" lvl="0" indent="0" algn="l"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Title: </a:t>
                      </a:r>
                      <a:r>
                        <a:rPr lang="en-US" sz="1800" i="1">
                          <a:solidFill>
                            <a:schemeClr val="dk1"/>
                          </a:solidFill>
                          <a:latin typeface="Times New Roman"/>
                          <a:ea typeface="Times New Roman"/>
                          <a:cs typeface="Times New Roman"/>
                          <a:sym typeface="Times New Roman"/>
                        </a:rPr>
                        <a:t>A Low-Cost Deep-Learning-Based System for Grading Cashew Nuts.</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Van-Nam Pham,Quang-Huy Do Ba , Duc-Anh Tran Le , Quang-Minh Nguyen , Dinh Do Van .(</a:t>
                      </a:r>
                      <a:r>
                        <a:rPr lang="en-US" sz="1900">
                          <a:solidFill>
                            <a:schemeClr val="dk1"/>
                          </a:solidFill>
                          <a:latin typeface="Times New Roman"/>
                          <a:ea typeface="Times New Roman"/>
                          <a:cs typeface="Times New Roman"/>
                          <a:sym typeface="Times New Roman"/>
                        </a:rPr>
                        <a:t>2024)</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900" b="1">
                          <a:solidFill>
                            <a:schemeClr val="dk1"/>
                          </a:solidFill>
                          <a:latin typeface="Times New Roman"/>
                          <a:ea typeface="Times New Roman"/>
                          <a:cs typeface="Times New Roman"/>
                          <a:sym typeface="Times New Roman"/>
                        </a:rPr>
                        <a:t>Journal:</a:t>
                      </a:r>
                      <a:r>
                        <a:rPr lang="en-US" sz="1800">
                          <a:solidFill>
                            <a:schemeClr val="dk1"/>
                          </a:solidFill>
                          <a:latin typeface="Times New Roman"/>
                          <a:ea typeface="Times New Roman"/>
                          <a:cs typeface="Times New Roman"/>
                          <a:sym typeface="Times New Roman"/>
                        </a:rPr>
                        <a:t>journal </a:t>
                      </a:r>
                      <a:r>
                        <a:rPr lang="en-US" sz="1800" i="1">
                          <a:solidFill>
                            <a:schemeClr val="dk1"/>
                          </a:solidFill>
                          <a:latin typeface="Times New Roman"/>
                          <a:ea typeface="Times New Roman"/>
                          <a:cs typeface="Times New Roman"/>
                          <a:sym typeface="Times New Roman"/>
                        </a:rPr>
                        <a:t>Computers</a:t>
                      </a:r>
                      <a:r>
                        <a:rPr lang="en-US" sz="1800">
                          <a:solidFill>
                            <a:schemeClr val="dk1"/>
                          </a:solidFill>
                          <a:latin typeface="Times New Roman"/>
                          <a:ea typeface="Times New Roman"/>
                          <a:cs typeface="Times New Roman"/>
                          <a:sym typeface="Times New Roman"/>
                        </a:rPr>
                        <a:t>, Volume 13, Issue 3, Article 71, in March 2024.(published by MDPI,Q2)</a:t>
                      </a:r>
                      <a:endParaRPr sz="2600" b="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8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300"/>
                        <a:buFont typeface="Arial"/>
                        <a:buNone/>
                      </a:pPr>
                      <a:endParaRPr sz="1800">
                        <a:solidFill>
                          <a:schemeClr val="dk1"/>
                        </a:solidFill>
                        <a:latin typeface="Times New Roman"/>
                        <a:ea typeface="Times New Roman"/>
                        <a:cs typeface="Times New Roman"/>
                        <a:sym typeface="Times New Roman"/>
                      </a:endParaRPr>
                    </a:p>
                  </a:txBody>
                  <a:tcPr marL="91425" marR="91425" marT="91425" marB="91425">
                    <a:solidFill>
                      <a:srgbClr val="FFF2CC"/>
                    </a:solidFill>
                  </a:tcPr>
                </a:tc>
                <a:tc>
                  <a:txBody>
                    <a:bodyPr/>
                    <a:lstStyle/>
                    <a:p>
                      <a:pPr marL="0" lvl="0" indent="0" algn="l" rtl="0">
                        <a:lnSpc>
                          <a:spcPct val="115000"/>
                        </a:lnSpc>
                        <a:spcBef>
                          <a:spcPts val="1200"/>
                        </a:spcBef>
                        <a:spcAft>
                          <a:spcPts val="1200"/>
                        </a:spcAft>
                        <a:buClr>
                          <a:schemeClr val="dk1"/>
                        </a:buClr>
                        <a:buSzPts val="1100"/>
                        <a:buFont typeface="Arial"/>
                        <a:buNone/>
                      </a:pPr>
                      <a:r>
                        <a:rPr lang="en-US" sz="1800">
                          <a:latin typeface="Times New Roman"/>
                          <a:ea typeface="Times New Roman"/>
                          <a:cs typeface="Times New Roman"/>
                          <a:sym typeface="Times New Roman"/>
                        </a:rPr>
                        <a:t>The paper introduces an affordable, automated system that employs deep learning to grade cashew nuts. By integrating YOLOv8 with Transformer models, the system classifies cashew nuts into four quality grades and utilizes an actuation mechanism for physical sorting.</a:t>
                      </a:r>
                      <a:endParaRPr sz="180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42900" algn="l" rtl="0">
                        <a:lnSpc>
                          <a:spcPct val="115000"/>
                        </a:lnSpc>
                        <a:spcBef>
                          <a:spcPts val="12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YOLO v8 –Transformer model offers 98.4% mAP and 2.96% error rate, outperforming baselines.</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supports cost-effective industrial cashew sorting</a:t>
                      </a:r>
                      <a:endParaRPr sz="18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latin typeface="Times New Roman"/>
                        <a:ea typeface="Times New Roman"/>
                        <a:cs typeface="Times New Roman"/>
                        <a:sym typeface="Times New Roman"/>
                      </a:endParaRPr>
                    </a:p>
                    <a:p>
                      <a:pPr marL="0" lvl="0" indent="0" algn="just" rtl="0">
                        <a:spcBef>
                          <a:spcPts val="0"/>
                        </a:spcBef>
                        <a:spcAft>
                          <a:spcPts val="0"/>
                        </a:spcAft>
                        <a:buNone/>
                      </a:pPr>
                      <a:endParaRPr sz="1800">
                        <a:latin typeface="Times New Roman"/>
                        <a:ea typeface="Times New Roman"/>
                        <a:cs typeface="Times New Roman"/>
                        <a:sym typeface="Times New Roman"/>
                      </a:endParaRPr>
                    </a:p>
                    <a:p>
                      <a:pPr marL="0" lvl="0" indent="0" algn="just" rtl="0">
                        <a:spcBef>
                          <a:spcPts val="0"/>
                        </a:spcBef>
                        <a:spcAft>
                          <a:spcPts val="0"/>
                        </a:spcAft>
                        <a:buNone/>
                      </a:pPr>
                      <a:endParaRPr sz="1800">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80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42900" algn="just" rtl="0">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Only focused on 4 types which include good, error1, error 2, error 3</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Lack of real-time cashew grading systems on conveyors using low-cost cameras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Performance may vary based on the quality and specifications of the hardware used.</a:t>
                      </a:r>
                      <a:endParaRPr sz="18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800">
                        <a:latin typeface="Times New Roman"/>
                        <a:ea typeface="Times New Roman"/>
                        <a:cs typeface="Times New Roman"/>
                        <a:sym typeface="Times New Roman"/>
                      </a:endParaRPr>
                    </a:p>
                  </a:txBody>
                  <a:tcPr marL="91425" marR="91425" marT="91425" marB="91425">
                    <a:solidFill>
                      <a:srgbClr val="FFF2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9"/>
          <p:cNvSpPr/>
          <p:nvPr/>
        </p:nvSpPr>
        <p:spPr>
          <a:xfrm>
            <a:off x="2582110" y="363442"/>
            <a:ext cx="66879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0000FF"/>
                </a:solidFill>
                <a:latin typeface="Times New Roman"/>
                <a:ea typeface="Times New Roman"/>
                <a:cs typeface="Times New Roman"/>
                <a:sym typeface="Times New Roman"/>
              </a:rPr>
              <a:t>LITERATURE SURVEY</a:t>
            </a:r>
            <a:endParaRPr sz="3200" b="1">
              <a:solidFill>
                <a:srgbClr val="0000FF"/>
              </a:solidFill>
              <a:latin typeface="Arial"/>
              <a:ea typeface="Arial"/>
              <a:cs typeface="Arial"/>
              <a:sym typeface="Arial"/>
            </a:endParaRPr>
          </a:p>
        </p:txBody>
      </p:sp>
      <p:graphicFrame>
        <p:nvGraphicFramePr>
          <p:cNvPr id="80" name="Google Shape;80;p19"/>
          <p:cNvGraphicFramePr/>
          <p:nvPr/>
        </p:nvGraphicFramePr>
        <p:xfrm>
          <a:off x="236738" y="1266425"/>
          <a:ext cx="11630725" cy="5397590"/>
        </p:xfrm>
        <a:graphic>
          <a:graphicData uri="http://schemas.openxmlformats.org/drawingml/2006/table">
            <a:tbl>
              <a:tblPr>
                <a:noFill/>
                <a:tableStyleId>{257CBA72-42AF-473C-A714-9B6DCBD3916C}</a:tableStyleId>
              </a:tblPr>
              <a:tblGrid>
                <a:gridCol w="2892750">
                  <a:extLst>
                    <a:ext uri="{9D8B030D-6E8A-4147-A177-3AD203B41FA5}">
                      <a16:colId xmlns:a16="http://schemas.microsoft.com/office/drawing/2014/main" val="20000"/>
                    </a:ext>
                  </a:extLst>
                </a:gridCol>
                <a:gridCol w="2942500">
                  <a:extLst>
                    <a:ext uri="{9D8B030D-6E8A-4147-A177-3AD203B41FA5}">
                      <a16:colId xmlns:a16="http://schemas.microsoft.com/office/drawing/2014/main" val="20001"/>
                    </a:ext>
                  </a:extLst>
                </a:gridCol>
                <a:gridCol w="2892750">
                  <a:extLst>
                    <a:ext uri="{9D8B030D-6E8A-4147-A177-3AD203B41FA5}">
                      <a16:colId xmlns:a16="http://schemas.microsoft.com/office/drawing/2014/main" val="20002"/>
                    </a:ext>
                  </a:extLst>
                </a:gridCol>
                <a:gridCol w="2902725">
                  <a:extLst>
                    <a:ext uri="{9D8B030D-6E8A-4147-A177-3AD203B41FA5}">
                      <a16:colId xmlns:a16="http://schemas.microsoft.com/office/drawing/2014/main" val="20003"/>
                    </a:ext>
                  </a:extLst>
                </a:gridCol>
              </a:tblGrid>
              <a:tr h="688875">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Paper Title, Author &amp; Publication</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Summary</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lvl="0" indent="0" algn="ctr" rtl="0">
                        <a:spcBef>
                          <a:spcPts val="0"/>
                        </a:spcBef>
                        <a:spcAft>
                          <a:spcPts val="0"/>
                        </a:spcAft>
                        <a:buClr>
                          <a:schemeClr val="dk1"/>
                        </a:buClr>
                        <a:buSzPts val="1500"/>
                        <a:buFont typeface="Arial"/>
                        <a:buNone/>
                      </a:pPr>
                      <a:r>
                        <a:rPr lang="en-US" sz="1800" b="1">
                          <a:solidFill>
                            <a:schemeClr val="dk1"/>
                          </a:solidFill>
                          <a:latin typeface="Times New Roman"/>
                          <a:ea typeface="Times New Roman"/>
                          <a:cs typeface="Times New Roman"/>
                          <a:sym typeface="Times New Roman"/>
                        </a:rPr>
                        <a:t>Key Findings</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lvl="0" indent="0" algn="ctr" rtl="0">
                        <a:spcBef>
                          <a:spcPts val="0"/>
                        </a:spcBef>
                        <a:spcAft>
                          <a:spcPts val="0"/>
                        </a:spcAft>
                        <a:buClr>
                          <a:schemeClr val="dk1"/>
                        </a:buClr>
                        <a:buSzPts val="1500"/>
                        <a:buFont typeface="Arial"/>
                        <a:buNone/>
                      </a:pPr>
                      <a:r>
                        <a:rPr lang="en-US" sz="1800" b="1">
                          <a:solidFill>
                            <a:schemeClr val="dk1"/>
                          </a:solidFill>
                          <a:latin typeface="Times New Roman"/>
                          <a:ea typeface="Times New Roman"/>
                          <a:cs typeface="Times New Roman"/>
                          <a:sym typeface="Times New Roman"/>
                        </a:rPr>
                        <a:t>Research Gap</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extLst>
                  <a:ext uri="{0D108BD9-81ED-4DB2-BD59-A6C34878D82A}">
                    <a16:rowId xmlns:a16="http://schemas.microsoft.com/office/drawing/2014/main" val="10000"/>
                  </a:ext>
                </a:extLst>
              </a:tr>
              <a:tr h="4666100">
                <a:tc>
                  <a:txBody>
                    <a:bodyPr/>
                    <a:lstStyle/>
                    <a:p>
                      <a:pPr marL="0" lvl="0" indent="0" algn="l"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Title:</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Precise Cashew Classification using Machine Learning</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Sowmya Nag Karnam, Veenadevi Siddanahundi Vaddagallaiah, Pradeep Kooganahalli Rangnaik, Akshaya Kumar, Charan Kumar, Bidadi Mahesh Vishwanath.</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Journal: </a:t>
                      </a:r>
                      <a:r>
                        <a:rPr lang="en-US" sz="1800">
                          <a:solidFill>
                            <a:schemeClr val="dk1"/>
                          </a:solidFill>
                          <a:latin typeface="Times New Roman"/>
                          <a:ea typeface="Times New Roman"/>
                          <a:cs typeface="Times New Roman"/>
                          <a:sym typeface="Times New Roman"/>
                        </a:rPr>
                        <a:t>Engineering, Technology &amp; Applied Science Research, Vol. 14, No. 5, Oct. 2024(Q2)</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800">
                        <a:solidFill>
                          <a:schemeClr val="dk1"/>
                        </a:solidFill>
                        <a:latin typeface="Times New Roman"/>
                        <a:ea typeface="Times New Roman"/>
                        <a:cs typeface="Times New Roman"/>
                        <a:sym typeface="Times New Roman"/>
                      </a:endParaRPr>
                    </a:p>
                  </a:txBody>
                  <a:tcPr marL="91425" marR="91425" marT="91425" marB="91425">
                    <a:solidFill>
                      <a:srgbClr val="FFF2CC"/>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US" sz="1800">
                          <a:latin typeface="Times New Roman"/>
                          <a:ea typeface="Times New Roman"/>
                          <a:cs typeface="Times New Roman"/>
                          <a:sym typeface="Times New Roman"/>
                        </a:rPr>
                        <a:t>The study evaluates deep learning models (YOLOv5, YOLOv9, CNN) for classifying cashews into five categories: whole, broken, split-up, split-down, and defect.</a:t>
                      </a:r>
                      <a:endParaRPr sz="18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a:latin typeface="Times New Roman"/>
                          <a:ea typeface="Times New Roman"/>
                          <a:cs typeface="Times New Roman"/>
                          <a:sym typeface="Times New Roman"/>
                        </a:rPr>
                        <a:t>YOLOv5 achieves 97.65% accuracy and 0.025 s inference time, making it ideal for real-time industrial applications.</a:t>
                      </a:r>
                      <a:endParaRPr sz="1800">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80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42900" algn="l" rtl="0">
                        <a:lnSpc>
                          <a:spcPct val="115000"/>
                        </a:lnSpc>
                        <a:spcBef>
                          <a:spcPts val="12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YOLOv5 outperforms YOLOv9 and CNN with the highest accuracy (97.65%) and fastest inference time (0.025 s/image).</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Data augmentation enhances model robustness against variations in lighting and orientation.</a:t>
                      </a:r>
                      <a:endParaRPr sz="18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80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17500" algn="l" rtl="0">
                        <a:lnSpc>
                          <a:spcPct val="115000"/>
                        </a:lnSpc>
                        <a:spcBef>
                          <a:spcPts val="1200"/>
                        </a:spcBef>
                        <a:spcAft>
                          <a:spcPts val="0"/>
                        </a:spcAft>
                        <a:buClr>
                          <a:schemeClr val="dk1"/>
                        </a:buClr>
                        <a:buSzPts val="1400"/>
                        <a:buChar char="●"/>
                      </a:pPr>
                      <a:r>
                        <a:rPr lang="en-US" sz="1800">
                          <a:solidFill>
                            <a:schemeClr val="dk1"/>
                          </a:solidFill>
                          <a:latin typeface="Times New Roman"/>
                          <a:ea typeface="Times New Roman"/>
                          <a:cs typeface="Times New Roman"/>
                          <a:sym typeface="Times New Roman"/>
                        </a:rPr>
                        <a:t>It also lacks discussion on handling environmental factors like lighting variations or nut-splitting phenomena, which are critical for industrial deployment.</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Does not taken Hybrid model for case study</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only focused on 5 categories.</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800">
                        <a:solidFill>
                          <a:schemeClr val="dk1"/>
                        </a:solidFill>
                        <a:latin typeface="Times New Roman"/>
                        <a:ea typeface="Times New Roman"/>
                        <a:cs typeface="Times New Roman"/>
                        <a:sym typeface="Times New Roman"/>
                      </a:endParaRPr>
                    </a:p>
                  </a:txBody>
                  <a:tcPr marL="91425" marR="91425" marT="91425" marB="91425">
                    <a:solidFill>
                      <a:srgbClr val="FFF2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0"/>
          <p:cNvSpPr/>
          <p:nvPr/>
        </p:nvSpPr>
        <p:spPr>
          <a:xfrm>
            <a:off x="2582110" y="363442"/>
            <a:ext cx="66879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0000FF"/>
                </a:solidFill>
                <a:latin typeface="Times New Roman"/>
                <a:ea typeface="Times New Roman"/>
                <a:cs typeface="Times New Roman"/>
                <a:sym typeface="Times New Roman"/>
              </a:rPr>
              <a:t>LITERATURE SURVEY</a:t>
            </a:r>
            <a:endParaRPr sz="3200" b="1">
              <a:solidFill>
                <a:srgbClr val="0000FF"/>
              </a:solidFill>
              <a:latin typeface="Arial"/>
              <a:ea typeface="Arial"/>
              <a:cs typeface="Arial"/>
              <a:sym typeface="Arial"/>
            </a:endParaRPr>
          </a:p>
        </p:txBody>
      </p:sp>
      <p:graphicFrame>
        <p:nvGraphicFramePr>
          <p:cNvPr id="86" name="Google Shape;86;p20"/>
          <p:cNvGraphicFramePr/>
          <p:nvPr/>
        </p:nvGraphicFramePr>
        <p:xfrm>
          <a:off x="236738" y="1266425"/>
          <a:ext cx="11630725" cy="5640137"/>
        </p:xfrm>
        <a:graphic>
          <a:graphicData uri="http://schemas.openxmlformats.org/drawingml/2006/table">
            <a:tbl>
              <a:tblPr>
                <a:noFill/>
                <a:tableStyleId>{257CBA72-42AF-473C-A714-9B6DCBD3916C}</a:tableStyleId>
              </a:tblPr>
              <a:tblGrid>
                <a:gridCol w="2892750">
                  <a:extLst>
                    <a:ext uri="{9D8B030D-6E8A-4147-A177-3AD203B41FA5}">
                      <a16:colId xmlns:a16="http://schemas.microsoft.com/office/drawing/2014/main" val="20000"/>
                    </a:ext>
                  </a:extLst>
                </a:gridCol>
                <a:gridCol w="2942500">
                  <a:extLst>
                    <a:ext uri="{9D8B030D-6E8A-4147-A177-3AD203B41FA5}">
                      <a16:colId xmlns:a16="http://schemas.microsoft.com/office/drawing/2014/main" val="20001"/>
                    </a:ext>
                  </a:extLst>
                </a:gridCol>
                <a:gridCol w="2892750">
                  <a:extLst>
                    <a:ext uri="{9D8B030D-6E8A-4147-A177-3AD203B41FA5}">
                      <a16:colId xmlns:a16="http://schemas.microsoft.com/office/drawing/2014/main" val="20002"/>
                    </a:ext>
                  </a:extLst>
                </a:gridCol>
                <a:gridCol w="2902725">
                  <a:extLst>
                    <a:ext uri="{9D8B030D-6E8A-4147-A177-3AD203B41FA5}">
                      <a16:colId xmlns:a16="http://schemas.microsoft.com/office/drawing/2014/main" val="20003"/>
                    </a:ext>
                  </a:extLst>
                </a:gridCol>
              </a:tblGrid>
              <a:tr h="661750">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Paper Title, Author &amp; Publication</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Summary</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lvl="0" indent="0" algn="ctr" rtl="0">
                        <a:spcBef>
                          <a:spcPts val="0"/>
                        </a:spcBef>
                        <a:spcAft>
                          <a:spcPts val="0"/>
                        </a:spcAft>
                        <a:buClr>
                          <a:schemeClr val="dk1"/>
                        </a:buClr>
                        <a:buSzPts val="1500"/>
                        <a:buFont typeface="Arial"/>
                        <a:buNone/>
                      </a:pPr>
                      <a:r>
                        <a:rPr lang="en-US" sz="1800" b="1">
                          <a:solidFill>
                            <a:schemeClr val="dk1"/>
                          </a:solidFill>
                          <a:latin typeface="Times New Roman"/>
                          <a:ea typeface="Times New Roman"/>
                          <a:cs typeface="Times New Roman"/>
                          <a:sym typeface="Times New Roman"/>
                        </a:rPr>
                        <a:t>Key Findings</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lvl="0" indent="0" algn="ctr" rtl="0">
                        <a:spcBef>
                          <a:spcPts val="0"/>
                        </a:spcBef>
                        <a:spcAft>
                          <a:spcPts val="0"/>
                        </a:spcAft>
                        <a:buClr>
                          <a:schemeClr val="dk1"/>
                        </a:buClr>
                        <a:buSzPts val="1500"/>
                        <a:buFont typeface="Arial"/>
                        <a:buNone/>
                      </a:pPr>
                      <a:r>
                        <a:rPr lang="en-US" sz="1800" b="1">
                          <a:solidFill>
                            <a:schemeClr val="dk1"/>
                          </a:solidFill>
                          <a:latin typeface="Times New Roman"/>
                          <a:ea typeface="Times New Roman"/>
                          <a:cs typeface="Times New Roman"/>
                          <a:sym typeface="Times New Roman"/>
                        </a:rPr>
                        <a:t>Research Gap</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extLst>
                  <a:ext uri="{0D108BD9-81ED-4DB2-BD59-A6C34878D82A}">
                    <a16:rowId xmlns:a16="http://schemas.microsoft.com/office/drawing/2014/main" val="10000"/>
                  </a:ext>
                </a:extLst>
              </a:tr>
              <a:tr h="4426450">
                <a:tc>
                  <a:txBody>
                    <a:bodyPr/>
                    <a:lstStyle/>
                    <a:p>
                      <a:pPr marL="0" lvl="0" indent="0" algn="l"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Title:</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Implementation and Assessment of New Hybrid Model for Cashew Kernel Classification</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Sowmya Nag K. and Dr.Veenadevi S. V</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Journal: </a:t>
                      </a:r>
                      <a:r>
                        <a:rPr lang="en-US" sz="1800">
                          <a:solidFill>
                            <a:schemeClr val="dk1"/>
                          </a:solidFill>
                          <a:latin typeface="Times New Roman"/>
                          <a:ea typeface="Times New Roman"/>
                          <a:cs typeface="Times New Roman"/>
                          <a:sym typeface="Times New Roman"/>
                        </a:rPr>
                        <a:t>International Journal of INTELLIGENT SYSTEMS AND APPLICATIONS IN ENGINEERING.</a:t>
                      </a:r>
                      <a:endParaRPr sz="18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(11/03/2024)(Q4)</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endParaRPr sz="1800">
                        <a:solidFill>
                          <a:schemeClr val="dk1"/>
                        </a:solidFill>
                        <a:latin typeface="Times New Roman"/>
                        <a:ea typeface="Times New Roman"/>
                        <a:cs typeface="Times New Roman"/>
                        <a:sym typeface="Times New Roman"/>
                      </a:endParaRPr>
                    </a:p>
                  </a:txBody>
                  <a:tcPr marL="91425" marR="91425" marT="91425" marB="91425">
                    <a:solidFill>
                      <a:srgbClr val="FFF2CC"/>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US" sz="1800">
                          <a:latin typeface="Times New Roman"/>
                          <a:ea typeface="Times New Roman"/>
                          <a:cs typeface="Times New Roman"/>
                          <a:sym typeface="Times New Roman"/>
                        </a:rPr>
                        <a:t>The paper proposes nine hybrid models combining CNNs (VGG16, ResNet50, InceptionV3) with machine learning (SVM, RF, KNN) for cashew classification.</a:t>
                      </a:r>
                      <a:endParaRPr sz="18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a:latin typeface="Times New Roman"/>
                          <a:ea typeface="Times New Roman"/>
                          <a:cs typeface="Times New Roman"/>
                          <a:sym typeface="Times New Roman"/>
                        </a:rPr>
                        <a:t>ResNet-50 + SVM achieved 97.40% accuracy, outperforming manual and existing methods, suitable for industrial usage.</a:t>
                      </a:r>
                      <a:endParaRPr sz="1800">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80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42900" algn="l" rtl="0">
                        <a:lnSpc>
                          <a:spcPct val="115000"/>
                        </a:lnSpc>
                        <a:spcBef>
                          <a:spcPts val="120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ResNet-50 + SVM tops with 97.40% accuracy; VGG16 + RF at 95%, ResNet50 + RF at 90%.</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Outperformed prior works, with accuracies up to 96.8% from existing studies</a:t>
                      </a:r>
                      <a:endParaRPr sz="18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80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17500" algn="l" rtl="0">
                        <a:lnSpc>
                          <a:spcPct val="115000"/>
                        </a:lnSpc>
                        <a:spcBef>
                          <a:spcPts val="1200"/>
                        </a:spcBef>
                        <a:spcAft>
                          <a:spcPts val="0"/>
                        </a:spcAft>
                        <a:buClr>
                          <a:schemeClr val="dk1"/>
                        </a:buClr>
                        <a:buSzPts val="1400"/>
                        <a:buChar char="●"/>
                      </a:pPr>
                      <a:r>
                        <a:rPr lang="en-US" sz="1800">
                          <a:solidFill>
                            <a:schemeClr val="dk1"/>
                          </a:solidFill>
                          <a:latin typeface="Times New Roman"/>
                          <a:ea typeface="Times New Roman"/>
                          <a:cs typeface="Times New Roman"/>
                          <a:sym typeface="Times New Roman"/>
                        </a:rPr>
                        <a:t>Lack real time implementation . </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b="1">
                          <a:solidFill>
                            <a:schemeClr val="dk1"/>
                          </a:solidFill>
                          <a:latin typeface="Times New Roman"/>
                          <a:ea typeface="Times New Roman"/>
                          <a:cs typeface="Times New Roman"/>
                          <a:sym typeface="Times New Roman"/>
                        </a:rPr>
                        <a:t>Dataset Diversity</a:t>
                      </a:r>
                      <a:r>
                        <a:rPr lang="en-US" sz="1800">
                          <a:solidFill>
                            <a:schemeClr val="dk1"/>
                          </a:solidFill>
                          <a:latin typeface="Times New Roman"/>
                          <a:ea typeface="Times New Roman"/>
                          <a:cs typeface="Times New Roman"/>
                          <a:sym typeface="Times New Roman"/>
                        </a:rPr>
                        <a:t>: does not include images from various sources and conditions (e.g., different lighting, backgrounds) would enhance model robustness.</a:t>
                      </a:r>
                      <a:br>
                        <a:rPr lang="en-US" sz="1100">
                          <a:solidFill>
                            <a:schemeClr val="dk1"/>
                          </a:solidFill>
                        </a:rPr>
                      </a:br>
                      <a:endParaRPr sz="1100">
                        <a:solidFill>
                          <a:schemeClr val="dk1"/>
                        </a:solidFill>
                      </a:endParaRPr>
                    </a:p>
                    <a:p>
                      <a:pPr marL="457200" lvl="0" indent="0" algn="l"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457200" lvl="0" indent="0" algn="l" rtl="0">
                        <a:lnSpc>
                          <a:spcPct val="115000"/>
                        </a:lnSpc>
                        <a:spcBef>
                          <a:spcPts val="120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800">
                        <a:solidFill>
                          <a:schemeClr val="dk1"/>
                        </a:solidFill>
                        <a:latin typeface="Times New Roman"/>
                        <a:ea typeface="Times New Roman"/>
                        <a:cs typeface="Times New Roman"/>
                        <a:sym typeface="Times New Roman"/>
                      </a:endParaRPr>
                    </a:p>
                  </a:txBody>
                  <a:tcPr marL="91425" marR="91425" marT="91425" marB="91425">
                    <a:solidFill>
                      <a:srgbClr val="FFF2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1"/>
          <p:cNvSpPr/>
          <p:nvPr/>
        </p:nvSpPr>
        <p:spPr>
          <a:xfrm>
            <a:off x="2582110" y="363442"/>
            <a:ext cx="66879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0000FF"/>
                </a:solidFill>
                <a:latin typeface="Times New Roman"/>
                <a:ea typeface="Times New Roman"/>
                <a:cs typeface="Times New Roman"/>
                <a:sym typeface="Times New Roman"/>
              </a:rPr>
              <a:t>LITERATURE SURVEY</a:t>
            </a:r>
            <a:endParaRPr sz="3200" b="1">
              <a:solidFill>
                <a:srgbClr val="0000FF"/>
              </a:solidFill>
              <a:latin typeface="Arial"/>
              <a:ea typeface="Arial"/>
              <a:cs typeface="Arial"/>
              <a:sym typeface="Arial"/>
            </a:endParaRPr>
          </a:p>
        </p:txBody>
      </p:sp>
      <p:graphicFrame>
        <p:nvGraphicFramePr>
          <p:cNvPr id="92" name="Google Shape;92;p21"/>
          <p:cNvGraphicFramePr/>
          <p:nvPr/>
        </p:nvGraphicFramePr>
        <p:xfrm>
          <a:off x="236738" y="1266425"/>
          <a:ext cx="11630725" cy="5430965"/>
        </p:xfrm>
        <a:graphic>
          <a:graphicData uri="http://schemas.openxmlformats.org/drawingml/2006/table">
            <a:tbl>
              <a:tblPr>
                <a:noFill/>
                <a:tableStyleId>{257CBA72-42AF-473C-A714-9B6DCBD3916C}</a:tableStyleId>
              </a:tblPr>
              <a:tblGrid>
                <a:gridCol w="2892750">
                  <a:extLst>
                    <a:ext uri="{9D8B030D-6E8A-4147-A177-3AD203B41FA5}">
                      <a16:colId xmlns:a16="http://schemas.microsoft.com/office/drawing/2014/main" val="20000"/>
                    </a:ext>
                  </a:extLst>
                </a:gridCol>
                <a:gridCol w="2942500">
                  <a:extLst>
                    <a:ext uri="{9D8B030D-6E8A-4147-A177-3AD203B41FA5}">
                      <a16:colId xmlns:a16="http://schemas.microsoft.com/office/drawing/2014/main" val="20001"/>
                    </a:ext>
                  </a:extLst>
                </a:gridCol>
                <a:gridCol w="2892750">
                  <a:extLst>
                    <a:ext uri="{9D8B030D-6E8A-4147-A177-3AD203B41FA5}">
                      <a16:colId xmlns:a16="http://schemas.microsoft.com/office/drawing/2014/main" val="20002"/>
                    </a:ext>
                  </a:extLst>
                </a:gridCol>
                <a:gridCol w="2902725">
                  <a:extLst>
                    <a:ext uri="{9D8B030D-6E8A-4147-A177-3AD203B41FA5}">
                      <a16:colId xmlns:a16="http://schemas.microsoft.com/office/drawing/2014/main" val="20003"/>
                    </a:ext>
                  </a:extLst>
                </a:gridCol>
              </a:tblGrid>
              <a:tr h="714825">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Paper Title, Author &amp; Publication</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Summary</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lvl="0" indent="0" algn="ctr" rtl="0">
                        <a:spcBef>
                          <a:spcPts val="0"/>
                        </a:spcBef>
                        <a:spcAft>
                          <a:spcPts val="0"/>
                        </a:spcAft>
                        <a:buClr>
                          <a:schemeClr val="dk1"/>
                        </a:buClr>
                        <a:buSzPts val="1500"/>
                        <a:buFont typeface="Arial"/>
                        <a:buNone/>
                      </a:pPr>
                      <a:r>
                        <a:rPr lang="en-US" sz="1800" b="1">
                          <a:solidFill>
                            <a:schemeClr val="dk1"/>
                          </a:solidFill>
                          <a:latin typeface="Times New Roman"/>
                          <a:ea typeface="Times New Roman"/>
                          <a:cs typeface="Times New Roman"/>
                          <a:sym typeface="Times New Roman"/>
                        </a:rPr>
                        <a:t>Key Findings</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lvl="0" indent="0" algn="ctr" rtl="0">
                        <a:spcBef>
                          <a:spcPts val="0"/>
                        </a:spcBef>
                        <a:spcAft>
                          <a:spcPts val="0"/>
                        </a:spcAft>
                        <a:buClr>
                          <a:schemeClr val="dk1"/>
                        </a:buClr>
                        <a:buSzPts val="1500"/>
                        <a:buFont typeface="Arial"/>
                        <a:buNone/>
                      </a:pPr>
                      <a:r>
                        <a:rPr lang="en-US" sz="1800" b="1">
                          <a:solidFill>
                            <a:schemeClr val="dk1"/>
                          </a:solidFill>
                          <a:latin typeface="Times New Roman"/>
                          <a:ea typeface="Times New Roman"/>
                          <a:cs typeface="Times New Roman"/>
                          <a:sym typeface="Times New Roman"/>
                        </a:rPr>
                        <a:t>Research Gap</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extLst>
                  <a:ext uri="{0D108BD9-81ED-4DB2-BD59-A6C34878D82A}">
                    <a16:rowId xmlns:a16="http://schemas.microsoft.com/office/drawing/2014/main" val="10000"/>
                  </a:ext>
                </a:extLst>
              </a:tr>
              <a:tr h="4699475">
                <a:tc>
                  <a:txBody>
                    <a:bodyPr/>
                    <a:lstStyle/>
                    <a:p>
                      <a:pPr marL="0" lvl="0" indent="0" algn="l"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Title:</a:t>
                      </a:r>
                      <a:r>
                        <a:rPr lang="en-US" sz="1800">
                          <a:solidFill>
                            <a:schemeClr val="dk1"/>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A Novel Approach to Cashew Nut Detection in Packaging and Quality Inspection Lines</a:t>
                      </a:r>
                      <a:endParaRPr sz="1800" i="1">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Van-Hung Pham, Ngoc-Khoat Nguyen, Van-Minh Pham</a:t>
                      </a:r>
                      <a:endParaRPr sz="1800">
                        <a:solidFill>
                          <a:schemeClr val="dk1"/>
                        </a:solidFill>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Journal: </a:t>
                      </a:r>
                      <a:r>
                        <a:rPr lang="en-US" sz="1800">
                          <a:solidFill>
                            <a:schemeClr val="dk1"/>
                          </a:solidFill>
                          <a:latin typeface="Times New Roman"/>
                          <a:ea typeface="Times New Roman"/>
                          <a:cs typeface="Times New Roman"/>
                          <a:sym typeface="Times New Roman"/>
                        </a:rPr>
                        <a:t>International Journal of Advanced Computer Science and Applications (IJACSA), Volume 13, Issue 12, 2022(Q3)</a:t>
                      </a:r>
                      <a:endParaRPr sz="1800">
                        <a:solidFill>
                          <a:schemeClr val="dk1"/>
                        </a:solidFill>
                        <a:latin typeface="Times New Roman"/>
                        <a:ea typeface="Times New Roman"/>
                        <a:cs typeface="Times New Roman"/>
                        <a:sym typeface="Times New Roman"/>
                      </a:endParaRPr>
                    </a:p>
                  </a:txBody>
                  <a:tcPr marL="91425" marR="91425" marT="91425" marB="91425">
                    <a:solidFill>
                      <a:srgbClr val="FFF2CC"/>
                    </a:solidFill>
                  </a:tcPr>
                </a:tc>
                <a:tc>
                  <a:txBody>
                    <a:bodyPr/>
                    <a:lstStyle/>
                    <a:p>
                      <a:pPr marL="0" lvl="0" indent="0" algn="l" rtl="0">
                        <a:lnSpc>
                          <a:spcPct val="115000"/>
                        </a:lnSpc>
                        <a:spcBef>
                          <a:spcPts val="1200"/>
                        </a:spcBef>
                        <a:spcAft>
                          <a:spcPts val="0"/>
                        </a:spcAft>
                        <a:buClr>
                          <a:schemeClr val="dk1"/>
                        </a:buClr>
                        <a:buSzPts val="1100"/>
                        <a:buFont typeface="Arial"/>
                        <a:buNone/>
                      </a:pPr>
                      <a:r>
                        <a:rPr lang="en-US" sz="1800">
                          <a:latin typeface="Times New Roman"/>
                          <a:ea typeface="Times New Roman"/>
                          <a:cs typeface="Times New Roman"/>
                          <a:sym typeface="Times New Roman"/>
                        </a:rPr>
                        <a:t>The paper proposes YOLOv7 for detecting cashew nuts (good, broken, not peeled) in packaging lines.</a:t>
                      </a:r>
                      <a:endParaRPr sz="1800">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1800">
                          <a:latin typeface="Times New Roman"/>
                          <a:ea typeface="Times New Roman"/>
                          <a:cs typeface="Times New Roman"/>
                          <a:sym typeface="Times New Roman"/>
                        </a:rPr>
                        <a:t>YOLOv7-tiny achieves high accuracy with 6.2M parameters, suitable for real-time quality inspection.</a:t>
                      </a:r>
                      <a:endParaRPr sz="1800">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endParaRPr sz="180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42900" algn="l" rtl="0">
                        <a:lnSpc>
                          <a:spcPct val="115000"/>
                        </a:lnSpc>
                        <a:spcBef>
                          <a:spcPts val="120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YOLOv7-tiny achieves high accuracy with 6.2M parameters, ideal for real-time cashew detection.</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CASHEW dataset ensures robustness across brightness and angles, enhancing detection reliability.</a:t>
                      </a:r>
                      <a:endParaRPr sz="18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80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17500" algn="l" rtl="0">
                        <a:lnSpc>
                          <a:spcPct val="115000"/>
                        </a:lnSpc>
                        <a:spcBef>
                          <a:spcPts val="1200"/>
                        </a:spcBef>
                        <a:spcAft>
                          <a:spcPts val="0"/>
                        </a:spcAft>
                        <a:buClr>
                          <a:schemeClr val="dk1"/>
                        </a:buClr>
                        <a:buSzPts val="1400"/>
                        <a:buChar char="●"/>
                      </a:pPr>
                      <a:r>
                        <a:rPr lang="en-US" sz="1800">
                          <a:solidFill>
                            <a:schemeClr val="dk1"/>
                          </a:solidFill>
                          <a:latin typeface="Times New Roman"/>
                          <a:ea typeface="Times New Roman"/>
                          <a:cs typeface="Times New Roman"/>
                          <a:sym typeface="Times New Roman"/>
                        </a:rPr>
                        <a:t>Lacks exploration of hybrid models combining YOLOv7 with techniques like CNN for improved accuracy.</a:t>
                      </a:r>
                      <a:endParaRPr sz="1800">
                        <a:solidFill>
                          <a:schemeClr val="dk1"/>
                        </a:solidFill>
                        <a:latin typeface="Times New Roman"/>
                        <a:ea typeface="Times New Roman"/>
                        <a:cs typeface="Times New Roman"/>
                        <a:sym typeface="Times New Roman"/>
                      </a:endParaRPr>
                    </a:p>
                    <a:p>
                      <a:pPr marL="457200" lvl="0" indent="-317500" algn="l" rtl="0">
                        <a:lnSpc>
                          <a:spcPct val="115000"/>
                        </a:lnSpc>
                        <a:spcBef>
                          <a:spcPts val="0"/>
                        </a:spcBef>
                        <a:spcAft>
                          <a:spcPts val="0"/>
                        </a:spcAft>
                        <a:buClr>
                          <a:schemeClr val="dk1"/>
                        </a:buClr>
                        <a:buSzPts val="1400"/>
                        <a:buChar char="●"/>
                      </a:pPr>
                      <a:r>
                        <a:rPr lang="en-US" sz="1800">
                          <a:solidFill>
                            <a:schemeClr val="dk1"/>
                          </a:solidFill>
                          <a:latin typeface="Times New Roman"/>
                          <a:ea typeface="Times New Roman"/>
                          <a:cs typeface="Times New Roman"/>
                          <a:sym typeface="Times New Roman"/>
                        </a:rPr>
                        <a:t>Does not address real-time conveyor-based sorting with low-cost hardware integration.</a:t>
                      </a:r>
                      <a:endParaRPr sz="1800">
                        <a:solidFill>
                          <a:schemeClr val="dk1"/>
                        </a:solidFill>
                        <a:latin typeface="Times New Roman"/>
                        <a:ea typeface="Times New Roman"/>
                        <a:cs typeface="Times New Roman"/>
                        <a:sym typeface="Times New Roman"/>
                      </a:endParaRPr>
                    </a:p>
                    <a:p>
                      <a:pPr marL="457200" lvl="0" indent="-342900" algn="l" rtl="0">
                        <a:lnSpc>
                          <a:spcPct val="115000"/>
                        </a:lnSpc>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does not include any market grading.</a:t>
                      </a:r>
                      <a:endParaRPr sz="1800">
                        <a:solidFill>
                          <a:schemeClr val="dk1"/>
                        </a:solidFill>
                        <a:latin typeface="Times New Roman"/>
                        <a:ea typeface="Times New Roman"/>
                        <a:cs typeface="Times New Roman"/>
                        <a:sym typeface="Times New Roman"/>
                      </a:endParaRPr>
                    </a:p>
                  </a:txBody>
                  <a:tcPr marL="91425" marR="91425" marT="91425" marB="91425">
                    <a:solidFill>
                      <a:srgbClr val="FFF2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2"/>
          <p:cNvSpPr/>
          <p:nvPr/>
        </p:nvSpPr>
        <p:spPr>
          <a:xfrm>
            <a:off x="2582110" y="363442"/>
            <a:ext cx="66879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0000FF"/>
                </a:solidFill>
                <a:latin typeface="Times New Roman"/>
                <a:ea typeface="Times New Roman"/>
                <a:cs typeface="Times New Roman"/>
                <a:sym typeface="Times New Roman"/>
              </a:rPr>
              <a:t>LITERATURE SURVEY</a:t>
            </a:r>
            <a:endParaRPr sz="3200" b="1">
              <a:solidFill>
                <a:srgbClr val="0000FF"/>
              </a:solidFill>
              <a:latin typeface="Arial"/>
              <a:ea typeface="Arial"/>
              <a:cs typeface="Arial"/>
              <a:sym typeface="Arial"/>
            </a:endParaRPr>
          </a:p>
        </p:txBody>
      </p:sp>
      <p:graphicFrame>
        <p:nvGraphicFramePr>
          <p:cNvPr id="98" name="Google Shape;98;p22"/>
          <p:cNvGraphicFramePr/>
          <p:nvPr/>
        </p:nvGraphicFramePr>
        <p:xfrm>
          <a:off x="149150" y="997875"/>
          <a:ext cx="11613250" cy="5556850"/>
        </p:xfrm>
        <a:graphic>
          <a:graphicData uri="http://schemas.openxmlformats.org/drawingml/2006/table">
            <a:tbl>
              <a:tblPr>
                <a:noFill/>
                <a:tableStyleId>{257CBA72-42AF-473C-A714-9B6DCBD3916C}</a:tableStyleId>
              </a:tblPr>
              <a:tblGrid>
                <a:gridCol w="2432950">
                  <a:extLst>
                    <a:ext uri="{9D8B030D-6E8A-4147-A177-3AD203B41FA5}">
                      <a16:colId xmlns:a16="http://schemas.microsoft.com/office/drawing/2014/main" val="20000"/>
                    </a:ext>
                  </a:extLst>
                </a:gridCol>
                <a:gridCol w="3054275">
                  <a:extLst>
                    <a:ext uri="{9D8B030D-6E8A-4147-A177-3AD203B41FA5}">
                      <a16:colId xmlns:a16="http://schemas.microsoft.com/office/drawing/2014/main" val="20001"/>
                    </a:ext>
                  </a:extLst>
                </a:gridCol>
                <a:gridCol w="2940000">
                  <a:extLst>
                    <a:ext uri="{9D8B030D-6E8A-4147-A177-3AD203B41FA5}">
                      <a16:colId xmlns:a16="http://schemas.microsoft.com/office/drawing/2014/main" val="20002"/>
                    </a:ext>
                  </a:extLst>
                </a:gridCol>
                <a:gridCol w="3186025">
                  <a:extLst>
                    <a:ext uri="{9D8B030D-6E8A-4147-A177-3AD203B41FA5}">
                      <a16:colId xmlns:a16="http://schemas.microsoft.com/office/drawing/2014/main" val="20003"/>
                    </a:ext>
                  </a:extLst>
                </a:gridCol>
              </a:tblGrid>
              <a:tr h="878050">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Paper Title, Author &amp; Publication</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Summary</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a:latin typeface="Times New Roman"/>
                          <a:ea typeface="Times New Roman"/>
                          <a:cs typeface="Times New Roman"/>
                          <a:sym typeface="Times New Roman"/>
                        </a:rPr>
                        <a:t>Key Findings</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a:latin typeface="Times New Roman"/>
                          <a:ea typeface="Times New Roman"/>
                          <a:cs typeface="Times New Roman"/>
                          <a:sym typeface="Times New Roman"/>
                        </a:rPr>
                        <a:t>Research Gap</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extLst>
                  <a:ext uri="{0D108BD9-81ED-4DB2-BD59-A6C34878D82A}">
                    <a16:rowId xmlns:a16="http://schemas.microsoft.com/office/drawing/2014/main" val="10000"/>
                  </a:ext>
                </a:extLst>
              </a:tr>
              <a:tr h="4678800">
                <a:tc>
                  <a:txBody>
                    <a:bodyPr/>
                    <a:lstStyle/>
                    <a:p>
                      <a:pPr marL="0" lvl="0" indent="0" algn="just"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Title:</a:t>
                      </a:r>
                      <a:r>
                        <a:rPr lang="en-US" sz="1800" i="1">
                          <a:solidFill>
                            <a:schemeClr val="dk1"/>
                          </a:solidFill>
                          <a:latin typeface="Times New Roman"/>
                          <a:ea typeface="Times New Roman"/>
                          <a:cs typeface="Times New Roman"/>
                          <a:sym typeface="Times New Roman"/>
                        </a:rPr>
                        <a:t>CashNet-15: An Optimized Cashew Nut Grading Using Deep CNN and Data Augmentation</a:t>
                      </a:r>
                      <a:endParaRPr sz="1800" i="1">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Authors:</a:t>
                      </a:r>
                      <a:r>
                        <a:rPr lang="en-US" sz="1800">
                          <a:solidFill>
                            <a:schemeClr val="dk1"/>
                          </a:solidFill>
                          <a:latin typeface="Times New Roman"/>
                          <a:ea typeface="Times New Roman"/>
                          <a:cs typeface="Times New Roman"/>
                          <a:sym typeface="Times New Roman"/>
                        </a:rPr>
                        <a:t>Sivaranjani, S. Senthilrani, B. Ashokumar, A. Senthil Murugan</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800" b="1">
                          <a:solidFill>
                            <a:schemeClr val="dk1"/>
                          </a:solidFill>
                          <a:latin typeface="Times New Roman"/>
                          <a:ea typeface="Times New Roman"/>
                          <a:cs typeface="Times New Roman"/>
                          <a:sym typeface="Times New Roman"/>
                        </a:rPr>
                        <a:t>journal:</a:t>
                      </a:r>
                      <a:r>
                        <a:rPr lang="en-US" sz="1800">
                          <a:solidFill>
                            <a:schemeClr val="dk1"/>
                          </a:solidFill>
                          <a:latin typeface="Times New Roman"/>
                          <a:ea typeface="Times New Roman"/>
                          <a:cs typeface="Times New Roman"/>
                          <a:sym typeface="Times New Roman"/>
                        </a:rPr>
                        <a:t>Proc. Int. Conf. on Systems Computation Automation and Networking, 2019</a:t>
                      </a:r>
                      <a:endParaRPr sz="18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300"/>
                        <a:buFont typeface="Arial"/>
                        <a:buNone/>
                      </a:pPr>
                      <a:endParaRPr sz="1800">
                        <a:solidFill>
                          <a:schemeClr val="dk1"/>
                        </a:solidFill>
                        <a:latin typeface="Times New Roman"/>
                        <a:ea typeface="Times New Roman"/>
                        <a:cs typeface="Times New Roman"/>
                        <a:sym typeface="Times New Roman"/>
                      </a:endParaRPr>
                    </a:p>
                  </a:txBody>
                  <a:tcPr marL="91425" marR="91425" marT="91425" marB="91425">
                    <a:solidFill>
                      <a:srgbClr val="FFF2CC"/>
                    </a:solidFill>
                  </a:tcPr>
                </a:tc>
                <a:tc>
                  <a:txBody>
                    <a:bodyPr/>
                    <a:lstStyle/>
                    <a:p>
                      <a:pPr marL="0" marR="0" lvl="0" indent="0" algn="just" rtl="0">
                        <a:lnSpc>
                          <a:spcPct val="100000"/>
                        </a:lnSpc>
                        <a:spcBef>
                          <a:spcPts val="0"/>
                        </a:spcBef>
                        <a:spcAft>
                          <a:spcPts val="0"/>
                        </a:spcAft>
                        <a:buClr>
                          <a:srgbClr val="000000"/>
                        </a:buClr>
                        <a:buSzPts val="1200"/>
                        <a:buFont typeface="Arial"/>
                        <a:buNone/>
                      </a:pPr>
                      <a:r>
                        <a:rPr lang="en-US" sz="1800">
                          <a:latin typeface="Times New Roman"/>
                          <a:ea typeface="Times New Roman"/>
                          <a:cs typeface="Times New Roman"/>
                          <a:sym typeface="Times New Roman"/>
                        </a:rPr>
                        <a:t>Introduces CashNet-15, a 15-layer deep CNN architecture with data augmentation for binary classification of cashew grades (whole vs others). Uses 8 convolutional, 4 max-pooling, 1 fully connected, activation, and dropout layers. Achieves 97.7% accuracy, outperforming prior methods.</a:t>
                      </a:r>
                      <a:endParaRPr sz="180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Highest reported accuracy (97.7%)</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Employs data augmentation to reduce overfitting</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Custom CNN architecture optimized for the task</a:t>
                      </a:r>
                      <a:endParaRPr sz="180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latin typeface="Times New Roman"/>
                          <a:ea typeface="Times New Roman"/>
                          <a:cs typeface="Times New Roman"/>
                          <a:sym typeface="Times New Roman"/>
                        </a:rPr>
                        <a:t>Hyperparameter optimization (SGD with Beta, LReLU)</a:t>
                      </a:r>
                      <a:endParaRPr sz="1800">
                        <a:latin typeface="Times New Roman"/>
                        <a:ea typeface="Times New Roman"/>
                        <a:cs typeface="Times New Roman"/>
                        <a:sym typeface="Times New Roman"/>
                      </a:endParaRPr>
                    </a:p>
                    <a:p>
                      <a:pPr marL="0" lvl="0" indent="0" algn="just" rtl="0">
                        <a:spcBef>
                          <a:spcPts val="0"/>
                        </a:spcBef>
                        <a:spcAft>
                          <a:spcPts val="0"/>
                        </a:spcAft>
                        <a:buNone/>
                      </a:pPr>
                      <a:endParaRPr sz="1800">
                        <a:latin typeface="Times New Roman"/>
                        <a:ea typeface="Times New Roman"/>
                        <a:cs typeface="Times New Roman"/>
                        <a:sym typeface="Times New Roman"/>
                      </a:endParaRPr>
                    </a:p>
                    <a:p>
                      <a:pPr marL="0" lvl="0" indent="0" algn="just" rtl="0">
                        <a:spcBef>
                          <a:spcPts val="0"/>
                        </a:spcBef>
                        <a:spcAft>
                          <a:spcPts val="0"/>
                        </a:spcAft>
                        <a:buNone/>
                      </a:pPr>
                      <a:endParaRPr sz="1800">
                        <a:latin typeface="Times New Roman"/>
                        <a:ea typeface="Times New Roman"/>
                        <a:cs typeface="Times New Roman"/>
                        <a:sym typeface="Times New Roman"/>
                      </a:endParaRPr>
                    </a:p>
                    <a:p>
                      <a:pPr marL="0" lvl="0" indent="0" algn="just" rtl="0">
                        <a:spcBef>
                          <a:spcPts val="0"/>
                        </a:spcBef>
                        <a:spcAft>
                          <a:spcPts val="0"/>
                        </a:spcAft>
                        <a:buNone/>
                      </a:pPr>
                      <a:endParaRPr sz="1800">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80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42900" algn="just" rtl="0">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Only binary classification (whole vs others)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Limited grade granularity</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Dataset size relatively small (1000 images)</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a:solidFill>
                            <a:schemeClr val="dk1"/>
                          </a:solidFill>
                          <a:latin typeface="Times New Roman"/>
                          <a:ea typeface="Times New Roman"/>
                          <a:cs typeface="Times New Roman"/>
                          <a:sym typeface="Times New Roman"/>
                        </a:rPr>
                        <a:t>No direct multi-class extension</a:t>
                      </a:r>
                      <a:endParaRPr sz="180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Clr>
                          <a:schemeClr val="dk1"/>
                        </a:buClr>
                        <a:buSzPts val="1800"/>
                        <a:buFont typeface="Times New Roman"/>
                        <a:buChar char="●"/>
                      </a:pPr>
                      <a:r>
                        <a:rPr lang="en-US" sz="1800">
                          <a:solidFill>
                            <a:schemeClr val="dk1"/>
                          </a:solidFill>
                          <a:latin typeface="Times New Roman"/>
                          <a:ea typeface="Times New Roman"/>
                          <a:cs typeface="Times New Roman"/>
                          <a:sym typeface="Times New Roman"/>
                        </a:rPr>
                        <a:t>Lack real time implimentation.</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600"/>
                        <a:buFont typeface="Arial"/>
                        <a:buNone/>
                      </a:pPr>
                      <a:endParaRPr sz="1800">
                        <a:latin typeface="Times New Roman"/>
                        <a:ea typeface="Times New Roman"/>
                        <a:cs typeface="Times New Roman"/>
                        <a:sym typeface="Times New Roman"/>
                      </a:endParaRPr>
                    </a:p>
                  </a:txBody>
                  <a:tcPr marL="91425" marR="91425" marT="91425" marB="91425">
                    <a:solidFill>
                      <a:srgbClr val="FFF2CC"/>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3"/>
          <p:cNvSpPr/>
          <p:nvPr/>
        </p:nvSpPr>
        <p:spPr>
          <a:xfrm>
            <a:off x="2582110" y="363442"/>
            <a:ext cx="6688049"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0000FF"/>
                </a:solidFill>
                <a:latin typeface="Times New Roman"/>
                <a:ea typeface="Times New Roman"/>
                <a:cs typeface="Times New Roman"/>
                <a:sym typeface="Times New Roman"/>
              </a:rPr>
              <a:t>LITERATURE SURVEY</a:t>
            </a:r>
            <a:endParaRPr sz="3200" b="1">
              <a:solidFill>
                <a:srgbClr val="0000FF"/>
              </a:solidFill>
              <a:latin typeface="Arial"/>
              <a:ea typeface="Arial"/>
              <a:cs typeface="Arial"/>
              <a:sym typeface="Arial"/>
            </a:endParaRPr>
          </a:p>
        </p:txBody>
      </p:sp>
      <p:graphicFrame>
        <p:nvGraphicFramePr>
          <p:cNvPr id="104" name="Google Shape;104;p23"/>
          <p:cNvGraphicFramePr/>
          <p:nvPr>
            <p:extLst>
              <p:ext uri="{D42A27DB-BD31-4B8C-83A1-F6EECF244321}">
                <p14:modId xmlns:p14="http://schemas.microsoft.com/office/powerpoint/2010/main" val="602783847"/>
              </p:ext>
            </p:extLst>
          </p:nvPr>
        </p:nvGraphicFramePr>
        <p:xfrm>
          <a:off x="154113" y="1067525"/>
          <a:ext cx="11765450" cy="4390153"/>
        </p:xfrm>
        <a:graphic>
          <a:graphicData uri="http://schemas.openxmlformats.org/drawingml/2006/table">
            <a:tbl>
              <a:tblPr>
                <a:noFill/>
                <a:tableStyleId>{257CBA72-42AF-473C-A714-9B6DCBD3916C}</a:tableStyleId>
              </a:tblPr>
              <a:tblGrid>
                <a:gridCol w="2844425">
                  <a:extLst>
                    <a:ext uri="{9D8B030D-6E8A-4147-A177-3AD203B41FA5}">
                      <a16:colId xmlns:a16="http://schemas.microsoft.com/office/drawing/2014/main" val="20000"/>
                    </a:ext>
                  </a:extLst>
                </a:gridCol>
                <a:gridCol w="3057025">
                  <a:extLst>
                    <a:ext uri="{9D8B030D-6E8A-4147-A177-3AD203B41FA5}">
                      <a16:colId xmlns:a16="http://schemas.microsoft.com/office/drawing/2014/main" val="20001"/>
                    </a:ext>
                  </a:extLst>
                </a:gridCol>
                <a:gridCol w="2968625">
                  <a:extLst>
                    <a:ext uri="{9D8B030D-6E8A-4147-A177-3AD203B41FA5}">
                      <a16:colId xmlns:a16="http://schemas.microsoft.com/office/drawing/2014/main" val="20002"/>
                    </a:ext>
                  </a:extLst>
                </a:gridCol>
                <a:gridCol w="2895375">
                  <a:extLst>
                    <a:ext uri="{9D8B030D-6E8A-4147-A177-3AD203B41FA5}">
                      <a16:colId xmlns:a16="http://schemas.microsoft.com/office/drawing/2014/main" val="20003"/>
                    </a:ext>
                  </a:extLst>
                </a:gridCol>
              </a:tblGrid>
              <a:tr h="705033">
                <a:tc>
                  <a:txBody>
                    <a:bodyPr/>
                    <a:lstStyle/>
                    <a:p>
                      <a:pPr marL="0" marR="0" lvl="0" indent="0" algn="ctr" rtl="0">
                        <a:lnSpc>
                          <a:spcPct val="100000"/>
                        </a:lnSpc>
                        <a:spcBef>
                          <a:spcPts val="0"/>
                        </a:spcBef>
                        <a:spcAft>
                          <a:spcPts val="0"/>
                        </a:spcAft>
                        <a:buClr>
                          <a:srgbClr val="000000"/>
                        </a:buClr>
                        <a:buSzPts val="1500"/>
                        <a:buFont typeface="Arial"/>
                        <a:buNone/>
                      </a:pPr>
                      <a:r>
                        <a:rPr lang="en-US" sz="1800" b="1" u="none" strike="noStrike" cap="none">
                          <a:latin typeface="Times New Roman"/>
                          <a:ea typeface="Times New Roman"/>
                          <a:cs typeface="Times New Roman"/>
                          <a:sym typeface="Times New Roman"/>
                        </a:rPr>
                        <a:t>Paper Title, Author &amp; Publication</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900" b="1" u="none" strike="noStrike" cap="none">
                          <a:latin typeface="Times New Roman"/>
                          <a:ea typeface="Times New Roman"/>
                          <a:cs typeface="Times New Roman"/>
                          <a:sym typeface="Times New Roman"/>
                        </a:rPr>
                        <a:t>Summary</a:t>
                      </a:r>
                      <a:endParaRPr sz="19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a:latin typeface="Times New Roman"/>
                          <a:ea typeface="Times New Roman"/>
                          <a:cs typeface="Times New Roman"/>
                          <a:sym typeface="Times New Roman"/>
                        </a:rPr>
                        <a:t>Key Findings</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800" b="1">
                          <a:latin typeface="Times New Roman"/>
                          <a:ea typeface="Times New Roman"/>
                          <a:cs typeface="Times New Roman"/>
                          <a:sym typeface="Times New Roman"/>
                        </a:rPr>
                        <a:t>Research Gap</a:t>
                      </a:r>
                      <a:endParaRPr sz="1800" b="1" u="none" strike="noStrike" cap="none">
                        <a:latin typeface="Times New Roman"/>
                        <a:ea typeface="Times New Roman"/>
                        <a:cs typeface="Times New Roman"/>
                        <a:sym typeface="Times New Roman"/>
                      </a:endParaRPr>
                    </a:p>
                  </a:txBody>
                  <a:tcPr marL="91425" marR="91425" marT="91425" marB="91425">
                    <a:solidFill>
                      <a:srgbClr val="D9EAD3"/>
                    </a:solidFill>
                  </a:tcPr>
                </a:tc>
                <a:extLst>
                  <a:ext uri="{0D108BD9-81ED-4DB2-BD59-A6C34878D82A}">
                    <a16:rowId xmlns:a16="http://schemas.microsoft.com/office/drawing/2014/main" val="10000"/>
                  </a:ext>
                </a:extLst>
              </a:tr>
              <a:tr h="3658663">
                <a:tc>
                  <a:txBody>
                    <a:bodyPr/>
                    <a:lstStyle/>
                    <a:p>
                      <a:pPr marL="0" lvl="0" indent="0" algn="just" rtl="0">
                        <a:spcBef>
                          <a:spcPts val="0"/>
                        </a:spcBef>
                        <a:spcAft>
                          <a:spcPts val="0"/>
                        </a:spcAft>
                        <a:buClr>
                          <a:schemeClr val="dk1"/>
                        </a:buClr>
                        <a:buSzPts val="1100"/>
                        <a:buFont typeface="Arial"/>
                        <a:buNone/>
                      </a:pPr>
                      <a:r>
                        <a:rPr lang="en-US" sz="1800" b="1" dirty="0">
                          <a:solidFill>
                            <a:schemeClr val="dk1"/>
                          </a:solidFill>
                          <a:latin typeface="Times New Roman"/>
                          <a:ea typeface="Times New Roman"/>
                          <a:cs typeface="Times New Roman"/>
                          <a:sym typeface="Times New Roman"/>
                        </a:rPr>
                        <a:t>Title: </a:t>
                      </a:r>
                      <a:r>
                        <a:rPr lang="en-US" sz="1800" i="1" dirty="0">
                          <a:solidFill>
                            <a:schemeClr val="dk1"/>
                          </a:solidFill>
                          <a:latin typeface="Times New Roman"/>
                          <a:ea typeface="Times New Roman"/>
                          <a:cs typeface="Times New Roman"/>
                          <a:sym typeface="Times New Roman"/>
                        </a:rPr>
                        <a:t>An Improvised Algorithm For Computer Vision Based Cashew Grading System Using Deep CNN</a:t>
                      </a:r>
                      <a:endParaRPr sz="1800" i="1" dirty="0">
                        <a:solidFill>
                          <a:schemeClr val="dk1"/>
                        </a:solidFill>
                        <a:latin typeface="Times New Roman"/>
                        <a:ea typeface="Times New Roman"/>
                        <a:cs typeface="Times New Roman"/>
                        <a:sym typeface="Times New Roman"/>
                      </a:endParaRPr>
                    </a:p>
                    <a:p>
                      <a:pPr marL="0" lvl="0" indent="0" algn="just" rtl="0">
                        <a:spcBef>
                          <a:spcPts val="0"/>
                        </a:spcBef>
                        <a:spcAft>
                          <a:spcPts val="0"/>
                        </a:spcAft>
                        <a:buClr>
                          <a:schemeClr val="dk1"/>
                        </a:buClr>
                        <a:buSzPts val="1100"/>
                        <a:buFont typeface="Arial"/>
                        <a:buNone/>
                      </a:pPr>
                      <a:r>
                        <a:rPr lang="en-US" sz="1800" b="1" dirty="0">
                          <a:solidFill>
                            <a:schemeClr val="dk1"/>
                          </a:solidFill>
                          <a:latin typeface="Times New Roman"/>
                          <a:ea typeface="Times New Roman"/>
                          <a:cs typeface="Times New Roman"/>
                          <a:sym typeface="Times New Roman"/>
                        </a:rPr>
                        <a:t>Authors:</a:t>
                      </a:r>
                      <a:r>
                        <a:rPr lang="en-US" sz="1800" dirty="0">
                          <a:solidFill>
                            <a:schemeClr val="dk1"/>
                          </a:solidFill>
                          <a:latin typeface="Times New Roman"/>
                          <a:ea typeface="Times New Roman"/>
                          <a:cs typeface="Times New Roman"/>
                          <a:sym typeface="Times New Roman"/>
                        </a:rPr>
                        <a:t> Sivaranjani, S. Senthil Rani, B. Ashok Kumar, A. Senthil Murugan</a:t>
                      </a:r>
                      <a:endParaRPr sz="1800" dirty="0">
                        <a:solidFill>
                          <a:schemeClr val="dk1"/>
                        </a:solidFill>
                        <a:latin typeface="Times New Roman"/>
                        <a:ea typeface="Times New Roman"/>
                        <a:cs typeface="Times New Roman"/>
                        <a:sym typeface="Times New Roman"/>
                      </a:endParaRPr>
                    </a:p>
                    <a:p>
                      <a:pPr marL="0" marR="0" lvl="0" indent="0" algn="just" rtl="0">
                        <a:lnSpc>
                          <a:spcPct val="100000"/>
                        </a:lnSpc>
                        <a:spcBef>
                          <a:spcPts val="0"/>
                        </a:spcBef>
                        <a:spcAft>
                          <a:spcPts val="0"/>
                        </a:spcAft>
                        <a:buClr>
                          <a:srgbClr val="000000"/>
                        </a:buClr>
                        <a:buSzPts val="1300"/>
                        <a:buFont typeface="Arial"/>
                        <a:buNone/>
                      </a:pPr>
                      <a:r>
                        <a:rPr lang="en-US" sz="1800" dirty="0">
                          <a:solidFill>
                            <a:schemeClr val="dk1"/>
                          </a:solidFill>
                          <a:latin typeface="Times New Roman"/>
                          <a:ea typeface="Times New Roman"/>
                          <a:cs typeface="Times New Roman"/>
                          <a:sym typeface="Times New Roman"/>
                        </a:rPr>
                        <a:t>IEEE, 2019</a:t>
                      </a:r>
                      <a:endParaRPr sz="1800" dirty="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0" marR="0" lvl="0" indent="0" algn="just" rtl="0">
                        <a:lnSpc>
                          <a:spcPct val="100000"/>
                        </a:lnSpc>
                        <a:spcBef>
                          <a:spcPts val="0"/>
                        </a:spcBef>
                        <a:spcAft>
                          <a:spcPts val="0"/>
                        </a:spcAft>
                        <a:buClr>
                          <a:srgbClr val="000000"/>
                        </a:buClr>
                        <a:buSzPts val="1200"/>
                        <a:buFont typeface="Arial"/>
                        <a:buNone/>
                      </a:pPr>
                      <a:r>
                        <a:rPr lang="en-US" sz="1800" dirty="0">
                          <a:latin typeface="Times New Roman"/>
                          <a:ea typeface="Times New Roman"/>
                          <a:cs typeface="Times New Roman"/>
                          <a:sym typeface="Times New Roman"/>
                        </a:rPr>
                        <a:t>Proposes an improvised deep CNN-based framework for automated grading of cashew nuts, addressing the limitations of manual and traditional machine learning approaches. The system extracts features (shape, size, color, texture) automatically and optimizes CNN parameters for better classification.</a:t>
                      </a:r>
                      <a:endParaRPr sz="1800" dirty="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42900" algn="just"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Automates grading, reducing labor and subjectivity</a:t>
                      </a: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Deep CNN extracts features without manual intervention</a:t>
                      </a: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Incorporates optimization techniques (dropout, SGD, ReLU, transfer learning)</a:t>
                      </a:r>
                      <a:endParaRPr sz="1800" dirty="0">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dirty="0">
                          <a:latin typeface="Times New Roman"/>
                          <a:ea typeface="Times New Roman"/>
                          <a:cs typeface="Times New Roman"/>
                          <a:sym typeface="Times New Roman"/>
                        </a:rPr>
                        <a:t>Potential for high accuracy and scalability</a:t>
                      </a:r>
                      <a:endParaRPr sz="1800" dirty="0">
                        <a:latin typeface="Times New Roman"/>
                        <a:ea typeface="Times New Roman"/>
                        <a:cs typeface="Times New Roman"/>
                        <a:sym typeface="Times New Roman"/>
                      </a:endParaRPr>
                    </a:p>
                  </a:txBody>
                  <a:tcPr marL="91425" marR="91425" marT="91425" marB="91425">
                    <a:solidFill>
                      <a:srgbClr val="FFF2CC"/>
                    </a:solidFill>
                  </a:tcPr>
                </a:tc>
                <a:tc>
                  <a:txBody>
                    <a:bodyPr/>
                    <a:lstStyle/>
                    <a:p>
                      <a:pPr marL="457200" lvl="0" indent="-342900" algn="just" rtl="0">
                        <a:spcBef>
                          <a:spcPts val="0"/>
                        </a:spcBef>
                        <a:spcAft>
                          <a:spcPts val="0"/>
                        </a:spcAft>
                        <a:buSzPts val="1800"/>
                        <a:buFont typeface="Times New Roman"/>
                        <a:buChar char="●"/>
                      </a:pPr>
                      <a:r>
                        <a:rPr lang="en-US" sz="1800" dirty="0">
                          <a:solidFill>
                            <a:schemeClr val="dk1"/>
                          </a:solidFill>
                          <a:latin typeface="Times New Roman"/>
                          <a:ea typeface="Times New Roman"/>
                          <a:cs typeface="Times New Roman"/>
                          <a:sym typeface="Times New Roman"/>
                        </a:rPr>
                        <a:t>Lacks experimental results or real-world deployment data</a:t>
                      </a:r>
                      <a:endParaRPr sz="1800" dirty="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dirty="0">
                          <a:solidFill>
                            <a:schemeClr val="dk1"/>
                          </a:solidFill>
                          <a:latin typeface="Times New Roman"/>
                          <a:ea typeface="Times New Roman"/>
                          <a:cs typeface="Times New Roman"/>
                          <a:sym typeface="Times New Roman"/>
                        </a:rPr>
                        <a:t>No direct comparison with state-of-the-art deep learning models</a:t>
                      </a:r>
                      <a:endParaRPr sz="1800" dirty="0">
                        <a:solidFill>
                          <a:schemeClr val="dk1"/>
                        </a:solidFill>
                        <a:latin typeface="Times New Roman"/>
                        <a:ea typeface="Times New Roman"/>
                        <a:cs typeface="Times New Roman"/>
                        <a:sym typeface="Times New Roman"/>
                      </a:endParaRPr>
                    </a:p>
                    <a:p>
                      <a:pPr marL="457200" lvl="0" indent="-342900" algn="just" rtl="0">
                        <a:spcBef>
                          <a:spcPts val="0"/>
                        </a:spcBef>
                        <a:spcAft>
                          <a:spcPts val="0"/>
                        </a:spcAft>
                        <a:buSzPts val="1800"/>
                        <a:buFont typeface="Times New Roman"/>
                        <a:buChar char="●"/>
                      </a:pPr>
                      <a:r>
                        <a:rPr lang="en-US" sz="1800" dirty="0">
                          <a:solidFill>
                            <a:schemeClr val="dk1"/>
                          </a:solidFill>
                          <a:latin typeface="Times New Roman"/>
                          <a:ea typeface="Times New Roman"/>
                          <a:cs typeface="Times New Roman"/>
                          <a:sym typeface="Times New Roman"/>
                        </a:rPr>
                        <a:t>Future work needed to address multilabel and small dataset issues</a:t>
                      </a:r>
                      <a:endParaRPr sz="1800" dirty="0">
                        <a:latin typeface="Times New Roman"/>
                        <a:ea typeface="Times New Roman"/>
                        <a:cs typeface="Times New Roman"/>
                        <a:sym typeface="Times New Roman"/>
                      </a:endParaRPr>
                    </a:p>
                  </a:txBody>
                  <a:tcPr marL="91425" marR="91425" marT="91425" marB="91425">
                    <a:solidFill>
                      <a:srgbClr val="FFF2CC"/>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4B24B4A4-749E-25FF-AB27-A8BB0BD1111F}"/>
              </a:ext>
            </a:extLst>
          </p:cNvPr>
          <p:cNvSpPr txBox="1"/>
          <p:nvPr/>
        </p:nvSpPr>
        <p:spPr>
          <a:xfrm>
            <a:off x="306072" y="5576986"/>
            <a:ext cx="11461531" cy="1200329"/>
          </a:xfrm>
          <a:prstGeom prst="rect">
            <a:avLst/>
          </a:prstGeom>
          <a:noFill/>
        </p:spPr>
        <p:txBody>
          <a:bodyPr wrap="square" rtlCol="0">
            <a:spAutoFit/>
          </a:bodyPr>
          <a:lstStyle/>
          <a:p>
            <a:r>
              <a:rPr lang="en-IN" sz="1800" dirty="0">
                <a:latin typeface="Times New Roman" panose="02020603050405020304" pitchFamily="18" charset="0"/>
                <a:cs typeface="Times New Roman" panose="02020603050405020304" pitchFamily="18" charset="0"/>
              </a:rPr>
              <a:t>Inference:</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All The research paper lack implementation full working model which include hardware and software integration.</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The paper not considered splits (which is curial)in their research process.</a:t>
            </a: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None of the paper considered “Industrial Grading” like W180.W200 </a:t>
            </a:r>
            <a:r>
              <a:rPr lang="en-IN" sz="1800">
                <a:latin typeface="Times New Roman" panose="02020603050405020304" pitchFamily="18" charset="0"/>
                <a:cs typeface="Times New Roman" panose="02020603050405020304" pitchFamily="18" charset="0"/>
              </a:rPr>
              <a:t>etc.. </a:t>
            </a:r>
            <a:endParaRPr lang="en-IN"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2274</Words>
  <Application>Microsoft Office PowerPoint</Application>
  <PresentationFormat>Widescreen</PresentationFormat>
  <Paragraphs>182</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Times New Roman</vt:lpstr>
      <vt:lpstr>Calibri</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 &amp; OBJECTIVES </vt:lpstr>
      <vt:lpstr>PowerPoint Presentation</vt:lpstr>
      <vt:lpstr>PowerPoint Presentation</vt:lpstr>
      <vt:lpstr>PowerPoint Presentation</vt:lpstr>
      <vt:lpstr>PowerPoint Presentation</vt:lpstr>
      <vt:lpstr>EXPECTED OUTCOMES</vt:lpstr>
      <vt:lpstr>TIMELINE(GANTT CHART)</vt:lpstr>
      <vt:lpstr>REFERENCES </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Mohan Kumar</dc:creator>
  <cp:lastModifiedBy>Mohan Kumar</cp:lastModifiedBy>
  <cp:revision>7</cp:revision>
  <dcterms:modified xsi:type="dcterms:W3CDTF">2025-05-15T23:44:58Z</dcterms:modified>
</cp:coreProperties>
</file>