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F8411F-A0A1-424B-8ABA-A71AE36E2D0A}">
  <a:tblStyle styleId="{44F8411F-A0A1-424B-8ABA-A71AE36E2D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DF48DF5-C387-4A6D-AC6C-F0546594CD6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871809e4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35871809e4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e2a4d3042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5e2a4d3042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70c5bd840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70c5bd840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370c5bd8404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7fba00f16_1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67fba00f16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7fba00f1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367fba00f1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e2a4d3042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35e2a4d3042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e2a4d3042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35e2a4d3042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e2a4d3042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35e2a4d3042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e2a4d304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35e2a4d304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e2a4d3042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35e2a4d3042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e2a4d3042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35e2a4d3042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7fba00f16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367fba00f16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522300" y="12454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9pPr>
          </a:lstStyle>
          <a:p/>
        </p:txBody>
      </p:sp>
      <p:sp>
        <p:nvSpPr>
          <p:cNvPr id="14" name="Google Shape;14;p2"/>
          <p:cNvSpPr txBox="1"/>
          <p:nvPr>
            <p:ph idx="1" type="body"/>
          </p:nvPr>
        </p:nvSpPr>
        <p:spPr>
          <a:xfrm>
            <a:off x="337667" y="2476667"/>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00000"/>
              </a:lnSpc>
              <a:spcBef>
                <a:spcPts val="0"/>
              </a:spcBef>
              <a:spcAft>
                <a:spcPts val="0"/>
              </a:spcAft>
              <a:buClr>
                <a:srgbClr val="000000"/>
              </a:buClr>
              <a:buSzPts val="1800"/>
              <a:buFont typeface="Arial"/>
              <a:buChar char="●"/>
              <a:defRPr b="0" i="0" sz="1679"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9pPr>
          </a:lstStyle>
          <a:p/>
        </p:txBody>
      </p:sp>
      <p:sp>
        <p:nvSpPr>
          <p:cNvPr id="15" name="Google Shape;15;p2"/>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459">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46" name="Shape 4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2">
  <p:cSld name="SECTION_HEADER_2">
    <p:spTree>
      <p:nvGrpSpPr>
        <p:cNvPr id="47" name="Shape 47"/>
        <p:cNvGrpSpPr/>
        <p:nvPr/>
      </p:nvGrpSpPr>
      <p:grpSpPr>
        <a:xfrm>
          <a:off x="0" y="0"/>
          <a:ext cx="0" cy="0"/>
          <a:chOff x="0" y="0"/>
          <a:chExt cx="0" cy="0"/>
        </a:xfrm>
      </p:grpSpPr>
      <p:sp>
        <p:nvSpPr>
          <p:cNvPr id="48" name="Google Shape;48;p14"/>
          <p:cNvSpPr txBox="1"/>
          <p:nvPr>
            <p:ph type="title"/>
          </p:nvPr>
        </p:nvSpPr>
        <p:spPr>
          <a:xfrm>
            <a:off x="972600" y="1763267"/>
            <a:ext cx="10251300" cy="20247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9pPr>
          </a:lstStyle>
          <a:p/>
        </p:txBody>
      </p:sp>
      <p:sp>
        <p:nvSpPr>
          <p:cNvPr id="49" name="Google Shape;49;p14"/>
          <p:cNvSpPr txBox="1"/>
          <p:nvPr>
            <p:ph idx="12" type="sldNum"/>
          </p:nvPr>
        </p:nvSpPr>
        <p:spPr>
          <a:xfrm>
            <a:off x="11381736" y="6333134"/>
            <a:ext cx="731700" cy="52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indent="0" lvl="1"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2pPr>
            <a:lvl3pPr indent="0" lvl="2"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3pPr>
            <a:lvl4pPr indent="0" lvl="3"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4pPr>
            <a:lvl5pPr indent="0" lvl="4"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5pPr>
            <a:lvl6pPr indent="0" lvl="5"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6pPr>
            <a:lvl7pPr indent="0" lvl="6"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7pPr>
            <a:lvl8pPr indent="0" lvl="7"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8pPr>
            <a:lvl9pPr indent="0" lvl="8"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9pPr>
          </a:lstStyle>
          <a:p/>
        </p:txBody>
      </p:sp>
      <p:sp>
        <p:nvSpPr>
          <p:cNvPr id="18" name="Google Shape;18;p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9pPr>
          </a:lstStyle>
          <a:p/>
        </p:txBody>
      </p:sp>
      <p:sp>
        <p:nvSpPr>
          <p:cNvPr id="19" name="Google Shape;19;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3" name="Shape 23"/>
        <p:cNvGrpSpPr/>
        <p:nvPr/>
      </p:nvGrpSpPr>
      <p:grpSpPr>
        <a:xfrm>
          <a:off x="0" y="0"/>
          <a:ext cx="0" cy="0"/>
          <a:chOff x="0" y="0"/>
          <a:chExt cx="0" cy="0"/>
        </a:xfrm>
      </p:grpSpPr>
      <p:sp>
        <p:nvSpPr>
          <p:cNvPr id="24" name="Google Shape;24;p5"/>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9pPr>
          </a:lstStyle>
          <a:p/>
        </p:txBody>
      </p:sp>
      <p:sp>
        <p:nvSpPr>
          <p:cNvPr id="25" name="Google Shape;25;p5"/>
          <p:cNvSpPr txBox="1"/>
          <p:nvPr>
            <p:ph idx="1" type="body"/>
          </p:nvPr>
        </p:nvSpPr>
        <p:spPr>
          <a:xfrm>
            <a:off x="415600" y="1852801"/>
            <a:ext cx="3744000" cy="4239200"/>
          </a:xfrm>
          <a:prstGeom prst="rect">
            <a:avLst/>
          </a:prstGeom>
          <a:noFill/>
          <a:ln>
            <a:noFill/>
          </a:ln>
        </p:spPr>
        <p:txBody>
          <a:bodyPr anchorCtr="0" anchor="t" bIns="91425" lIns="91425" spcFirstLastPara="1" rIns="91425" wrap="square" tIns="91425">
            <a:normAutofit/>
          </a:bodyPr>
          <a:lstStyle>
            <a:lvl1pPr indent="-304800" lvl="0" marL="4572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9pPr>
          </a:lstStyle>
          <a:p/>
        </p:txBody>
      </p:sp>
      <p:sp>
        <p:nvSpPr>
          <p:cNvPr id="26" name="Google Shape;26;p5"/>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653667" y="600201"/>
            <a:ext cx="8490400" cy="5454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9pPr>
          </a:lstStyle>
          <a:p/>
        </p:txBody>
      </p:sp>
      <p:sp>
        <p:nvSpPr>
          <p:cNvPr id="29" name="Google Shape;29;p6"/>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0" name="Shape 30"/>
        <p:cNvGrpSpPr/>
        <p:nvPr/>
      </p:nvGrpSpPr>
      <p:grpSpPr>
        <a:xfrm>
          <a:off x="0" y="0"/>
          <a:ext cx="0" cy="0"/>
          <a:chOff x="0" y="0"/>
          <a:chExt cx="0" cy="0"/>
        </a:xfrm>
      </p:grpSpPr>
      <p:sp>
        <p:nvSpPr>
          <p:cNvPr id="31" name="Google Shape;31;p7"/>
          <p:cNvSpPr/>
          <p:nvPr/>
        </p:nvSpPr>
        <p:spPr>
          <a:xfrm>
            <a:off x="6096000" y="-167"/>
            <a:ext cx="6096000" cy="6858000"/>
          </a:xfrm>
          <a:prstGeom prst="rect">
            <a:avLst/>
          </a:prstGeom>
          <a:solidFill>
            <a:schemeClr val="lt2"/>
          </a:solidFill>
          <a:ln>
            <a:noFill/>
          </a:ln>
        </p:spPr>
        <p:txBody>
          <a:bodyPr anchorCtr="0" anchor="ctr" bIns="109700" lIns="109700" spcFirstLastPara="1" rIns="109700" wrap="square" tIns="109700">
            <a:noAutofit/>
          </a:bodyPr>
          <a:lstStyle/>
          <a:p>
            <a:pPr indent="0" lvl="0" marL="0" marR="0" rtl="0" algn="l">
              <a:spcBef>
                <a:spcPts val="0"/>
              </a:spcBef>
              <a:spcAft>
                <a:spcPts val="0"/>
              </a:spcAft>
              <a:buClr>
                <a:schemeClr val="dk1"/>
              </a:buClr>
              <a:buSzPts val="2240"/>
              <a:buFont typeface="Arial"/>
              <a:buNone/>
            </a:pPr>
            <a:r>
              <a:t/>
            </a:r>
            <a:endParaRPr sz="2240">
              <a:solidFill>
                <a:schemeClr val="dk1"/>
              </a:solidFill>
              <a:latin typeface="Arial"/>
              <a:ea typeface="Arial"/>
              <a:cs typeface="Arial"/>
              <a:sym typeface="Arial"/>
            </a:endParaRPr>
          </a:p>
        </p:txBody>
      </p:sp>
      <p:sp>
        <p:nvSpPr>
          <p:cNvPr id="32" name="Google Shape;32;p7"/>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9pPr>
          </a:lstStyle>
          <a:p/>
        </p:txBody>
      </p:sp>
      <p:sp>
        <p:nvSpPr>
          <p:cNvPr id="33" name="Google Shape;33;p7"/>
          <p:cNvSpPr txBox="1"/>
          <p:nvPr>
            <p:ph idx="1" type="subTitle"/>
          </p:nvPr>
        </p:nvSpPr>
        <p:spPr>
          <a:xfrm>
            <a:off x="354000" y="3737434"/>
            <a:ext cx="5393600" cy="1646800"/>
          </a:xfrm>
          <a:prstGeom prst="rect">
            <a:avLst/>
          </a:prstGeom>
          <a:noFill/>
          <a:ln>
            <a:noFill/>
          </a:ln>
        </p:spPr>
        <p:txBody>
          <a:bodyPr anchorCtr="0" anchor="t" bIns="91425" lIns="91425" spcFirstLastPara="1" rIns="91425" wrap="square" tIns="91425">
            <a:normAutofit/>
          </a:bodyPr>
          <a:lstStyle>
            <a:lvl1pPr lvl="0"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9pPr>
          </a:lstStyle>
          <a:p/>
        </p:txBody>
      </p:sp>
      <p:sp>
        <p:nvSpPr>
          <p:cNvPr id="34" name="Google Shape;34;p7"/>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rmAutofit/>
          </a:bodyPr>
          <a:lstStyle>
            <a:lvl1pPr indent="-342900" lvl="0" marL="457200" marR="0" rtl="0" algn="l">
              <a:lnSpc>
                <a:spcPct val="100000"/>
              </a:lnSpc>
              <a:spcBef>
                <a:spcPts val="0"/>
              </a:spcBef>
              <a:spcAft>
                <a:spcPts val="0"/>
              </a:spcAft>
              <a:buClr>
                <a:srgbClr val="000000"/>
              </a:buClr>
              <a:buSzPts val="1800"/>
              <a:buFont typeface="Arial"/>
              <a:buChar char="●"/>
              <a:defRPr b="0" i="0" sz="1679"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9pPr>
          </a:lstStyle>
          <a:p/>
        </p:txBody>
      </p:sp>
      <p:sp>
        <p:nvSpPr>
          <p:cNvPr id="35" name="Google Shape;35;p7"/>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6" name="Shape 36"/>
        <p:cNvGrpSpPr/>
        <p:nvPr/>
      </p:nvGrpSpPr>
      <p:grpSpPr>
        <a:xfrm>
          <a:off x="0" y="0"/>
          <a:ext cx="0" cy="0"/>
          <a:chOff x="0" y="0"/>
          <a:chExt cx="0" cy="0"/>
        </a:xfrm>
      </p:grpSpPr>
      <p:sp>
        <p:nvSpPr>
          <p:cNvPr id="37" name="Google Shape;37;p8"/>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0"/>
              </a:spcBef>
              <a:spcAft>
                <a:spcPts val="0"/>
              </a:spcAft>
              <a:buClr>
                <a:srgbClr val="000000"/>
              </a:buClr>
              <a:buSzPts val="1800"/>
              <a:buFont typeface="Arial"/>
              <a:buNone/>
              <a:defRPr b="0" i="0" sz="1679"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9pPr>
          </a:lstStyle>
          <a:p/>
        </p:txBody>
      </p:sp>
      <p:sp>
        <p:nvSpPr>
          <p:cNvPr id="38" name="Google Shape;38;p8"/>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9" name="Shape 39"/>
        <p:cNvGrpSpPr/>
        <p:nvPr/>
      </p:nvGrpSpPr>
      <p:grpSpPr>
        <a:xfrm>
          <a:off x="0" y="0"/>
          <a:ext cx="0" cy="0"/>
          <a:chOff x="0" y="0"/>
          <a:chExt cx="0" cy="0"/>
        </a:xfrm>
      </p:grpSpPr>
      <p:sp>
        <p:nvSpPr>
          <p:cNvPr id="40" name="Google Shape;40;p9"/>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9pPr>
          </a:lstStyle>
          <a:p/>
        </p:txBody>
      </p:sp>
      <p:sp>
        <p:nvSpPr>
          <p:cNvPr id="41" name="Google Shape;41;p9"/>
          <p:cNvSpPr txBox="1"/>
          <p:nvPr>
            <p:ph idx="1" type="body"/>
          </p:nvPr>
        </p:nvSpPr>
        <p:spPr>
          <a:xfrm>
            <a:off x="415600" y="4202968"/>
            <a:ext cx="11360800" cy="1734400"/>
          </a:xfrm>
          <a:prstGeom prst="rect">
            <a:avLst/>
          </a:prstGeom>
          <a:noFill/>
          <a:ln>
            <a:noFill/>
          </a:ln>
        </p:spPr>
        <p:txBody>
          <a:bodyPr anchorCtr="0" anchor="t" bIns="91425" lIns="91425" spcFirstLastPara="1" rIns="91425" wrap="square" tIns="91425">
            <a:normAutofit/>
          </a:bodyPr>
          <a:lstStyle>
            <a:lvl1pPr indent="-342900" lvl="0" marL="457200" marR="0" rtl="0" algn="ctr">
              <a:lnSpc>
                <a:spcPct val="100000"/>
              </a:lnSpc>
              <a:spcBef>
                <a:spcPts val="0"/>
              </a:spcBef>
              <a:spcAft>
                <a:spcPts val="0"/>
              </a:spcAft>
              <a:buClr>
                <a:srgbClr val="000000"/>
              </a:buClr>
              <a:buSzPts val="1800"/>
              <a:buFont typeface="Arial"/>
              <a:buChar char="●"/>
              <a:defRPr b="0" i="0" sz="1679"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9pPr>
          </a:lstStyle>
          <a:p/>
        </p:txBody>
      </p:sp>
      <p:sp>
        <p:nvSpPr>
          <p:cNvPr id="42" name="Google Shape;42;p9"/>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3"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theme" Target="../theme/theme2.xml"/><Relationship Id="rId16" Type="http://schemas.openxmlformats.org/officeDocument/2006/relationships/slideLayout" Target="../slideLayouts/slideLayout13.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2">
            <a:alphaModFix/>
          </a:blip>
          <a:srcRect b="0" l="0" r="0" t="0"/>
          <a:stretch/>
        </p:blipFill>
        <p:spPr>
          <a:xfrm>
            <a:off x="70830" y="59348"/>
            <a:ext cx="1529369" cy="649312"/>
          </a:xfrm>
          <a:prstGeom prst="rect">
            <a:avLst/>
          </a:prstGeom>
          <a:noFill/>
          <a:ln>
            <a:noFill/>
          </a:ln>
        </p:spPr>
      </p:pic>
      <p:pic>
        <p:nvPicPr>
          <p:cNvPr id="11" name="Google Shape;11;p1"/>
          <p:cNvPicPr preferRelativeResize="0"/>
          <p:nvPr/>
        </p:nvPicPr>
        <p:blipFill rotWithShape="1">
          <a:blip r:embed="rId3">
            <a:alphaModFix/>
          </a:blip>
          <a:srcRect b="0" l="0" r="0" t="0"/>
          <a:stretch/>
        </p:blipFill>
        <p:spPr>
          <a:xfrm>
            <a:off x="10260329" y="59348"/>
            <a:ext cx="1860840" cy="34070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5"/>
          <p:cNvSpPr txBox="1"/>
          <p:nvPr/>
        </p:nvSpPr>
        <p:spPr>
          <a:xfrm>
            <a:off x="2186100" y="4940800"/>
            <a:ext cx="7819800" cy="155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000">
                <a:solidFill>
                  <a:schemeClr val="dk1"/>
                </a:solidFill>
              </a:rPr>
              <a:t>Guide:</a:t>
            </a:r>
            <a:endParaRPr b="1" sz="2000">
              <a:solidFill>
                <a:schemeClr val="dk1"/>
              </a:solidFill>
            </a:endParaRPr>
          </a:p>
          <a:p>
            <a:pPr indent="0" lvl="0" marL="0" rtl="0" algn="ctr">
              <a:lnSpc>
                <a:spcPct val="115000"/>
              </a:lnSpc>
              <a:spcBef>
                <a:spcPts val="0"/>
              </a:spcBef>
              <a:spcAft>
                <a:spcPts val="0"/>
              </a:spcAft>
              <a:buNone/>
            </a:pPr>
            <a:r>
              <a:rPr lang="en-US" sz="2000">
                <a:solidFill>
                  <a:schemeClr val="dk1"/>
                </a:solidFill>
              </a:rPr>
              <a:t>Dr. Pavithra H </a:t>
            </a:r>
            <a:endParaRPr sz="2000">
              <a:solidFill>
                <a:schemeClr val="dk1"/>
              </a:solidFill>
            </a:endParaRPr>
          </a:p>
          <a:p>
            <a:pPr indent="0" lvl="0" marL="0" rtl="0" algn="ctr">
              <a:lnSpc>
                <a:spcPct val="115000"/>
              </a:lnSpc>
              <a:spcBef>
                <a:spcPts val="0"/>
              </a:spcBef>
              <a:spcAft>
                <a:spcPts val="0"/>
              </a:spcAft>
              <a:buNone/>
            </a:pPr>
            <a:r>
              <a:rPr lang="en-US" sz="2000">
                <a:solidFill>
                  <a:schemeClr val="dk1"/>
                </a:solidFill>
              </a:rPr>
              <a:t>Associate Professor </a:t>
            </a:r>
            <a:endParaRPr sz="2000">
              <a:solidFill>
                <a:schemeClr val="dk1"/>
              </a:solidFill>
            </a:endParaRPr>
          </a:p>
          <a:p>
            <a:pPr indent="0" lvl="0" marL="0" rtl="0" algn="ctr">
              <a:lnSpc>
                <a:spcPct val="115000"/>
              </a:lnSpc>
              <a:spcBef>
                <a:spcPts val="0"/>
              </a:spcBef>
              <a:spcAft>
                <a:spcPts val="0"/>
              </a:spcAft>
              <a:buNone/>
            </a:pPr>
            <a:r>
              <a:rPr lang="en-US" sz="2000">
                <a:solidFill>
                  <a:schemeClr val="dk1"/>
                </a:solidFill>
              </a:rPr>
              <a:t>Computer Science and Engineering</a:t>
            </a:r>
            <a:endParaRPr sz="2000">
              <a:solidFill>
                <a:schemeClr val="dk1"/>
              </a:solidFill>
            </a:endParaRPr>
          </a:p>
        </p:txBody>
      </p:sp>
      <p:graphicFrame>
        <p:nvGraphicFramePr>
          <p:cNvPr id="55" name="Google Shape;55;p15"/>
          <p:cNvGraphicFramePr/>
          <p:nvPr/>
        </p:nvGraphicFramePr>
        <p:xfrm>
          <a:off x="3496500" y="2761675"/>
          <a:ext cx="3000000" cy="3000000"/>
        </p:xfrm>
        <a:graphic>
          <a:graphicData uri="http://schemas.openxmlformats.org/drawingml/2006/table">
            <a:tbl>
              <a:tblPr>
                <a:noFill/>
                <a:tableStyleId>{44F8411F-A0A1-424B-8ABA-A71AE36E2D0A}</a:tableStyleId>
              </a:tblPr>
              <a:tblGrid>
                <a:gridCol w="2509800"/>
                <a:gridCol w="2509800"/>
              </a:tblGrid>
              <a:tr h="339175">
                <a:tc>
                  <a:txBody>
                    <a:bodyPr/>
                    <a:lstStyle/>
                    <a:p>
                      <a:pPr indent="0" lvl="0" marL="0" rtl="0" algn="ctr">
                        <a:lnSpc>
                          <a:spcPct val="115000"/>
                        </a:lnSpc>
                        <a:spcBef>
                          <a:spcPts val="0"/>
                        </a:spcBef>
                        <a:spcAft>
                          <a:spcPts val="0"/>
                        </a:spcAft>
                        <a:buNone/>
                      </a:pPr>
                      <a:r>
                        <a:rPr b="1" lang="en-US" sz="1700"/>
                        <a:t>USN</a:t>
                      </a:r>
                      <a:endParaRPr b="1" sz="1700"/>
                    </a:p>
                  </a:txBody>
                  <a:tcPr marT="91425" marB="91425" marR="91425" marL="91425"/>
                </a:tc>
                <a:tc>
                  <a:txBody>
                    <a:bodyPr/>
                    <a:lstStyle/>
                    <a:p>
                      <a:pPr indent="0" lvl="0" marL="0" rtl="0" algn="ctr">
                        <a:lnSpc>
                          <a:spcPct val="115000"/>
                        </a:lnSpc>
                        <a:spcBef>
                          <a:spcPts val="0"/>
                        </a:spcBef>
                        <a:spcAft>
                          <a:spcPts val="0"/>
                        </a:spcAft>
                        <a:buNone/>
                      </a:pPr>
                      <a:r>
                        <a:rPr b="1" lang="en-US" sz="1700"/>
                        <a:t>NAME</a:t>
                      </a:r>
                      <a:endParaRPr b="1" sz="1700"/>
                    </a:p>
                  </a:txBody>
                  <a:tcPr marT="91425" marB="91425" marR="91425" marL="91425"/>
                </a:tc>
              </a:tr>
              <a:tr h="339175">
                <a:tc>
                  <a:txBody>
                    <a:bodyPr/>
                    <a:lstStyle/>
                    <a:p>
                      <a:pPr indent="0" lvl="0" marL="0" rtl="0" algn="l">
                        <a:lnSpc>
                          <a:spcPct val="115000"/>
                        </a:lnSpc>
                        <a:spcBef>
                          <a:spcPts val="0"/>
                        </a:spcBef>
                        <a:spcAft>
                          <a:spcPts val="0"/>
                        </a:spcAft>
                        <a:buNone/>
                      </a:pPr>
                      <a:r>
                        <a:rPr lang="en-US" sz="1700"/>
                        <a:t>        </a:t>
                      </a:r>
                      <a:r>
                        <a:rPr lang="en-US" sz="1700"/>
                        <a:t>1RV22CS119</a:t>
                      </a:r>
                      <a:endParaRPr sz="1700"/>
                    </a:p>
                  </a:txBody>
                  <a:tcPr marT="91425" marB="91425" marR="91425" marL="91425"/>
                </a:tc>
                <a:tc>
                  <a:txBody>
                    <a:bodyPr/>
                    <a:lstStyle/>
                    <a:p>
                      <a:pPr indent="0" lvl="0" marL="0" rtl="0" algn="l">
                        <a:lnSpc>
                          <a:spcPct val="115000"/>
                        </a:lnSpc>
                        <a:spcBef>
                          <a:spcPts val="0"/>
                        </a:spcBef>
                        <a:spcAft>
                          <a:spcPts val="0"/>
                        </a:spcAft>
                        <a:buNone/>
                      </a:pPr>
                      <a:r>
                        <a:rPr lang="en-US" sz="1700"/>
                        <a:t>          MOHITH S</a:t>
                      </a:r>
                      <a:endParaRPr sz="1700"/>
                    </a:p>
                  </a:txBody>
                  <a:tcPr marT="91425" marB="91425" marR="91425" marL="91425"/>
                </a:tc>
              </a:tr>
            </a:tbl>
          </a:graphicData>
        </a:graphic>
      </p:graphicFrame>
      <p:sp>
        <p:nvSpPr>
          <p:cNvPr id="56" name="Google Shape;56;p15"/>
          <p:cNvSpPr txBox="1"/>
          <p:nvPr/>
        </p:nvSpPr>
        <p:spPr>
          <a:xfrm>
            <a:off x="2417550" y="451625"/>
            <a:ext cx="7356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Network Programming and Security</a:t>
            </a:r>
            <a:endParaRPr b="1" sz="2400">
              <a:latin typeface="Times New Roman"/>
              <a:ea typeface="Times New Roman"/>
              <a:cs typeface="Times New Roman"/>
              <a:sym typeface="Times New Roman"/>
            </a:endParaRPr>
          </a:p>
          <a:p>
            <a:pPr indent="0" lvl="0" marL="0" rtl="0" algn="ctr">
              <a:spcBef>
                <a:spcPts val="0"/>
              </a:spcBef>
              <a:spcAft>
                <a:spcPts val="0"/>
              </a:spcAft>
              <a:buNone/>
            </a:pPr>
            <a:r>
              <a:rPr b="1" lang="en-US" sz="2400">
                <a:latin typeface="Times New Roman"/>
                <a:ea typeface="Times New Roman"/>
                <a:cs typeface="Times New Roman"/>
                <a:sym typeface="Times New Roman"/>
              </a:rPr>
              <a:t>CS362IA</a:t>
            </a:r>
            <a:endParaRPr b="1" sz="2400">
              <a:latin typeface="Times New Roman"/>
              <a:ea typeface="Times New Roman"/>
              <a:cs typeface="Times New Roman"/>
              <a:sym typeface="Times New Roman"/>
            </a:endParaRPr>
          </a:p>
        </p:txBody>
      </p:sp>
      <p:sp>
        <p:nvSpPr>
          <p:cNvPr id="57" name="Google Shape;57;p15"/>
          <p:cNvSpPr txBox="1"/>
          <p:nvPr/>
        </p:nvSpPr>
        <p:spPr>
          <a:xfrm>
            <a:off x="2006700" y="1426838"/>
            <a:ext cx="7999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Title: Decentralized DNS system Using Blockchain and Machine Learning</a:t>
            </a:r>
            <a:endParaRPr b="1"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4"/>
          <p:cNvSpPr txBox="1"/>
          <p:nvPr>
            <p:ph type="title"/>
          </p:nvPr>
        </p:nvSpPr>
        <p:spPr>
          <a:xfrm>
            <a:off x="1881350" y="190499"/>
            <a:ext cx="8765700" cy="625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METHODOLOGY</a:t>
            </a:r>
            <a:br>
              <a:rPr b="1" lang="en-US" sz="3200">
                <a:solidFill>
                  <a:srgbClr val="0000FF"/>
                </a:solidFill>
                <a:latin typeface="Times New Roman"/>
                <a:ea typeface="Times New Roman"/>
                <a:cs typeface="Times New Roman"/>
                <a:sym typeface="Times New Roman"/>
              </a:rPr>
            </a:br>
            <a:endParaRPr/>
          </a:p>
        </p:txBody>
      </p:sp>
      <p:pic>
        <p:nvPicPr>
          <p:cNvPr id="111" name="Google Shape;111;p24"/>
          <p:cNvPicPr preferRelativeResize="0"/>
          <p:nvPr/>
        </p:nvPicPr>
        <p:blipFill>
          <a:blip r:embed="rId3">
            <a:alphaModFix/>
          </a:blip>
          <a:stretch>
            <a:fillRect/>
          </a:stretch>
        </p:blipFill>
        <p:spPr>
          <a:xfrm>
            <a:off x="343600" y="1312000"/>
            <a:ext cx="5579849" cy="4913801"/>
          </a:xfrm>
          <a:prstGeom prst="rect">
            <a:avLst/>
          </a:prstGeom>
          <a:noFill/>
          <a:ln cap="flat" cmpd="sng" w="9525">
            <a:solidFill>
              <a:schemeClr val="dk2"/>
            </a:solidFill>
            <a:prstDash val="solid"/>
            <a:round/>
            <a:headEnd len="sm" w="sm" type="none"/>
            <a:tailEnd len="sm" w="sm" type="none"/>
          </a:ln>
        </p:spPr>
      </p:pic>
      <p:pic>
        <p:nvPicPr>
          <p:cNvPr id="112" name="Google Shape;112;p24"/>
          <p:cNvPicPr preferRelativeResize="0"/>
          <p:nvPr/>
        </p:nvPicPr>
        <p:blipFill>
          <a:blip r:embed="rId4">
            <a:alphaModFix/>
          </a:blip>
          <a:stretch>
            <a:fillRect/>
          </a:stretch>
        </p:blipFill>
        <p:spPr>
          <a:xfrm>
            <a:off x="6005900" y="1312000"/>
            <a:ext cx="5579851" cy="49138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5"/>
          <p:cNvPicPr preferRelativeResize="0"/>
          <p:nvPr/>
        </p:nvPicPr>
        <p:blipFill>
          <a:blip r:embed="rId3">
            <a:alphaModFix/>
          </a:blip>
          <a:stretch>
            <a:fillRect/>
          </a:stretch>
        </p:blipFill>
        <p:spPr>
          <a:xfrm>
            <a:off x="1792950" y="489850"/>
            <a:ext cx="4301225" cy="2871125"/>
          </a:xfrm>
          <a:prstGeom prst="rect">
            <a:avLst/>
          </a:prstGeom>
          <a:noFill/>
          <a:ln>
            <a:noFill/>
          </a:ln>
        </p:spPr>
      </p:pic>
      <p:pic>
        <p:nvPicPr>
          <p:cNvPr id="119" name="Google Shape;119;p25"/>
          <p:cNvPicPr preferRelativeResize="0"/>
          <p:nvPr/>
        </p:nvPicPr>
        <p:blipFill>
          <a:blip r:embed="rId4">
            <a:alphaModFix/>
          </a:blip>
          <a:stretch>
            <a:fillRect/>
          </a:stretch>
        </p:blipFill>
        <p:spPr>
          <a:xfrm>
            <a:off x="6366800" y="489850"/>
            <a:ext cx="4110700" cy="2871125"/>
          </a:xfrm>
          <a:prstGeom prst="rect">
            <a:avLst/>
          </a:prstGeom>
          <a:noFill/>
          <a:ln>
            <a:noFill/>
          </a:ln>
        </p:spPr>
      </p:pic>
      <p:pic>
        <p:nvPicPr>
          <p:cNvPr id="120" name="Google Shape;120;p25"/>
          <p:cNvPicPr preferRelativeResize="0"/>
          <p:nvPr/>
        </p:nvPicPr>
        <p:blipFill>
          <a:blip r:embed="rId5">
            <a:alphaModFix/>
          </a:blip>
          <a:stretch>
            <a:fillRect/>
          </a:stretch>
        </p:blipFill>
        <p:spPr>
          <a:xfrm>
            <a:off x="6366800" y="3714763"/>
            <a:ext cx="4177400" cy="2672450"/>
          </a:xfrm>
          <a:prstGeom prst="rect">
            <a:avLst/>
          </a:prstGeom>
          <a:noFill/>
          <a:ln>
            <a:noFill/>
          </a:ln>
        </p:spPr>
      </p:pic>
      <p:pic>
        <p:nvPicPr>
          <p:cNvPr id="121" name="Google Shape;121;p25"/>
          <p:cNvPicPr preferRelativeResize="0"/>
          <p:nvPr/>
        </p:nvPicPr>
        <p:blipFill>
          <a:blip r:embed="rId6">
            <a:alphaModFix/>
          </a:blip>
          <a:stretch>
            <a:fillRect/>
          </a:stretch>
        </p:blipFill>
        <p:spPr>
          <a:xfrm>
            <a:off x="1728125" y="3674613"/>
            <a:ext cx="4366050" cy="275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1881350" y="190499"/>
            <a:ext cx="8765700" cy="625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CONCLUSION</a:t>
            </a:r>
            <a:br>
              <a:rPr b="1" lang="en-US" sz="3200">
                <a:solidFill>
                  <a:srgbClr val="0000FF"/>
                </a:solidFill>
                <a:latin typeface="Times New Roman"/>
                <a:ea typeface="Times New Roman"/>
                <a:cs typeface="Times New Roman"/>
                <a:sym typeface="Times New Roman"/>
              </a:rPr>
            </a:br>
            <a:endParaRPr/>
          </a:p>
        </p:txBody>
      </p:sp>
      <p:sp>
        <p:nvSpPr>
          <p:cNvPr id="127" name="Google Shape;127;p26"/>
          <p:cNvSpPr txBox="1"/>
          <p:nvPr/>
        </p:nvSpPr>
        <p:spPr>
          <a:xfrm>
            <a:off x="646650" y="1319375"/>
            <a:ext cx="10898700" cy="51537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US" sz="2000">
                <a:latin typeface="Times New Roman"/>
                <a:ea typeface="Times New Roman"/>
                <a:cs typeface="Times New Roman"/>
                <a:sym typeface="Times New Roman"/>
              </a:rPr>
              <a:t>In this project, we have successfully designed and implemented a decentralized DNS system that integrates blockchain technology with machine learning to enhance both security and reliability. By using blockchain, we eliminated the limitations of traditional, centralized DNS systems, such as single points of failure and susceptibility to spoofing or tampering. Additionally, we incorporated a machine learning model to intelligently classify domain names as safe or malicious based on specific features. This ensures that only safe domains are resolved, thereby adding an extra layer of security against phishing, malware, and other cyber threats. Overall, our system provides a more secure and trustable DNS resolution mechanism and offers a scalable foundation for future advancements in secure internet infrastructure.</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1881350" y="190499"/>
            <a:ext cx="8765700" cy="625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b="1" lang="en-US" sz="3200">
                <a:solidFill>
                  <a:srgbClr val="0000FF"/>
                </a:solidFill>
                <a:latin typeface="Times New Roman"/>
                <a:ea typeface="Times New Roman"/>
                <a:cs typeface="Times New Roman"/>
                <a:sym typeface="Times New Roman"/>
              </a:rPr>
              <a:t>REFERENCES</a:t>
            </a:r>
            <a:br>
              <a:rPr b="1" lang="en-US" sz="3200">
                <a:solidFill>
                  <a:srgbClr val="0000FF"/>
                </a:solidFill>
                <a:latin typeface="Times New Roman"/>
                <a:ea typeface="Times New Roman"/>
                <a:cs typeface="Times New Roman"/>
                <a:sym typeface="Times New Roman"/>
              </a:rPr>
            </a:br>
            <a:endParaRPr/>
          </a:p>
        </p:txBody>
      </p:sp>
      <p:sp>
        <p:nvSpPr>
          <p:cNvPr id="133" name="Google Shape;133;p27"/>
          <p:cNvSpPr txBox="1"/>
          <p:nvPr>
            <p:ph idx="1" type="body"/>
          </p:nvPr>
        </p:nvSpPr>
        <p:spPr>
          <a:xfrm>
            <a:off x="0" y="990600"/>
            <a:ext cx="12192000" cy="5867400"/>
          </a:xfrm>
          <a:prstGeom prst="rect">
            <a:avLst/>
          </a:prstGeom>
          <a:noFill/>
          <a:ln>
            <a:noFill/>
          </a:ln>
        </p:spPr>
        <p:txBody>
          <a:bodyPr anchorCtr="0" anchor="t" bIns="45700" lIns="91425" spcFirstLastPara="1" rIns="91425" wrap="square" tIns="45700">
            <a:noAutofit/>
          </a:bodyPr>
          <a:lstStyle/>
          <a:p>
            <a:pPr indent="-349250" lvl="0" marL="457200" rtl="0" algn="just">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A. Tamhankar, S. Dhavale, A. Mishra, B. Rajendran, and G. Palaniappan, “Blockchain Based Decentralized Technology for Internet Naming Systems,” 2023 IEEE Region 10 Humanitarian Technology Conference (R10-HTC), pp. 1–7, 2023, doi: 10.1109/R10-HTC57504.2023.10461759.</a:t>
            </a:r>
            <a:endParaRPr sz="1900">
              <a:latin typeface="Times New Roman"/>
              <a:ea typeface="Times New Roman"/>
              <a:cs typeface="Times New Roman"/>
              <a:sym typeface="Times New Roman"/>
            </a:endParaRPr>
          </a:p>
          <a:p>
            <a:pPr indent="-349250" lvl="0" marL="457200" rtl="0" algn="just">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K. Shah, M. Padhya, and S. Sharma, “Blockchain-Enabled DNS: Enhancing Security and Mitigating Attacks in Domain Name Systems,” 2023 6th International Conference on Signal Processing and Information Security (ICSPIS), pp. 21–28, 2023, doi: 10.1109/ICSPIS60075.2023.10343534.</a:t>
            </a:r>
            <a:endParaRPr sz="1900">
              <a:latin typeface="Times New Roman"/>
              <a:ea typeface="Times New Roman"/>
              <a:cs typeface="Times New Roman"/>
              <a:sym typeface="Times New Roman"/>
            </a:endParaRPr>
          </a:p>
          <a:p>
            <a:pPr indent="-349250" lvl="0" marL="457200" rtl="0" algn="just">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U. Divakarla and K. Chandrasekaran, “D-DNS: A Decentralized Domain Name System on the Blockchain: Implementation and Assessment,” 2024 IEEE International Conference on Blockchain and Distributed Systems Security (ICBDS), Pune, India, pp. 1–8, 2024, doi:10.1109/ICBDS61829.2024.10837028.</a:t>
            </a:r>
            <a:endParaRPr sz="1900">
              <a:latin typeface="Times New Roman"/>
              <a:ea typeface="Times New Roman"/>
              <a:cs typeface="Times New Roman"/>
              <a:sym typeface="Times New Roman"/>
            </a:endParaRPr>
          </a:p>
          <a:p>
            <a:pPr indent="-349250" lvl="0" marL="457200" rtl="0" algn="just">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J. Theoder, B. S. Metharath, and S. Alouneh, “Securing Domain Name Systems with Blockchain,” 2023 Fourth International Conference on Intelligent Data Science Technologies and Applications (IDSTA), pp. 48–54, 2023, doi: 10.1109/IDSTA58916.2023.10317833.</a:t>
            </a:r>
            <a:endParaRPr sz="1900">
              <a:latin typeface="Times New Roman"/>
              <a:ea typeface="Times New Roman"/>
              <a:cs typeface="Times New Roman"/>
              <a:sym typeface="Times New Roman"/>
            </a:endParaRPr>
          </a:p>
          <a:p>
            <a:pPr indent="-349250" lvl="0" marL="457200" rtl="0" algn="just">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B. Singh and K. Kavita, “SSHTDNS: A Blockchain-Based Secure, Scalable, and High-Throughput Domain Name System,” 2023 3rd International Conference on Advance Computing and Innovative Technologies in Engineering (ICACITE), pp. 2192–2198, 2023, doi:10.1109/ICACITE57410.2023.10182552.</a:t>
            </a:r>
            <a:endParaRPr sz="19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nvSpPr>
        <p:spPr>
          <a:xfrm>
            <a:off x="1265100" y="2480700"/>
            <a:ext cx="9661800" cy="1896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a:solidFill>
                  <a:srgbClr val="980000"/>
                </a:solidFill>
                <a:latin typeface="Comic Sans MS"/>
                <a:ea typeface="Comic Sans MS"/>
                <a:cs typeface="Comic Sans MS"/>
                <a:sym typeface="Comic Sans MS"/>
              </a:rPr>
              <a:t>THANK YOU</a:t>
            </a:r>
            <a:endParaRPr b="1" sz="6000">
              <a:solidFill>
                <a:srgbClr val="98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6"/>
          <p:cNvSpPr/>
          <p:nvPr/>
        </p:nvSpPr>
        <p:spPr>
          <a:xfrm>
            <a:off x="2677171" y="504864"/>
            <a:ext cx="68376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0000FF"/>
                </a:solidFill>
                <a:latin typeface="Times New Roman"/>
                <a:ea typeface="Times New Roman"/>
                <a:cs typeface="Times New Roman"/>
                <a:sym typeface="Times New Roman"/>
              </a:rPr>
              <a:t>INTRODUCTION</a:t>
            </a:r>
            <a:endParaRPr/>
          </a:p>
        </p:txBody>
      </p:sp>
      <p:sp>
        <p:nvSpPr>
          <p:cNvPr id="63" name="Google Shape;63;p16"/>
          <p:cNvSpPr txBox="1"/>
          <p:nvPr/>
        </p:nvSpPr>
        <p:spPr>
          <a:xfrm>
            <a:off x="869950" y="1720500"/>
            <a:ext cx="10703100" cy="40791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en-US" sz="2200">
                <a:solidFill>
                  <a:schemeClr val="dk1"/>
                </a:solidFill>
                <a:latin typeface="Times New Roman"/>
                <a:ea typeface="Times New Roman"/>
                <a:cs typeface="Times New Roman"/>
                <a:sym typeface="Times New Roman"/>
              </a:rPr>
              <a:t>A decentralized DNS (Domain Name System) using blockchain and machine learning is a modern approach to managing internet domain names securely and intelligently, without relying on a single central authority. Blockchain technology distributes and stores domain records securely across a network of computers, ensuring transparency and resistance to tampering. In addition, our system integrates a machine learning model to automatically classify and filter out malicious domains, providing an extra layer of protection against cyber threats like phishing and malware. This combination of decentralization and intelligent threat detection offers a more secure and reliable DNS infrastructure for the modern internet.</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7"/>
          <p:cNvSpPr txBox="1"/>
          <p:nvPr>
            <p:ph type="title"/>
          </p:nvPr>
        </p:nvSpPr>
        <p:spPr>
          <a:xfrm>
            <a:off x="2249903" y="220229"/>
            <a:ext cx="8071256"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200">
                <a:solidFill>
                  <a:srgbClr val="0000FF"/>
                </a:solidFill>
                <a:latin typeface="Times New Roman"/>
                <a:ea typeface="Times New Roman"/>
                <a:cs typeface="Times New Roman"/>
                <a:sym typeface="Times New Roman"/>
              </a:rPr>
              <a:t>PROBLEM STATEMENT &amp; OBJECTIVES</a:t>
            </a:r>
            <a:br>
              <a:rPr b="1" lang="en-US" sz="3200">
                <a:solidFill>
                  <a:srgbClr val="0000FF"/>
                </a:solidFill>
                <a:latin typeface="Times New Roman"/>
                <a:ea typeface="Times New Roman"/>
                <a:cs typeface="Times New Roman"/>
                <a:sym typeface="Times New Roman"/>
              </a:rPr>
            </a:br>
            <a:endParaRPr b="1" sz="3200">
              <a:solidFill>
                <a:srgbClr val="0000FF"/>
              </a:solidFill>
              <a:latin typeface="Times New Roman"/>
              <a:ea typeface="Times New Roman"/>
              <a:cs typeface="Times New Roman"/>
              <a:sym typeface="Times New Roman"/>
            </a:endParaRPr>
          </a:p>
        </p:txBody>
      </p:sp>
      <p:sp>
        <p:nvSpPr>
          <p:cNvPr id="69" name="Google Shape;69;p17"/>
          <p:cNvSpPr txBox="1"/>
          <p:nvPr>
            <p:ph idx="1" type="body"/>
          </p:nvPr>
        </p:nvSpPr>
        <p:spPr>
          <a:xfrm>
            <a:off x="397900" y="1212450"/>
            <a:ext cx="11464500" cy="52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Problem Statement</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Traditional DNS systems are centralized and managed by a few organizations, making them vulnerable to single points of failure, cyber-attacks, censorship, and domain hijacking. This centralization can lead to security risks, lack of transparency, and limited user control over domain ownership. There is a need for a more secure, transparent, and censorship-resistant solution for managing domain names on the internet.</a:t>
            </a:r>
            <a:endParaRPr sz="20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Objectives:</a:t>
            </a:r>
            <a:endParaRPr b="1"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Provide a secure and tamper-proof system for domain name management using blockchain technology.</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Eliminate single points of failure and reduce the risk of  unauthorized changes in DNS records.</a:t>
            </a:r>
            <a:endParaRPr sz="2000">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Enhance user privacy and control by enabling decentralized and transparent ownership of domain names.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p:nvPr/>
        </p:nvSpPr>
        <p:spPr>
          <a:xfrm>
            <a:off x="2582110" y="363442"/>
            <a:ext cx="6687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0000FF"/>
                </a:solidFill>
                <a:latin typeface="Times New Roman"/>
                <a:ea typeface="Times New Roman"/>
                <a:cs typeface="Times New Roman"/>
                <a:sym typeface="Times New Roman"/>
              </a:rPr>
              <a:t>LITERATURE SURVEY</a:t>
            </a:r>
            <a:endParaRPr b="1" sz="3200">
              <a:solidFill>
                <a:srgbClr val="0000FF"/>
              </a:solidFill>
              <a:latin typeface="Arial"/>
              <a:ea typeface="Arial"/>
              <a:cs typeface="Arial"/>
              <a:sym typeface="Arial"/>
            </a:endParaRPr>
          </a:p>
        </p:txBody>
      </p:sp>
      <p:graphicFrame>
        <p:nvGraphicFramePr>
          <p:cNvPr id="75" name="Google Shape;75;p18"/>
          <p:cNvGraphicFramePr/>
          <p:nvPr/>
        </p:nvGraphicFramePr>
        <p:xfrm>
          <a:off x="325200" y="1206725"/>
          <a:ext cx="3000000" cy="3000000"/>
        </p:xfrm>
        <a:graphic>
          <a:graphicData uri="http://schemas.openxmlformats.org/drawingml/2006/table">
            <a:tbl>
              <a:tblPr>
                <a:noFill/>
                <a:tableStyleId>{DDF48DF5-C387-4A6D-AC6C-F0546594CD63}</a:tableStyleId>
              </a:tblPr>
              <a:tblGrid>
                <a:gridCol w="2833175"/>
                <a:gridCol w="2614400"/>
                <a:gridCol w="2713875"/>
                <a:gridCol w="3380125"/>
              </a:tblGrid>
              <a:tr h="815500">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Paper Title, Author &amp; Publication</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Summary</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Key Findings</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Research Gap</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r>
              <a:tr h="4835775">
                <a:tc>
                  <a:txBody>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Title: </a:t>
                      </a:r>
                      <a:r>
                        <a:rPr i="1" lang="en-US" sz="1800">
                          <a:solidFill>
                            <a:schemeClr val="dk1"/>
                          </a:solidFill>
                          <a:latin typeface="Times New Roman"/>
                          <a:ea typeface="Times New Roman"/>
                          <a:cs typeface="Times New Roman"/>
                          <a:sym typeface="Times New Roman"/>
                        </a:rPr>
                        <a:t>Blockchain Based Decentralized Technology For Internet Naming Systems</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Apurva Tamhankar, Sunita Dhavale, Arun Mishra, Balaji Rajendran, Gopinath Palaniappan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Journal:</a:t>
                      </a:r>
                      <a:r>
                        <a:rPr lang="en-US" sz="1800">
                          <a:solidFill>
                            <a:schemeClr val="dk1"/>
                          </a:solidFill>
                          <a:latin typeface="Times New Roman"/>
                          <a:ea typeface="Times New Roman"/>
                          <a:cs typeface="Times New Roman"/>
                          <a:sym typeface="Times New Roman"/>
                        </a:rPr>
                        <a:t>IEEE Region 10 Humanitarian Technology Conference (R10-HTC), 2023</a:t>
                      </a:r>
                      <a:endParaRPr b="1" sz="2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800">
                        <a:solidFill>
                          <a:schemeClr val="dk1"/>
                        </a:solidFill>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Reviews centralized DNS flaws and blockchain-based alternatives.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Uses ML and DL to detect malicious domains in Ethereum datasets.</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Achieved 99% accuracy with Decision Tree and 95% with CNN.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Extracted 17 features for phishing domain detection.</a:t>
                      </a:r>
                      <a:endParaRPr sz="18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87350" lvl="0" marL="457200" rtl="0" algn="just">
                        <a:spcBef>
                          <a:spcPts val="0"/>
                        </a:spcBef>
                        <a:spcAft>
                          <a:spcPts val="0"/>
                        </a:spcAft>
                        <a:buSzPts val="2500"/>
                        <a:buFont typeface="Times New Roman"/>
                        <a:buChar char="●"/>
                      </a:pPr>
                      <a:r>
                        <a:rPr lang="en-US" sz="1800">
                          <a:solidFill>
                            <a:schemeClr val="dk1"/>
                          </a:solidFill>
                          <a:latin typeface="Times New Roman"/>
                          <a:ea typeface="Times New Roman"/>
                          <a:cs typeface="Times New Roman"/>
                          <a:sym typeface="Times New Roman"/>
                        </a:rPr>
                        <a:t>Lacks a unified cross-blockchain protocol, making it difficult to ensure </a:t>
                      </a:r>
                      <a:r>
                        <a:rPr b="1" lang="en-US" sz="1800">
                          <a:solidFill>
                            <a:schemeClr val="dk1"/>
                          </a:solidFill>
                          <a:latin typeface="Times New Roman"/>
                          <a:ea typeface="Times New Roman"/>
                          <a:cs typeface="Times New Roman"/>
                          <a:sym typeface="Times New Roman"/>
                        </a:rPr>
                        <a:t>consistent and tamper-proof domain management</a:t>
                      </a:r>
                      <a:r>
                        <a:rPr lang="en-US" sz="1800">
                          <a:solidFill>
                            <a:schemeClr val="dk1"/>
                          </a:solidFill>
                          <a:latin typeface="Times New Roman"/>
                          <a:ea typeface="Times New Roman"/>
                          <a:cs typeface="Times New Roman"/>
                          <a:sym typeface="Times New Roman"/>
                        </a:rPr>
                        <a:t> across platforms.</a:t>
                      </a:r>
                      <a:endParaRPr sz="18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SzPts val="2500"/>
                        <a:buFont typeface="Times New Roman"/>
                        <a:buChar char="●"/>
                      </a:pPr>
                      <a:r>
                        <a:rPr lang="en-US" sz="1800">
                          <a:solidFill>
                            <a:schemeClr val="dk1"/>
                          </a:solidFill>
                          <a:latin typeface="Times New Roman"/>
                          <a:ea typeface="Times New Roman"/>
                          <a:cs typeface="Times New Roman"/>
                          <a:sym typeface="Times New Roman"/>
                        </a:rPr>
                        <a:t>Existing detection mechanisms are not fast or accurate enough to </a:t>
                      </a:r>
                      <a:r>
                        <a:rPr b="1" lang="en-US" sz="1800">
                          <a:solidFill>
                            <a:schemeClr val="dk1"/>
                          </a:solidFill>
                          <a:latin typeface="Times New Roman"/>
                          <a:ea typeface="Times New Roman"/>
                          <a:cs typeface="Times New Roman"/>
                          <a:sym typeface="Times New Roman"/>
                        </a:rPr>
                        <a:t>protect user privacy</a:t>
                      </a:r>
                      <a:r>
                        <a:rPr lang="en-US" sz="1800">
                          <a:solidFill>
                            <a:schemeClr val="dk1"/>
                          </a:solidFill>
                          <a:latin typeface="Times New Roman"/>
                          <a:ea typeface="Times New Roman"/>
                          <a:cs typeface="Times New Roman"/>
                          <a:sym typeface="Times New Roman"/>
                        </a:rPr>
                        <a:t> and </a:t>
                      </a:r>
                      <a:r>
                        <a:rPr b="1" lang="en-US" sz="1800">
                          <a:solidFill>
                            <a:schemeClr val="dk1"/>
                          </a:solidFill>
                          <a:latin typeface="Times New Roman"/>
                          <a:ea typeface="Times New Roman"/>
                          <a:cs typeface="Times New Roman"/>
                          <a:sym typeface="Times New Roman"/>
                        </a:rPr>
                        <a:t>prevent unauthorized DNS changes in real time</a:t>
                      </a:r>
                      <a:r>
                        <a:rPr lang="en-US" sz="18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800">
                        <a:latin typeface="Times New Roman"/>
                        <a:ea typeface="Times New Roman"/>
                        <a:cs typeface="Times New Roman"/>
                        <a:sym typeface="Times New Roman"/>
                      </a:endParaRPr>
                    </a:p>
                  </a:txBody>
                  <a:tcPr marT="91425" marB="91425" marR="91425" marL="91425">
                    <a:solidFill>
                      <a:srgbClr val="FFF2C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9"/>
          <p:cNvSpPr/>
          <p:nvPr/>
        </p:nvSpPr>
        <p:spPr>
          <a:xfrm>
            <a:off x="2582110" y="363442"/>
            <a:ext cx="6687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0000FF"/>
                </a:solidFill>
                <a:latin typeface="Times New Roman"/>
                <a:ea typeface="Times New Roman"/>
                <a:cs typeface="Times New Roman"/>
                <a:sym typeface="Times New Roman"/>
              </a:rPr>
              <a:t>LITERATURE SURVEY</a:t>
            </a:r>
            <a:endParaRPr b="1" sz="3200">
              <a:solidFill>
                <a:srgbClr val="0000FF"/>
              </a:solidFill>
              <a:latin typeface="Arial"/>
              <a:ea typeface="Arial"/>
              <a:cs typeface="Arial"/>
              <a:sym typeface="Arial"/>
            </a:endParaRPr>
          </a:p>
        </p:txBody>
      </p:sp>
      <p:graphicFrame>
        <p:nvGraphicFramePr>
          <p:cNvPr id="81" name="Google Shape;81;p19"/>
          <p:cNvGraphicFramePr/>
          <p:nvPr/>
        </p:nvGraphicFramePr>
        <p:xfrm>
          <a:off x="325200" y="1206725"/>
          <a:ext cx="3000000" cy="3000000"/>
        </p:xfrm>
        <a:graphic>
          <a:graphicData uri="http://schemas.openxmlformats.org/drawingml/2006/table">
            <a:tbl>
              <a:tblPr>
                <a:noFill/>
                <a:tableStyleId>{DDF48DF5-C387-4A6D-AC6C-F0546594CD63}</a:tableStyleId>
              </a:tblPr>
              <a:tblGrid>
                <a:gridCol w="2833175"/>
                <a:gridCol w="2614400"/>
                <a:gridCol w="2713875"/>
                <a:gridCol w="3380125"/>
              </a:tblGrid>
              <a:tr h="815500">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Paper Title, Author &amp; Publication</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Summary</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Key Findings</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Research Gap</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r>
              <a:tr h="4835775">
                <a:tc>
                  <a:txBody>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Title: </a:t>
                      </a:r>
                      <a:r>
                        <a:rPr i="1" lang="en-US" sz="1800">
                          <a:solidFill>
                            <a:schemeClr val="dk1"/>
                          </a:solidFill>
                          <a:latin typeface="Times New Roman"/>
                          <a:ea typeface="Times New Roman"/>
                          <a:cs typeface="Times New Roman"/>
                          <a:sym typeface="Times New Roman"/>
                        </a:rPr>
                        <a:t>Blockchain-Enabled DNS: Enhancing Security and Mitigating Attacks in Domain Name Systems</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Kaushal Shah, Mukti Padhya, Sachin Sharma</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Journal:</a:t>
                      </a:r>
                      <a:r>
                        <a:rPr lang="en-US" sz="1800">
                          <a:solidFill>
                            <a:schemeClr val="dk1"/>
                          </a:solidFill>
                          <a:latin typeface="Times New Roman"/>
                          <a:ea typeface="Times New Roman"/>
                          <a:cs typeface="Times New Roman"/>
                          <a:sym typeface="Times New Roman"/>
                        </a:rPr>
                        <a:t>IEEE 6th International Conference on Signal Processing and Information Security (ICSPIS), 2023</a:t>
                      </a:r>
                      <a:endParaRPr b="1" sz="2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800">
                        <a:solidFill>
                          <a:schemeClr val="dk1"/>
                        </a:solidFill>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Proposes a 3-tier blockchain DNS to counter DDoS and DNS vulnerabilities.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Analyzes impact, feasibility, and cost of blockchain DNS.</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Eliminates single point of failure using blockchain decentralization.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Successfully mitigates DDoS through layered architecture.</a:t>
                      </a:r>
                      <a:endParaRPr sz="18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just">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Focuses heavily on DDoS; needs a more complete framework to </a:t>
                      </a:r>
                      <a:r>
                        <a:rPr b="1" lang="en-US" sz="1800">
                          <a:solidFill>
                            <a:schemeClr val="dk1"/>
                          </a:solidFill>
                          <a:latin typeface="Times New Roman"/>
                          <a:ea typeface="Times New Roman"/>
                          <a:cs typeface="Times New Roman"/>
                          <a:sym typeface="Times New Roman"/>
                        </a:rPr>
                        <a:t>eliminate single points of failure</a:t>
                      </a:r>
                      <a:r>
                        <a:rPr lang="en-US" sz="1800">
                          <a:solidFill>
                            <a:schemeClr val="dk1"/>
                          </a:solidFill>
                          <a:latin typeface="Times New Roman"/>
                          <a:ea typeface="Times New Roman"/>
                          <a:cs typeface="Times New Roman"/>
                          <a:sym typeface="Times New Roman"/>
                        </a:rPr>
                        <a:t> and secure all DNS layers.</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Does not fully address </a:t>
                      </a:r>
                      <a:r>
                        <a:rPr b="1" lang="en-US" sz="1800">
                          <a:solidFill>
                            <a:schemeClr val="dk1"/>
                          </a:solidFill>
                          <a:latin typeface="Times New Roman"/>
                          <a:ea typeface="Times New Roman"/>
                          <a:cs typeface="Times New Roman"/>
                          <a:sym typeface="Times New Roman"/>
                        </a:rPr>
                        <a:t>user privacy and ownership control</a:t>
                      </a:r>
                      <a:r>
                        <a:rPr lang="en-US" sz="1800">
                          <a:solidFill>
                            <a:schemeClr val="dk1"/>
                          </a:solidFill>
                          <a:latin typeface="Times New Roman"/>
                          <a:ea typeface="Times New Roman"/>
                          <a:cs typeface="Times New Roman"/>
                          <a:sym typeface="Times New Roman"/>
                        </a:rPr>
                        <a:t> through decentralized identity or smart contract-based access.</a:t>
                      </a:r>
                      <a:endParaRPr sz="1800">
                        <a:latin typeface="Times New Roman"/>
                        <a:ea typeface="Times New Roman"/>
                        <a:cs typeface="Times New Roman"/>
                        <a:sym typeface="Times New Roman"/>
                      </a:endParaRPr>
                    </a:p>
                  </a:txBody>
                  <a:tcPr marT="91425" marB="91425" marR="91425" marL="91425">
                    <a:solidFill>
                      <a:srgbClr val="FFF2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0"/>
          <p:cNvSpPr/>
          <p:nvPr/>
        </p:nvSpPr>
        <p:spPr>
          <a:xfrm>
            <a:off x="2582110" y="363442"/>
            <a:ext cx="6687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0000FF"/>
                </a:solidFill>
                <a:latin typeface="Times New Roman"/>
                <a:ea typeface="Times New Roman"/>
                <a:cs typeface="Times New Roman"/>
                <a:sym typeface="Times New Roman"/>
              </a:rPr>
              <a:t>LITERATURE SURVEY</a:t>
            </a:r>
            <a:endParaRPr b="1" sz="3200">
              <a:solidFill>
                <a:srgbClr val="0000FF"/>
              </a:solidFill>
              <a:latin typeface="Arial"/>
              <a:ea typeface="Arial"/>
              <a:cs typeface="Arial"/>
              <a:sym typeface="Arial"/>
            </a:endParaRPr>
          </a:p>
        </p:txBody>
      </p:sp>
      <p:graphicFrame>
        <p:nvGraphicFramePr>
          <p:cNvPr id="87" name="Google Shape;87;p20"/>
          <p:cNvGraphicFramePr/>
          <p:nvPr/>
        </p:nvGraphicFramePr>
        <p:xfrm>
          <a:off x="325200" y="1206725"/>
          <a:ext cx="3000000" cy="3000000"/>
        </p:xfrm>
        <a:graphic>
          <a:graphicData uri="http://schemas.openxmlformats.org/drawingml/2006/table">
            <a:tbl>
              <a:tblPr>
                <a:noFill/>
                <a:tableStyleId>{DDF48DF5-C387-4A6D-AC6C-F0546594CD63}</a:tableStyleId>
              </a:tblPr>
              <a:tblGrid>
                <a:gridCol w="2833175"/>
                <a:gridCol w="2614400"/>
                <a:gridCol w="2713875"/>
                <a:gridCol w="3380125"/>
              </a:tblGrid>
              <a:tr h="815500">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Paper Title, Author &amp; Publication</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Summary</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Key Findings</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Research Gap</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r>
              <a:tr h="4835775">
                <a:tc>
                  <a:txBody>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Title: </a:t>
                      </a:r>
                      <a:r>
                        <a:rPr i="1" lang="en-US" sz="1800">
                          <a:solidFill>
                            <a:schemeClr val="dk1"/>
                          </a:solidFill>
                          <a:latin typeface="Times New Roman"/>
                          <a:ea typeface="Times New Roman"/>
                          <a:cs typeface="Times New Roman"/>
                          <a:sym typeface="Times New Roman"/>
                        </a:rPr>
                        <a:t>D-DNS: A Decentralized Domain Name System on the Blockchain: Implementation and Assessment</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Usha Divakarla, K. Chandrasekaran</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Journal:</a:t>
                      </a:r>
                      <a:r>
                        <a:rPr lang="en-US" sz="1800">
                          <a:solidFill>
                            <a:schemeClr val="dk1"/>
                          </a:solidFill>
                          <a:latin typeface="Times New Roman"/>
                          <a:ea typeface="Times New Roman"/>
                          <a:cs typeface="Times New Roman"/>
                          <a:sym typeface="Times New Roman"/>
                        </a:rPr>
                        <a:t>IEEE International Conference on Blockchain and Distributed Systems Security (ICBDS), 2024</a:t>
                      </a:r>
                      <a:endParaRPr b="1" sz="2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800">
                        <a:solidFill>
                          <a:schemeClr val="dk1"/>
                        </a:solidFill>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Proposes D-DNS using PoS and domain indexing for performance.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Compares D-DNS security and latency with legacy DNS.</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Reduced attack success rate to 1% compared to legacy DNS.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Query latency matches commercial DNS levels.</a:t>
                      </a:r>
                      <a:endParaRPr sz="18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just">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While it improves security, it lacks mechanisms to </a:t>
                      </a:r>
                      <a:r>
                        <a:rPr b="1" lang="en-US" sz="1800">
                          <a:solidFill>
                            <a:schemeClr val="dk1"/>
                          </a:solidFill>
                          <a:latin typeface="Times New Roman"/>
                          <a:ea typeface="Times New Roman"/>
                          <a:cs typeface="Times New Roman"/>
                          <a:sym typeface="Times New Roman"/>
                        </a:rPr>
                        <a:t>transparently assign and revoke domain ownership</a:t>
                      </a:r>
                      <a:r>
                        <a:rPr lang="en-US" sz="1800">
                          <a:solidFill>
                            <a:schemeClr val="dk1"/>
                          </a:solidFill>
                          <a:latin typeface="Times New Roman"/>
                          <a:ea typeface="Times New Roman"/>
                          <a:cs typeface="Times New Roman"/>
                          <a:sym typeface="Times New Roman"/>
                        </a:rPr>
                        <a:t>, limiting user control.</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More work is needed to make the system </a:t>
                      </a:r>
                      <a:r>
                        <a:rPr b="1" lang="en-US" sz="1800">
                          <a:solidFill>
                            <a:schemeClr val="dk1"/>
                          </a:solidFill>
                          <a:latin typeface="Times New Roman"/>
                          <a:ea typeface="Times New Roman"/>
                          <a:cs typeface="Times New Roman"/>
                          <a:sym typeface="Times New Roman"/>
                        </a:rPr>
                        <a:t>scalable and tamper-resistant</a:t>
                      </a:r>
                      <a:r>
                        <a:rPr lang="en-US" sz="1800">
                          <a:solidFill>
                            <a:schemeClr val="dk1"/>
                          </a:solidFill>
                          <a:latin typeface="Times New Roman"/>
                          <a:ea typeface="Times New Roman"/>
                          <a:cs typeface="Times New Roman"/>
                          <a:sym typeface="Times New Roman"/>
                        </a:rPr>
                        <a:t> in real-world, high-load environments.</a:t>
                      </a:r>
                      <a:endParaRPr sz="1800">
                        <a:latin typeface="Times New Roman"/>
                        <a:ea typeface="Times New Roman"/>
                        <a:cs typeface="Times New Roman"/>
                        <a:sym typeface="Times New Roman"/>
                      </a:endParaRPr>
                    </a:p>
                  </a:txBody>
                  <a:tcPr marT="91425" marB="91425" marR="91425" marL="91425">
                    <a:solidFill>
                      <a:srgbClr val="FFF2CC"/>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1"/>
          <p:cNvSpPr/>
          <p:nvPr/>
        </p:nvSpPr>
        <p:spPr>
          <a:xfrm>
            <a:off x="2582110" y="363442"/>
            <a:ext cx="6687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0000FF"/>
                </a:solidFill>
                <a:latin typeface="Times New Roman"/>
                <a:ea typeface="Times New Roman"/>
                <a:cs typeface="Times New Roman"/>
                <a:sym typeface="Times New Roman"/>
              </a:rPr>
              <a:t>LITERATURE SURVEY</a:t>
            </a:r>
            <a:endParaRPr b="1" sz="3200">
              <a:solidFill>
                <a:srgbClr val="0000FF"/>
              </a:solidFill>
              <a:latin typeface="Arial"/>
              <a:ea typeface="Arial"/>
              <a:cs typeface="Arial"/>
              <a:sym typeface="Arial"/>
            </a:endParaRPr>
          </a:p>
        </p:txBody>
      </p:sp>
      <p:graphicFrame>
        <p:nvGraphicFramePr>
          <p:cNvPr id="93" name="Google Shape;93;p21"/>
          <p:cNvGraphicFramePr/>
          <p:nvPr/>
        </p:nvGraphicFramePr>
        <p:xfrm>
          <a:off x="325200" y="1206725"/>
          <a:ext cx="3000000" cy="3000000"/>
        </p:xfrm>
        <a:graphic>
          <a:graphicData uri="http://schemas.openxmlformats.org/drawingml/2006/table">
            <a:tbl>
              <a:tblPr>
                <a:noFill/>
                <a:tableStyleId>{DDF48DF5-C387-4A6D-AC6C-F0546594CD63}</a:tableStyleId>
              </a:tblPr>
              <a:tblGrid>
                <a:gridCol w="2833175"/>
                <a:gridCol w="2614400"/>
                <a:gridCol w="2713875"/>
                <a:gridCol w="3380125"/>
              </a:tblGrid>
              <a:tr h="815500">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Paper Title, Author &amp; Publication</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Summary</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Key Findings</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Research Gap</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r>
              <a:tr h="4835775">
                <a:tc>
                  <a:txBody>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Title: </a:t>
                      </a:r>
                      <a:r>
                        <a:rPr i="1" lang="en-US" sz="1800">
                          <a:solidFill>
                            <a:schemeClr val="dk1"/>
                          </a:solidFill>
                          <a:latin typeface="Times New Roman"/>
                          <a:ea typeface="Times New Roman"/>
                          <a:cs typeface="Times New Roman"/>
                          <a:sym typeface="Times New Roman"/>
                        </a:rPr>
                        <a:t>Securing Domain Name Systems with Blockchain</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Joshua Theoder, Binusha Shabu Metharath, Sahel Alouneh</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Journal:</a:t>
                      </a:r>
                      <a:r>
                        <a:rPr lang="en-US" sz="1800">
                          <a:solidFill>
                            <a:schemeClr val="dk1"/>
                          </a:solidFill>
                          <a:latin typeface="Times New Roman"/>
                          <a:ea typeface="Times New Roman"/>
                          <a:cs typeface="Times New Roman"/>
                          <a:sym typeface="Times New Roman"/>
                        </a:rPr>
                        <a:t>IEEE 4th International Conference on Intelligent Data Science Technologies and Applications (IDSTA), 2023</a:t>
                      </a:r>
                      <a:endParaRPr b="1" sz="2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800">
                        <a:solidFill>
                          <a:schemeClr val="dk1"/>
                        </a:solidFill>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Develops an Ethereum-based DNS proof-of-concept using smart contracts.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Integrates CLI, DNS server, and Docker for test setup</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Achieved functional record setting and resolution on blockchain.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Showed feasibility of decentralization via Ethereum smart contracts.</a:t>
                      </a:r>
                      <a:endParaRPr sz="18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just">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The proof-of-concept lacks scalability and advanced controls needed to </a:t>
                      </a:r>
                      <a:r>
                        <a:rPr b="1" lang="en-US" sz="1800">
                          <a:solidFill>
                            <a:schemeClr val="dk1"/>
                          </a:solidFill>
                          <a:latin typeface="Times New Roman"/>
                          <a:ea typeface="Times New Roman"/>
                          <a:cs typeface="Times New Roman"/>
                          <a:sym typeface="Times New Roman"/>
                        </a:rPr>
                        <a:t>prevent unauthorized changes</a:t>
                      </a:r>
                      <a:r>
                        <a:rPr lang="en-US" sz="1800">
                          <a:solidFill>
                            <a:schemeClr val="dk1"/>
                          </a:solidFill>
                          <a:latin typeface="Times New Roman"/>
                          <a:ea typeface="Times New Roman"/>
                          <a:cs typeface="Times New Roman"/>
                          <a:sym typeface="Times New Roman"/>
                        </a:rPr>
                        <a:t> in a live environment.</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User privacy features are basic; no integration of </a:t>
                      </a:r>
                      <a:r>
                        <a:rPr b="1" lang="en-US" sz="1800">
                          <a:solidFill>
                            <a:schemeClr val="dk1"/>
                          </a:solidFill>
                          <a:latin typeface="Times New Roman"/>
                          <a:ea typeface="Times New Roman"/>
                          <a:cs typeface="Times New Roman"/>
                          <a:sym typeface="Times New Roman"/>
                        </a:rPr>
                        <a:t>decentralized identity management or ownership transfer</a:t>
                      </a:r>
                      <a:r>
                        <a:rPr lang="en-US" sz="1800">
                          <a:solidFill>
                            <a:schemeClr val="dk1"/>
                          </a:solidFill>
                          <a:latin typeface="Times New Roman"/>
                          <a:ea typeface="Times New Roman"/>
                          <a:cs typeface="Times New Roman"/>
                          <a:sym typeface="Times New Roman"/>
                        </a:rPr>
                        <a:t> mechanisms.</a:t>
                      </a:r>
                      <a:endParaRPr sz="1800">
                        <a:latin typeface="Times New Roman"/>
                        <a:ea typeface="Times New Roman"/>
                        <a:cs typeface="Times New Roman"/>
                        <a:sym typeface="Times New Roman"/>
                      </a:endParaRPr>
                    </a:p>
                  </a:txBody>
                  <a:tcPr marT="91425" marB="91425" marR="91425" marL="91425">
                    <a:solidFill>
                      <a:srgbClr val="FFF2C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2"/>
          <p:cNvSpPr/>
          <p:nvPr/>
        </p:nvSpPr>
        <p:spPr>
          <a:xfrm>
            <a:off x="2582110" y="363442"/>
            <a:ext cx="66879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0000FF"/>
                </a:solidFill>
                <a:latin typeface="Times New Roman"/>
                <a:ea typeface="Times New Roman"/>
                <a:cs typeface="Times New Roman"/>
                <a:sym typeface="Times New Roman"/>
              </a:rPr>
              <a:t>LITERATURE SURVEY</a:t>
            </a:r>
            <a:endParaRPr b="1" sz="3200">
              <a:solidFill>
                <a:srgbClr val="0000FF"/>
              </a:solidFill>
              <a:latin typeface="Arial"/>
              <a:ea typeface="Arial"/>
              <a:cs typeface="Arial"/>
              <a:sym typeface="Arial"/>
            </a:endParaRPr>
          </a:p>
        </p:txBody>
      </p:sp>
      <p:graphicFrame>
        <p:nvGraphicFramePr>
          <p:cNvPr id="99" name="Google Shape;99;p22"/>
          <p:cNvGraphicFramePr/>
          <p:nvPr/>
        </p:nvGraphicFramePr>
        <p:xfrm>
          <a:off x="325200" y="1206725"/>
          <a:ext cx="3000000" cy="3000000"/>
        </p:xfrm>
        <a:graphic>
          <a:graphicData uri="http://schemas.openxmlformats.org/drawingml/2006/table">
            <a:tbl>
              <a:tblPr>
                <a:noFill/>
                <a:tableStyleId>{DDF48DF5-C387-4A6D-AC6C-F0546594CD63}</a:tableStyleId>
              </a:tblPr>
              <a:tblGrid>
                <a:gridCol w="2833175"/>
                <a:gridCol w="2614400"/>
                <a:gridCol w="2713875"/>
                <a:gridCol w="3380125"/>
              </a:tblGrid>
              <a:tr h="815500">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Paper Title, Author &amp; Publication</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u="none" cap="none" strike="noStrike">
                          <a:latin typeface="Times New Roman"/>
                          <a:ea typeface="Times New Roman"/>
                          <a:cs typeface="Times New Roman"/>
                          <a:sym typeface="Times New Roman"/>
                        </a:rPr>
                        <a:t>Summary</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Key Findings</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800">
                          <a:latin typeface="Times New Roman"/>
                          <a:ea typeface="Times New Roman"/>
                          <a:cs typeface="Times New Roman"/>
                          <a:sym typeface="Times New Roman"/>
                        </a:rPr>
                        <a:t>Research Gap</a:t>
                      </a:r>
                      <a:endParaRPr b="1" sz="1800" u="none" cap="none" strike="noStrike">
                        <a:latin typeface="Times New Roman"/>
                        <a:ea typeface="Times New Roman"/>
                        <a:cs typeface="Times New Roman"/>
                        <a:sym typeface="Times New Roman"/>
                      </a:endParaRPr>
                    </a:p>
                  </a:txBody>
                  <a:tcPr marT="91425" marB="91425" marR="91425" marL="91425">
                    <a:solidFill>
                      <a:srgbClr val="D9EAD3"/>
                    </a:solidFill>
                  </a:tcPr>
                </a:tc>
              </a:tr>
              <a:tr h="4835775">
                <a:tc>
                  <a:txBody>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Title: </a:t>
                      </a:r>
                      <a:r>
                        <a:rPr i="1" lang="en-US" sz="1800">
                          <a:solidFill>
                            <a:schemeClr val="dk1"/>
                          </a:solidFill>
                          <a:latin typeface="Times New Roman"/>
                          <a:ea typeface="Times New Roman"/>
                          <a:cs typeface="Times New Roman"/>
                          <a:sym typeface="Times New Roman"/>
                        </a:rPr>
                        <a:t>SSHTDNS: A Blockchain-Based Secure, Scalable, and High-Throughput Domain Name System</a:t>
                      </a:r>
                      <a:endParaRPr i="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Dr. Baldev Singh, Ms. Kavita</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Journal:</a:t>
                      </a:r>
                      <a:r>
                        <a:rPr lang="en-US" sz="1800">
                          <a:solidFill>
                            <a:schemeClr val="dk1"/>
                          </a:solidFill>
                          <a:latin typeface="Times New Roman"/>
                          <a:ea typeface="Times New Roman"/>
                          <a:cs typeface="Times New Roman"/>
                          <a:sym typeface="Times New Roman"/>
                        </a:rPr>
                        <a:t>IEEE 3rd International Conference on Advance Computing and Innovative Technologies in Engineering (ICACITE), 2023</a:t>
                      </a:r>
                      <a:endParaRPr b="1" sz="26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800">
                        <a:solidFill>
                          <a:schemeClr val="dk1"/>
                        </a:solidFill>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SzPts val="1800"/>
                        <a:buFont typeface="Times New Roman"/>
                        <a:buAutoNum type="arabicPeriod"/>
                      </a:pPr>
                      <a:r>
                        <a:rPr lang="en-US" sz="1800">
                          <a:latin typeface="Times New Roman"/>
                          <a:ea typeface="Times New Roman"/>
                          <a:cs typeface="Times New Roman"/>
                          <a:sym typeface="Times New Roman"/>
                        </a:rPr>
                        <a:t>Proposes SSHTDNS with consortium chain, sharding, and linkable signatures.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Designed for fair voting, high throughput, and global scalability.</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Ensures anonymity in TLD voting using ring signatures.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Uses sharding to boost DNS performance and throughput.</a:t>
                      </a:r>
                      <a:endParaRPr sz="18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600"/>
                        <a:buFont typeface="Arial"/>
                        <a:buNone/>
                      </a:pPr>
                      <a:r>
                        <a:t/>
                      </a:r>
                      <a:endParaRPr sz="1800">
                        <a:latin typeface="Times New Roman"/>
                        <a:ea typeface="Times New Roman"/>
                        <a:cs typeface="Times New Roman"/>
                        <a:sym typeface="Times New Roman"/>
                      </a:endParaRPr>
                    </a:p>
                  </a:txBody>
                  <a:tcPr marT="91425" marB="91425" marR="91425" marL="91425">
                    <a:solidFill>
                      <a:srgbClr val="FFF2CC"/>
                    </a:solidFill>
                  </a:tcPr>
                </a:tc>
                <a:tc>
                  <a:txBody>
                    <a:bodyPr/>
                    <a:lstStyle/>
                    <a:p>
                      <a:pPr indent="-342900" lvl="0" marL="457200" rtl="0" algn="just">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No validation or testing to prove that the system can </a:t>
                      </a:r>
                      <a:r>
                        <a:rPr b="1" lang="en-US" sz="1800">
                          <a:solidFill>
                            <a:schemeClr val="dk1"/>
                          </a:solidFill>
                          <a:latin typeface="Times New Roman"/>
                          <a:ea typeface="Times New Roman"/>
                          <a:cs typeface="Times New Roman"/>
                          <a:sym typeface="Times New Roman"/>
                        </a:rPr>
                        <a:t>fully prevent tampering or unauthorized record changes</a:t>
                      </a:r>
                      <a:r>
                        <a:rPr lang="en-US" sz="1800">
                          <a:solidFill>
                            <a:schemeClr val="dk1"/>
                          </a:solidFill>
                          <a:latin typeface="Times New Roman"/>
                          <a:ea typeface="Times New Roman"/>
                          <a:cs typeface="Times New Roman"/>
                          <a:sym typeface="Times New Roman"/>
                        </a:rPr>
                        <a:t> in production.</a:t>
                      </a:r>
                      <a:endParaRPr sz="1800">
                        <a:solidFill>
                          <a:schemeClr val="dk1"/>
                        </a:solidFill>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Does not clearly outline how users can </a:t>
                      </a:r>
                      <a:r>
                        <a:rPr b="1" lang="en-US" sz="1800">
                          <a:solidFill>
                            <a:schemeClr val="dk1"/>
                          </a:solidFill>
                          <a:latin typeface="Times New Roman"/>
                          <a:ea typeface="Times New Roman"/>
                          <a:cs typeface="Times New Roman"/>
                          <a:sym typeface="Times New Roman"/>
                        </a:rPr>
                        <a:t>own, control, or transfer domains transparently</a:t>
                      </a:r>
                      <a:r>
                        <a:rPr lang="en-US" sz="1800">
                          <a:solidFill>
                            <a:schemeClr val="dk1"/>
                          </a:solidFill>
                          <a:latin typeface="Times New Roman"/>
                          <a:ea typeface="Times New Roman"/>
                          <a:cs typeface="Times New Roman"/>
                          <a:sym typeface="Times New Roman"/>
                        </a:rPr>
                        <a:t> in a decentralized way.</a:t>
                      </a:r>
                      <a:endParaRPr sz="1800">
                        <a:latin typeface="Times New Roman"/>
                        <a:ea typeface="Times New Roman"/>
                        <a:cs typeface="Times New Roman"/>
                        <a:sym typeface="Times New Roman"/>
                      </a:endParaRPr>
                    </a:p>
                  </a:txBody>
                  <a:tcPr marT="91425" marB="91425" marR="91425" marL="91425">
                    <a:solidFill>
                      <a:srgbClr val="FFF2C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type="title"/>
          </p:nvPr>
        </p:nvSpPr>
        <p:spPr>
          <a:xfrm>
            <a:off x="1881350" y="190499"/>
            <a:ext cx="8765700" cy="625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None/>
            </a:pPr>
            <a:r>
              <a:rPr b="1" lang="en-US" sz="3200">
                <a:solidFill>
                  <a:schemeClr val="dk1"/>
                </a:solidFill>
                <a:latin typeface="Times New Roman"/>
                <a:ea typeface="Times New Roman"/>
                <a:cs typeface="Times New Roman"/>
                <a:sym typeface="Times New Roman"/>
              </a:rPr>
              <a:t>METHODOLOGY</a:t>
            </a:r>
            <a:br>
              <a:rPr b="1" lang="en-US" sz="3200">
                <a:solidFill>
                  <a:srgbClr val="0000FF"/>
                </a:solidFill>
                <a:latin typeface="Times New Roman"/>
                <a:ea typeface="Times New Roman"/>
                <a:cs typeface="Times New Roman"/>
                <a:sym typeface="Times New Roman"/>
              </a:rPr>
            </a:br>
            <a:endParaRPr/>
          </a:p>
        </p:txBody>
      </p:sp>
      <p:sp>
        <p:nvSpPr>
          <p:cNvPr id="105" name="Google Shape;105;p23"/>
          <p:cNvSpPr txBox="1"/>
          <p:nvPr/>
        </p:nvSpPr>
        <p:spPr>
          <a:xfrm>
            <a:off x="371050" y="920825"/>
            <a:ext cx="11242200" cy="555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1600">
                <a:solidFill>
                  <a:schemeClr val="dk1"/>
                </a:solidFill>
                <a:latin typeface="Times New Roman"/>
                <a:ea typeface="Times New Roman"/>
                <a:cs typeface="Times New Roman"/>
                <a:sym typeface="Times New Roman"/>
              </a:rPr>
              <a:t>1. Decentralized DNS Using Blockchain </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Traditional DNS is centralized, making it vulnerable to </a:t>
            </a:r>
            <a:r>
              <a:rPr b="1" lang="en-US" sz="1600">
                <a:solidFill>
                  <a:schemeClr val="dk1"/>
                </a:solidFill>
                <a:latin typeface="Times New Roman"/>
                <a:ea typeface="Times New Roman"/>
                <a:cs typeface="Times New Roman"/>
                <a:sym typeface="Times New Roman"/>
              </a:rPr>
              <a:t>single-point failures</a:t>
            </a:r>
            <a:r>
              <a:rPr lang="en-US" sz="1600">
                <a:solidFill>
                  <a:schemeClr val="dk1"/>
                </a:solidFill>
                <a:latin typeface="Times New Roman"/>
                <a:ea typeface="Times New Roman"/>
                <a:cs typeface="Times New Roman"/>
                <a:sym typeface="Times New Roman"/>
              </a:rPr>
              <a:t> and </a:t>
            </a:r>
            <a:r>
              <a:rPr b="1" lang="en-US" sz="1600">
                <a:solidFill>
                  <a:schemeClr val="dk1"/>
                </a:solidFill>
                <a:latin typeface="Times New Roman"/>
                <a:ea typeface="Times New Roman"/>
                <a:cs typeface="Times New Roman"/>
                <a:sym typeface="Times New Roman"/>
              </a:rPr>
              <a:t>DNS spoofing attacks</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We use </a:t>
            </a:r>
            <a:r>
              <a:rPr b="1" lang="en-US" sz="1600">
                <a:solidFill>
                  <a:schemeClr val="dk1"/>
                </a:solidFill>
                <a:latin typeface="Times New Roman"/>
                <a:ea typeface="Times New Roman"/>
                <a:cs typeface="Times New Roman"/>
                <a:sym typeface="Times New Roman"/>
              </a:rPr>
              <a:t>Blockchain</a:t>
            </a:r>
            <a:r>
              <a:rPr lang="en-US" sz="1600">
                <a:solidFill>
                  <a:schemeClr val="dk1"/>
                </a:solidFill>
                <a:latin typeface="Times New Roman"/>
                <a:ea typeface="Times New Roman"/>
                <a:cs typeface="Times New Roman"/>
                <a:sym typeface="Times New Roman"/>
              </a:rPr>
              <a:t> to store domain name to IP mappings in a </a:t>
            </a:r>
            <a:r>
              <a:rPr b="1" lang="en-US" sz="1600">
                <a:solidFill>
                  <a:schemeClr val="dk1"/>
                </a:solidFill>
                <a:latin typeface="Times New Roman"/>
                <a:ea typeface="Times New Roman"/>
                <a:cs typeface="Times New Roman"/>
                <a:sym typeface="Times New Roman"/>
              </a:rPr>
              <a:t>distributed ledger</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600">
                <a:solidFill>
                  <a:schemeClr val="dk1"/>
                </a:solidFill>
                <a:latin typeface="Times New Roman"/>
                <a:ea typeface="Times New Roman"/>
                <a:cs typeface="Times New Roman"/>
                <a:sym typeface="Times New Roman"/>
              </a:rPr>
              <a:t>2. Domain Validation using Machine Learning</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 </a:t>
            </a:r>
            <a:r>
              <a:rPr b="1" lang="en-US" sz="1600">
                <a:solidFill>
                  <a:schemeClr val="dk1"/>
                </a:solidFill>
                <a:latin typeface="Times New Roman"/>
                <a:ea typeface="Times New Roman"/>
                <a:cs typeface="Times New Roman"/>
                <a:sym typeface="Times New Roman"/>
              </a:rPr>
              <a:t>custom-trained ML model</a:t>
            </a:r>
            <a:r>
              <a:rPr lang="en-US" sz="1600">
                <a:solidFill>
                  <a:schemeClr val="dk1"/>
                </a:solidFill>
                <a:latin typeface="Times New Roman"/>
                <a:ea typeface="Times New Roman"/>
                <a:cs typeface="Times New Roman"/>
                <a:sym typeface="Times New Roman"/>
              </a:rPr>
              <a:t> is integrated into the system to </a:t>
            </a:r>
            <a:r>
              <a:rPr b="1" lang="en-US" sz="1600">
                <a:solidFill>
                  <a:schemeClr val="dk1"/>
                </a:solidFill>
                <a:latin typeface="Times New Roman"/>
                <a:ea typeface="Times New Roman"/>
                <a:cs typeface="Times New Roman"/>
                <a:sym typeface="Times New Roman"/>
              </a:rPr>
              <a:t>analyze domain names</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The domain is classified as either </a:t>
            </a:r>
            <a:r>
              <a:rPr b="1" lang="en-US" sz="1600">
                <a:solidFill>
                  <a:schemeClr val="dk1"/>
                </a:solidFill>
                <a:latin typeface="Times New Roman"/>
                <a:ea typeface="Times New Roman"/>
                <a:cs typeface="Times New Roman"/>
                <a:sym typeface="Times New Roman"/>
              </a:rPr>
              <a:t>safe</a:t>
            </a:r>
            <a:r>
              <a:rPr lang="en-US" sz="1600">
                <a:solidFill>
                  <a:schemeClr val="dk1"/>
                </a:solidFill>
                <a:latin typeface="Times New Roman"/>
                <a:ea typeface="Times New Roman"/>
                <a:cs typeface="Times New Roman"/>
                <a:sym typeface="Times New Roman"/>
              </a:rPr>
              <a:t> or </a:t>
            </a:r>
            <a:r>
              <a:rPr b="1" lang="en-US" sz="1600">
                <a:solidFill>
                  <a:schemeClr val="dk1"/>
                </a:solidFill>
                <a:latin typeface="Times New Roman"/>
                <a:ea typeface="Times New Roman"/>
                <a:cs typeface="Times New Roman"/>
                <a:sym typeface="Times New Roman"/>
              </a:rPr>
              <a:t>malicious</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600">
                <a:solidFill>
                  <a:schemeClr val="dk1"/>
                </a:solidFill>
                <a:latin typeface="Times New Roman"/>
                <a:ea typeface="Times New Roman"/>
                <a:cs typeface="Times New Roman"/>
                <a:sym typeface="Times New Roman"/>
              </a:rPr>
              <a:t>3. User Input: </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User enters a domain name through the application interface.</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600">
                <a:solidFill>
                  <a:schemeClr val="dk1"/>
                </a:solidFill>
                <a:latin typeface="Times New Roman"/>
                <a:ea typeface="Times New Roman"/>
                <a:cs typeface="Times New Roman"/>
                <a:sym typeface="Times New Roman"/>
              </a:rPr>
              <a:t>4. The ML model analyzes the domain name:</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If </a:t>
            </a:r>
            <a:r>
              <a:rPr b="1" lang="en-US" sz="1600">
                <a:solidFill>
                  <a:schemeClr val="dk1"/>
                </a:solidFill>
                <a:latin typeface="Times New Roman"/>
                <a:ea typeface="Times New Roman"/>
                <a:cs typeface="Times New Roman"/>
                <a:sym typeface="Times New Roman"/>
              </a:rPr>
              <a:t>malicious</a:t>
            </a:r>
            <a:r>
              <a:rPr lang="en-US" sz="1600">
                <a:solidFill>
                  <a:schemeClr val="dk1"/>
                </a:solidFill>
                <a:latin typeface="Times New Roman"/>
                <a:ea typeface="Times New Roman"/>
                <a:cs typeface="Times New Roman"/>
                <a:sym typeface="Times New Roman"/>
              </a:rPr>
              <a:t> → access is denied.</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If </a:t>
            </a:r>
            <a:r>
              <a:rPr b="1" lang="en-US" sz="1600">
                <a:solidFill>
                  <a:schemeClr val="dk1"/>
                </a:solidFill>
                <a:latin typeface="Times New Roman"/>
                <a:ea typeface="Times New Roman"/>
                <a:cs typeface="Times New Roman"/>
                <a:sym typeface="Times New Roman"/>
              </a:rPr>
              <a:t>safe</a:t>
            </a:r>
            <a:r>
              <a:rPr lang="en-US" sz="1600">
                <a:solidFill>
                  <a:schemeClr val="dk1"/>
                </a:solidFill>
                <a:latin typeface="Times New Roman"/>
                <a:ea typeface="Times New Roman"/>
                <a:cs typeface="Times New Roman"/>
                <a:sym typeface="Times New Roman"/>
              </a:rPr>
              <a:t> → proceed to next step.</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5. </a:t>
            </a:r>
            <a:r>
              <a:rPr b="1" lang="en-US" sz="1600">
                <a:solidFill>
                  <a:schemeClr val="dk1"/>
                </a:solidFill>
                <a:latin typeface="Times New Roman"/>
                <a:ea typeface="Times New Roman"/>
                <a:cs typeface="Times New Roman"/>
                <a:sym typeface="Times New Roman"/>
              </a:rPr>
              <a:t>Blockchain Lookup</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The system queri</a:t>
            </a:r>
            <a:r>
              <a:rPr lang="en-US" sz="1600">
                <a:solidFill>
                  <a:schemeClr val="dk1"/>
                </a:solidFill>
                <a:latin typeface="Times New Roman"/>
                <a:ea typeface="Times New Roman"/>
                <a:cs typeface="Times New Roman"/>
                <a:sym typeface="Times New Roman"/>
              </a:rPr>
              <a:t>e</a:t>
            </a:r>
            <a:r>
              <a:rPr lang="en-US" sz="1600">
                <a:solidFill>
                  <a:schemeClr val="dk1"/>
                </a:solidFill>
                <a:latin typeface="Times New Roman"/>
                <a:ea typeface="Times New Roman"/>
                <a:cs typeface="Times New Roman"/>
                <a:sym typeface="Times New Roman"/>
              </a:rPr>
              <a:t>s the </a:t>
            </a:r>
            <a:r>
              <a:rPr b="1" lang="en-US" sz="1600">
                <a:solidFill>
                  <a:schemeClr val="dk1"/>
                </a:solidFill>
                <a:latin typeface="Times New Roman"/>
                <a:ea typeface="Times New Roman"/>
                <a:cs typeface="Times New Roman"/>
                <a:sym typeface="Times New Roman"/>
              </a:rPr>
              <a:t>blockchain ledger</a:t>
            </a:r>
            <a:r>
              <a:rPr lang="en-US" sz="1600">
                <a:solidFill>
                  <a:schemeClr val="dk1"/>
                </a:solidFill>
                <a:latin typeface="Times New Roman"/>
                <a:ea typeface="Times New Roman"/>
                <a:cs typeface="Times New Roman"/>
                <a:sym typeface="Times New Roman"/>
              </a:rPr>
              <a:t> to retrieve the </a:t>
            </a:r>
            <a:r>
              <a:rPr b="1" lang="en-US" sz="1600">
                <a:solidFill>
                  <a:schemeClr val="dk1"/>
                </a:solidFill>
                <a:latin typeface="Times New Roman"/>
                <a:ea typeface="Times New Roman"/>
                <a:cs typeface="Times New Roman"/>
                <a:sym typeface="Times New Roman"/>
              </a:rPr>
              <a:t>IP address</a:t>
            </a:r>
            <a:r>
              <a:rPr lang="en-US" sz="1600">
                <a:solidFill>
                  <a:schemeClr val="dk1"/>
                </a:solidFill>
                <a:latin typeface="Times New Roman"/>
                <a:ea typeface="Times New Roman"/>
                <a:cs typeface="Times New Roman"/>
                <a:sym typeface="Times New Roman"/>
              </a:rPr>
              <a:t> mapped to the domain.</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1600">
                <a:solidFill>
                  <a:schemeClr val="dk1"/>
                </a:solidFill>
                <a:latin typeface="Times New Roman"/>
                <a:ea typeface="Times New Roman"/>
                <a:cs typeface="Times New Roman"/>
                <a:sym typeface="Times New Roman"/>
              </a:rPr>
              <a:t>6. Response to User</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If the domain is safe and mapping exists, the corresponding </a:t>
            </a:r>
            <a:r>
              <a:rPr b="1" lang="en-US" sz="1600">
                <a:solidFill>
                  <a:schemeClr val="dk1"/>
                </a:solidFill>
                <a:latin typeface="Times New Roman"/>
                <a:ea typeface="Times New Roman"/>
                <a:cs typeface="Times New Roman"/>
                <a:sym typeface="Times New Roman"/>
              </a:rPr>
              <a:t>IP </a:t>
            </a:r>
            <a:r>
              <a:rPr b="1" lang="en-US" sz="1600">
                <a:solidFill>
                  <a:schemeClr val="dk1"/>
                </a:solidFill>
                <a:latin typeface="Times New Roman"/>
                <a:ea typeface="Times New Roman"/>
                <a:cs typeface="Times New Roman"/>
                <a:sym typeface="Times New Roman"/>
              </a:rPr>
              <a:t>address </a:t>
            </a:r>
            <a:r>
              <a:rPr b="1" lang="en-US" sz="1600">
                <a:solidFill>
                  <a:schemeClr val="dk1"/>
                </a:solidFill>
                <a:latin typeface="Times New Roman"/>
                <a:ea typeface="Times New Roman"/>
                <a:cs typeface="Times New Roman"/>
                <a:sym typeface="Times New Roman"/>
              </a:rPr>
              <a:t>and Port number is returned</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Otherwise, the user is informed that the domain is </a:t>
            </a:r>
            <a:r>
              <a:rPr b="1" lang="en-US" sz="1600">
                <a:solidFill>
                  <a:schemeClr val="dk1"/>
                </a:solidFill>
                <a:latin typeface="Times New Roman"/>
                <a:ea typeface="Times New Roman"/>
                <a:cs typeface="Times New Roman"/>
                <a:sym typeface="Times New Roman"/>
              </a:rPr>
              <a:t>malicious or </a:t>
            </a:r>
            <a:r>
              <a:rPr b="1" lang="en-US" sz="1600">
                <a:solidFill>
                  <a:schemeClr val="dk1"/>
                </a:solidFill>
                <a:latin typeface="Times New Roman"/>
                <a:ea typeface="Times New Roman"/>
                <a:cs typeface="Times New Roman"/>
                <a:sym typeface="Times New Roman"/>
              </a:rPr>
              <a:t>no</a:t>
            </a:r>
            <a:r>
              <a:rPr b="1" lang="en-US" sz="1600">
                <a:solidFill>
                  <a:schemeClr val="dk1"/>
                </a:solidFill>
                <a:latin typeface="Times New Roman"/>
                <a:ea typeface="Times New Roman"/>
                <a:cs typeface="Times New Roman"/>
                <a:sym typeface="Times New Roman"/>
              </a:rPr>
              <a:t>t</a:t>
            </a:r>
            <a:r>
              <a:rPr b="1" lang="en-US" sz="1600">
                <a:solidFill>
                  <a:schemeClr val="dk1"/>
                </a:solidFill>
                <a:latin typeface="Times New Roman"/>
                <a:ea typeface="Times New Roman"/>
                <a:cs typeface="Times New Roman"/>
                <a:sym typeface="Times New Roman"/>
              </a:rPr>
              <a:t> found</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